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32" d="100"/>
          <a:sy n="32" d="100"/>
        </p:scale>
        <p:origin x="11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377283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271461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3940811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3E935-496D-4C81-9AC6-AFDC9DF359E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4961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2044534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2615740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774776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1501232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24617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1916716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407678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27275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137426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286254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321033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148995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EA9EF-81B0-44FB-B947-FD51BBF86C71}"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3E935-496D-4C81-9AC6-AFDC9DF359E5}" type="slidenum">
              <a:rPr lang="en-US" smtClean="0"/>
              <a:t>‹#›</a:t>
            </a:fld>
            <a:endParaRPr lang="en-US" dirty="0"/>
          </a:p>
        </p:txBody>
      </p:sp>
    </p:spTree>
    <p:extLst>
      <p:ext uri="{BB962C8B-B14F-4D97-AF65-F5344CB8AC3E}">
        <p14:creationId xmlns:p14="http://schemas.microsoft.com/office/powerpoint/2010/main" val="416333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BEEA9EF-81B0-44FB-B947-FD51BBF86C71}" type="datetimeFigureOut">
              <a:rPr lang="en-US" smtClean="0"/>
              <a:t>9/11/2023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BA3E935-496D-4C81-9AC6-AFDC9DF359E5}" type="slidenum">
              <a:rPr lang="en-US" smtClean="0"/>
              <a:t>‹#›</a:t>
            </a:fld>
            <a:endParaRPr lang="en-US" dirty="0"/>
          </a:p>
        </p:txBody>
      </p:sp>
    </p:spTree>
    <p:extLst>
      <p:ext uri="{BB962C8B-B14F-4D97-AF65-F5344CB8AC3E}">
        <p14:creationId xmlns:p14="http://schemas.microsoft.com/office/powerpoint/2010/main" val="15280886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407C-3343-E200-7222-DBEEF446A521}"/>
              </a:ext>
            </a:extLst>
          </p:cNvPr>
          <p:cNvSpPr>
            <a:spLocks noGrp="1"/>
          </p:cNvSpPr>
          <p:nvPr>
            <p:ph type="ctrTitle"/>
          </p:nvPr>
        </p:nvSpPr>
        <p:spPr>
          <a:xfrm>
            <a:off x="708660" y="185056"/>
            <a:ext cx="10916920" cy="1763013"/>
          </a:xfrm>
        </p:spPr>
        <p:txBody>
          <a:bodyPr vert="horz" lIns="91440" tIns="45720" rIns="91440" bIns="45720" rtlCol="0" anchor="ctr">
            <a:normAutofit/>
          </a:bodyPr>
          <a:lstStyle/>
          <a:p>
            <a:pPr algn="l"/>
            <a:br>
              <a:rPr lang="en-US" sz="4800"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Times New Roman" panose="02020603050405020304" pitchFamily="18" charset="0"/>
                <a:cs typeface="Times New Roman" panose="02020603050405020304" pitchFamily="18" charset="0"/>
              </a:rPr>
            </a:br>
            <a:r>
              <a:rPr lang="en-US" sz="4800"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Times New Roman" panose="02020603050405020304" pitchFamily="18" charset="0"/>
                <a:cs typeface="Times New Roman" panose="02020603050405020304" pitchFamily="18" charset="0"/>
              </a:rPr>
              <a:t>News popularity in Multiple social media platforms</a:t>
            </a:r>
          </a:p>
        </p:txBody>
      </p:sp>
      <p:sp>
        <p:nvSpPr>
          <p:cNvPr id="3" name="Subtitle 2">
            <a:extLst>
              <a:ext uri="{FF2B5EF4-FFF2-40B4-BE49-F238E27FC236}">
                <a16:creationId xmlns:a16="http://schemas.microsoft.com/office/drawing/2014/main" id="{561DC26F-459A-9509-D816-722C614D9568}"/>
              </a:ext>
            </a:extLst>
          </p:cNvPr>
          <p:cNvSpPr>
            <a:spLocks noGrp="1"/>
          </p:cNvSpPr>
          <p:nvPr>
            <p:ph type="subTitle" idx="1"/>
          </p:nvPr>
        </p:nvSpPr>
        <p:spPr>
          <a:xfrm>
            <a:off x="7355840" y="4165599"/>
            <a:ext cx="4269740" cy="2267857"/>
          </a:xfrm>
        </p:spPr>
        <p:txBody>
          <a:bodyPr vert="horz" lIns="91440" tIns="45720" rIns="91440" bIns="45720" rtlCol="0">
            <a:normAutofit/>
          </a:bodyPr>
          <a:lstStyle/>
          <a:p>
            <a:pPr algn="l"/>
            <a:endParaRPr lang="en-US" sz="2400" dirty="0">
              <a:solidFill>
                <a:schemeClr val="tx1"/>
              </a:solidFill>
              <a:latin typeface="Times New Roman" panose="02020603050405020304" pitchFamily="18" charset="0"/>
              <a:cs typeface="Times New Roman" panose="02020603050405020304" pitchFamily="18" charset="0"/>
            </a:endParaRPr>
          </a:p>
          <a:p>
            <a:pPr algn="l"/>
            <a:r>
              <a:rPr lang="en-US" sz="2400" dirty="0">
                <a:solidFill>
                  <a:schemeClr val="tx1"/>
                </a:solidFill>
                <a:latin typeface="Times New Roman" panose="02020603050405020304" pitchFamily="18" charset="0"/>
                <a:cs typeface="Times New Roman" panose="02020603050405020304" pitchFamily="18" charset="0"/>
              </a:rPr>
              <a:t>    Hemanth Reddy </a:t>
            </a:r>
            <a:r>
              <a:rPr lang="en-US" sz="2400" dirty="0" err="1">
                <a:solidFill>
                  <a:schemeClr val="tx1"/>
                </a:solidFill>
                <a:latin typeface="Times New Roman" panose="02020603050405020304" pitchFamily="18" charset="0"/>
                <a:cs typeface="Times New Roman" panose="02020603050405020304" pitchFamily="18" charset="0"/>
              </a:rPr>
              <a:t>Musipatla</a:t>
            </a:r>
            <a:endParaRPr lang="en-US" sz="2400" dirty="0">
              <a:solidFill>
                <a:schemeClr val="tx1"/>
              </a:solidFill>
              <a:latin typeface="Times New Roman" panose="02020603050405020304" pitchFamily="18" charset="0"/>
              <a:cs typeface="Times New Roman" panose="02020603050405020304" pitchFamily="18" charset="0"/>
            </a:endParaRPr>
          </a:p>
          <a:p>
            <a:pPr algn="l"/>
            <a:r>
              <a:rPr lang="en-US" sz="2400" dirty="0">
                <a:solidFill>
                  <a:schemeClr val="tx1"/>
                </a:solidFill>
                <a:latin typeface="Times New Roman" panose="02020603050405020304" pitchFamily="18" charset="0"/>
                <a:cs typeface="Times New Roman" panose="02020603050405020304" pitchFamily="18" charset="0"/>
              </a:rPr>
              <a:t>    </a:t>
            </a:r>
          </a:p>
        </p:txBody>
      </p:sp>
      <p:pic>
        <p:nvPicPr>
          <p:cNvPr id="5" name="Picture 4" descr="A picture containing text&#10;&#10;Description automatically generated">
            <a:extLst>
              <a:ext uri="{FF2B5EF4-FFF2-40B4-BE49-F238E27FC236}">
                <a16:creationId xmlns:a16="http://schemas.microsoft.com/office/drawing/2014/main" id="{B916F2B5-B8E0-236A-8830-4BDC1A7CECC0}"/>
              </a:ext>
            </a:extLst>
          </p:cNvPr>
          <p:cNvPicPr>
            <a:picLocks noChangeAspect="1"/>
          </p:cNvPicPr>
          <p:nvPr/>
        </p:nvPicPr>
        <p:blipFill rotWithShape="1">
          <a:blip r:embed="rId3">
            <a:extLst>
              <a:ext uri="{28A0092B-C50C-407E-A947-70E740481C1C}">
                <a14:useLocalDpi xmlns:a14="http://schemas.microsoft.com/office/drawing/2010/main" val="0"/>
              </a:ext>
            </a:extLst>
          </a:blip>
          <a:srcRect l="7918" r="17497" b="2"/>
          <a:stretch/>
        </p:blipFill>
        <p:spPr>
          <a:xfrm>
            <a:off x="1090532" y="2606558"/>
            <a:ext cx="4009788" cy="3118083"/>
          </a:xfrm>
          <a:prstGeom prst="rect">
            <a:avLst/>
          </a:prstGeom>
        </p:spPr>
      </p:pic>
    </p:spTree>
    <p:extLst>
      <p:ext uri="{BB962C8B-B14F-4D97-AF65-F5344CB8AC3E}">
        <p14:creationId xmlns:p14="http://schemas.microsoft.com/office/powerpoint/2010/main" val="2173681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8EA8-C421-2EA0-663A-BCEA74D99911}"/>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8807740F-A684-B776-5554-DB0BAE2E1B6F}"/>
              </a:ext>
            </a:extLst>
          </p:cNvPr>
          <p:cNvSpPr>
            <a:spLocks noGrp="1"/>
          </p:cNvSpPr>
          <p:nvPr>
            <p:ph idx="1"/>
          </p:nvPr>
        </p:nvSpPr>
        <p:spPr>
          <a:xfrm>
            <a:off x="568960" y="1458686"/>
            <a:ext cx="10784840" cy="5034189"/>
          </a:xfrm>
        </p:spPr>
        <p:txBody>
          <a:bodyPr>
            <a:normAutofit lnSpcReduction="10000"/>
          </a:bodyPr>
          <a:lstStyle/>
          <a:p>
            <a:r>
              <a:rPr lang="en-US" sz="2800" dirty="0">
                <a:solidFill>
                  <a:schemeClr val="tx1"/>
                </a:solidFill>
                <a:latin typeface="Times New Roman" panose="02020603050405020304" pitchFamily="18" charset="0"/>
                <a:cs typeface="Times New Roman" panose="02020603050405020304" pitchFamily="18" charset="0"/>
              </a:rPr>
              <a:t>The dataset we have selected is News Popularity in Multiple Social Media Platforms.</a:t>
            </a: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A large data set of news items and their respective social feedback on multiple platforms: Facebook, Google+ </a:t>
            </a:r>
            <a:r>
              <a:rPr lang="en-US" sz="2800">
                <a:solidFill>
                  <a:schemeClr val="tx1"/>
                </a:solidFill>
                <a:latin typeface="Times New Roman" panose="02020603050405020304" pitchFamily="18" charset="0"/>
                <a:cs typeface="Times New Roman" panose="02020603050405020304" pitchFamily="18" charset="0"/>
              </a:rPr>
              <a:t>and LinkedIn.</a:t>
            </a:r>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We have one </a:t>
            </a:r>
            <a:r>
              <a:rPr lang="en-US" dirty="0">
                <a:solidFill>
                  <a:schemeClr val="tx1"/>
                </a:solidFill>
                <a:latin typeface="Times New Roman" panose="02020603050405020304" pitchFamily="18" charset="0"/>
                <a:cs typeface="Times New Roman" panose="02020603050405020304" pitchFamily="18" charset="0"/>
              </a:rPr>
              <a:t>overall </a:t>
            </a:r>
            <a:r>
              <a:rPr lang="en-US" sz="2800" dirty="0">
                <a:solidFill>
                  <a:schemeClr val="tx1"/>
                </a:solidFill>
                <a:latin typeface="Times New Roman" panose="02020603050405020304" pitchFamily="18" charset="0"/>
                <a:cs typeface="Times New Roman" panose="02020603050405020304" pitchFamily="18" charset="0"/>
              </a:rPr>
              <a:t>dataset that contains news related to 4 items and their popularity in 3 social media platforms.</a:t>
            </a: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We have 12 other social feedback datasets that contain the popularity level for every 20 mins after the news items are published.</a:t>
            </a:r>
          </a:p>
          <a:p>
            <a:endParaRPr lang="en-US" dirty="0"/>
          </a:p>
        </p:txBody>
      </p:sp>
    </p:spTree>
    <p:extLst>
      <p:ext uri="{BB962C8B-B14F-4D97-AF65-F5344CB8AC3E}">
        <p14:creationId xmlns:p14="http://schemas.microsoft.com/office/powerpoint/2010/main" val="42390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20E385-54F4-42F2-9A7E-7A8B8160E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83FCC-CC96-F340-1D3B-A3CD8BA868D5}"/>
              </a:ext>
            </a:extLst>
          </p:cNvPr>
          <p:cNvSpPr>
            <a:spLocks noGrp="1"/>
          </p:cNvSpPr>
          <p:nvPr>
            <p:ph type="title"/>
          </p:nvPr>
        </p:nvSpPr>
        <p:spPr>
          <a:xfrm>
            <a:off x="838200" y="365125"/>
            <a:ext cx="10515600" cy="1325563"/>
          </a:xfrm>
        </p:spPr>
        <p:txBody>
          <a:bodyPr>
            <a:normAutofit/>
          </a:bodyPr>
          <a:lstStyle/>
          <a:p>
            <a:pPr algn="ctr"/>
            <a:r>
              <a:rPr lang="en-US" sz="3600" dirty="0">
                <a:gradFill flip="none" rotWithShape="1">
                  <a:gsLst>
                    <a:gs pos="28000">
                      <a:srgbClr val="EDEDED"/>
                    </a:gs>
                    <a:gs pos="0">
                      <a:srgbClr val="BFBFBF"/>
                    </a:gs>
                    <a:gs pos="100000">
                      <a:srgbClr val="FFFFFF"/>
                    </a:gs>
                  </a:gsLst>
                  <a:lin ang="4800000" scaled="0"/>
                  <a:tileRect/>
                </a:gra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5DFE6C6-C1A7-3524-B15E-44749059AA45}"/>
              </a:ext>
            </a:extLst>
          </p:cNvPr>
          <p:cNvSpPr>
            <a:spLocks noGrp="1"/>
          </p:cNvSpPr>
          <p:nvPr>
            <p:ph idx="1"/>
          </p:nvPr>
        </p:nvSpPr>
        <p:spPr>
          <a:xfrm>
            <a:off x="1120000" y="1825625"/>
            <a:ext cx="6356856" cy="4351338"/>
          </a:xfrm>
        </p:spPr>
        <p:txBody>
          <a:bodyPr>
            <a:normAutofit/>
          </a:bodyPr>
          <a:lstStyle/>
          <a:p>
            <a:pPr marL="0" indent="0" algn="just">
              <a:buNone/>
            </a:pPr>
            <a:r>
              <a:rPr lang="en-US" b="0" i="0" dirty="0">
                <a:solidFill>
                  <a:schemeClr val="bg1"/>
                </a:solidFill>
                <a:effectLst/>
                <a:latin typeface="Times New Roman" panose="02020603050405020304" pitchFamily="18" charset="0"/>
                <a:cs typeface="Times New Roman" panose="02020603050405020304" pitchFamily="18" charset="0"/>
              </a:rPr>
              <a:t>From Given News popularity and feedback </a:t>
            </a:r>
            <a:r>
              <a:rPr lang="en-US" dirty="0">
                <a:solidFill>
                  <a:schemeClr val="bg1"/>
                </a:solidFill>
                <a:latin typeface="Times New Roman" panose="02020603050405020304" pitchFamily="18" charset="0"/>
                <a:cs typeface="Times New Roman" panose="02020603050405020304" pitchFamily="18" charset="0"/>
              </a:rPr>
              <a:t>Datasets, we need to do </a:t>
            </a:r>
            <a:r>
              <a:rPr lang="en-US" b="0" i="0" dirty="0">
                <a:solidFill>
                  <a:schemeClr val="bg1"/>
                </a:solidFill>
                <a:effectLst/>
                <a:latin typeface="Times New Roman" panose="02020603050405020304" pitchFamily="18" charset="0"/>
                <a:cs typeface="Times New Roman" panose="02020603050405020304" pitchFamily="18" charset="0"/>
              </a:rPr>
              <a:t>data analysis and prediction with machine learning models which  helps to understand and predict the news popularity on social media and obtain the best regression model.</a:t>
            </a:r>
          </a:p>
          <a:p>
            <a:pPr marL="0" indent="0">
              <a:buNone/>
            </a:pPr>
            <a:endParaRPr lang="en-US" dirty="0">
              <a:gradFill>
                <a:gsLst>
                  <a:gs pos="34000">
                    <a:srgbClr val="EDEDED"/>
                  </a:gs>
                  <a:gs pos="0">
                    <a:srgbClr val="BFBFBF"/>
                  </a:gs>
                  <a:gs pos="100000">
                    <a:srgbClr val="FFFFFF"/>
                  </a:gs>
                </a:gsLst>
                <a:lin ang="4800000" scaled="0"/>
              </a:gradFill>
            </a:endParaRPr>
          </a:p>
        </p:txBody>
      </p:sp>
      <p:sp>
        <p:nvSpPr>
          <p:cNvPr id="12" name="Rounded Rectangle 17">
            <a:extLst>
              <a:ext uri="{FF2B5EF4-FFF2-40B4-BE49-F238E27FC236}">
                <a16:creationId xmlns:a16="http://schemas.microsoft.com/office/drawing/2014/main" id="{B1B60728-8C3E-4908-96B8-23E962259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852" y="1948070"/>
            <a:ext cx="3429886" cy="3896139"/>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67241A06-48AC-0933-B415-2B8411261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6824" y="2757430"/>
            <a:ext cx="2843942" cy="2277419"/>
          </a:xfrm>
          <a:prstGeom prst="rect">
            <a:avLst/>
          </a:prstGeom>
        </p:spPr>
      </p:pic>
    </p:spTree>
    <p:extLst>
      <p:ext uri="{BB962C8B-B14F-4D97-AF65-F5344CB8AC3E}">
        <p14:creationId xmlns:p14="http://schemas.microsoft.com/office/powerpoint/2010/main" val="190213889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D676-068A-3880-9BD0-0ED278C66814}"/>
              </a:ext>
            </a:extLst>
          </p:cNvPr>
          <p:cNvSpPr>
            <a:spLocks noGrp="1"/>
          </p:cNvSpPr>
          <p:nvPr>
            <p:ph type="title"/>
          </p:nvPr>
        </p:nvSpPr>
        <p:spPr/>
        <p:txBody>
          <a:bodyPr>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ABOUT DATA</a:t>
            </a:r>
          </a:p>
        </p:txBody>
      </p:sp>
      <p:sp>
        <p:nvSpPr>
          <p:cNvPr id="3" name="Content Placeholder 2">
            <a:extLst>
              <a:ext uri="{FF2B5EF4-FFF2-40B4-BE49-F238E27FC236}">
                <a16:creationId xmlns:a16="http://schemas.microsoft.com/office/drawing/2014/main" id="{82C6702C-BE15-3F2C-9D66-534D70A29838}"/>
              </a:ext>
            </a:extLst>
          </p:cNvPr>
          <p:cNvSpPr>
            <a:spLocks noGrp="1"/>
          </p:cNvSpPr>
          <p:nvPr>
            <p:ph idx="1"/>
          </p:nvPr>
        </p:nvSpPr>
        <p:spPr>
          <a:xfrm>
            <a:off x="435429" y="1393370"/>
            <a:ext cx="8643257" cy="5099505"/>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It is </a:t>
            </a:r>
            <a:r>
              <a:rPr lang="en-US" u="sng" dirty="0">
                <a:solidFill>
                  <a:schemeClr val="tx1"/>
                </a:solidFill>
                <a:latin typeface="Times New Roman" panose="02020603050405020304" pitchFamily="18" charset="0"/>
                <a:cs typeface="Times New Roman" panose="02020603050405020304" pitchFamily="18" charset="0"/>
              </a:rPr>
              <a:t>structured dataset </a:t>
            </a:r>
            <a:r>
              <a:rPr lang="en-US" dirty="0">
                <a:solidFill>
                  <a:schemeClr val="tx1"/>
                </a:solidFill>
                <a:latin typeface="Times New Roman" panose="02020603050405020304" pitchFamily="18" charset="0"/>
                <a:cs typeface="Times New Roman" panose="02020603050405020304" pitchFamily="18" charset="0"/>
              </a:rPr>
              <a:t>as it contains numerical data &amp; text data and organized in tables with labeled columns.</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a:t>
            </a:r>
          </a:p>
          <a:p>
            <a:pPr algn="just"/>
            <a:r>
              <a:rPr lang="en-US" dirty="0">
                <a:solidFill>
                  <a:schemeClr val="tx1"/>
                </a:solidFill>
                <a:latin typeface="Times New Roman" panose="02020603050405020304" pitchFamily="18" charset="0"/>
                <a:cs typeface="Times New Roman" panose="02020603050405020304" pitchFamily="18" charset="0"/>
              </a:rPr>
              <a:t>Dataset is multivariate, consisting of Strings and Number</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Variables in social feedback datasets: ID Link(Numeric), level of popularity of the news article on different social media platforms for every 20 mins after the news article is published.</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This dataset is </a:t>
            </a:r>
            <a:r>
              <a:rPr lang="en-US" u="sng" dirty="0">
                <a:solidFill>
                  <a:schemeClr val="tx1"/>
                </a:solidFill>
                <a:latin typeface="Times New Roman" panose="02020603050405020304" pitchFamily="18" charset="0"/>
                <a:cs typeface="Times New Roman" panose="02020603050405020304" pitchFamily="18" charset="0"/>
              </a:rPr>
              <a:t>not a multimodel </a:t>
            </a:r>
            <a:r>
              <a:rPr lang="en-US" dirty="0">
                <a:solidFill>
                  <a:schemeClr val="tx1"/>
                </a:solidFill>
                <a:latin typeface="Times New Roman" panose="02020603050405020304" pitchFamily="18" charset="0"/>
                <a:cs typeface="Times New Roman" panose="02020603050405020304" pitchFamily="18" charset="0"/>
              </a:rPr>
              <a:t>dataset. </a:t>
            </a:r>
          </a:p>
          <a:p>
            <a:endParaRPr lang="en-US" dirty="0"/>
          </a:p>
        </p:txBody>
      </p:sp>
      <p:graphicFrame>
        <p:nvGraphicFramePr>
          <p:cNvPr id="5" name="Table 5">
            <a:extLst>
              <a:ext uri="{FF2B5EF4-FFF2-40B4-BE49-F238E27FC236}">
                <a16:creationId xmlns:a16="http://schemas.microsoft.com/office/drawing/2014/main" id="{A6724B28-461E-FA42-05F4-FEA7FC67267B}"/>
              </a:ext>
            </a:extLst>
          </p:cNvPr>
          <p:cNvGraphicFramePr>
            <a:graphicFrameLocks noGrp="1"/>
          </p:cNvGraphicFramePr>
          <p:nvPr>
            <p:extLst>
              <p:ext uri="{D42A27DB-BD31-4B8C-83A1-F6EECF244321}">
                <p14:modId xmlns:p14="http://schemas.microsoft.com/office/powerpoint/2010/main" val="1332736572"/>
              </p:ext>
            </p:extLst>
          </p:nvPr>
        </p:nvGraphicFramePr>
        <p:xfrm>
          <a:off x="9312002" y="1240199"/>
          <a:ext cx="2760256" cy="4937760"/>
        </p:xfrm>
        <a:graphic>
          <a:graphicData uri="http://schemas.openxmlformats.org/drawingml/2006/table">
            <a:tbl>
              <a:tblPr firstRow="1" bandRow="1">
                <a:tableStyleId>{5C22544A-7EE6-4342-B048-85BDC9FD1C3A}</a:tableStyleId>
              </a:tblPr>
              <a:tblGrid>
                <a:gridCol w="1380128">
                  <a:extLst>
                    <a:ext uri="{9D8B030D-6E8A-4147-A177-3AD203B41FA5}">
                      <a16:colId xmlns:a16="http://schemas.microsoft.com/office/drawing/2014/main" val="2741972129"/>
                    </a:ext>
                  </a:extLst>
                </a:gridCol>
                <a:gridCol w="1380128">
                  <a:extLst>
                    <a:ext uri="{9D8B030D-6E8A-4147-A177-3AD203B41FA5}">
                      <a16:colId xmlns:a16="http://schemas.microsoft.com/office/drawing/2014/main" val="2498469655"/>
                    </a:ext>
                  </a:extLst>
                </a:gridCol>
              </a:tblGrid>
              <a:tr h="357270">
                <a:tc>
                  <a:txBody>
                    <a:bodyPr/>
                    <a:lstStyle/>
                    <a:p>
                      <a:r>
                        <a:rPr lang="en-US" dirty="0"/>
                        <a:t>Variables</a:t>
                      </a:r>
                    </a:p>
                  </a:txBody>
                  <a:tcPr/>
                </a:tc>
                <a:tc>
                  <a:txBody>
                    <a:bodyPr/>
                    <a:lstStyle/>
                    <a:p>
                      <a:r>
                        <a:rPr lang="en-US" dirty="0"/>
                        <a:t>Datatype</a:t>
                      </a:r>
                    </a:p>
                  </a:txBody>
                  <a:tcPr/>
                </a:tc>
                <a:extLst>
                  <a:ext uri="{0D108BD9-81ED-4DB2-BD59-A6C34878D82A}">
                    <a16:rowId xmlns:a16="http://schemas.microsoft.com/office/drawing/2014/main" val="1884018646"/>
                  </a:ext>
                </a:extLst>
              </a:tr>
              <a:tr h="357270">
                <a:tc>
                  <a:txBody>
                    <a:bodyPr/>
                    <a:lstStyle/>
                    <a:p>
                      <a:r>
                        <a:rPr lang="en-US" dirty="0"/>
                        <a:t>ID Link</a:t>
                      </a:r>
                    </a:p>
                  </a:txBody>
                  <a:tcPr/>
                </a:tc>
                <a:tc>
                  <a:txBody>
                    <a:bodyPr/>
                    <a:lstStyle/>
                    <a:p>
                      <a:r>
                        <a:rPr lang="en-US" dirty="0"/>
                        <a:t>Numeric</a:t>
                      </a:r>
                    </a:p>
                  </a:txBody>
                  <a:tcPr/>
                </a:tc>
                <a:extLst>
                  <a:ext uri="{0D108BD9-81ED-4DB2-BD59-A6C34878D82A}">
                    <a16:rowId xmlns:a16="http://schemas.microsoft.com/office/drawing/2014/main" val="3750441332"/>
                  </a:ext>
                </a:extLst>
              </a:tr>
              <a:tr h="357270">
                <a:tc>
                  <a:txBody>
                    <a:bodyPr/>
                    <a:lstStyle/>
                    <a:p>
                      <a:r>
                        <a:rPr lang="en-US" dirty="0"/>
                        <a:t>Title</a:t>
                      </a:r>
                    </a:p>
                  </a:txBody>
                  <a:tcPr/>
                </a:tc>
                <a:tc>
                  <a:txBody>
                    <a:bodyPr/>
                    <a:lstStyle/>
                    <a:p>
                      <a:r>
                        <a:rPr lang="en-US" dirty="0"/>
                        <a:t>String</a:t>
                      </a:r>
                    </a:p>
                  </a:txBody>
                  <a:tcPr/>
                </a:tc>
                <a:extLst>
                  <a:ext uri="{0D108BD9-81ED-4DB2-BD59-A6C34878D82A}">
                    <a16:rowId xmlns:a16="http://schemas.microsoft.com/office/drawing/2014/main" val="589376995"/>
                  </a:ext>
                </a:extLst>
              </a:tr>
              <a:tr h="357270">
                <a:tc>
                  <a:txBody>
                    <a:bodyPr/>
                    <a:lstStyle/>
                    <a:p>
                      <a:r>
                        <a:rPr lang="en-US" dirty="0"/>
                        <a:t>Headline</a:t>
                      </a:r>
                    </a:p>
                  </a:txBody>
                  <a:tcPr/>
                </a:tc>
                <a:tc>
                  <a:txBody>
                    <a:bodyPr/>
                    <a:lstStyle/>
                    <a:p>
                      <a:r>
                        <a:rPr lang="en-US" dirty="0"/>
                        <a:t>String</a:t>
                      </a:r>
                    </a:p>
                  </a:txBody>
                  <a:tcPr/>
                </a:tc>
                <a:extLst>
                  <a:ext uri="{0D108BD9-81ED-4DB2-BD59-A6C34878D82A}">
                    <a16:rowId xmlns:a16="http://schemas.microsoft.com/office/drawing/2014/main" val="2135760157"/>
                  </a:ext>
                </a:extLst>
              </a:tr>
              <a:tr h="357270">
                <a:tc>
                  <a:txBody>
                    <a:bodyPr/>
                    <a:lstStyle/>
                    <a:p>
                      <a:r>
                        <a:rPr lang="en-US" dirty="0"/>
                        <a:t>Source</a:t>
                      </a:r>
                    </a:p>
                  </a:txBody>
                  <a:tcPr/>
                </a:tc>
                <a:tc>
                  <a:txBody>
                    <a:bodyPr/>
                    <a:lstStyle/>
                    <a:p>
                      <a:r>
                        <a:rPr lang="en-US" dirty="0"/>
                        <a:t>String</a:t>
                      </a:r>
                    </a:p>
                  </a:txBody>
                  <a:tcPr/>
                </a:tc>
                <a:extLst>
                  <a:ext uri="{0D108BD9-81ED-4DB2-BD59-A6C34878D82A}">
                    <a16:rowId xmlns:a16="http://schemas.microsoft.com/office/drawing/2014/main" val="750064760"/>
                  </a:ext>
                </a:extLst>
              </a:tr>
              <a:tr h="357270">
                <a:tc>
                  <a:txBody>
                    <a:bodyPr/>
                    <a:lstStyle/>
                    <a:p>
                      <a:r>
                        <a:rPr lang="en-US" dirty="0"/>
                        <a:t>Topic</a:t>
                      </a:r>
                    </a:p>
                  </a:txBody>
                  <a:tcPr/>
                </a:tc>
                <a:tc>
                  <a:txBody>
                    <a:bodyPr/>
                    <a:lstStyle/>
                    <a:p>
                      <a:r>
                        <a:rPr lang="en-US" dirty="0"/>
                        <a:t>String</a:t>
                      </a:r>
                    </a:p>
                  </a:txBody>
                  <a:tcPr/>
                </a:tc>
                <a:extLst>
                  <a:ext uri="{0D108BD9-81ED-4DB2-BD59-A6C34878D82A}">
                    <a16:rowId xmlns:a16="http://schemas.microsoft.com/office/drawing/2014/main" val="4007616058"/>
                  </a:ext>
                </a:extLst>
              </a:tr>
              <a:tr h="357270">
                <a:tc>
                  <a:txBody>
                    <a:bodyPr/>
                    <a:lstStyle/>
                    <a:p>
                      <a:r>
                        <a:rPr lang="en-US" dirty="0" err="1"/>
                        <a:t>PublishDate</a:t>
                      </a:r>
                      <a:endParaRPr lang="en-US" dirty="0"/>
                    </a:p>
                  </a:txBody>
                  <a:tcPr/>
                </a:tc>
                <a:tc>
                  <a:txBody>
                    <a:bodyPr/>
                    <a:lstStyle/>
                    <a:p>
                      <a:r>
                        <a:rPr lang="en-US" dirty="0"/>
                        <a:t>Timestamp</a:t>
                      </a:r>
                    </a:p>
                  </a:txBody>
                  <a:tcPr/>
                </a:tc>
                <a:extLst>
                  <a:ext uri="{0D108BD9-81ED-4DB2-BD59-A6C34878D82A}">
                    <a16:rowId xmlns:a16="http://schemas.microsoft.com/office/drawing/2014/main" val="2888513539"/>
                  </a:ext>
                </a:extLst>
              </a:tr>
              <a:tr h="625222">
                <a:tc>
                  <a:txBody>
                    <a:bodyPr/>
                    <a:lstStyle/>
                    <a:p>
                      <a:r>
                        <a:rPr lang="en-US" dirty="0" err="1"/>
                        <a:t>SentimentTitle</a:t>
                      </a:r>
                      <a:endParaRPr lang="en-US" dirty="0"/>
                    </a:p>
                  </a:txBody>
                  <a:tcPr/>
                </a:tc>
                <a:tc>
                  <a:txBody>
                    <a:bodyPr/>
                    <a:lstStyle/>
                    <a:p>
                      <a:r>
                        <a:rPr lang="en-US" dirty="0"/>
                        <a:t>Numeric</a:t>
                      </a:r>
                    </a:p>
                  </a:txBody>
                  <a:tcPr/>
                </a:tc>
                <a:extLst>
                  <a:ext uri="{0D108BD9-81ED-4DB2-BD59-A6C34878D82A}">
                    <a16:rowId xmlns:a16="http://schemas.microsoft.com/office/drawing/2014/main" val="1939291797"/>
                  </a:ext>
                </a:extLst>
              </a:tr>
              <a:tr h="625222">
                <a:tc>
                  <a:txBody>
                    <a:bodyPr/>
                    <a:lstStyle/>
                    <a:p>
                      <a:r>
                        <a:rPr lang="en-US" dirty="0" err="1"/>
                        <a:t>SentimentHeadline</a:t>
                      </a:r>
                      <a:endParaRPr lang="en-US" dirty="0"/>
                    </a:p>
                  </a:txBody>
                  <a:tcPr/>
                </a:tc>
                <a:tc>
                  <a:txBody>
                    <a:bodyPr/>
                    <a:lstStyle/>
                    <a:p>
                      <a:r>
                        <a:rPr lang="en-US" dirty="0"/>
                        <a:t>Numeric</a:t>
                      </a:r>
                    </a:p>
                  </a:txBody>
                  <a:tcPr/>
                </a:tc>
                <a:extLst>
                  <a:ext uri="{0D108BD9-81ED-4DB2-BD59-A6C34878D82A}">
                    <a16:rowId xmlns:a16="http://schemas.microsoft.com/office/drawing/2014/main" val="580591497"/>
                  </a:ext>
                </a:extLst>
              </a:tr>
              <a:tr h="357270">
                <a:tc>
                  <a:txBody>
                    <a:bodyPr/>
                    <a:lstStyle/>
                    <a:p>
                      <a:r>
                        <a:rPr lang="en-US" dirty="0"/>
                        <a:t>Facebook</a:t>
                      </a:r>
                    </a:p>
                  </a:txBody>
                  <a:tcPr/>
                </a:tc>
                <a:tc>
                  <a:txBody>
                    <a:bodyPr/>
                    <a:lstStyle/>
                    <a:p>
                      <a:r>
                        <a:rPr lang="en-US" dirty="0"/>
                        <a:t>Numeric</a:t>
                      </a:r>
                    </a:p>
                  </a:txBody>
                  <a:tcPr/>
                </a:tc>
                <a:extLst>
                  <a:ext uri="{0D108BD9-81ED-4DB2-BD59-A6C34878D82A}">
                    <a16:rowId xmlns:a16="http://schemas.microsoft.com/office/drawing/2014/main" val="1380574173"/>
                  </a:ext>
                </a:extLst>
              </a:tr>
              <a:tr h="357270">
                <a:tc>
                  <a:txBody>
                    <a:bodyPr/>
                    <a:lstStyle/>
                    <a:p>
                      <a:r>
                        <a:rPr lang="en-US" dirty="0" err="1"/>
                        <a:t>GooglePlus</a:t>
                      </a:r>
                      <a:endParaRPr lang="en-US" dirty="0"/>
                    </a:p>
                  </a:txBody>
                  <a:tcPr/>
                </a:tc>
                <a:tc>
                  <a:txBody>
                    <a:bodyPr/>
                    <a:lstStyle/>
                    <a:p>
                      <a:r>
                        <a:rPr lang="en-US" dirty="0"/>
                        <a:t>Numeric</a:t>
                      </a:r>
                    </a:p>
                  </a:txBody>
                  <a:tcPr/>
                </a:tc>
                <a:extLst>
                  <a:ext uri="{0D108BD9-81ED-4DB2-BD59-A6C34878D82A}">
                    <a16:rowId xmlns:a16="http://schemas.microsoft.com/office/drawing/2014/main" val="1203329210"/>
                  </a:ext>
                </a:extLst>
              </a:tr>
              <a:tr h="357270">
                <a:tc>
                  <a:txBody>
                    <a:bodyPr/>
                    <a:lstStyle/>
                    <a:p>
                      <a:r>
                        <a:rPr lang="en-US" dirty="0"/>
                        <a:t>LinkedIn</a:t>
                      </a:r>
                    </a:p>
                  </a:txBody>
                  <a:tcPr/>
                </a:tc>
                <a:tc>
                  <a:txBody>
                    <a:bodyPr/>
                    <a:lstStyle/>
                    <a:p>
                      <a:r>
                        <a:rPr lang="en-US" dirty="0"/>
                        <a:t>Numeric</a:t>
                      </a:r>
                    </a:p>
                  </a:txBody>
                  <a:tcPr/>
                </a:tc>
                <a:extLst>
                  <a:ext uri="{0D108BD9-81ED-4DB2-BD59-A6C34878D82A}">
                    <a16:rowId xmlns:a16="http://schemas.microsoft.com/office/drawing/2014/main" val="2455555205"/>
                  </a:ext>
                </a:extLst>
              </a:tr>
            </a:tbl>
          </a:graphicData>
        </a:graphic>
      </p:graphicFrame>
      <p:graphicFrame>
        <p:nvGraphicFramePr>
          <p:cNvPr id="6" name="Table 5">
            <a:extLst>
              <a:ext uri="{FF2B5EF4-FFF2-40B4-BE49-F238E27FC236}">
                <a16:creationId xmlns:a16="http://schemas.microsoft.com/office/drawing/2014/main" id="{88FDAE2B-8225-7C63-967E-A8FABA1F7C3D}"/>
              </a:ext>
            </a:extLst>
          </p:cNvPr>
          <p:cNvGraphicFramePr>
            <a:graphicFrameLocks noGrp="1"/>
          </p:cNvGraphicFramePr>
          <p:nvPr/>
        </p:nvGraphicFramePr>
        <p:xfrm>
          <a:off x="10863943" y="2786743"/>
          <a:ext cx="208280" cy="365760"/>
        </p:xfrm>
        <a:graphic>
          <a:graphicData uri="http://schemas.openxmlformats.org/drawingml/2006/table">
            <a:tbl>
              <a:tblPr/>
              <a:tblGrid>
                <a:gridCol w="208280">
                  <a:extLst>
                    <a:ext uri="{9D8B030D-6E8A-4147-A177-3AD203B41FA5}">
                      <a16:colId xmlns:a16="http://schemas.microsoft.com/office/drawing/2014/main" val="1638355185"/>
                    </a:ext>
                  </a:extLst>
                </a:gridCol>
              </a:tblGrid>
              <a:tr h="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818221824"/>
                  </a:ext>
                </a:extLst>
              </a:tr>
            </a:tbl>
          </a:graphicData>
        </a:graphic>
      </p:graphicFrame>
    </p:spTree>
    <p:extLst>
      <p:ext uri="{BB962C8B-B14F-4D97-AF65-F5344CB8AC3E}">
        <p14:creationId xmlns:p14="http://schemas.microsoft.com/office/powerpoint/2010/main" val="1469273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4A32-965C-DF3A-C7E8-4CF65FDB59A4}"/>
              </a:ext>
            </a:extLst>
          </p:cNvPr>
          <p:cNvSpPr>
            <a:spLocks noGrp="1"/>
          </p:cNvSpPr>
          <p:nvPr>
            <p:ph type="title"/>
          </p:nvPr>
        </p:nvSpPr>
        <p:spPr/>
        <p:txBody>
          <a:bodyPr>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WHY THIS DATASET ? </a:t>
            </a:r>
          </a:p>
        </p:txBody>
      </p:sp>
      <p:sp>
        <p:nvSpPr>
          <p:cNvPr id="3" name="Content Placeholder 2">
            <a:extLst>
              <a:ext uri="{FF2B5EF4-FFF2-40B4-BE49-F238E27FC236}">
                <a16:creationId xmlns:a16="http://schemas.microsoft.com/office/drawing/2014/main" id="{94B284A8-7FE2-220D-BE14-E609C57494B1}"/>
              </a:ext>
            </a:extLst>
          </p:cNvPr>
          <p:cNvSpPr>
            <a:spLocks noGrp="1"/>
          </p:cNvSpPr>
          <p:nvPr>
            <p:ph idx="1"/>
          </p:nvPr>
        </p:nvSpPr>
        <p:spPr>
          <a:xfrm>
            <a:off x="731520" y="1828799"/>
            <a:ext cx="10622280" cy="4348163"/>
          </a:xfrm>
        </p:spPr>
        <p:txBody>
          <a:bodyPr>
            <a:normAutofit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Information regarding current happenings is obtained mostly from the online newspapers and articles.</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An important pre-requisite is to have a strategy to understand and predict how popular these articles are on different social media platforms.</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From this analysis we can predict the future popularity of the news article published online given the popularity of news articles already published.</a:t>
            </a:r>
          </a:p>
          <a:p>
            <a:endParaRPr lang="en-US" dirty="0"/>
          </a:p>
        </p:txBody>
      </p:sp>
    </p:spTree>
    <p:extLst>
      <p:ext uri="{BB962C8B-B14F-4D97-AF65-F5344CB8AC3E}">
        <p14:creationId xmlns:p14="http://schemas.microsoft.com/office/powerpoint/2010/main" val="277054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832C-6650-DBFC-6E72-F243469196B6}"/>
              </a:ext>
            </a:extLst>
          </p:cNvPr>
          <p:cNvSpPr>
            <a:spLocks noGrp="1"/>
          </p:cNvSpPr>
          <p:nvPr>
            <p:ph type="title"/>
          </p:nvPr>
        </p:nvSpPr>
        <p:spPr>
          <a:xfrm>
            <a:off x="838200" y="365125"/>
            <a:ext cx="10515600" cy="1325563"/>
          </a:xfrm>
        </p:spPr>
        <p:txBody>
          <a:bodyPr>
            <a:normAutofit/>
          </a:bodyPr>
          <a:lstStyle/>
          <a:p>
            <a:pPr algn="ctr"/>
            <a:r>
              <a:rPr lang="en-US" sz="3600">
                <a:latin typeface="Times New Roman" panose="02020603050405020304" pitchFamily="18" charset="0"/>
                <a:cs typeface="Times New Roman" panose="02020603050405020304" pitchFamily="18" charset="0"/>
              </a:rPr>
              <a:t>DATA </a:t>
            </a:r>
            <a:r>
              <a:rPr lang="en-US" sz="3600">
                <a:solidFill>
                  <a:schemeClr val="tx1"/>
                </a:solidFill>
                <a:latin typeface="Times New Roman" panose="02020603050405020304" pitchFamily="18" charset="0"/>
                <a:cs typeface="Times New Roman" panose="02020603050405020304" pitchFamily="18" charset="0"/>
              </a:rPr>
              <a:t>CLEANING</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93BFEA-2A6F-224E-FE68-33A954017437}"/>
              </a:ext>
            </a:extLst>
          </p:cNvPr>
          <p:cNvSpPr>
            <a:spLocks noGrp="1"/>
          </p:cNvSpPr>
          <p:nvPr>
            <p:ph idx="1"/>
          </p:nvPr>
        </p:nvSpPr>
        <p:spPr>
          <a:xfrm>
            <a:off x="685800" y="1480458"/>
            <a:ext cx="7271657" cy="5012418"/>
          </a:xfrm>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The missing values for the source variable are replaced by the source that occurs frequently and for the rows with missing headlines the rows are deleted from the dataset as it cannot be predicted.</a:t>
            </a:r>
          </a:p>
          <a:p>
            <a:pPr algn="just"/>
            <a:r>
              <a:rPr lang="en-US" sz="2400" dirty="0">
                <a:solidFill>
                  <a:schemeClr val="tx1"/>
                </a:solidFill>
                <a:latin typeface="Times New Roman" panose="02020603050405020304" pitchFamily="18" charset="0"/>
                <a:cs typeface="Times New Roman" panose="02020603050405020304" pitchFamily="18" charset="0"/>
              </a:rPr>
              <a:t>The news articles between November 2015 and July 2016 are only considered and the other data has been deleted based on the published date.</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The duplicate rows have also been deleted.</a:t>
            </a:r>
          </a:p>
          <a:p>
            <a:pPr algn="just"/>
            <a:r>
              <a:rPr lang="en-US" sz="2400" dirty="0">
                <a:solidFill>
                  <a:schemeClr val="tx1"/>
                </a:solidFill>
                <a:latin typeface="Times New Roman" panose="02020603050405020304" pitchFamily="18" charset="0"/>
                <a:cs typeface="Times New Roman" panose="02020603050405020304" pitchFamily="18" charset="0"/>
              </a:rPr>
              <a:t>The news articles that are not published are dropped.</a:t>
            </a:r>
          </a:p>
          <a:p>
            <a:pPr lvl="1" algn="just"/>
            <a:r>
              <a:rPr lang="en-US" dirty="0">
                <a:solidFill>
                  <a:schemeClr val="tx1"/>
                </a:solidFill>
                <a:latin typeface="Times New Roman" panose="02020603050405020304" pitchFamily="18" charset="0"/>
                <a:cs typeface="Times New Roman" panose="02020603050405020304" pitchFamily="18" charset="0"/>
              </a:rPr>
              <a:t>For Example, here -1 indicates the news is not published and not important. Having considered only the published news these rows can be dropped.</a:t>
            </a:r>
          </a:p>
          <a:p>
            <a:endParaRPr lang="en-US" sz="1400" dirty="0">
              <a:gradFill>
                <a:gsLst>
                  <a:gs pos="34000">
                    <a:schemeClr val="tx1">
                      <a:lumMod val="93000"/>
                    </a:schemeClr>
                  </a:gs>
                  <a:gs pos="0">
                    <a:schemeClr val="bg1">
                      <a:lumMod val="25000"/>
                      <a:lumOff val="75000"/>
                    </a:schemeClr>
                  </a:gs>
                  <a:gs pos="100000">
                    <a:schemeClr val="tx1"/>
                  </a:gs>
                </a:gsLst>
                <a:lin ang="4800000" scaled="0"/>
              </a:gradFill>
            </a:endParaRPr>
          </a:p>
        </p:txBody>
      </p:sp>
      <p:pic>
        <p:nvPicPr>
          <p:cNvPr id="5" name="Picture 4" descr="Table&#10;&#10;Description automatically generated with medium confidence">
            <a:extLst>
              <a:ext uri="{FF2B5EF4-FFF2-40B4-BE49-F238E27FC236}">
                <a16:creationId xmlns:a16="http://schemas.microsoft.com/office/drawing/2014/main" id="{CD3E2D1F-9990-0FB6-2150-118018DEC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9857" y="1611087"/>
            <a:ext cx="3722915" cy="4559527"/>
          </a:xfrm>
          <a:prstGeom prst="rect">
            <a:avLst/>
          </a:prstGeom>
        </p:spPr>
      </p:pic>
    </p:spTree>
    <p:extLst>
      <p:ext uri="{BB962C8B-B14F-4D97-AF65-F5344CB8AC3E}">
        <p14:creationId xmlns:p14="http://schemas.microsoft.com/office/powerpoint/2010/main" val="248724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D65EFB-5E87-4639-A481-956B52E9D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3781C0-206F-4038-93FF-4CDA80B1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a:blip r:embed="rId2"/>
            <a:stretch>
              <a:fillRect r="-100000"/>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B1BBE7-A419-2AC0-01F8-FCAC34C2571D}"/>
              </a:ext>
            </a:extLst>
          </p:cNvPr>
          <p:cNvSpPr>
            <a:spLocks noGrp="1"/>
          </p:cNvSpPr>
          <p:nvPr>
            <p:ph type="title"/>
          </p:nvPr>
        </p:nvSpPr>
        <p:spPr>
          <a:xfrm>
            <a:off x="838201" y="365125"/>
            <a:ext cx="4827104" cy="1325563"/>
          </a:xfrm>
        </p:spPr>
        <p:txBody>
          <a:bodyPr>
            <a:normAutofit/>
          </a:bodyPr>
          <a:lstStyle/>
          <a:p>
            <a:pPr algn="ctr"/>
            <a:r>
              <a:rPr lang="en-US" sz="3600" dirty="0">
                <a:gradFill flip="none" rotWithShape="1">
                  <a:gsLst>
                    <a:gs pos="28000">
                      <a:srgbClr val="EDEDED"/>
                    </a:gs>
                    <a:gs pos="0">
                      <a:srgbClr val="BFBFBF"/>
                    </a:gs>
                    <a:gs pos="100000">
                      <a:srgbClr val="FFFFFF"/>
                    </a:gs>
                  </a:gsLst>
                  <a:lin ang="4800000" scaled="0"/>
                  <a:tileRect/>
                </a:gradFill>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CABC3E38-7204-B593-DE2E-26D068ADD87F}"/>
              </a:ext>
            </a:extLst>
          </p:cNvPr>
          <p:cNvSpPr>
            <a:spLocks noGrp="1"/>
          </p:cNvSpPr>
          <p:nvPr>
            <p:ph idx="1"/>
          </p:nvPr>
        </p:nvSpPr>
        <p:spPr>
          <a:xfrm>
            <a:off x="435430" y="1600200"/>
            <a:ext cx="5229876" cy="4811486"/>
          </a:xfrm>
        </p:spPr>
        <p:txBody>
          <a:bodyPr>
            <a:normAutofit fontScale="92500" lnSpcReduction="10000"/>
          </a:bodyPr>
          <a:lstStyle/>
          <a:p>
            <a:pPr algn="just"/>
            <a:r>
              <a:rPr lang="en-US"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We observed many outliers in the dataset using box plots and used  the Quantile Method to treat  those </a:t>
            </a:r>
            <a:r>
              <a:rPr lang="en-US" dirty="0" err="1">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ouliers</a:t>
            </a:r>
            <a:r>
              <a:rPr lang="en-US"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a:t>
            </a:r>
          </a:p>
          <a:p>
            <a:pPr algn="just"/>
            <a:r>
              <a:rPr lang="en-US"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Still we got few outliers but we consider  working on them.</a:t>
            </a:r>
          </a:p>
          <a:p>
            <a:pPr algn="just"/>
            <a:r>
              <a:rPr lang="en-US"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We also used standard scalar to standardize the data.</a:t>
            </a:r>
          </a:p>
          <a:p>
            <a:pPr algn="just"/>
            <a:endParaRPr lang="en-US"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endParaRPr>
          </a:p>
          <a:p>
            <a:pPr marL="0" indent="0" algn="just">
              <a:buNone/>
            </a:pPr>
            <a:r>
              <a:rPr lang="en-US" sz="2700"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Saving the dataset in different formats</a:t>
            </a:r>
            <a:r>
              <a:rPr lang="en-US"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a:t>
            </a:r>
          </a:p>
          <a:p>
            <a:pPr lvl="1" algn="just"/>
            <a:r>
              <a:rPr lang="en-US" sz="2200"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NPZ</a:t>
            </a:r>
          </a:p>
          <a:p>
            <a:pPr lvl="1" algn="just"/>
            <a:r>
              <a:rPr lang="en-US" sz="2200"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Pickle</a:t>
            </a:r>
          </a:p>
          <a:p>
            <a:pPr lvl="1" algn="just"/>
            <a:r>
              <a:rPr lang="en-US" sz="2200" dirty="0" err="1">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Mysql</a:t>
            </a:r>
            <a:endParaRPr lang="en-US" sz="2200"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endParaRPr>
          </a:p>
          <a:p>
            <a:endParaRPr lang="en-US" sz="2000" dirty="0">
              <a:gradFill>
                <a:gsLst>
                  <a:gs pos="34000">
                    <a:srgbClr val="EDEDED"/>
                  </a:gs>
                  <a:gs pos="0">
                    <a:srgbClr val="BFBFBF"/>
                  </a:gs>
                  <a:gs pos="100000">
                    <a:srgbClr val="FFFFFF"/>
                  </a:gs>
                </a:gsLst>
                <a:lin ang="4800000" scaled="0"/>
              </a:gradFill>
            </a:endParaRPr>
          </a:p>
          <a:p>
            <a:endParaRPr lang="en-US" sz="2000" dirty="0">
              <a:gradFill>
                <a:gsLst>
                  <a:gs pos="34000">
                    <a:srgbClr val="EDEDED"/>
                  </a:gs>
                  <a:gs pos="0">
                    <a:srgbClr val="BFBFBF"/>
                  </a:gs>
                  <a:gs pos="100000">
                    <a:srgbClr val="FFFFFF"/>
                  </a:gs>
                </a:gsLst>
                <a:lin ang="4800000" scaled="0"/>
              </a:gradFill>
            </a:endParaRPr>
          </a:p>
          <a:p>
            <a:endParaRPr lang="en-US" sz="2000" dirty="0">
              <a:gradFill>
                <a:gsLst>
                  <a:gs pos="34000">
                    <a:srgbClr val="EDEDED"/>
                  </a:gs>
                  <a:gs pos="0">
                    <a:srgbClr val="BFBFBF"/>
                  </a:gs>
                  <a:gs pos="100000">
                    <a:srgbClr val="FFFFFF"/>
                  </a:gs>
                </a:gsLst>
                <a:lin ang="4800000" scaled="0"/>
              </a:gradFill>
            </a:endParaRPr>
          </a:p>
          <a:p>
            <a:endParaRPr lang="en-US" sz="2000" dirty="0">
              <a:gradFill>
                <a:gsLst>
                  <a:gs pos="34000">
                    <a:srgbClr val="EDEDED"/>
                  </a:gs>
                  <a:gs pos="0">
                    <a:srgbClr val="BFBFBF"/>
                  </a:gs>
                  <a:gs pos="100000">
                    <a:srgbClr val="FFFFFF"/>
                  </a:gs>
                </a:gsLst>
                <a:lin ang="4800000" scaled="0"/>
              </a:gradFill>
            </a:endParaRPr>
          </a:p>
          <a:p>
            <a:endParaRPr lang="en-US" sz="2000" dirty="0">
              <a:gradFill>
                <a:gsLst>
                  <a:gs pos="34000">
                    <a:srgbClr val="EDEDED"/>
                  </a:gs>
                  <a:gs pos="0">
                    <a:srgbClr val="BFBFBF"/>
                  </a:gs>
                  <a:gs pos="100000">
                    <a:srgbClr val="FFFFFF"/>
                  </a:gs>
                </a:gsLst>
                <a:lin ang="4800000" scaled="0"/>
              </a:gradFill>
            </a:endParaRPr>
          </a:p>
          <a:p>
            <a:endParaRPr lang="en-US" sz="2000" dirty="0">
              <a:gradFill>
                <a:gsLst>
                  <a:gs pos="34000">
                    <a:srgbClr val="EDEDED"/>
                  </a:gs>
                  <a:gs pos="0">
                    <a:srgbClr val="BFBFBF"/>
                  </a:gs>
                  <a:gs pos="100000">
                    <a:srgbClr val="FFFFFF"/>
                  </a:gs>
                </a:gsLst>
                <a:lin ang="4800000" scaled="0"/>
              </a:gradFill>
            </a:endParaRPr>
          </a:p>
        </p:txBody>
      </p:sp>
      <p:pic>
        <p:nvPicPr>
          <p:cNvPr id="5" name="Picture 4" descr="Chart, box and whisker chart&#10;&#10;Description automatically generated">
            <a:extLst>
              <a:ext uri="{FF2B5EF4-FFF2-40B4-BE49-F238E27FC236}">
                <a16:creationId xmlns:a16="http://schemas.microsoft.com/office/drawing/2014/main" id="{29FAD347-91E0-2510-C2F2-E59AEF437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4531" y="1208314"/>
            <a:ext cx="4854495" cy="2950029"/>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C3E24CBA-5A22-F353-8122-39EBEAE83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1549" y="5072743"/>
            <a:ext cx="3820451" cy="1534886"/>
          </a:xfrm>
          <a:prstGeom prst="rect">
            <a:avLst/>
          </a:prstGeom>
        </p:spPr>
      </p:pic>
    </p:spTree>
    <p:extLst>
      <p:ext uri="{BB962C8B-B14F-4D97-AF65-F5344CB8AC3E}">
        <p14:creationId xmlns:p14="http://schemas.microsoft.com/office/powerpoint/2010/main" val="240784856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
  <TotalTime>166</TotalTime>
  <Words>462</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Times New Roman</vt:lpstr>
      <vt:lpstr>Depth</vt:lpstr>
      <vt:lpstr> News popularity in Multiple social media platforms</vt:lpstr>
      <vt:lpstr>DATASET</vt:lpstr>
      <vt:lpstr>PROBLEM STATEMENT</vt:lpstr>
      <vt:lpstr>ABOUT DATA</vt:lpstr>
      <vt:lpstr>WHY THIS DATASET ? </vt:lpstr>
      <vt:lpstr>DATA CLEANING</vt:lpstr>
      <vt:lpstr>DATA CLEANING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News popularity in Multiple social media platforms</dc:title>
  <dc:creator>Pemmasani, Amulya</dc:creator>
  <cp:lastModifiedBy>Musipatla, Hemanth Reddy</cp:lastModifiedBy>
  <cp:revision>2</cp:revision>
  <dcterms:created xsi:type="dcterms:W3CDTF">2022-10-03T01:55:32Z</dcterms:created>
  <dcterms:modified xsi:type="dcterms:W3CDTF">2023-09-11T17:54:10Z</dcterms:modified>
</cp:coreProperties>
</file>