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3"/>
    <p:sldId id="256" r:id="rId4"/>
    <p:sldId id="264" r:id="rId5"/>
    <p:sldId id="257" r:id="rId6"/>
    <p:sldId id="269" r:id="rId7"/>
    <p:sldId id="268" r:id="rId8"/>
    <p:sldId id="266" r:id="rId9"/>
    <p:sldId id="272" r:id="rId10"/>
    <p:sldId id="267" r:id="rId11"/>
    <p:sldId id="271" r:id="rId12"/>
    <p:sldId id="274"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95" autoAdjust="0"/>
  </p:normalViewPr>
  <p:slideViewPr>
    <p:cSldViewPr snapToGrid="0">
      <p:cViewPr varScale="1">
        <p:scale>
          <a:sx n="76" d="100"/>
          <a:sy n="76"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AA035C1-38C7-411D-9C38-7CC20E41856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363A84-C876-439C-9AC0-72027D78B7BA}"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AA035C1-38C7-411D-9C38-7CC20E41856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63A84-C876-439C-9AC0-72027D78B7B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AA035C1-38C7-411D-9C38-7CC20E41856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63A84-C876-439C-9AC0-72027D78B7B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AA035C1-38C7-411D-9C38-7CC20E41856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363A84-C876-439C-9AC0-72027D78B7B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1AA035C1-38C7-411D-9C38-7CC20E41856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363A84-C876-439C-9AC0-72027D78B7BA}"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1AA035C1-38C7-411D-9C38-7CC20E418567}" type="datetimeFigureOut">
              <a:rPr lang="en-IN" smtClean="0"/>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2363A84-C876-439C-9AC0-72027D78B7B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1AA035C1-38C7-411D-9C38-7CC20E41856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363A84-C876-439C-9AC0-72027D78B7BA}" type="slidenum">
              <a:rPr lang="en-IN" smtClean="0"/>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035C1-38C7-411D-9C38-7CC20E41856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363A84-C876-439C-9AC0-72027D78B7B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035C1-38C7-411D-9C38-7CC20E41856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363A84-C876-439C-9AC0-72027D78B7B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1AA035C1-38C7-411D-9C38-7CC20E418567}" type="datetimeFigureOut">
              <a:rPr lang="en-IN" smtClean="0"/>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12363A84-C876-439C-9AC0-72027D78B7B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AA035C1-38C7-411D-9C38-7CC20E418567}" type="datetimeFigureOut">
              <a:rPr lang="en-IN" smtClean="0"/>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12363A84-C876-439C-9AC0-72027D78B7B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AA035C1-38C7-411D-9C38-7CC20E418567}" type="datetimeFigureOut">
              <a:rPr lang="en-IN" smtClean="0"/>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2363A84-C876-439C-9AC0-72027D78B7B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Image result for local artisan marketpla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67815" y="1661795"/>
            <a:ext cx="8956675" cy="3028950"/>
          </a:xfrm>
          <a:prstGeom prst="rect">
            <a:avLst/>
          </a:prstGeom>
          <a:noFill/>
        </p:spPr>
        <p:txBody>
          <a:bodyPr wrap="square" rtlCol="0">
            <a:noAutofit/>
            <a:scene3d>
              <a:camera prst="orthographicFront"/>
              <a:lightRig rig="threePt" dir="t"/>
            </a:scene3d>
          </a:bodyPr>
          <a:lstStyle/>
          <a:p>
            <a:r>
              <a:rPr lang="en-US" altLang="en-US" sz="7200" dirty="0">
                <a:ln w="22225">
                  <a:solidFill>
                    <a:schemeClr val="accent2"/>
                  </a:solidFill>
                  <a:prstDash val="solid"/>
                </a:ln>
                <a:solidFill>
                  <a:schemeClr val="bg1"/>
                </a:solidFill>
                <a:effectLst/>
                <a:latin typeface="Baskerville Old Face" panose="02020602080505020303" pitchFamily="18" charset="0"/>
                <a:sym typeface="+mn-ea"/>
              </a:rPr>
              <a:t>local craft Designing market area</a:t>
            </a:r>
            <a:endParaRPr lang="en-US" altLang="en-US" sz="7200" dirty="0">
              <a:ln w="22225">
                <a:solidFill>
                  <a:schemeClr val="accent2"/>
                </a:solidFill>
                <a:prstDash val="solid"/>
              </a:ln>
              <a:solidFill>
                <a:schemeClr val="bg1"/>
              </a:solidFill>
              <a:effectLst/>
              <a:latin typeface="Baskerville Old Face" panose="02020602080505020303" pitchFamily="18" charset="0"/>
            </a:endParaRPr>
          </a:p>
          <a:p>
            <a:endParaRPr lang="en-US" altLang="en-US" sz="7200" dirty="0">
              <a:ln w="22225">
                <a:solidFill>
                  <a:schemeClr val="accent2"/>
                </a:solidFill>
                <a:prstDash val="solid"/>
              </a:ln>
              <a:solidFill>
                <a:schemeClr val="bg1"/>
              </a:solidFill>
              <a:effectLst/>
              <a:latin typeface="Baskerville Old Face" panose="020206020805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50+ Business Model Graphic Stock Illustrations, Royalty-Free Vector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8246" y="1880949"/>
            <a:ext cx="11535507" cy="406265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bg1"/>
                </a:solidFill>
                <a:effectLst/>
                <a:latin typeface="Arial" panose="020B0604020202020204" pitchFamily="34" charset="0"/>
              </a:rPr>
              <a:t>Planning &amp; Design </a:t>
            </a:r>
            <a:r>
              <a:rPr lang="en-US" altLang="en-US" sz="2000" dirty="0">
                <a:solidFill>
                  <a:schemeClr val="bg1"/>
                </a:solidFill>
                <a:latin typeface="Arial" panose="020B0604020202020204" pitchFamily="34" charset="0"/>
              </a:rPr>
              <a:t>: </a:t>
            </a:r>
            <a:r>
              <a:rPr kumimoji="0" lang="en-US" altLang="en-US" sz="2000" b="0" i="0" u="none" strike="noStrike" cap="none" normalizeH="0" baseline="0" dirty="0">
                <a:ln>
                  <a:noFill/>
                </a:ln>
                <a:solidFill>
                  <a:schemeClr val="bg1"/>
                </a:solidFill>
                <a:effectLst/>
                <a:latin typeface="Arial" panose="020B0604020202020204" pitchFamily="34" charset="0"/>
              </a:rPr>
              <a:t>Define features, gather requirements, and design UI/UX (wireframes).</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bg1"/>
                </a:solidFill>
                <a:effectLst/>
                <a:latin typeface="Arial" panose="020B0604020202020204" pitchFamily="34" charset="0"/>
              </a:rPr>
              <a:t>Security </a:t>
            </a:r>
            <a:r>
              <a:rPr lang="en-US" altLang="en-US" sz="2000" dirty="0">
                <a:solidFill>
                  <a:schemeClr val="bg1"/>
                </a:solidFill>
                <a:latin typeface="Arial" panose="020B0604020202020204" pitchFamily="34" charset="0"/>
              </a:rPr>
              <a:t>: </a:t>
            </a:r>
            <a:r>
              <a:rPr kumimoji="0" lang="en-US" altLang="en-US" sz="2000" b="0" i="0" u="none" strike="noStrike" cap="none" normalizeH="0" baseline="0" dirty="0">
                <a:ln>
                  <a:noFill/>
                </a:ln>
                <a:solidFill>
                  <a:schemeClr val="bg1"/>
                </a:solidFill>
                <a:effectLst/>
                <a:latin typeface="Arial" panose="020B0604020202020204" pitchFamily="34" charset="0"/>
              </a:rPr>
              <a:t>Implement SSL/TLS, JWT authentication, and secure payment integration (Stripe, Razor pay ).</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bg1"/>
                </a:solidFill>
                <a:effectLst/>
                <a:latin typeface="Arial" panose="020B0604020202020204" pitchFamily="34" charset="0"/>
              </a:rPr>
              <a:t>Payment Integration</a:t>
            </a:r>
            <a:r>
              <a:rPr lang="en-US" altLang="en-US" sz="2000" b="1" dirty="0">
                <a:solidFill>
                  <a:schemeClr val="bg1"/>
                </a:solidFill>
                <a:latin typeface="Arial" panose="020B0604020202020204" pitchFamily="34" charset="0"/>
              </a:rPr>
              <a:t> </a:t>
            </a:r>
            <a:r>
              <a:rPr lang="en-US" altLang="en-US" sz="2000" dirty="0">
                <a:solidFill>
                  <a:schemeClr val="bg1"/>
                </a:solidFill>
                <a:latin typeface="Arial" panose="020B0604020202020204" pitchFamily="34" charset="0"/>
              </a:rPr>
              <a:t>: </a:t>
            </a:r>
            <a:r>
              <a:rPr kumimoji="0" lang="en-US" altLang="en-US" sz="2000" b="0" i="0" u="none" strike="noStrike" cap="none" normalizeH="0" baseline="0" dirty="0">
                <a:ln>
                  <a:noFill/>
                </a:ln>
                <a:solidFill>
                  <a:schemeClr val="bg1"/>
                </a:solidFill>
                <a:effectLst/>
                <a:latin typeface="Arial" panose="020B0604020202020204" pitchFamily="34" charset="0"/>
              </a:rPr>
              <a:t>Integrate payment gateways for transactions.</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bg1"/>
                </a:solidFill>
                <a:effectLst/>
                <a:latin typeface="Arial" panose="020B0604020202020204" pitchFamily="34" charset="0"/>
              </a:rPr>
              <a:t>Testing</a:t>
            </a:r>
            <a:r>
              <a:rPr lang="en-US" altLang="en-US" sz="2000" dirty="0">
                <a:solidFill>
                  <a:schemeClr val="bg1"/>
                </a:solidFill>
                <a:latin typeface="Arial" panose="020B0604020202020204" pitchFamily="34" charset="0"/>
              </a:rPr>
              <a:t>: </a:t>
            </a:r>
            <a:r>
              <a:rPr kumimoji="0" lang="en-US" altLang="en-US" sz="2000" b="0" i="0" u="none" strike="noStrike" cap="none" normalizeH="0" baseline="0" dirty="0">
                <a:ln>
                  <a:noFill/>
                </a:ln>
                <a:solidFill>
                  <a:schemeClr val="bg1"/>
                </a:solidFill>
                <a:effectLst/>
                <a:latin typeface="Arial" panose="020B0604020202020204" pitchFamily="34" charset="0"/>
              </a:rPr>
              <a:t>Perform unit, integration, and UI testing across platforms.</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bg1"/>
                </a:solidFill>
                <a:effectLst/>
                <a:latin typeface="Arial" panose="020B0604020202020204" pitchFamily="34" charset="0"/>
              </a:rPr>
              <a:t>Deployment</a:t>
            </a:r>
            <a:r>
              <a:rPr lang="en-US" altLang="en-US" sz="2000" dirty="0">
                <a:solidFill>
                  <a:schemeClr val="bg1"/>
                </a:solidFill>
                <a:latin typeface="Arial" panose="020B0604020202020204" pitchFamily="34" charset="0"/>
              </a:rPr>
              <a:t> : </a:t>
            </a:r>
            <a:r>
              <a:rPr kumimoji="0" lang="en-US" altLang="en-US" sz="2000" b="0" i="0" u="none" strike="noStrike" cap="none" normalizeH="0" baseline="0" dirty="0">
                <a:ln>
                  <a:noFill/>
                </a:ln>
                <a:solidFill>
                  <a:schemeClr val="bg1"/>
                </a:solidFill>
                <a:effectLst/>
                <a:latin typeface="Arial" panose="020B0604020202020204" pitchFamily="34" charset="0"/>
              </a:rPr>
              <a:t>Deploy on cloud services (AWS, Google Cloud), test, and release to production.</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bg1"/>
                </a:solidFill>
                <a:effectLst/>
                <a:latin typeface="Arial" panose="020B0604020202020204" pitchFamily="34" charset="0"/>
              </a:rPr>
              <a:t>Maintenance</a:t>
            </a:r>
            <a:r>
              <a:rPr lang="en-US" altLang="en-US" sz="2000" dirty="0">
                <a:solidFill>
                  <a:schemeClr val="bg1"/>
                </a:solidFill>
                <a:latin typeface="Arial" panose="020B0604020202020204" pitchFamily="34" charset="0"/>
              </a:rPr>
              <a:t> : </a:t>
            </a:r>
            <a:r>
              <a:rPr kumimoji="0" lang="en-US" altLang="en-US" sz="2000" b="0" i="0" u="none" strike="noStrike" cap="none" normalizeH="0" baseline="0" dirty="0">
                <a:ln>
                  <a:noFill/>
                </a:ln>
                <a:solidFill>
                  <a:schemeClr val="bg1"/>
                </a:solidFill>
                <a:effectLst/>
                <a:latin typeface="Arial" panose="020B0604020202020204" pitchFamily="34" charset="0"/>
              </a:rPr>
              <a:t>Monitor, fix bugs, and add new features based on user feedback.</a:t>
            </a:r>
            <a:endParaRPr kumimoji="0" lang="en-US" altLang="en-US" sz="2000" b="0" i="0" u="none" strike="noStrike" cap="none" normalizeH="0" baseline="0" dirty="0">
              <a:ln>
                <a:noFill/>
              </a:ln>
              <a:solidFill>
                <a:schemeClr val="bg1"/>
              </a:solidFill>
              <a:effectLst/>
              <a:latin typeface="Arial" panose="020B0604020202020204" pitchFamily="34" charset="0"/>
            </a:endParaRPr>
          </a:p>
          <a:p>
            <a:endParaRPr lang="en-IN" dirty="0"/>
          </a:p>
        </p:txBody>
      </p:sp>
      <p:sp>
        <p:nvSpPr>
          <p:cNvPr id="10" name="TextBox 9"/>
          <p:cNvSpPr txBox="1"/>
          <p:nvPr/>
        </p:nvSpPr>
        <p:spPr>
          <a:xfrm>
            <a:off x="512466" y="914400"/>
            <a:ext cx="6893169" cy="923330"/>
          </a:xfrm>
          <a:prstGeom prst="rect">
            <a:avLst/>
          </a:prstGeom>
          <a:noFill/>
        </p:spPr>
        <p:txBody>
          <a:bodyPr wrap="square" rtlCol="0">
            <a:spAutoFit/>
          </a:bodyPr>
          <a:lstStyle/>
          <a:p>
            <a:r>
              <a:rPr lang="en-IN" sz="3600" b="1" i="1" u="sng" dirty="0">
                <a:solidFill>
                  <a:schemeClr val="bg1"/>
                </a:solidFill>
              </a:rPr>
              <a:t>Development Workflow:</a:t>
            </a:r>
            <a:endParaRPr lang="en-IN" sz="3600" b="1" i="1" u="sng" dirty="0">
              <a:solidFill>
                <a:schemeClr val="bg1"/>
              </a:solidFill>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413839" y="1589247"/>
            <a:ext cx="7966107" cy="952986"/>
          </a:xfrm>
        </p:spPr>
        <p:txBody>
          <a:bodyPr>
            <a:normAutofit/>
          </a:bodyPr>
          <a:lstStyle/>
          <a:p>
            <a:r>
              <a:rPr lang="en-IN" sz="4400" b="1" dirty="0">
                <a:solidFill>
                  <a:schemeClr val="bg1"/>
                </a:solidFill>
              </a:rPr>
              <a:t>ROLES:</a:t>
            </a:r>
            <a:endParaRPr lang="en-IN" sz="4400" b="1" dirty="0">
              <a:solidFill>
                <a:schemeClr val="bg1"/>
              </a:solidFill>
            </a:endParaRPr>
          </a:p>
        </p:txBody>
      </p:sp>
      <p:sp>
        <p:nvSpPr>
          <p:cNvPr id="7" name="TextBox 6"/>
          <p:cNvSpPr txBox="1"/>
          <p:nvPr/>
        </p:nvSpPr>
        <p:spPr>
          <a:xfrm>
            <a:off x="1889090" y="2451798"/>
            <a:ext cx="7966107" cy="2831544"/>
          </a:xfrm>
          <a:prstGeom prst="rect">
            <a:avLst/>
          </a:prstGeom>
          <a:noFill/>
        </p:spPr>
        <p:txBody>
          <a:bodyPr wrap="square" rtlCol="0">
            <a:spAutoFit/>
          </a:bodyPr>
          <a:lstStyle/>
          <a:p>
            <a:r>
              <a:rPr lang="en-US" sz="3200" dirty="0">
                <a:solidFill>
                  <a:schemeClr val="bg1"/>
                </a:solidFill>
              </a:rPr>
              <a:t>Hemanth : </a:t>
            </a:r>
            <a:r>
              <a:rPr lang="en-US" sz="3200" b="1" u="sng" dirty="0">
                <a:solidFill>
                  <a:schemeClr val="bg1"/>
                </a:solidFill>
              </a:rPr>
              <a:t>Project Manager</a:t>
            </a:r>
            <a:r>
              <a:rPr lang="en-US" sz="3200" b="1" dirty="0">
                <a:solidFill>
                  <a:schemeClr val="bg1"/>
                </a:solidFill>
              </a:rPr>
              <a:t> </a:t>
            </a:r>
            <a:r>
              <a:rPr lang="en-US" sz="3200" dirty="0">
                <a:solidFill>
                  <a:schemeClr val="bg1"/>
                </a:solidFill>
              </a:rPr>
              <a:t>			</a:t>
            </a:r>
            <a:endParaRPr lang="en-US" sz="3200" dirty="0">
              <a:solidFill>
                <a:schemeClr val="bg1"/>
              </a:solidFill>
            </a:endParaRPr>
          </a:p>
          <a:p>
            <a:r>
              <a:rPr lang="en-US" sz="3200" dirty="0">
                <a:solidFill>
                  <a:schemeClr val="bg1"/>
                </a:solidFill>
              </a:rPr>
              <a:t>Hemanth : </a:t>
            </a:r>
            <a:r>
              <a:rPr lang="en-US" sz="3200" b="1" u="sng" dirty="0">
                <a:solidFill>
                  <a:schemeClr val="bg1"/>
                </a:solidFill>
              </a:rPr>
              <a:t>Tester/Debugger </a:t>
            </a:r>
            <a:endParaRPr lang="en-US" sz="3200" b="1" u="sng" dirty="0">
              <a:solidFill>
                <a:schemeClr val="bg1"/>
              </a:solidFill>
            </a:endParaRPr>
          </a:p>
          <a:p>
            <a:r>
              <a:rPr lang="en-US" sz="3200" dirty="0">
                <a:solidFill>
                  <a:schemeClr val="bg1"/>
                </a:solidFill>
              </a:rPr>
              <a:t>Hemanth : </a:t>
            </a:r>
            <a:r>
              <a:rPr lang="en-US" sz="3200" b="1" u="sng" dirty="0">
                <a:solidFill>
                  <a:schemeClr val="bg1"/>
                </a:solidFill>
              </a:rPr>
              <a:t>Frontend</a:t>
            </a:r>
            <a:r>
              <a:rPr lang="en-US" sz="3200" b="1" dirty="0">
                <a:solidFill>
                  <a:schemeClr val="bg1"/>
                </a:solidFill>
              </a:rPr>
              <a:t> </a:t>
            </a:r>
            <a:endParaRPr lang="en-US" sz="3200" b="1" dirty="0">
              <a:solidFill>
                <a:schemeClr val="bg1"/>
              </a:solidFill>
            </a:endParaRPr>
          </a:p>
          <a:p>
            <a:r>
              <a:rPr lang="en-US" sz="3200" dirty="0">
                <a:solidFill>
                  <a:schemeClr val="bg1"/>
                </a:solidFill>
              </a:rPr>
              <a:t>Hemanth  : </a:t>
            </a:r>
            <a:r>
              <a:rPr lang="en-US" sz="3200" b="1" u="sng" dirty="0">
                <a:solidFill>
                  <a:schemeClr val="bg1"/>
                </a:solidFill>
              </a:rPr>
              <a:t>Backend</a:t>
            </a:r>
            <a:endParaRPr lang="en-US" sz="3200" b="1" u="sng" dirty="0">
              <a:solidFill>
                <a:schemeClr val="bg1"/>
              </a:solidFill>
            </a:endParaRPr>
          </a:p>
          <a:p>
            <a:r>
              <a:rPr lang="en-US" sz="3200" dirty="0">
                <a:solidFill>
                  <a:schemeClr val="bg1"/>
                </a:solidFill>
              </a:rPr>
              <a:t>Hemanth : </a:t>
            </a:r>
            <a:r>
              <a:rPr lang="en-US" sz="3200" b="1" u="sng" dirty="0">
                <a:solidFill>
                  <a:schemeClr val="bg1"/>
                </a:solidFill>
              </a:rPr>
              <a:t>Database</a:t>
            </a:r>
            <a:endParaRPr lang="en-US" sz="3200" b="1" u="sng" dirty="0">
              <a:solidFill>
                <a:schemeClr val="bg1"/>
              </a:solidFill>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1947" y="1917290"/>
            <a:ext cx="11113802" cy="4134465"/>
          </a:xfrm>
        </p:spPr>
        <p:txBody>
          <a:bodyPr>
            <a:normAutofit/>
          </a:bodyPr>
          <a:lstStyle/>
          <a:p>
            <a:r>
              <a:rPr lang="en-US" sz="3200" dirty="0">
                <a:solidFill>
                  <a:schemeClr val="bg1"/>
                </a:solidFill>
              </a:rPr>
              <a:t>A local artisan market is important for bringing the community together, encouraging creativity, and boosting the local economy. It gives artists, craftspeople, and small business owners a chance to display and sell their handmade products. These markets help artisans connect directly with customers, creating personal bonds and increasing appreciation for unique, handmade items.</a:t>
            </a:r>
            <a:endParaRPr lang="en-IN" sz="3200" dirty="0">
              <a:solidFill>
                <a:schemeClr val="bg1"/>
              </a:solidFill>
            </a:endParaRPr>
          </a:p>
        </p:txBody>
      </p:sp>
      <p:sp>
        <p:nvSpPr>
          <p:cNvPr id="4" name="TextBox 3"/>
          <p:cNvSpPr txBox="1"/>
          <p:nvPr/>
        </p:nvSpPr>
        <p:spPr>
          <a:xfrm>
            <a:off x="383458" y="806245"/>
            <a:ext cx="4689987" cy="830997"/>
          </a:xfrm>
          <a:prstGeom prst="rect">
            <a:avLst/>
          </a:prstGeom>
          <a:noFill/>
        </p:spPr>
        <p:txBody>
          <a:bodyPr wrap="square" rtlCol="0">
            <a:spAutoFit/>
          </a:bodyPr>
          <a:lstStyle/>
          <a:p>
            <a:r>
              <a:rPr lang="en-IN" sz="4800" b="1" dirty="0">
                <a:solidFill>
                  <a:schemeClr val="bg1"/>
                </a:solidFill>
              </a:rPr>
              <a:t>Introduction:</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6077" y="265471"/>
            <a:ext cx="8729890" cy="678426"/>
          </a:xfrm>
        </p:spPr>
        <p:txBody>
          <a:bodyPr>
            <a:normAutofit lnSpcReduction="10000"/>
          </a:bodyPr>
          <a:lstStyle/>
          <a:p>
            <a:r>
              <a:rPr lang="en-US" sz="4000" b="1" i="1" u="sng" dirty="0">
                <a:solidFill>
                  <a:schemeClr val="bg1"/>
                </a:solidFill>
              </a:rPr>
              <a:t>Survey of Existing Websites:</a:t>
            </a:r>
            <a:endParaRPr lang="en-IN" sz="4000" dirty="0">
              <a:solidFill>
                <a:schemeClr val="bg1"/>
              </a:solidFill>
            </a:endParaRPr>
          </a:p>
        </p:txBody>
      </p:sp>
      <p:sp>
        <p:nvSpPr>
          <p:cNvPr id="9" name="Rectangle 4"/>
          <p:cNvSpPr>
            <a:spLocks noChangeArrowheads="1"/>
          </p:cNvSpPr>
          <p:nvPr/>
        </p:nvSpPr>
        <p:spPr bwMode="auto">
          <a:xfrm>
            <a:off x="589935" y="2163413"/>
            <a:ext cx="1091380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lang="en-US" altLang="en-US" sz="2800" b="1" dirty="0">
                <a:solidFill>
                  <a:schemeClr val="bg1"/>
                </a:solidFill>
                <a:latin typeface="Arial" panose="020B0604020202020204" pitchFamily="34" charset="0"/>
              </a:rPr>
              <a:t>C</a:t>
            </a:r>
            <a:r>
              <a:rPr kumimoji="0" lang="en-US" altLang="en-US" sz="2800" b="1" i="0" u="none" strike="noStrike" cap="none" normalizeH="0" baseline="0" dirty="0">
                <a:ln>
                  <a:noFill/>
                </a:ln>
                <a:solidFill>
                  <a:schemeClr val="bg1"/>
                </a:solidFill>
                <a:effectLst/>
                <a:latin typeface="Arial" panose="020B0604020202020204" pitchFamily="34" charset="0"/>
              </a:rPr>
              <a:t>rated Marketplace:</a:t>
            </a:r>
            <a:r>
              <a:rPr kumimoji="0" lang="en-US" altLang="en-US" sz="2800" b="0" i="0" u="none" strike="noStrike" cap="none" normalizeH="0" baseline="0" dirty="0">
                <a:ln>
                  <a:noFill/>
                </a:ln>
                <a:solidFill>
                  <a:schemeClr val="bg1"/>
                </a:solidFill>
                <a:effectLst/>
                <a:latin typeface="Arial" panose="020B0604020202020204" pitchFamily="34" charset="0"/>
              </a:rPr>
              <a:t> Only for authentic handmade products.</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Global Reach:</a:t>
            </a:r>
            <a:r>
              <a:rPr kumimoji="0" lang="en-US" altLang="en-US" sz="2800" b="0" i="0" u="none" strike="noStrike" cap="none" normalizeH="0" baseline="0" dirty="0">
                <a:ln>
                  <a:noFill/>
                </a:ln>
                <a:solidFill>
                  <a:schemeClr val="bg1"/>
                </a:solidFill>
                <a:effectLst/>
                <a:latin typeface="Arial" panose="020B0604020202020204" pitchFamily="34" charset="0"/>
              </a:rPr>
              <a:t> Access to Amazon’s large customer base.</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Prime Eligibility:</a:t>
            </a:r>
            <a:r>
              <a:rPr kumimoji="0" lang="en-US" altLang="en-US" sz="2800" b="0" i="0" u="none" strike="noStrike" cap="none" normalizeH="0" baseline="0" dirty="0">
                <a:ln>
                  <a:noFill/>
                </a:ln>
                <a:solidFill>
                  <a:schemeClr val="bg1"/>
                </a:solidFill>
                <a:effectLst/>
                <a:latin typeface="Arial" panose="020B0604020202020204" pitchFamily="34" charset="0"/>
              </a:rPr>
              <a:t> Faster shipping through FBA services.</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Customization:</a:t>
            </a:r>
            <a:r>
              <a:rPr kumimoji="0" lang="en-US" altLang="en-US" sz="2800" b="0" i="0" u="none" strike="noStrike" cap="none" normalizeH="0" baseline="0" dirty="0">
                <a:ln>
                  <a:noFill/>
                </a:ln>
                <a:solidFill>
                  <a:schemeClr val="bg1"/>
                </a:solidFill>
                <a:effectLst/>
                <a:latin typeface="Arial" panose="020B0604020202020204" pitchFamily="34" charset="0"/>
              </a:rPr>
              <a:t> Options for personalized products.</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Secure Payments:</a:t>
            </a:r>
            <a:r>
              <a:rPr kumimoji="0" lang="en-US" altLang="en-US" sz="2800" b="0" i="0" u="none" strike="noStrike" cap="none" normalizeH="0" baseline="0" dirty="0">
                <a:ln>
                  <a:noFill/>
                </a:ln>
                <a:solidFill>
                  <a:schemeClr val="bg1"/>
                </a:solidFill>
                <a:effectLst/>
                <a:latin typeface="Arial" panose="020B0604020202020204" pitchFamily="34" charset="0"/>
              </a:rPr>
              <a:t> Reliable Amazon payment system.</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No Listing Fees:</a:t>
            </a:r>
            <a:r>
              <a:rPr kumimoji="0" lang="en-US" altLang="en-US" sz="2800" b="0" i="0" u="none" strike="noStrike" cap="none" normalizeH="0" baseline="0" dirty="0">
                <a:ln>
                  <a:noFill/>
                </a:ln>
                <a:solidFill>
                  <a:schemeClr val="bg1"/>
                </a:solidFill>
                <a:effectLst/>
                <a:latin typeface="Arial" panose="020B0604020202020204" pitchFamily="34" charset="0"/>
              </a:rPr>
              <a:t> 15% referral fee per sale.</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Vetting Process:</a:t>
            </a:r>
            <a:r>
              <a:rPr kumimoji="0" lang="en-US" altLang="en-US" sz="2800" b="0" i="0" u="none" strike="noStrike" cap="none" normalizeH="0" baseline="0" dirty="0">
                <a:ln>
                  <a:noFill/>
                </a:ln>
                <a:solidFill>
                  <a:schemeClr val="bg1"/>
                </a:solidFill>
                <a:effectLst/>
                <a:latin typeface="Arial" panose="020B0604020202020204" pitchFamily="34" charset="0"/>
              </a:rPr>
              <a:t> Ensures authenticity of artisans.</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Sales Tools:</a:t>
            </a:r>
            <a:r>
              <a:rPr kumimoji="0" lang="en-US" altLang="en-US" sz="2800" b="0" i="0" u="none" strike="noStrike" cap="none" normalizeH="0" baseline="0" dirty="0">
                <a:ln>
                  <a:noFill/>
                </a:ln>
                <a:solidFill>
                  <a:schemeClr val="bg1"/>
                </a:solidFill>
                <a:effectLst/>
                <a:latin typeface="Arial" panose="020B0604020202020204" pitchFamily="34" charset="0"/>
              </a:rPr>
              <a:t> Analytics and marketing opportunities. </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816077" y="1261267"/>
            <a:ext cx="5683046" cy="584775"/>
          </a:xfrm>
          <a:prstGeom prst="rect">
            <a:avLst/>
          </a:prstGeom>
          <a:noFill/>
        </p:spPr>
        <p:txBody>
          <a:bodyPr wrap="square" rtlCol="0">
            <a:spAutoFit/>
          </a:bodyPr>
          <a:lstStyle/>
          <a:p>
            <a:r>
              <a:rPr lang="en-IN" sz="3200" b="1" dirty="0">
                <a:solidFill>
                  <a:schemeClr val="bg1"/>
                </a:solidFill>
              </a:rPr>
              <a:t>Handmade at Amazon:</a:t>
            </a:r>
            <a:endParaRPr lang="en-IN" sz="32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local artisan marketplac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36152" y="2467896"/>
            <a:ext cx="4076921" cy="3588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line Marketplace Business Model and How It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484" y="2467896"/>
            <a:ext cx="5061668" cy="3588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4508" y="1673995"/>
            <a:ext cx="4651802" cy="584775"/>
          </a:xfrm>
          <a:prstGeom prst="rect">
            <a:avLst/>
          </a:prstGeom>
          <a:noFill/>
        </p:spPr>
        <p:txBody>
          <a:bodyPr wrap="square" rtlCol="0">
            <a:spAutoFit/>
          </a:bodyPr>
          <a:lstStyle/>
          <a:p>
            <a:r>
              <a:rPr lang="en-IN" sz="3200" b="1" dirty="0"/>
              <a:t>Local market place</a:t>
            </a:r>
            <a:endParaRPr lang="en-IN" sz="3200" b="1" dirty="0"/>
          </a:p>
        </p:txBody>
      </p:sp>
      <p:sp>
        <p:nvSpPr>
          <p:cNvPr id="6" name="TextBox 5"/>
          <p:cNvSpPr txBox="1"/>
          <p:nvPr/>
        </p:nvSpPr>
        <p:spPr>
          <a:xfrm>
            <a:off x="6096000" y="1673995"/>
            <a:ext cx="5181492" cy="584775"/>
          </a:xfrm>
          <a:prstGeom prst="rect">
            <a:avLst/>
          </a:prstGeom>
          <a:noFill/>
        </p:spPr>
        <p:txBody>
          <a:bodyPr wrap="square" rtlCol="0">
            <a:spAutoFit/>
          </a:bodyPr>
          <a:lstStyle/>
          <a:p>
            <a:r>
              <a:rPr lang="en-IN" sz="3200" b="1" dirty="0"/>
              <a:t>Online market place</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2115" y="388374"/>
            <a:ext cx="3510117" cy="580104"/>
          </a:xfrm>
        </p:spPr>
        <p:txBody>
          <a:bodyPr>
            <a:normAutofit fontScale="77500" lnSpcReduction="20000"/>
          </a:bodyPr>
          <a:lstStyle/>
          <a:p>
            <a:r>
              <a:rPr lang="en-IN" sz="4800" b="1" dirty="0">
                <a:solidFill>
                  <a:schemeClr val="bg1"/>
                </a:solidFill>
              </a:rPr>
              <a:t>India Bazaar:</a:t>
            </a:r>
            <a:endParaRPr lang="en-IN" sz="4800" b="1" dirty="0">
              <a:solidFill>
                <a:schemeClr val="bg1"/>
              </a:solidFill>
            </a:endParaRPr>
          </a:p>
        </p:txBody>
      </p:sp>
      <p:sp>
        <p:nvSpPr>
          <p:cNvPr id="8" name="TextBox 7"/>
          <p:cNvSpPr txBox="1"/>
          <p:nvPr/>
        </p:nvSpPr>
        <p:spPr>
          <a:xfrm>
            <a:off x="894736" y="1120877"/>
            <a:ext cx="10913806" cy="5539978"/>
          </a:xfrm>
          <a:prstGeom prst="rect">
            <a:avLst/>
          </a:prstGeom>
          <a:noFill/>
        </p:spPr>
        <p:txBody>
          <a:bodyPr wrap="square" rtlCol="0">
            <a:spAutoFit/>
          </a:bodyPr>
          <a:lstStyle/>
          <a:p>
            <a:r>
              <a:rPr lang="en-US" sz="2400" b="1" dirty="0">
                <a:solidFill>
                  <a:schemeClr val="bg1"/>
                </a:solidFill>
              </a:rPr>
              <a:t>India Bazaar</a:t>
            </a:r>
            <a:r>
              <a:rPr lang="en-US" sz="2400" dirty="0">
                <a:solidFill>
                  <a:schemeClr val="bg1"/>
                </a:solidFill>
              </a:rPr>
              <a:t> typically refers to vibrant markets or events showcasing Indian culture, crafts, and traditional products. These bazaars represent the essence of India’s rich cultural heritage, offering everything from textiles, jewelry, and home décor to spices, food, and handmade crafts.</a:t>
            </a:r>
            <a:endParaRPr lang="en-US" sz="2400" dirty="0">
              <a:solidFill>
                <a:schemeClr val="bg1"/>
              </a:solidFill>
            </a:endParaRPr>
          </a:p>
          <a:p>
            <a:endParaRPr lang="en-US" sz="2400" dirty="0">
              <a:solidFill>
                <a:schemeClr val="bg1"/>
              </a:solidFill>
            </a:endParaRPr>
          </a:p>
          <a:p>
            <a:r>
              <a:rPr lang="en-US" sz="2400" b="1" dirty="0">
                <a:solidFill>
                  <a:schemeClr val="bg1"/>
                </a:solidFill>
              </a:rPr>
              <a:t>Key Elements of an India Bazaar:</a:t>
            </a:r>
            <a:endParaRPr lang="en-US" sz="2400" b="1" dirty="0">
              <a:solidFill>
                <a:schemeClr val="bg1"/>
              </a:solidFill>
            </a:endParaRPr>
          </a:p>
          <a:p>
            <a:pPr>
              <a:buFont typeface="+mj-lt"/>
              <a:buAutoNum type="arabicPeriod"/>
            </a:pPr>
            <a:r>
              <a:rPr lang="en-US" sz="2400" b="1" dirty="0">
                <a:solidFill>
                  <a:schemeClr val="bg1"/>
                </a:solidFill>
              </a:rPr>
              <a:t>Handicrafts:</a:t>
            </a:r>
            <a:r>
              <a:rPr lang="en-US" sz="2400" dirty="0">
                <a:solidFill>
                  <a:schemeClr val="bg1"/>
                </a:solidFill>
              </a:rPr>
              <a:t> Intricately crafted items like pottery, woodwork, metalwork, and embroidered fabrics.</a:t>
            </a:r>
            <a:endParaRPr lang="en-US" sz="2400" dirty="0">
              <a:solidFill>
                <a:schemeClr val="bg1"/>
              </a:solidFill>
            </a:endParaRPr>
          </a:p>
          <a:p>
            <a:pPr>
              <a:buFont typeface="+mj-lt"/>
              <a:buAutoNum type="arabicPeriod"/>
            </a:pPr>
            <a:r>
              <a:rPr lang="en-US" sz="2400" b="1" dirty="0">
                <a:solidFill>
                  <a:schemeClr val="bg1"/>
                </a:solidFill>
              </a:rPr>
              <a:t>Textiles:</a:t>
            </a:r>
            <a:r>
              <a:rPr lang="en-US" sz="2400" dirty="0">
                <a:solidFill>
                  <a:schemeClr val="bg1"/>
                </a:solidFill>
              </a:rPr>
              <a:t> Traditional sarees, dupattas, and regional handwoven fabrics like Banarasi.</a:t>
            </a:r>
            <a:endParaRPr lang="en-US" sz="2400" dirty="0">
              <a:solidFill>
                <a:schemeClr val="bg1"/>
              </a:solidFill>
            </a:endParaRPr>
          </a:p>
          <a:p>
            <a:pPr>
              <a:buFont typeface="+mj-lt"/>
              <a:buAutoNum type="arabicPeriod"/>
            </a:pPr>
            <a:r>
              <a:rPr lang="en-US" sz="2400" b="1" dirty="0">
                <a:solidFill>
                  <a:schemeClr val="bg1"/>
                </a:solidFill>
              </a:rPr>
              <a:t>Jewelry:</a:t>
            </a:r>
            <a:r>
              <a:rPr lang="en-US" sz="2400" dirty="0">
                <a:solidFill>
                  <a:schemeClr val="bg1"/>
                </a:solidFill>
              </a:rPr>
              <a:t> Exquisite gold, silver, and imitation jewelry reflecting Indian artistry.</a:t>
            </a:r>
            <a:endParaRPr lang="en-US" sz="2400" dirty="0">
              <a:solidFill>
                <a:schemeClr val="bg1"/>
              </a:solidFill>
            </a:endParaRPr>
          </a:p>
          <a:p>
            <a:pPr>
              <a:buFont typeface="+mj-lt"/>
              <a:buAutoNum type="arabicPeriod"/>
            </a:pPr>
            <a:r>
              <a:rPr lang="en-US" sz="2400" b="1" dirty="0">
                <a:solidFill>
                  <a:schemeClr val="bg1"/>
                </a:solidFill>
              </a:rPr>
              <a:t>Spices and Food:</a:t>
            </a:r>
            <a:r>
              <a:rPr lang="en-US" sz="2400" dirty="0">
                <a:solidFill>
                  <a:schemeClr val="bg1"/>
                </a:solidFill>
              </a:rPr>
              <a:t> Authentic spices, herbs, snacks, sweets, and teas from different regions of India.</a:t>
            </a:r>
            <a:endParaRPr lang="en-US" sz="2400" dirty="0">
              <a:solidFill>
                <a:schemeClr val="bg1"/>
              </a:solidFill>
            </a:endParaRPr>
          </a:p>
          <a:p>
            <a:pPr>
              <a:buFont typeface="+mj-lt"/>
              <a:buAutoNum type="arabicPeriod"/>
            </a:pPr>
            <a:r>
              <a:rPr lang="en-US" sz="2400" b="1" dirty="0">
                <a:solidFill>
                  <a:schemeClr val="bg1"/>
                </a:solidFill>
              </a:rPr>
              <a:t>Festive Vibes:</a:t>
            </a:r>
            <a:r>
              <a:rPr lang="en-US" sz="2400" dirty="0">
                <a:solidFill>
                  <a:schemeClr val="bg1"/>
                </a:solidFill>
              </a:rPr>
              <a:t> Many India Bazaars are held during festivals with music, dance, and cultural activities.</a:t>
            </a:r>
            <a:endParaRPr lang="en-US" sz="2400" dirty="0">
              <a:solidFill>
                <a:schemeClr val="bg1"/>
              </a:solidFill>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477" y="973051"/>
            <a:ext cx="9379975" cy="1477328"/>
          </a:xfrm>
          <a:prstGeom prst="rect">
            <a:avLst/>
          </a:prstGeom>
          <a:noFill/>
        </p:spPr>
        <p:txBody>
          <a:bodyPr wrap="square" rtlCol="0">
            <a:spAutoFit/>
          </a:bodyPr>
          <a:lstStyle/>
          <a:p>
            <a:r>
              <a:rPr lang="en-IN" sz="5400" b="1" dirty="0">
                <a:solidFill>
                  <a:schemeClr val="bg1"/>
                </a:solidFill>
              </a:rPr>
              <a:t>Technology Stack</a:t>
            </a:r>
            <a:r>
              <a:rPr lang="en-IN" sz="5400" b="1" dirty="0"/>
              <a:t> </a:t>
            </a:r>
            <a:r>
              <a:rPr lang="en-IN" sz="5400" b="1" dirty="0">
                <a:solidFill>
                  <a:schemeClr val="bg1"/>
                </a:solidFill>
              </a:rPr>
              <a:t>:</a:t>
            </a:r>
            <a:endParaRPr lang="en-IN" sz="5400" b="1" dirty="0">
              <a:solidFill>
                <a:schemeClr val="bg1"/>
              </a:solidFill>
            </a:endParaRPr>
          </a:p>
          <a:p>
            <a:endParaRPr lang="en-IN" b="1" dirty="0"/>
          </a:p>
          <a:p>
            <a:endParaRPr lang="en-IN" dirty="0"/>
          </a:p>
        </p:txBody>
      </p:sp>
      <p:sp>
        <p:nvSpPr>
          <p:cNvPr id="7" name="TextBox 6"/>
          <p:cNvSpPr txBox="1"/>
          <p:nvPr/>
        </p:nvSpPr>
        <p:spPr>
          <a:xfrm>
            <a:off x="560440" y="1995947"/>
            <a:ext cx="10687664" cy="4218039"/>
          </a:xfrm>
          <a:prstGeom prst="rect">
            <a:avLst/>
          </a:prstGeom>
          <a:noFill/>
        </p:spPr>
        <p:txBody>
          <a:bodyPr wrap="square" rtlCol="0">
            <a:spAutoFit/>
          </a:bodyPr>
          <a:lstStyle/>
          <a:p>
            <a:endParaRPr lang="en-IN" dirty="0"/>
          </a:p>
        </p:txBody>
      </p:sp>
      <p:sp>
        <p:nvSpPr>
          <p:cNvPr id="9" name="Rectangle 4"/>
          <p:cNvSpPr>
            <a:spLocks noChangeArrowheads="1"/>
          </p:cNvSpPr>
          <p:nvPr/>
        </p:nvSpPr>
        <p:spPr bwMode="auto">
          <a:xfrm>
            <a:off x="1769806" y="2450379"/>
            <a:ext cx="73643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403122" y="2233600"/>
            <a:ext cx="821976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Frontend:</a:t>
            </a:r>
            <a:r>
              <a:rPr kumimoji="0" lang="en-US" altLang="en-US" sz="2800" b="0" i="0" u="none" strike="noStrike" cap="none" normalizeH="0" baseline="0" dirty="0">
                <a:ln>
                  <a:noFill/>
                </a:ln>
                <a:solidFill>
                  <a:schemeClr val="bg1"/>
                </a:solidFill>
                <a:effectLst/>
                <a:latin typeface="Arial" panose="020B0604020202020204" pitchFamily="34" charset="0"/>
              </a:rPr>
              <a:t> React (Web) / React Native (Mobile)</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Backend:</a:t>
            </a:r>
            <a:r>
              <a:rPr kumimoji="0" lang="en-US" altLang="en-US" sz="2800" b="0" i="0" u="none" strike="noStrike" cap="none" normalizeH="0" baseline="0" dirty="0">
                <a:ln>
                  <a:noFill/>
                </a:ln>
                <a:solidFill>
                  <a:schemeClr val="bg1"/>
                </a:solidFill>
                <a:effectLst/>
                <a:latin typeface="Arial" panose="020B0604020202020204" pitchFamily="34" charset="0"/>
              </a:rPr>
              <a:t> Node.js/Django, Microservices</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Database:</a:t>
            </a:r>
            <a:r>
              <a:rPr kumimoji="0" lang="en-US" altLang="en-US" sz="2800" b="0" i="0" u="none" strike="noStrike" cap="none" normalizeH="0" baseline="0" dirty="0">
                <a:ln>
                  <a:noFill/>
                </a:ln>
                <a:solidFill>
                  <a:schemeClr val="bg1"/>
                </a:solidFill>
                <a:effectLst/>
                <a:latin typeface="Arial" panose="020B0604020202020204" pitchFamily="34" charset="0"/>
              </a:rPr>
              <a:t> MySQL/PostgreSQL, MongoDB</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Hosting:</a:t>
            </a:r>
            <a:r>
              <a:rPr kumimoji="0" lang="en-US" altLang="en-US" sz="2800" b="0" i="0" u="none" strike="noStrike" cap="none" normalizeH="0" baseline="0" dirty="0">
                <a:ln>
                  <a:noFill/>
                </a:ln>
                <a:solidFill>
                  <a:schemeClr val="bg1"/>
                </a:solidFill>
                <a:effectLst/>
                <a:latin typeface="Arial" panose="020B0604020202020204" pitchFamily="34" charset="0"/>
              </a:rPr>
              <a:t> AWS/Google Cloud</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Security:</a:t>
            </a:r>
            <a:r>
              <a:rPr kumimoji="0" lang="en-US" altLang="en-US" sz="2800" b="0" i="0" u="none" strike="noStrike" cap="none" normalizeH="0" baseline="0" dirty="0">
                <a:ln>
                  <a:noFill/>
                </a:ln>
                <a:solidFill>
                  <a:schemeClr val="bg1"/>
                </a:solidFill>
                <a:effectLst/>
                <a:latin typeface="Arial" panose="020B0604020202020204" pitchFamily="34" charset="0"/>
              </a:rPr>
              <a:t> SSL/TLS, JWT</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Admin:</a:t>
            </a:r>
            <a:r>
              <a:rPr kumimoji="0" lang="en-US" altLang="en-US" sz="2800" b="0" i="0" u="none" strike="noStrike" cap="none" normalizeH="0" baseline="0" dirty="0">
                <a:ln>
                  <a:noFill/>
                </a:ln>
                <a:solidFill>
                  <a:schemeClr val="bg1"/>
                </a:solidFill>
                <a:effectLst/>
                <a:latin typeface="Arial" panose="020B0604020202020204" pitchFamily="34" charset="0"/>
              </a:rPr>
              <a:t> Dashboard for management </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Payment:</a:t>
            </a:r>
            <a:r>
              <a:rPr kumimoji="0" lang="en-US" altLang="en-US" sz="2800" b="0" i="0" u="none" strike="noStrike" cap="none" normalizeH="0" baseline="0" dirty="0">
                <a:ln>
                  <a:noFill/>
                </a:ln>
                <a:solidFill>
                  <a:schemeClr val="bg1"/>
                </a:solidFill>
                <a:effectLst/>
                <a:latin typeface="Arial" panose="020B0604020202020204" pitchFamily="34" charset="0"/>
              </a:rPr>
              <a:t> Stripe/ Razor pay</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8426" y="491613"/>
            <a:ext cx="10363200" cy="707886"/>
          </a:xfrm>
          <a:prstGeom prst="rect">
            <a:avLst/>
          </a:prstGeom>
          <a:noFill/>
        </p:spPr>
        <p:txBody>
          <a:bodyPr wrap="square" rtlCol="0">
            <a:spAutoFit/>
          </a:bodyPr>
          <a:lstStyle/>
          <a:p>
            <a:r>
              <a:rPr lang="en-US" sz="4000" b="1" i="1" u="sng" dirty="0">
                <a:solidFill>
                  <a:schemeClr val="bg1"/>
                </a:solidFill>
              </a:rPr>
              <a:t>Design an Architecture:</a:t>
            </a:r>
            <a:endParaRPr lang="en-IN" sz="4000" b="1" dirty="0">
              <a:solidFill>
                <a:schemeClr val="bg1"/>
              </a:solidFill>
            </a:endParaRPr>
          </a:p>
        </p:txBody>
      </p:sp>
      <p:sp>
        <p:nvSpPr>
          <p:cNvPr id="5" name="TextBox 4"/>
          <p:cNvSpPr txBox="1"/>
          <p:nvPr/>
        </p:nvSpPr>
        <p:spPr>
          <a:xfrm>
            <a:off x="678426" y="1602658"/>
            <a:ext cx="10599174" cy="4555093"/>
          </a:xfrm>
          <a:prstGeom prst="rect">
            <a:avLst/>
          </a:prstGeom>
          <a:noFill/>
        </p:spPr>
        <p:txBody>
          <a:bodyPr wrap="square" rtlCol="0">
            <a:spAutoFit/>
          </a:bodyPr>
          <a:lstStyle/>
          <a:p>
            <a:r>
              <a:rPr lang="en-US" sz="2800" b="1" dirty="0">
                <a:solidFill>
                  <a:schemeClr val="bg1"/>
                </a:solidFill>
              </a:rPr>
              <a:t>Components: </a:t>
            </a:r>
            <a:endParaRPr lang="en-US" sz="2800" b="1" dirty="0">
              <a:solidFill>
                <a:schemeClr val="bg1"/>
              </a:solidFill>
            </a:endParaRPr>
          </a:p>
          <a:p>
            <a:endParaRPr lang="en-US" sz="2800" b="1" dirty="0">
              <a:solidFill>
                <a:schemeClr val="bg1"/>
              </a:solidFill>
            </a:endParaRPr>
          </a:p>
          <a:p>
            <a:pPr>
              <a:buFont typeface="+mj-lt"/>
              <a:buAutoNum type="arabicPeriod"/>
            </a:pPr>
            <a:r>
              <a:rPr lang="en-US" sz="2400" b="1" dirty="0">
                <a:solidFill>
                  <a:schemeClr val="bg1"/>
                </a:solidFill>
              </a:rPr>
              <a:t>Product Management</a:t>
            </a:r>
            <a:r>
              <a:rPr lang="en-US" sz="2400" dirty="0">
                <a:solidFill>
                  <a:schemeClr val="bg1"/>
                </a:solidFill>
              </a:rPr>
              <a:t> – Sellers list and manage products.</a:t>
            </a:r>
            <a:endParaRPr lang="en-US" sz="2400" dirty="0">
              <a:solidFill>
                <a:schemeClr val="bg1"/>
              </a:solidFill>
            </a:endParaRPr>
          </a:p>
          <a:p>
            <a:pPr>
              <a:buFont typeface="+mj-lt"/>
              <a:buAutoNum type="arabicPeriod"/>
            </a:pPr>
            <a:r>
              <a:rPr lang="en-US" sz="2400" b="1" dirty="0">
                <a:solidFill>
                  <a:schemeClr val="bg1"/>
                </a:solidFill>
              </a:rPr>
              <a:t>Search &amp; Filters</a:t>
            </a:r>
            <a:r>
              <a:rPr lang="en-US" sz="2400" dirty="0">
                <a:solidFill>
                  <a:schemeClr val="bg1"/>
                </a:solidFill>
              </a:rPr>
              <a:t> – Product search with filters.</a:t>
            </a:r>
            <a:endParaRPr lang="en-US" sz="2400" dirty="0">
              <a:solidFill>
                <a:schemeClr val="bg1"/>
              </a:solidFill>
            </a:endParaRPr>
          </a:p>
          <a:p>
            <a:pPr>
              <a:buFont typeface="+mj-lt"/>
              <a:buAutoNum type="arabicPeriod"/>
            </a:pPr>
            <a:r>
              <a:rPr lang="en-US" sz="2400" b="1" dirty="0">
                <a:solidFill>
                  <a:schemeClr val="bg1"/>
                </a:solidFill>
              </a:rPr>
              <a:t>Shopping Cart &amp; Checkout</a:t>
            </a:r>
            <a:r>
              <a:rPr lang="en-US" sz="2400" dirty="0">
                <a:solidFill>
                  <a:schemeClr val="bg1"/>
                </a:solidFill>
              </a:rPr>
              <a:t> – Cart management and secure payment.</a:t>
            </a:r>
            <a:endParaRPr lang="en-US" sz="2400" dirty="0">
              <a:solidFill>
                <a:schemeClr val="bg1"/>
              </a:solidFill>
            </a:endParaRPr>
          </a:p>
          <a:p>
            <a:pPr>
              <a:buFont typeface="+mj-lt"/>
              <a:buAutoNum type="arabicPeriod"/>
            </a:pPr>
            <a:r>
              <a:rPr lang="en-US" sz="2400" b="1" dirty="0">
                <a:solidFill>
                  <a:schemeClr val="bg1"/>
                </a:solidFill>
              </a:rPr>
              <a:t>Order Management</a:t>
            </a:r>
            <a:r>
              <a:rPr lang="en-US" sz="2400" dirty="0">
                <a:solidFill>
                  <a:schemeClr val="bg1"/>
                </a:solidFill>
              </a:rPr>
              <a:t> – Track orders and shipping.</a:t>
            </a:r>
            <a:endParaRPr lang="en-US" sz="2400" dirty="0">
              <a:solidFill>
                <a:schemeClr val="bg1"/>
              </a:solidFill>
            </a:endParaRPr>
          </a:p>
          <a:p>
            <a:pPr>
              <a:buFont typeface="+mj-lt"/>
              <a:buAutoNum type="arabicPeriod"/>
            </a:pPr>
            <a:r>
              <a:rPr lang="en-US" sz="2400" b="1" dirty="0">
                <a:solidFill>
                  <a:schemeClr val="bg1"/>
                </a:solidFill>
              </a:rPr>
              <a:t>Payment Gateway</a:t>
            </a:r>
            <a:r>
              <a:rPr lang="en-US" sz="2400" dirty="0">
                <a:solidFill>
                  <a:schemeClr val="bg1"/>
                </a:solidFill>
              </a:rPr>
              <a:t> – Integration with </a:t>
            </a:r>
            <a:r>
              <a:rPr lang="en-US" sz="2400" b="1" dirty="0">
                <a:solidFill>
                  <a:schemeClr val="bg1"/>
                </a:solidFill>
              </a:rPr>
              <a:t>Stripe</a:t>
            </a:r>
            <a:r>
              <a:rPr lang="en-US" sz="2400" dirty="0">
                <a:solidFill>
                  <a:schemeClr val="bg1"/>
                </a:solidFill>
              </a:rPr>
              <a:t>/ </a:t>
            </a:r>
            <a:r>
              <a:rPr lang="en-US" sz="2400" b="1" dirty="0" err="1">
                <a:solidFill>
                  <a:schemeClr val="bg1"/>
                </a:solidFill>
              </a:rPr>
              <a:t>Razorpay</a:t>
            </a:r>
            <a:r>
              <a:rPr lang="en-US" sz="2400" dirty="0">
                <a:solidFill>
                  <a:schemeClr val="bg1"/>
                </a:solidFill>
              </a:rPr>
              <a:t>.</a:t>
            </a:r>
            <a:endParaRPr lang="en-US" sz="2400" dirty="0">
              <a:solidFill>
                <a:schemeClr val="bg1"/>
              </a:solidFill>
            </a:endParaRPr>
          </a:p>
          <a:p>
            <a:pPr>
              <a:buFont typeface="+mj-lt"/>
              <a:buAutoNum type="arabicPeriod"/>
            </a:pPr>
            <a:r>
              <a:rPr lang="en-US" sz="2400" b="1" dirty="0">
                <a:solidFill>
                  <a:schemeClr val="bg1"/>
                </a:solidFill>
              </a:rPr>
              <a:t>Reviews &amp; Ratings</a:t>
            </a:r>
            <a:r>
              <a:rPr lang="en-US" sz="2400" dirty="0">
                <a:solidFill>
                  <a:schemeClr val="bg1"/>
                </a:solidFill>
              </a:rPr>
              <a:t> – Buyer feedback on products.</a:t>
            </a:r>
            <a:endParaRPr lang="en-US" sz="2400" dirty="0">
              <a:solidFill>
                <a:schemeClr val="bg1"/>
              </a:solidFill>
            </a:endParaRPr>
          </a:p>
          <a:p>
            <a:pPr>
              <a:buFont typeface="+mj-lt"/>
              <a:buAutoNum type="arabicPeriod"/>
            </a:pPr>
            <a:r>
              <a:rPr lang="en-US" sz="2400" b="1" dirty="0">
                <a:solidFill>
                  <a:schemeClr val="bg1"/>
                </a:solidFill>
              </a:rPr>
              <a:t>Admin Dashboard</a:t>
            </a:r>
            <a:r>
              <a:rPr lang="en-US" sz="2400" dirty="0">
                <a:solidFill>
                  <a:schemeClr val="bg1"/>
                </a:solidFill>
              </a:rPr>
              <a:t> – Manage users, products, and orders.</a:t>
            </a:r>
            <a:endParaRPr lang="en-US" sz="2400" dirty="0">
              <a:solidFill>
                <a:schemeClr val="bg1"/>
              </a:solidFill>
            </a:endParaRPr>
          </a:p>
          <a:p>
            <a:pPr>
              <a:buFont typeface="+mj-lt"/>
              <a:buAutoNum type="arabicPeriod"/>
            </a:pPr>
            <a:r>
              <a:rPr lang="en-US" sz="2400" b="1" dirty="0">
                <a:solidFill>
                  <a:schemeClr val="bg1"/>
                </a:solidFill>
              </a:rPr>
              <a:t>Notifications</a:t>
            </a:r>
            <a:r>
              <a:rPr lang="en-US" sz="2400" dirty="0">
                <a:solidFill>
                  <a:schemeClr val="bg1"/>
                </a:solidFill>
              </a:rPr>
              <a:t> – Real-time alerts.</a:t>
            </a:r>
            <a:endParaRPr lang="en-US" sz="2400" dirty="0">
              <a:solidFill>
                <a:schemeClr val="bg1"/>
              </a:solidFill>
            </a:endParaRPr>
          </a:p>
          <a:p>
            <a:pPr>
              <a:buFont typeface="+mj-lt"/>
              <a:buAutoNum type="arabicPeriod"/>
            </a:pPr>
            <a:r>
              <a:rPr lang="en-US" sz="2400" b="1" dirty="0">
                <a:solidFill>
                  <a:schemeClr val="bg1"/>
                </a:solidFill>
              </a:rPr>
              <a:t>Security</a:t>
            </a:r>
            <a:r>
              <a:rPr lang="en-US" sz="2400" dirty="0">
                <a:solidFill>
                  <a:schemeClr val="bg1"/>
                </a:solidFill>
              </a:rPr>
              <a:t> – SSL/TLS encryption and role-based access.</a:t>
            </a:r>
            <a:endParaRPr lang="en-US" sz="2400" dirty="0">
              <a:solidFill>
                <a:schemeClr val="bg1"/>
              </a:solidFill>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hopify Multi-Vendor Marketplace: An Honest Analysis"/>
          <p:cNvSpPr>
            <a:spLocks noChangeAspect="1" noChangeArrowheads="1"/>
          </p:cNvSpPr>
          <p:nvPr/>
        </p:nvSpPr>
        <p:spPr bwMode="auto">
          <a:xfrm>
            <a:off x="3146324" y="631723"/>
            <a:ext cx="4532670" cy="45326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260826"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3627" y="1651818"/>
            <a:ext cx="11061290" cy="4985980"/>
          </a:xfrm>
          <a:prstGeom prst="rect">
            <a:avLst/>
          </a:prstGeom>
          <a:noFill/>
        </p:spPr>
        <p:txBody>
          <a:bodyPr wrap="square" rtlCol="0">
            <a:spAutoFit/>
          </a:bodyPr>
          <a:lstStyle/>
          <a:p>
            <a:pPr>
              <a:buFont typeface="+mj-lt"/>
              <a:buAutoNum type="arabicPeriod"/>
            </a:pPr>
            <a:r>
              <a:rPr lang="en-US" sz="2000" b="1" dirty="0">
                <a:solidFill>
                  <a:schemeClr val="bg1"/>
                </a:solidFill>
              </a:rPr>
              <a:t>Account Creation &amp; Login</a:t>
            </a:r>
            <a:endParaRPr lang="en-US" sz="2000" dirty="0">
              <a:solidFill>
                <a:schemeClr val="bg1"/>
              </a:solidFill>
            </a:endParaRPr>
          </a:p>
          <a:p>
            <a:pPr marL="742950" lvl="1" indent="-285750">
              <a:buFont typeface="+mj-lt"/>
              <a:buAutoNum type="arabicPeriod"/>
            </a:pPr>
            <a:r>
              <a:rPr lang="en-US" sz="2000" dirty="0">
                <a:solidFill>
                  <a:schemeClr val="bg1"/>
                </a:solidFill>
              </a:rPr>
              <a:t>Register via email or social media (Google/Facebook).</a:t>
            </a:r>
            <a:endParaRPr lang="en-US" sz="2000" dirty="0">
              <a:solidFill>
                <a:schemeClr val="bg1"/>
              </a:solidFill>
            </a:endParaRPr>
          </a:p>
          <a:p>
            <a:pPr marL="742950" lvl="1" indent="-285750">
              <a:buFont typeface="+mj-lt"/>
              <a:buAutoNum type="arabicPeriod"/>
            </a:pPr>
            <a:r>
              <a:rPr lang="en-US" sz="2000" dirty="0">
                <a:solidFill>
                  <a:schemeClr val="bg1"/>
                </a:solidFill>
              </a:rPr>
              <a:t>Secure login/logout functionality.</a:t>
            </a:r>
            <a:endParaRPr lang="en-US" sz="2000" dirty="0">
              <a:solidFill>
                <a:schemeClr val="bg1"/>
              </a:solidFill>
            </a:endParaRPr>
          </a:p>
          <a:p>
            <a:pPr>
              <a:buFont typeface="+mj-lt"/>
              <a:buAutoNum type="arabicPeriod"/>
            </a:pPr>
            <a:r>
              <a:rPr lang="en-US" sz="2000" b="1" dirty="0">
                <a:solidFill>
                  <a:schemeClr val="bg1"/>
                </a:solidFill>
              </a:rPr>
              <a:t>Profile Management</a:t>
            </a:r>
            <a:endParaRPr lang="en-US" sz="2000" dirty="0">
              <a:solidFill>
                <a:schemeClr val="bg1"/>
              </a:solidFill>
            </a:endParaRPr>
          </a:p>
          <a:p>
            <a:pPr marL="742950" lvl="1" indent="-285750">
              <a:buFont typeface="+mj-lt"/>
              <a:buAutoNum type="arabicPeriod"/>
            </a:pPr>
            <a:r>
              <a:rPr lang="en-US" sz="2000" dirty="0">
                <a:solidFill>
                  <a:schemeClr val="bg1"/>
                </a:solidFill>
              </a:rPr>
              <a:t>Users can update personal details (name, address, payment info).</a:t>
            </a:r>
            <a:endParaRPr lang="en-US" sz="2000" dirty="0">
              <a:solidFill>
                <a:schemeClr val="bg1"/>
              </a:solidFill>
            </a:endParaRPr>
          </a:p>
          <a:p>
            <a:pPr marL="742950" lvl="1" indent="-285750">
              <a:buFont typeface="+mj-lt"/>
              <a:buAutoNum type="arabicPeriod"/>
            </a:pPr>
            <a:r>
              <a:rPr lang="en-US" sz="2000" dirty="0">
                <a:solidFill>
                  <a:schemeClr val="bg1"/>
                </a:solidFill>
              </a:rPr>
              <a:t>Manage preferences and notifications.</a:t>
            </a:r>
            <a:endParaRPr lang="en-US" sz="2000" dirty="0">
              <a:solidFill>
                <a:schemeClr val="bg1"/>
              </a:solidFill>
            </a:endParaRPr>
          </a:p>
          <a:p>
            <a:pPr>
              <a:buFont typeface="+mj-lt"/>
              <a:buAutoNum type="arabicPeriod"/>
            </a:pPr>
            <a:r>
              <a:rPr lang="en-US" sz="2000" b="1" dirty="0">
                <a:solidFill>
                  <a:schemeClr val="bg1"/>
                </a:solidFill>
              </a:rPr>
              <a:t>Product Search &amp; Browsing</a:t>
            </a:r>
            <a:endParaRPr lang="en-US" sz="2000" dirty="0">
              <a:solidFill>
                <a:schemeClr val="bg1"/>
              </a:solidFill>
            </a:endParaRPr>
          </a:p>
          <a:p>
            <a:pPr marL="742950" lvl="1" indent="-285750">
              <a:buFont typeface="+mj-lt"/>
              <a:buAutoNum type="arabicPeriod"/>
            </a:pPr>
            <a:r>
              <a:rPr lang="en-US" sz="2000" dirty="0">
                <a:solidFill>
                  <a:schemeClr val="bg1"/>
                </a:solidFill>
              </a:rPr>
              <a:t>Search products by category, price, rating, and location.</a:t>
            </a:r>
            <a:endParaRPr lang="en-US" sz="2000" dirty="0">
              <a:solidFill>
                <a:schemeClr val="bg1"/>
              </a:solidFill>
            </a:endParaRPr>
          </a:p>
          <a:p>
            <a:pPr marL="742950" lvl="1" indent="-285750">
              <a:buFont typeface="+mj-lt"/>
              <a:buAutoNum type="arabicPeriod"/>
            </a:pPr>
            <a:r>
              <a:rPr lang="en-US" sz="2000" dirty="0">
                <a:solidFill>
                  <a:schemeClr val="bg1"/>
                </a:solidFill>
              </a:rPr>
              <a:t>Browse detailed product listings with images, descriptions, and reviews.</a:t>
            </a:r>
            <a:endParaRPr lang="en-US" sz="2000" dirty="0">
              <a:solidFill>
                <a:schemeClr val="bg1"/>
              </a:solidFill>
            </a:endParaRPr>
          </a:p>
          <a:p>
            <a:pPr>
              <a:buFont typeface="+mj-lt"/>
              <a:buAutoNum type="arabicPeriod"/>
            </a:pPr>
            <a:r>
              <a:rPr lang="en-US" sz="2000" b="1" dirty="0">
                <a:solidFill>
                  <a:schemeClr val="bg1"/>
                </a:solidFill>
              </a:rPr>
              <a:t>Cart Management</a:t>
            </a:r>
            <a:endParaRPr lang="en-US" sz="2000" dirty="0">
              <a:solidFill>
                <a:schemeClr val="bg1"/>
              </a:solidFill>
            </a:endParaRPr>
          </a:p>
          <a:p>
            <a:pPr marL="742950" lvl="1" indent="-285750">
              <a:buFont typeface="+mj-lt"/>
              <a:buAutoNum type="arabicPeriod"/>
            </a:pPr>
            <a:r>
              <a:rPr lang="en-US" sz="2000" dirty="0">
                <a:solidFill>
                  <a:schemeClr val="bg1"/>
                </a:solidFill>
              </a:rPr>
              <a:t>Add, update, or remove items from the shopping cart.</a:t>
            </a:r>
            <a:endParaRPr lang="en-US" sz="2000" dirty="0">
              <a:solidFill>
                <a:schemeClr val="bg1"/>
              </a:solidFill>
            </a:endParaRPr>
          </a:p>
          <a:p>
            <a:pPr marL="742950" lvl="1" indent="-285750">
              <a:buFont typeface="+mj-lt"/>
              <a:buAutoNum type="arabicPeriod"/>
            </a:pPr>
            <a:r>
              <a:rPr lang="en-US" sz="2000" dirty="0">
                <a:solidFill>
                  <a:schemeClr val="bg1"/>
                </a:solidFill>
              </a:rPr>
              <a:t>View total price and apply discounts (if available).</a:t>
            </a:r>
            <a:endParaRPr lang="en-US" sz="2000" dirty="0">
              <a:solidFill>
                <a:schemeClr val="bg1"/>
              </a:solidFill>
            </a:endParaRPr>
          </a:p>
          <a:p>
            <a:pPr>
              <a:buFont typeface="+mj-lt"/>
              <a:buAutoNum type="arabicPeriod"/>
            </a:pPr>
            <a:r>
              <a:rPr lang="en-US" sz="2000" b="1" dirty="0">
                <a:solidFill>
                  <a:schemeClr val="bg1"/>
                </a:solidFill>
              </a:rPr>
              <a:t>Order Placement &amp; Checkout</a:t>
            </a:r>
            <a:endParaRPr lang="en-US" sz="2000" dirty="0">
              <a:solidFill>
                <a:schemeClr val="bg1"/>
              </a:solidFill>
            </a:endParaRPr>
          </a:p>
          <a:p>
            <a:pPr marL="742950" lvl="1" indent="-285750">
              <a:buFont typeface="+mj-lt"/>
              <a:buAutoNum type="arabicPeriod"/>
            </a:pPr>
            <a:r>
              <a:rPr lang="en-US" sz="2000" dirty="0">
                <a:solidFill>
                  <a:schemeClr val="bg1"/>
                </a:solidFill>
              </a:rPr>
              <a:t>Secure checkout process with multiple payment options (credit/debit cards, wallets).</a:t>
            </a:r>
            <a:endParaRPr lang="en-US" sz="2000" dirty="0">
              <a:solidFill>
                <a:schemeClr val="bg1"/>
              </a:solidFill>
            </a:endParaRPr>
          </a:p>
          <a:p>
            <a:pPr marL="742950" lvl="1" indent="-285750">
              <a:buFont typeface="+mj-lt"/>
              <a:buAutoNum type="arabicPeriod"/>
            </a:pPr>
            <a:r>
              <a:rPr lang="en-US" sz="2000" dirty="0">
                <a:solidFill>
                  <a:schemeClr val="bg1"/>
                </a:solidFill>
              </a:rPr>
              <a:t>Option to add shipping address and track the order status.</a:t>
            </a:r>
            <a:endParaRPr lang="en-US" sz="2000" dirty="0">
              <a:solidFill>
                <a:schemeClr val="bg1"/>
              </a:solidFill>
            </a:endParaRPr>
          </a:p>
          <a:p>
            <a:endParaRPr lang="en-IN" dirty="0"/>
          </a:p>
        </p:txBody>
      </p:sp>
      <p:sp>
        <p:nvSpPr>
          <p:cNvPr id="9" name="TextBox 8"/>
          <p:cNvSpPr txBox="1"/>
          <p:nvPr/>
        </p:nvSpPr>
        <p:spPr>
          <a:xfrm>
            <a:off x="521110" y="511278"/>
            <a:ext cx="8839200" cy="1846659"/>
          </a:xfrm>
          <a:prstGeom prst="rect">
            <a:avLst/>
          </a:prstGeom>
          <a:noFill/>
        </p:spPr>
        <p:txBody>
          <a:bodyPr wrap="square" rtlCol="0">
            <a:spAutoFit/>
          </a:bodyPr>
          <a:lstStyle/>
          <a:p>
            <a:r>
              <a:rPr lang="en-IN" sz="3200" b="1" i="1" u="sng" dirty="0">
                <a:solidFill>
                  <a:schemeClr val="bg1"/>
                </a:solidFill>
              </a:rPr>
              <a:t>Features and Functionalities:</a:t>
            </a:r>
            <a:endParaRPr lang="en-IN" sz="3200" b="1" i="1" u="sng" dirty="0">
              <a:solidFill>
                <a:schemeClr val="bg1"/>
              </a:solidFill>
            </a:endParaRPr>
          </a:p>
          <a:p>
            <a:r>
              <a:rPr lang="en-IN" sz="3200" b="1" i="1" u="sng" dirty="0">
                <a:solidFill>
                  <a:schemeClr val="bg1"/>
                </a:solidFill>
              </a:rPr>
              <a:t>User features:</a:t>
            </a:r>
            <a:endParaRPr lang="en-IN" sz="3200" b="1" i="1" u="sng" dirty="0">
              <a:solidFill>
                <a:schemeClr val="bg1"/>
              </a:solidFill>
            </a:endParaRPr>
          </a:p>
          <a:p>
            <a:endParaRPr lang="en-IN" sz="3200" b="1" i="1" u="sng" dirty="0">
              <a:solidFill>
                <a:schemeClr val="bg1"/>
              </a:solidFill>
            </a:endParaRPr>
          </a:p>
          <a:p>
            <a:endParaRPr lang="en-IN"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3782</Words>
  <Application>WPS Presentation</Application>
  <PresentationFormat>Widescreen</PresentationFormat>
  <Paragraphs>111</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Algerian</vt:lpstr>
      <vt:lpstr>Microsoft YaHei</vt:lpstr>
      <vt:lpstr>Arial Unicode MS</vt:lpstr>
      <vt:lpstr>Gill Sans MT</vt:lpstr>
      <vt:lpstr>Calibri</vt:lpstr>
      <vt:lpstr>Baskerville Old Face</vt:lpstr>
      <vt:lpstr>Parcel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Narina srija</dc:creator>
  <cp:lastModifiedBy>Srija Narina</cp:lastModifiedBy>
  <cp:revision>3</cp:revision>
  <dcterms:created xsi:type="dcterms:W3CDTF">2025-01-28T09:40:00Z</dcterms:created>
  <dcterms:modified xsi:type="dcterms:W3CDTF">2025-02-14T07:52:15Z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94E69DF25A624AE79614B814C386EAE2_12</vt:lpwstr>
  </property>
  <property fmtid="{D5CDD505-2E9C-101B-9397-08002B2CF9AE}" pid="3" name="KSOProductBuildVer">
    <vt:lpwstr>1033-12.2.0.19805</vt:lpwstr>
  </property>
</Properties>
</file>