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6" r:id="rId5"/>
    <p:sldId id="271" r:id="rId6"/>
    <p:sldId id="261" r:id="rId7"/>
    <p:sldId id="280" r:id="rId8"/>
    <p:sldId id="263" r:id="rId9"/>
    <p:sldId id="283" r:id="rId10"/>
    <p:sldId id="284" r:id="rId11"/>
    <p:sldId id="279" r:id="rId12"/>
    <p:sldId id="282" r:id="rId13"/>
    <p:sldId id="277" r:id="rId14"/>
    <p:sldId id="270" r:id="rId15"/>
    <p:sldId id="281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1F74-18EE-4ECB-A8E1-C12CCC89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963" y="500127"/>
            <a:ext cx="8637073" cy="2274959"/>
          </a:xfrm>
        </p:spPr>
        <p:txBody>
          <a:bodyPr>
            <a:normAutofit/>
          </a:bodyPr>
          <a:lstStyle/>
          <a:p>
            <a:r>
              <a:rPr lang="en-US" b="1" dirty="0"/>
              <a:t>Disaster Response and Reporting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749D7-6C68-4D78-99B8-156BEE7B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651" y="2789593"/>
            <a:ext cx="3328395" cy="2838734"/>
          </a:xfrm>
        </p:spPr>
        <p:txBody>
          <a:bodyPr>
            <a:noAutofit/>
          </a:bodyPr>
          <a:lstStyle/>
          <a:p>
            <a:r>
              <a:rPr lang="en-US" sz="2000" b="1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Chandra Mouli Kantipudi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Hemanth Narne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Kishan Kalburgi Srinivas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Sreevani Anoohya Tadiboina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Vineeth Agarwal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7B30A877-9A4B-48CE-850C-B0EB87DCD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4882476" y="3287315"/>
            <a:ext cx="2513196" cy="18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18C3A-E4C5-42E2-85B9-9605F1B51396}"/>
              </a:ext>
            </a:extLst>
          </p:cNvPr>
          <p:cNvSpPr txBox="1"/>
          <p:nvPr/>
        </p:nvSpPr>
        <p:spPr>
          <a:xfrm>
            <a:off x="5198378" y="5258995"/>
            <a:ext cx="18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Synergic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4749D7-6C68-4D78-99B8-156BEE7BE052}"/>
              </a:ext>
            </a:extLst>
          </p:cNvPr>
          <p:cNvSpPr txBox="1">
            <a:spLocks/>
          </p:cNvSpPr>
          <p:nvPr/>
        </p:nvSpPr>
        <p:spPr>
          <a:xfrm>
            <a:off x="539295" y="2901399"/>
            <a:ext cx="4555219" cy="3199810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/>
              <a:t>Client: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Dr. Mark Corson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</a:t>
            </a:r>
            <a:r>
              <a:rPr lang="en-US" sz="1600" dirty="0" smtClean="0"/>
              <a:t> </a:t>
            </a:r>
            <a:r>
              <a:rPr lang="en-US" sz="1600" b="1" dirty="0" smtClean="0"/>
              <a:t>Chairman</a:t>
            </a:r>
            <a:r>
              <a:rPr lang="en-US" sz="1600" dirty="0"/>
              <a:t>, Department of Natural </a:t>
            </a:r>
            <a:r>
              <a:rPr lang="en-US" sz="1600" dirty="0" smtClean="0"/>
              <a:t>Sciences and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      </a:t>
            </a:r>
            <a:r>
              <a:rPr lang="en-US" sz="1600" b="1" dirty="0" smtClean="0"/>
              <a:t>Professor</a:t>
            </a:r>
            <a:r>
              <a:rPr lang="en-US" sz="1600" dirty="0"/>
              <a:t>, Department of Humanities and 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      Social Sciences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/>
              <a:t>Mentor:</a:t>
            </a:r>
            <a:endParaRPr lang="en-US" sz="20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Dr. Ajay Bandi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       Program </a:t>
            </a:r>
            <a:r>
              <a:rPr lang="en-US" sz="1600" dirty="0"/>
              <a:t>coordinator MS-ACS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6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development methodology practiced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Agile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Daily standup meeting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By weekly client meeting</a:t>
            </a:r>
          </a:p>
          <a:p>
            <a:pPr marL="685800" lvl="2">
              <a:spcBef>
                <a:spcPts val="1000"/>
              </a:spcBef>
            </a:pPr>
            <a:r>
              <a:rPr lang="en-US" sz="2200" dirty="0"/>
              <a:t>Sprints planning and deliveries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7C688-0558-4127-BFD5-A478C96B776D}"/>
              </a:ext>
            </a:extLst>
          </p:cNvPr>
          <p:cNvSpPr/>
          <p:nvPr/>
        </p:nvSpPr>
        <p:spPr>
          <a:xfrm>
            <a:off x="176112" y="6313129"/>
            <a:ext cx="1352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Vineeth</a:t>
            </a:r>
          </a:p>
        </p:txBody>
      </p:sp>
    </p:spTree>
    <p:extLst>
      <p:ext uri="{BB962C8B-B14F-4D97-AF65-F5344CB8AC3E}">
        <p14:creationId xmlns:p14="http://schemas.microsoft.com/office/powerpoint/2010/main" val="13411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</a:t>
            </a:r>
            <a:r>
              <a:rPr lang="en-US" b="1" dirty="0" smtClean="0"/>
              <a:t>Accomplished in Mobile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User is able to signup, login and register</a:t>
            </a:r>
          </a:p>
          <a:p>
            <a:r>
              <a:rPr lang="en-US" sz="2400" dirty="0" smtClean="0"/>
              <a:t>User is able to receive notifications sent from EOC</a:t>
            </a:r>
          </a:p>
          <a:p>
            <a:r>
              <a:rPr lang="en-US" sz="2400" dirty="0" smtClean="0"/>
              <a:t>User is able to see the incident created by EOC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enerate reports on a particular disaster </a:t>
            </a:r>
          </a:p>
          <a:p>
            <a:r>
              <a:rPr lang="en-US" sz="2400" dirty="0" smtClean="0"/>
              <a:t>Integrated </a:t>
            </a:r>
            <a:r>
              <a:rPr lang="en-US" sz="2400" dirty="0"/>
              <a:t>Camera functionality </a:t>
            </a:r>
            <a:endParaRPr lang="en-US" sz="2400" dirty="0" smtClean="0"/>
          </a:p>
          <a:p>
            <a:r>
              <a:rPr lang="en-US" sz="2400" dirty="0"/>
              <a:t>Added Authentication in mobile </a:t>
            </a:r>
            <a:r>
              <a:rPr lang="en-US" sz="2400" dirty="0" smtClean="0"/>
              <a:t>application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68720-C3B2-4D07-BB5A-C0FA46A33C13}"/>
              </a:ext>
            </a:extLst>
          </p:cNvPr>
          <p:cNvSpPr/>
          <p:nvPr/>
        </p:nvSpPr>
        <p:spPr>
          <a:xfrm>
            <a:off x="176112" y="6313129"/>
            <a:ext cx="2828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Sreevani Anoohya Tadiboina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</a:t>
            </a:r>
            <a:r>
              <a:rPr lang="en-US" b="1" dirty="0" smtClean="0"/>
              <a:t>Accomplished in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Added authentication in web application</a:t>
            </a:r>
          </a:p>
          <a:p>
            <a:r>
              <a:rPr lang="en-US" sz="2400" dirty="0" smtClean="0"/>
              <a:t>EOC is able accept or deny the applicant</a:t>
            </a:r>
          </a:p>
          <a:p>
            <a:r>
              <a:rPr lang="en-US" sz="2400" dirty="0" smtClean="0"/>
              <a:t>EOC is able to create incident.</a:t>
            </a:r>
          </a:p>
          <a:p>
            <a:r>
              <a:rPr lang="en-US" sz="2400" dirty="0" smtClean="0"/>
              <a:t>Teams can be created for a particular incident along with update functionality</a:t>
            </a:r>
          </a:p>
          <a:p>
            <a:r>
              <a:rPr lang="en-US" sz="2400" dirty="0" smtClean="0"/>
              <a:t>Integrated </a:t>
            </a:r>
            <a:r>
              <a:rPr lang="en-US" sz="2400" dirty="0"/>
              <a:t>Maps in web </a:t>
            </a:r>
            <a:r>
              <a:rPr lang="en-US" sz="2400" dirty="0" smtClean="0"/>
              <a:t>application</a:t>
            </a:r>
          </a:p>
          <a:p>
            <a:r>
              <a:rPr lang="en-US" sz="2400" dirty="0" smtClean="0"/>
              <a:t>List </a:t>
            </a:r>
            <a:r>
              <a:rPr lang="en-US" sz="2400" dirty="0"/>
              <a:t>the reports of an incident</a:t>
            </a:r>
          </a:p>
          <a:p>
            <a:r>
              <a:rPr lang="en-US" sz="2400" dirty="0"/>
              <a:t>Generating reports for archived </a:t>
            </a:r>
            <a:r>
              <a:rPr lang="en-US" sz="2400" dirty="0" smtClean="0"/>
              <a:t>incident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068720-C3B2-4D07-BB5A-C0FA46A33C13}"/>
              </a:ext>
            </a:extLst>
          </p:cNvPr>
          <p:cNvSpPr/>
          <p:nvPr/>
        </p:nvSpPr>
        <p:spPr>
          <a:xfrm>
            <a:off x="176112" y="6313129"/>
            <a:ext cx="2736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Chandra Mouli Kantipudi</a:t>
            </a:r>
          </a:p>
        </p:txBody>
      </p:sp>
    </p:spTree>
    <p:extLst>
      <p:ext uri="{BB962C8B-B14F-4D97-AF65-F5344CB8AC3E}">
        <p14:creationId xmlns:p14="http://schemas.microsoft.com/office/powerpoint/2010/main" val="27625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Problems </a:t>
            </a:r>
            <a:r>
              <a:rPr lang="en-US" b="1" dirty="0" smtClean="0"/>
              <a:t>Faced </a:t>
            </a:r>
            <a:r>
              <a:rPr lang="en-US" b="1" dirty="0"/>
              <a:t>		        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15291"/>
            <a:ext cx="4011573" cy="44674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Database Design</a:t>
            </a:r>
            <a:r>
              <a:rPr lang="en-US" dirty="0"/>
              <a:t>: Need to update multiple </a:t>
            </a:r>
            <a:r>
              <a:rPr lang="en-US" dirty="0" smtClean="0"/>
              <a:t>tables </a:t>
            </a:r>
            <a:r>
              <a:rPr lang="en-US" dirty="0"/>
              <a:t>for same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Push Notification:</a:t>
            </a:r>
            <a:r>
              <a:rPr lang="en-US" dirty="0"/>
              <a:t> MongoDB provides many of the features to native applications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AGM-Maps</a:t>
            </a:r>
            <a:r>
              <a:rPr lang="en-US" dirty="0"/>
              <a:t>: agm-maps element was not recognized by browser even though it has agm/core library in node_modules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Modifying a Model/Schema </a:t>
            </a:r>
            <a:r>
              <a:rPr lang="en-US" dirty="0"/>
              <a:t>: Need to change the API call from deployed to local version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Image result for synergic logo">
            <a:extLst>
              <a:ext uri="{FF2B5EF4-FFF2-40B4-BE49-F238E27FC236}">
                <a16:creationId xmlns:a16="http://schemas.microsoft.com/office/drawing/2014/main" id="{2F3B07BA-1B3F-4390-946C-9FEDA6163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B6D132-55E7-433A-A6CC-67FB3287B353}"/>
              </a:ext>
            </a:extLst>
          </p:cNvPr>
          <p:cNvSpPr txBox="1">
            <a:spLocks/>
          </p:cNvSpPr>
          <p:nvPr/>
        </p:nvSpPr>
        <p:spPr>
          <a:xfrm>
            <a:off x="6096000" y="1437178"/>
            <a:ext cx="4011573" cy="44674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900" dirty="0"/>
              <a:t>Creation of a single table rather multiple tables for storing the details of the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Using Firebase Database to send notifications to the mobile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Do not have multiple versions mentioned for a library in package.json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Update in model of a class needs to be pushed in deployed server as well</a:t>
            </a:r>
          </a:p>
          <a:p>
            <a:pPr marL="914400" lvl="1" indent="-457200">
              <a:buFont typeface="+mj-lt"/>
              <a:buAutoNum type="arabicPeriod"/>
            </a:pPr>
            <a:endParaRPr lang="en-US" sz="1900" dirty="0"/>
          </a:p>
          <a:p>
            <a:pPr marL="914400" lvl="1" indent="-457200">
              <a:buFont typeface="+mj-lt"/>
              <a:buAutoNum type="arabicPeriod"/>
            </a:pPr>
            <a:endParaRPr lang="en-US" sz="1900" dirty="0"/>
          </a:p>
          <a:p>
            <a:pPr marL="457200" indent="-457200">
              <a:buFont typeface="+mj-lt"/>
              <a:buAutoNum type="arabicPeriod"/>
            </a:pP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68720-C3B2-4D07-BB5A-C0FA46A33C13}"/>
              </a:ext>
            </a:extLst>
          </p:cNvPr>
          <p:cNvSpPr/>
          <p:nvPr/>
        </p:nvSpPr>
        <p:spPr>
          <a:xfrm>
            <a:off x="176112" y="6313129"/>
            <a:ext cx="2736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Chandra Mouli Kantipudi</a:t>
            </a:r>
          </a:p>
        </p:txBody>
      </p:sp>
    </p:spTree>
    <p:extLst>
      <p:ext uri="{BB962C8B-B14F-4D97-AF65-F5344CB8AC3E}">
        <p14:creationId xmlns:p14="http://schemas.microsoft.com/office/powerpoint/2010/main" val="31151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5847-EEF6-43B8-AC06-3FEA3050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70090"/>
            <a:ext cx="9603275" cy="1049235"/>
          </a:xfrm>
        </p:spPr>
        <p:txBody>
          <a:bodyPr/>
          <a:lstStyle/>
          <a:p>
            <a:r>
              <a:rPr lang="en-US" b="1" dirty="0"/>
              <a:t>Future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9174-1761-4A97-80A4-5D6AAC29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Display individual reports in mobile application</a:t>
            </a:r>
          </a:p>
          <a:p>
            <a:r>
              <a:rPr lang="en-US" sz="2400" dirty="0" smtClean="0"/>
              <a:t>Providing access privileges</a:t>
            </a:r>
          </a:p>
          <a:p>
            <a:r>
              <a:rPr lang="en-US" sz="2400" dirty="0" smtClean="0"/>
              <a:t>User Manual</a:t>
            </a:r>
          </a:p>
          <a:p>
            <a:r>
              <a:rPr lang="en-US" sz="2400" dirty="0" smtClean="0"/>
              <a:t>Perform </a:t>
            </a:r>
            <a:r>
              <a:rPr lang="en-US" sz="2400" dirty="0" smtClean="0"/>
              <a:t>left over testing and generate </a:t>
            </a:r>
            <a:r>
              <a:rPr lang="en-US" sz="2400" smtClean="0"/>
              <a:t>test results for </a:t>
            </a:r>
            <a:r>
              <a:rPr lang="en-US" sz="2400" dirty="0"/>
              <a:t>mobile and web application</a:t>
            </a:r>
          </a:p>
          <a:p>
            <a:r>
              <a:rPr lang="en-US" sz="2400" dirty="0" smtClean="0"/>
              <a:t>Customized markers to show </a:t>
            </a:r>
            <a:r>
              <a:rPr lang="en-US" sz="2400" dirty="0"/>
              <a:t>on </a:t>
            </a:r>
            <a:r>
              <a:rPr lang="en-US" sz="2400" dirty="0" smtClean="0"/>
              <a:t>map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E3B7BA27-1672-4921-B83A-D1FEE9809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18481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068720-C3B2-4D07-BB5A-C0FA46A33C13}"/>
              </a:ext>
            </a:extLst>
          </p:cNvPr>
          <p:cNvSpPr/>
          <p:nvPr/>
        </p:nvSpPr>
        <p:spPr>
          <a:xfrm>
            <a:off x="176112" y="6313129"/>
            <a:ext cx="2736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Chandra Mouli Kantipudi</a:t>
            </a:r>
          </a:p>
        </p:txBody>
      </p:sp>
    </p:spTree>
    <p:extLst>
      <p:ext uri="{BB962C8B-B14F-4D97-AF65-F5344CB8AC3E}">
        <p14:creationId xmlns:p14="http://schemas.microsoft.com/office/powerpoint/2010/main" val="8643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would like to show our sincere gratitude to Dr. Mark Corson for being such an amazing client. </a:t>
            </a:r>
          </a:p>
          <a:p>
            <a:r>
              <a:rPr lang="en-US" sz="2400" dirty="0"/>
              <a:t>We would like to thank our mentor Dr. Ajay Bandi for being such a motivating guide throughout the course duration. </a:t>
            </a:r>
          </a:p>
          <a:p>
            <a:r>
              <a:rPr lang="en-US" sz="2400" dirty="0"/>
              <a:t>We would like to thank Lisa Crater for helping us schedule meetings with Dr. Corson.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7C688-0558-4127-BFD5-A478C96B776D}"/>
              </a:ext>
            </a:extLst>
          </p:cNvPr>
          <p:cNvSpPr/>
          <p:nvPr/>
        </p:nvSpPr>
        <p:spPr>
          <a:xfrm>
            <a:off x="176112" y="6313129"/>
            <a:ext cx="1352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Vineeth</a:t>
            </a:r>
          </a:p>
        </p:txBody>
      </p:sp>
    </p:spTree>
    <p:extLst>
      <p:ext uri="{BB962C8B-B14F-4D97-AF65-F5344CB8AC3E}">
        <p14:creationId xmlns:p14="http://schemas.microsoft.com/office/powerpoint/2010/main" val="40455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F987-6C9C-4B85-95B4-FFC70DCE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68" y="1764373"/>
            <a:ext cx="5917601" cy="35415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Any Questions?</a:t>
            </a:r>
            <a:br>
              <a:rPr lang="en-US" sz="6600" dirty="0"/>
            </a:br>
            <a:r>
              <a:rPr lang="en-US" sz="6600" dirty="0"/>
              <a:t>or</a:t>
            </a:r>
            <a:br>
              <a:rPr lang="en-US" sz="6600" dirty="0"/>
            </a:br>
            <a:r>
              <a:rPr lang="en-US" sz="6600" dirty="0"/>
              <a:t>Suggestions?</a:t>
            </a:r>
            <a:br>
              <a:rPr lang="en-US" sz="6600" dirty="0"/>
            </a:br>
            <a:endParaRPr lang="en-US" sz="8800" dirty="0"/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84B9E323-1F81-43F7-986D-5EA8AAD84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18481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F987-6C9C-4B85-95B4-FFC70DCE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3" y="2775025"/>
            <a:ext cx="5917601" cy="12675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Thank You </a:t>
            </a:r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84B9E323-1F81-43F7-986D-5EA8AAD84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18481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F39F-74CF-4DB7-88DF-00826A5A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0419"/>
            <a:ext cx="9603275" cy="570676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25A1-0EDB-4DEC-8987-60D4CDCC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47850"/>
            <a:ext cx="9603275" cy="4278629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Requirements overview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Tasks Accomplished</a:t>
            </a:r>
          </a:p>
          <a:p>
            <a:r>
              <a:rPr lang="en-US" dirty="0" smtClean="0"/>
              <a:t>Lessons </a:t>
            </a:r>
            <a:r>
              <a:rPr lang="en-US" dirty="0"/>
              <a:t>Learned</a:t>
            </a:r>
          </a:p>
          <a:p>
            <a:r>
              <a:rPr lang="en-US" dirty="0"/>
              <a:t>Future tasks</a:t>
            </a:r>
          </a:p>
          <a:p>
            <a:endParaRPr lang="en-US" sz="1800" dirty="0"/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D4D63026-6E58-480B-BD7C-3BB3DC38A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FB2431-B6D1-445C-BABB-E8157551E663}"/>
              </a:ext>
            </a:extLst>
          </p:cNvPr>
          <p:cNvSpPr/>
          <p:nvPr/>
        </p:nvSpPr>
        <p:spPr>
          <a:xfrm>
            <a:off x="403306" y="6305586"/>
            <a:ext cx="10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Hemanth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01893" y="140458"/>
            <a:ext cx="4010297" cy="547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Emergency Operations Center (EOC)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F64490-879D-4576-BD45-213019A7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25" y="215755"/>
            <a:ext cx="3284976" cy="69500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77284" y="4297341"/>
            <a:ext cx="2615914" cy="2427355"/>
            <a:chOff x="777284" y="4284278"/>
            <a:chExt cx="2615914" cy="2427355"/>
          </a:xfrm>
        </p:grpSpPr>
        <p:sp>
          <p:nvSpPr>
            <p:cNvPr id="7" name="TextBox 6"/>
            <p:cNvSpPr txBox="1"/>
            <p:nvPr/>
          </p:nvSpPr>
          <p:spPr>
            <a:xfrm>
              <a:off x="1041687" y="6342301"/>
              <a:ext cx="208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Earthquake disaster</a:t>
              </a:r>
            </a:p>
          </p:txBody>
        </p:sp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5" r="12654"/>
            <a:stretch/>
          </p:blipFill>
          <p:spPr bwMode="auto">
            <a:xfrm>
              <a:off x="777284" y="4284278"/>
              <a:ext cx="2615914" cy="1992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8464732" y="4286614"/>
            <a:ext cx="2612848" cy="2425021"/>
            <a:chOff x="8464732" y="4286614"/>
            <a:chExt cx="2612848" cy="2425021"/>
          </a:xfrm>
        </p:grpSpPr>
        <p:pic>
          <p:nvPicPr>
            <p:cNvPr id="1028" name="Picture 4" descr="Image result for fire disaster home pictur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732" y="4286614"/>
              <a:ext cx="2612848" cy="1990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9092849" y="6342303"/>
              <a:ext cx="134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Fire disaster</a:t>
              </a:r>
            </a:p>
          </p:txBody>
        </p:sp>
      </p:grpSp>
      <p:pic>
        <p:nvPicPr>
          <p:cNvPr id="1030" name="Picture 6" descr="Image result for cer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86" y="3238646"/>
            <a:ext cx="1685109" cy="8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cer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58" y="3238646"/>
            <a:ext cx="1688207" cy="84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3258005" y="910757"/>
            <a:ext cx="5354152" cy="2420272"/>
            <a:chOff x="3258005" y="910757"/>
            <a:chExt cx="5354152" cy="2420272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5017765" y="910757"/>
              <a:ext cx="795206" cy="679269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258005" y="2651760"/>
              <a:ext cx="684885" cy="679269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279245" y="910757"/>
              <a:ext cx="683258" cy="730037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990991" y="2655502"/>
              <a:ext cx="621166" cy="675527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112992" y="1643130"/>
            <a:ext cx="2413949" cy="877999"/>
            <a:chOff x="7112992" y="1643130"/>
            <a:chExt cx="2413949" cy="877999"/>
          </a:xfrm>
        </p:grpSpPr>
        <p:pic>
          <p:nvPicPr>
            <p:cNvPr id="45" name="Picture 14" descr="Image result for walkie talkie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992" y="1643130"/>
              <a:ext cx="877999" cy="87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8128417" y="1974408"/>
              <a:ext cx="1398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Walkie-talkie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55039" y="1643131"/>
            <a:ext cx="2324853" cy="877999"/>
            <a:chOff x="2555039" y="1643131"/>
            <a:chExt cx="2324853" cy="877999"/>
          </a:xfrm>
        </p:grpSpPr>
        <p:pic>
          <p:nvPicPr>
            <p:cNvPr id="1038" name="Picture 14" descr="Image result for walkie talkie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893" y="1643131"/>
              <a:ext cx="877999" cy="87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2555039" y="1974408"/>
              <a:ext cx="1398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Walkie-talkie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612671" y="3848972"/>
            <a:ext cx="4624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Problems: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proper visualization of incident’s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proper track of historical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Chances of missing the reporting of key information like causalities, structural damage and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precise location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Audio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wait time due to multiple reporting's at the same time</a:t>
            </a:r>
          </a:p>
        </p:txBody>
      </p:sp>
      <p:pic>
        <p:nvPicPr>
          <p:cNvPr id="68" name="Picture 2" descr="Image result for synergic logo">
            <a:extLst>
              <a:ext uri="{FF2B5EF4-FFF2-40B4-BE49-F238E27FC236}">
                <a16:creationId xmlns:a16="http://schemas.microsoft.com/office/drawing/2014/main" id="{BAFFB347-5BAB-422B-A8DE-353BB3802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1097508" y="14045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7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01893" y="140458"/>
            <a:ext cx="4010297" cy="547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Emergency Operations Center (EOC)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F64490-879D-4576-BD45-213019A7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25" y="215755"/>
            <a:ext cx="3284976" cy="695002"/>
          </a:xfrm>
        </p:spPr>
        <p:txBody>
          <a:bodyPr>
            <a:normAutofit/>
          </a:bodyPr>
          <a:lstStyle/>
          <a:p>
            <a:r>
              <a:rPr lang="en-US" b="1" dirty="0"/>
              <a:t>Proposed Solution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77284" y="4284278"/>
            <a:ext cx="2615914" cy="2427355"/>
            <a:chOff x="777284" y="4284278"/>
            <a:chExt cx="2615914" cy="2427355"/>
          </a:xfrm>
        </p:grpSpPr>
        <p:sp>
          <p:nvSpPr>
            <p:cNvPr id="7" name="TextBox 6"/>
            <p:cNvSpPr txBox="1"/>
            <p:nvPr/>
          </p:nvSpPr>
          <p:spPr>
            <a:xfrm>
              <a:off x="1041687" y="6342301"/>
              <a:ext cx="208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Earthquake disaster</a:t>
              </a:r>
            </a:p>
          </p:txBody>
        </p:sp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5" r="12654"/>
            <a:stretch/>
          </p:blipFill>
          <p:spPr bwMode="auto">
            <a:xfrm>
              <a:off x="777284" y="4284278"/>
              <a:ext cx="2615914" cy="1992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8464732" y="4286614"/>
            <a:ext cx="2612848" cy="2425021"/>
            <a:chOff x="8464732" y="4286614"/>
            <a:chExt cx="2612848" cy="2425021"/>
          </a:xfrm>
        </p:grpSpPr>
        <p:pic>
          <p:nvPicPr>
            <p:cNvPr id="1028" name="Picture 4" descr="Image result for fire disaster home pictur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732" y="4286614"/>
              <a:ext cx="2612848" cy="1990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9092849" y="6342303"/>
              <a:ext cx="134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Fire disaster</a:t>
              </a:r>
            </a:p>
          </p:txBody>
        </p:sp>
      </p:grpSp>
      <p:pic>
        <p:nvPicPr>
          <p:cNvPr id="1030" name="Picture 6" descr="Image result for cer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45" y="2932360"/>
            <a:ext cx="2274652" cy="113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cer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42" y="2962425"/>
            <a:ext cx="2214521" cy="110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5124647" y="899219"/>
            <a:ext cx="3599690" cy="946849"/>
            <a:chOff x="5124647" y="899219"/>
            <a:chExt cx="3599690" cy="946849"/>
          </a:xfrm>
        </p:grpSpPr>
        <p:pic>
          <p:nvPicPr>
            <p:cNvPr id="2052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5" t="13226" r="13905" b="20757"/>
            <a:stretch/>
          </p:blipFill>
          <p:spPr bwMode="auto">
            <a:xfrm>
              <a:off x="5124647" y="899219"/>
              <a:ext cx="1764787" cy="91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6957956" y="1476736"/>
              <a:ext cx="1766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Web Application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3253" y="2143807"/>
            <a:ext cx="2919587" cy="1200284"/>
            <a:chOff x="4423253" y="2143807"/>
            <a:chExt cx="2919587" cy="120028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4423253" y="2182996"/>
              <a:ext cx="1206840" cy="1055629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296297" y="2143807"/>
              <a:ext cx="1046543" cy="1200284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58" name="Picture 2" descr="Image result for synergic logo">
            <a:extLst>
              <a:ext uri="{FF2B5EF4-FFF2-40B4-BE49-F238E27FC236}">
                <a16:creationId xmlns:a16="http://schemas.microsoft.com/office/drawing/2014/main" id="{BAFFB347-5BAB-422B-A8DE-353BB3802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1097508" y="14045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lated imag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3" r="35836"/>
          <a:stretch/>
        </p:blipFill>
        <p:spPr bwMode="auto">
          <a:xfrm>
            <a:off x="3564353" y="2630710"/>
            <a:ext cx="698462" cy="18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lated imag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3" r="35836"/>
          <a:stretch/>
        </p:blipFill>
        <p:spPr bwMode="auto">
          <a:xfrm flipH="1">
            <a:off x="7656866" y="2630709"/>
            <a:ext cx="661150" cy="18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22816" y="4526313"/>
            <a:ext cx="200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Mobile Application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89159" y="4526313"/>
            <a:ext cx="200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324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74" y="895919"/>
            <a:ext cx="9603275" cy="579641"/>
          </a:xfrm>
        </p:spPr>
        <p:txBody>
          <a:bodyPr/>
          <a:lstStyle/>
          <a:p>
            <a:r>
              <a:rPr lang="en-US" b="1" dirty="0"/>
              <a:t>Requirements Overview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18229"/>
              </p:ext>
            </p:extLst>
          </p:nvPr>
        </p:nvGraphicFramePr>
        <p:xfrm>
          <a:off x="697132" y="1532965"/>
          <a:ext cx="10469549" cy="41461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1720">
                  <a:extLst>
                    <a:ext uri="{9D8B030D-6E8A-4147-A177-3AD203B41FA5}">
                      <a16:colId xmlns:a16="http://schemas.microsoft.com/office/drawing/2014/main" val="1992281053"/>
                    </a:ext>
                  </a:extLst>
                </a:gridCol>
                <a:gridCol w="5237829">
                  <a:extLst>
                    <a:ext uri="{9D8B030D-6E8A-4147-A177-3AD203B41FA5}">
                      <a16:colId xmlns:a16="http://schemas.microsoft.com/office/drawing/2014/main" val="774688624"/>
                    </a:ext>
                  </a:extLst>
                </a:gridCol>
              </a:tblGrid>
              <a:tr h="37403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Web Application(EOC)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Mobile Application(CERT member)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67629"/>
                  </a:ext>
                </a:extLst>
              </a:tr>
              <a:tr h="374039">
                <a:tc>
                  <a:txBody>
                    <a:bodyPr/>
                    <a:lstStyle/>
                    <a:p>
                      <a:r>
                        <a:rPr lang="en-US" sz="2200" dirty="0"/>
                        <a:t>No</a:t>
                      </a:r>
                      <a:r>
                        <a:rPr lang="en-US" sz="2200" baseline="0" dirty="0"/>
                        <a:t> signup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Signup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740794"/>
                  </a:ext>
                </a:extLst>
              </a:tr>
              <a:tr h="374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Login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69866"/>
                  </a:ext>
                </a:extLst>
              </a:tr>
              <a:tr h="478715">
                <a:tc>
                  <a:txBody>
                    <a:bodyPr/>
                    <a:lstStyle/>
                    <a:p>
                      <a:r>
                        <a:rPr lang="en-US" sz="2200" dirty="0"/>
                        <a:t>Review all CERT applications</a:t>
                      </a:r>
                      <a:r>
                        <a:rPr lang="en-US" sz="2200" baseline="0" dirty="0"/>
                        <a:t> received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Fill</a:t>
                      </a:r>
                      <a:r>
                        <a:rPr lang="en-US" sz="2200" baseline="0" dirty="0"/>
                        <a:t> CERT application form and submit to EOC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1160"/>
                  </a:ext>
                </a:extLst>
              </a:tr>
              <a:tr h="661761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Take decision to accept/deny an individual CERT applicant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Wait for confirmation notification from EOC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23046"/>
                  </a:ext>
                </a:extLst>
              </a:tr>
              <a:tr h="661761">
                <a:tc>
                  <a:txBody>
                    <a:bodyPr/>
                    <a:lstStyle/>
                    <a:p>
                      <a:r>
                        <a:rPr lang="en-US" sz="2200" dirty="0"/>
                        <a:t>Create</a:t>
                      </a:r>
                      <a:r>
                        <a:rPr lang="en-US" sz="2200" baseline="0" dirty="0"/>
                        <a:t> Incident module and send notification to CERT members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Accept/Deny</a:t>
                      </a:r>
                      <a:r>
                        <a:rPr lang="en-US" sz="2200" baseline="0" dirty="0"/>
                        <a:t> availability notification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15275"/>
                  </a:ext>
                </a:extLst>
              </a:tr>
              <a:tr h="4365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Create team and</a:t>
                      </a:r>
                      <a:r>
                        <a:rPr lang="en-US" sz="2200" baseline="0" dirty="0"/>
                        <a:t> assign roles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View team members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994995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r>
                        <a:rPr lang="en-US" sz="2200" dirty="0"/>
                        <a:t>Review reports sent by CERT members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Send Incident reports to EOC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22172"/>
                  </a:ext>
                </a:extLst>
              </a:tr>
            </a:tbl>
          </a:graphicData>
        </a:graphic>
      </p:graphicFrame>
      <p:pic>
        <p:nvPicPr>
          <p:cNvPr id="5" name="Picture 2" descr="Image result for synergic logo">
            <a:extLst>
              <a:ext uri="{FF2B5EF4-FFF2-40B4-BE49-F238E27FC236}">
                <a16:creationId xmlns:a16="http://schemas.microsoft.com/office/drawing/2014/main" id="{BAFFB347-5BAB-422B-A8DE-353BB3802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378528-BA48-4822-A5C1-A2E96F162433}"/>
              </a:ext>
            </a:extLst>
          </p:cNvPr>
          <p:cNvSpPr/>
          <p:nvPr/>
        </p:nvSpPr>
        <p:spPr>
          <a:xfrm>
            <a:off x="176113" y="6313129"/>
            <a:ext cx="238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Kishan Kalburgi Srinivas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0A82-C9D7-4ABD-9633-2766B131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Technologies</a:t>
            </a:r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7954DEB1-47BE-4A9A-A39D-59F81E168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adobe xd">
            <a:extLst>
              <a:ext uri="{FF2B5EF4-FFF2-40B4-BE49-F238E27FC236}">
                <a16:creationId xmlns:a16="http://schemas.microsoft.com/office/drawing/2014/main" id="{7D58DB0B-19CF-4690-8BDA-A2A0FB7E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237" y="4666358"/>
            <a:ext cx="1267805" cy="12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nodejs">
            <a:extLst>
              <a:ext uri="{FF2B5EF4-FFF2-40B4-BE49-F238E27FC236}">
                <a16:creationId xmlns:a16="http://schemas.microsoft.com/office/drawing/2014/main" id="{B4701D89-E7DD-43CE-8E08-BA928101E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481" y="1713646"/>
            <a:ext cx="2505982" cy="15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mongodb">
            <a:extLst>
              <a:ext uri="{FF2B5EF4-FFF2-40B4-BE49-F238E27FC236}">
                <a16:creationId xmlns:a16="http://schemas.microsoft.com/office/drawing/2014/main" id="{8FE5B0A4-D6B0-45B1-A249-BD08753C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60" y="3502915"/>
            <a:ext cx="2888343" cy="78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ionic">
            <a:extLst>
              <a:ext uri="{FF2B5EF4-FFF2-40B4-BE49-F238E27FC236}">
                <a16:creationId xmlns:a16="http://schemas.microsoft.com/office/drawing/2014/main" id="{8F1FBBC3-FCF4-4F82-8611-BAE31C95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25" y="1875654"/>
            <a:ext cx="3048672" cy="102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trello logo">
            <a:extLst>
              <a:ext uri="{FF2B5EF4-FFF2-40B4-BE49-F238E27FC236}">
                <a16:creationId xmlns:a16="http://schemas.microsoft.com/office/drawing/2014/main" id="{FD12C893-BD4F-4397-846C-DAEAEE52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74" y="4853445"/>
            <a:ext cx="2959804" cy="9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Image result for github logo">
            <a:extLst>
              <a:ext uri="{FF2B5EF4-FFF2-40B4-BE49-F238E27FC236}">
                <a16:creationId xmlns:a16="http://schemas.microsoft.com/office/drawing/2014/main" id="{E1DCFC1F-8C4C-4AB3-9DA2-FF16BB6C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497" y="3314637"/>
            <a:ext cx="34099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2" descr="Image result for angular logo">
            <a:extLst>
              <a:ext uri="{FF2B5EF4-FFF2-40B4-BE49-F238E27FC236}">
                <a16:creationId xmlns:a16="http://schemas.microsoft.com/office/drawing/2014/main" id="{A52632D9-00E8-4B41-B652-7F6F93FFE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24" descr="Image result for angular logo">
            <a:extLst>
              <a:ext uri="{FF2B5EF4-FFF2-40B4-BE49-F238E27FC236}">
                <a16:creationId xmlns:a16="http://schemas.microsoft.com/office/drawing/2014/main" id="{AFFAE331-3F38-432D-BB30-8C627A544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28" descr="Image result for angular logo">
            <a:extLst>
              <a:ext uri="{FF2B5EF4-FFF2-40B4-BE49-F238E27FC236}">
                <a16:creationId xmlns:a16="http://schemas.microsoft.com/office/drawing/2014/main" id="{8E6ABAC3-C31F-4245-91C0-E8D59ED29D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52" name="Picture 32" descr="Image result for angular logo">
            <a:extLst>
              <a:ext uri="{FF2B5EF4-FFF2-40B4-BE49-F238E27FC236}">
                <a16:creationId xmlns:a16="http://schemas.microsoft.com/office/drawing/2014/main" id="{C85E0FF3-3DE7-4047-8071-6F271D43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10" y="1425559"/>
            <a:ext cx="1927530" cy="19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27F8EE-3997-4A7B-B1FE-D7A352687E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3791" y="3479908"/>
            <a:ext cx="3154017" cy="946205"/>
          </a:xfrm>
          <a:prstGeom prst="rect">
            <a:avLst/>
          </a:prstGeom>
        </p:spPr>
      </p:pic>
      <p:pic>
        <p:nvPicPr>
          <p:cNvPr id="3074" name="Picture 2" descr="Image result for postman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78" y="4629421"/>
            <a:ext cx="3558241" cy="14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8378528-BA48-4822-A5C1-A2E96F162433}"/>
              </a:ext>
            </a:extLst>
          </p:cNvPr>
          <p:cNvSpPr/>
          <p:nvPr/>
        </p:nvSpPr>
        <p:spPr>
          <a:xfrm>
            <a:off x="176113" y="6313129"/>
            <a:ext cx="238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Kishan Kalburgi Srinivas</a:t>
            </a:r>
          </a:p>
        </p:txBody>
      </p:sp>
    </p:spTree>
    <p:extLst>
      <p:ext uri="{BB962C8B-B14F-4D97-AF65-F5344CB8AC3E}">
        <p14:creationId xmlns:p14="http://schemas.microsoft.com/office/powerpoint/2010/main" val="24339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0A82-C9D7-4ABD-9633-2766B131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Technologies</a:t>
            </a:r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7954DEB1-47BE-4A9A-A39D-59F81E168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2" descr="Image result for angular logo">
            <a:extLst>
              <a:ext uri="{FF2B5EF4-FFF2-40B4-BE49-F238E27FC236}">
                <a16:creationId xmlns:a16="http://schemas.microsoft.com/office/drawing/2014/main" id="{A52632D9-00E8-4B41-B652-7F6F93FFE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24" descr="Image result for angular logo">
            <a:extLst>
              <a:ext uri="{FF2B5EF4-FFF2-40B4-BE49-F238E27FC236}">
                <a16:creationId xmlns:a16="http://schemas.microsoft.com/office/drawing/2014/main" id="{AFFAE331-3F38-432D-BB30-8C627A544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28" descr="Image result for angular logo">
            <a:extLst>
              <a:ext uri="{FF2B5EF4-FFF2-40B4-BE49-F238E27FC236}">
                <a16:creationId xmlns:a16="http://schemas.microsoft.com/office/drawing/2014/main" id="{8E6ABAC3-C31F-4245-91C0-E8D59ED29D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378528-BA48-4822-A5C1-A2E96F162433}"/>
              </a:ext>
            </a:extLst>
          </p:cNvPr>
          <p:cNvSpPr/>
          <p:nvPr/>
        </p:nvSpPr>
        <p:spPr>
          <a:xfrm>
            <a:off x="176113" y="6313129"/>
            <a:ext cx="238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Kishan Kalburgi Srinivas</a:t>
            </a:r>
          </a:p>
        </p:txBody>
      </p:sp>
      <p:pic>
        <p:nvPicPr>
          <p:cNvPr id="2050" name="Picture 2" descr="Image result for seleniu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9" y="1709733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ode mail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21" y="1415473"/>
            <a:ext cx="2710815" cy="231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72" y="1598552"/>
            <a:ext cx="4085845" cy="198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visual studio cod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90" y="3886200"/>
            <a:ext cx="1685601" cy="16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hrom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23" y="3886200"/>
            <a:ext cx="1678577" cy="16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firebas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72" y="3967045"/>
            <a:ext cx="4412755" cy="151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9E92-F128-4012-BFA8-C22C5473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1" y="1067684"/>
            <a:ext cx="3684494" cy="5728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It’s Demo Time</a:t>
            </a:r>
          </a:p>
        </p:txBody>
      </p:sp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2F3B07BA-1B3F-4390-946C-9FEDA6163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B3489E-60FD-456C-91FF-DDD47A70BA15}"/>
              </a:ext>
            </a:extLst>
          </p:cNvPr>
          <p:cNvSpPr/>
          <p:nvPr/>
        </p:nvSpPr>
        <p:spPr>
          <a:xfrm>
            <a:off x="172278" y="6308037"/>
            <a:ext cx="69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Chandra Mouli, Vineeth, </a:t>
            </a:r>
            <a:r>
              <a:rPr lang="en-US" dirty="0" smtClean="0">
                <a:solidFill>
                  <a:schemeClr val="bg1"/>
                </a:solidFill>
              </a:rPr>
              <a:t>Sreevani, Hemanth </a:t>
            </a:r>
            <a:r>
              <a:rPr lang="en-US" dirty="0">
                <a:solidFill>
                  <a:schemeClr val="bg1"/>
                </a:solidFill>
              </a:rPr>
              <a:t>&amp; Kishan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13" y="1761566"/>
            <a:ext cx="8140670" cy="407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ynergic logo">
            <a:extLst>
              <a:ext uri="{FF2B5EF4-FFF2-40B4-BE49-F238E27FC236}">
                <a16:creationId xmlns:a16="http://schemas.microsoft.com/office/drawing/2014/main" id="{2F3B07BA-1B3F-4390-946C-9FEDA6163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5" b="436"/>
          <a:stretch/>
        </p:blipFill>
        <p:spPr bwMode="auto">
          <a:xfrm>
            <a:off x="172278" y="158238"/>
            <a:ext cx="957992" cy="7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B3489E-60FD-456C-91FF-DDD47A70BA15}"/>
              </a:ext>
            </a:extLst>
          </p:cNvPr>
          <p:cNvSpPr/>
          <p:nvPr/>
        </p:nvSpPr>
        <p:spPr>
          <a:xfrm>
            <a:off x="172278" y="6308037"/>
            <a:ext cx="69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Hemanth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5" name="x_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50" y="868719"/>
            <a:ext cx="8250965" cy="504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6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FFFFFF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Words>588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Gallery</vt:lpstr>
      <vt:lpstr>Disaster Response and Reporting System</vt:lpstr>
      <vt:lpstr>Outline</vt:lpstr>
      <vt:lpstr>Introduction</vt:lpstr>
      <vt:lpstr>Proposed Solution</vt:lpstr>
      <vt:lpstr>Requirements Overview</vt:lpstr>
      <vt:lpstr>Tools And Technologies</vt:lpstr>
      <vt:lpstr>Tools And Technologies</vt:lpstr>
      <vt:lpstr>It’s Demo Time</vt:lpstr>
      <vt:lpstr>PowerPoint Presentation</vt:lpstr>
      <vt:lpstr>Software development methodology practiced</vt:lpstr>
      <vt:lpstr>Tasks Accomplished in Mobile Application</vt:lpstr>
      <vt:lpstr>Tasks Accomplished in Web Application</vt:lpstr>
      <vt:lpstr> Problems Faced            Lessons Learned</vt:lpstr>
      <vt:lpstr>Future tasks</vt:lpstr>
      <vt:lpstr>Acknowledgement</vt:lpstr>
      <vt:lpstr>Any Questions? or Suggestions?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Response and Mitigation System</dc:title>
  <dc:creator>Tadiboina,Sreevani Anoohya</dc:creator>
  <cp:lastModifiedBy>Tadiboina,Sreevani Anoohya</cp:lastModifiedBy>
  <cp:revision>223</cp:revision>
  <dcterms:created xsi:type="dcterms:W3CDTF">2018-06-28T22:46:35Z</dcterms:created>
  <dcterms:modified xsi:type="dcterms:W3CDTF">2018-11-28T09:52:27Z</dcterms:modified>
</cp:coreProperties>
</file>