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Saturday, April 8,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033964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Saturday, April 8, 2023</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12983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Saturday, April 8, 2023</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218044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Saturday, April 8,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21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Saturday, April 8, 2023</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5027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Saturday, April 8, 2023</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67518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Saturday, April 8, 2023</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79524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Saturday, April 8, 2023</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17419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Saturday, April 8, 2023</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60457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Saturday, April 8, 2023</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74185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Saturday, April 8, 2023</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68108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Saturday, April 8, 2023</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42690098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3.wav"/><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9.wav"/><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audio" Target="../media/audio10.wav"/><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1.wav"/><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audio" Target="../media/audio12.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5.wav"/><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6.wav"/><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3.wav"/><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7.wav"/><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8.wav"/><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8CF1B1A9-81D7-475B-9773-FA69E2D6C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3B77E42-ACC1-A3D9-5BAA-E12114413ED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247640"/>
            <a:ext cx="12191980" cy="6857990"/>
          </a:xfrm>
          <a:prstGeom prst="rect">
            <a:avLst/>
          </a:prstGeom>
        </p:spPr>
      </p:pic>
      <p:sp>
        <p:nvSpPr>
          <p:cNvPr id="46" name="Rectangle 45">
            <a:extLst>
              <a:ext uri="{FF2B5EF4-FFF2-40B4-BE49-F238E27FC236}">
                <a16:creationId xmlns:a16="http://schemas.microsoft.com/office/drawing/2014/main" id="{825938E3-FCDD-4147-B4EC-232316751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8" y="-808"/>
            <a:ext cx="12188952" cy="3191317"/>
          </a:xfrm>
          <a:prstGeom prst="rect">
            <a:avLst/>
          </a:prstGeom>
          <a:gradFill>
            <a:gsLst>
              <a:gs pos="42000">
                <a:schemeClr val="tx1">
                  <a:alpha val="23000"/>
                </a:schemeClr>
              </a:gs>
              <a:gs pos="0">
                <a:schemeClr val="tx1">
                  <a:alpha val="0"/>
                </a:schemeClr>
              </a:gs>
              <a:gs pos="100000">
                <a:schemeClr val="tx1">
                  <a:alpha val="3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2DC0F1-A199-34B9-44F3-D6227AB48594}"/>
              </a:ext>
            </a:extLst>
          </p:cNvPr>
          <p:cNvSpPr>
            <a:spLocks noGrp="1"/>
          </p:cNvSpPr>
          <p:nvPr>
            <p:ph type="ctrTitle"/>
          </p:nvPr>
        </p:nvSpPr>
        <p:spPr>
          <a:xfrm>
            <a:off x="1524000" y="516834"/>
            <a:ext cx="9144000" cy="1304013"/>
          </a:xfrm>
        </p:spPr>
        <p:txBody>
          <a:bodyPr>
            <a:normAutofit/>
          </a:bodyPr>
          <a:lstStyle/>
          <a:p>
            <a:r>
              <a:rPr lang="en-IN">
                <a:solidFill>
                  <a:srgbClr val="FFFFFF"/>
                </a:solidFill>
              </a:rPr>
              <a:t>Analysis of Hotel Booking</a:t>
            </a:r>
          </a:p>
        </p:txBody>
      </p:sp>
      <p:sp>
        <p:nvSpPr>
          <p:cNvPr id="3" name="Subtitle 2">
            <a:extLst>
              <a:ext uri="{FF2B5EF4-FFF2-40B4-BE49-F238E27FC236}">
                <a16:creationId xmlns:a16="http://schemas.microsoft.com/office/drawing/2014/main" id="{152F5053-4BFE-75DC-118C-5DD8D71B695E}"/>
              </a:ext>
            </a:extLst>
          </p:cNvPr>
          <p:cNvSpPr>
            <a:spLocks noGrp="1"/>
          </p:cNvSpPr>
          <p:nvPr>
            <p:ph type="subTitle" idx="1"/>
          </p:nvPr>
        </p:nvSpPr>
        <p:spPr>
          <a:xfrm>
            <a:off x="2185118" y="1894893"/>
            <a:ext cx="7387507" cy="442788"/>
          </a:xfrm>
        </p:spPr>
        <p:txBody>
          <a:bodyPr>
            <a:normAutofit/>
          </a:bodyPr>
          <a:lstStyle/>
          <a:p>
            <a:r>
              <a:rPr lang="en-IN" sz="1100" b="1" dirty="0">
                <a:solidFill>
                  <a:srgbClr val="FFFFFF"/>
                </a:solidFill>
              </a:rPr>
              <a:t>Finding the Cancellation Reasons</a:t>
            </a:r>
          </a:p>
        </p:txBody>
      </p:sp>
      <p:sp>
        <p:nvSpPr>
          <p:cNvPr id="48" name="Rectangle 47">
            <a:extLst>
              <a:ext uri="{FF2B5EF4-FFF2-40B4-BE49-F238E27FC236}">
                <a16:creationId xmlns:a16="http://schemas.microsoft.com/office/drawing/2014/main" id="{9AA75596-FA3D-4A75-A3CB-443E14CBF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372"/>
            <a:ext cx="12192000" cy="456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FF5FBB9B-488E-47BA-9CA3-8CC9C7D157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3574FE0-C6E5-4148-8CC5-56169A790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39430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sndAc>
          <p:stSnd>
            <p:snd r:embed="rId2" name="applause.wav"/>
          </p:stSnd>
        </p:sndAc>
      </p:transition>
    </mc:Choice>
    <mc:Fallback>
      <p:transition spd="slow">
        <p:fade/>
        <p:sndAc>
          <p:stSnd>
            <p:snd r:embed="rId2" name="applause.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8" name="Rectangle 67">
            <a:extLst>
              <a:ext uri="{FF2B5EF4-FFF2-40B4-BE49-F238E27FC236}">
                <a16:creationId xmlns:a16="http://schemas.microsoft.com/office/drawing/2014/main" id="{ED9D89B5-CCAB-4617-B70E-501DBE3C8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822CF6-218A-A001-62D6-0A59DC4B69D8}"/>
              </a:ext>
            </a:extLst>
          </p:cNvPr>
          <p:cNvSpPr>
            <a:spLocks noGrp="1"/>
          </p:cNvSpPr>
          <p:nvPr>
            <p:ph type="title"/>
          </p:nvPr>
        </p:nvSpPr>
        <p:spPr>
          <a:xfrm>
            <a:off x="917275" y="4639937"/>
            <a:ext cx="4685857" cy="1465973"/>
          </a:xfrm>
        </p:spPr>
        <p:txBody>
          <a:bodyPr vert="horz" lIns="0" tIns="0" rIns="0" bIns="0" rtlCol="0" anchor="t">
            <a:normAutofit/>
          </a:bodyPr>
          <a:lstStyle/>
          <a:p>
            <a:r>
              <a:rPr lang="en-US" sz="2800" dirty="0"/>
              <a:t>5) Avg Price per month</a:t>
            </a:r>
          </a:p>
        </p:txBody>
      </p:sp>
      <p:pic>
        <p:nvPicPr>
          <p:cNvPr id="5" name="Picture 4">
            <a:extLst>
              <a:ext uri="{FF2B5EF4-FFF2-40B4-BE49-F238E27FC236}">
                <a16:creationId xmlns:a16="http://schemas.microsoft.com/office/drawing/2014/main" id="{ED7E9E2E-F152-1A1B-4043-8EA5CF3AB12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4714" b="369"/>
          <a:stretch/>
        </p:blipFill>
        <p:spPr bwMode="auto">
          <a:xfrm>
            <a:off x="20" y="122944"/>
            <a:ext cx="12191980" cy="4244759"/>
          </a:xfrm>
          <a:prstGeom prst="rect">
            <a:avLst/>
          </a:prstGeom>
          <a:noFill/>
        </p:spPr>
      </p:pic>
      <p:sp>
        <p:nvSpPr>
          <p:cNvPr id="4" name="Text Placeholder 3">
            <a:extLst>
              <a:ext uri="{FF2B5EF4-FFF2-40B4-BE49-F238E27FC236}">
                <a16:creationId xmlns:a16="http://schemas.microsoft.com/office/drawing/2014/main" id="{34F75789-43A6-E90B-D294-685005AAAB25}"/>
              </a:ext>
            </a:extLst>
          </p:cNvPr>
          <p:cNvSpPr>
            <a:spLocks noGrp="1"/>
          </p:cNvSpPr>
          <p:nvPr>
            <p:ph type="body" sz="half" idx="2"/>
          </p:nvPr>
        </p:nvSpPr>
        <p:spPr>
          <a:xfrm>
            <a:off x="6096000" y="4583953"/>
            <a:ext cx="5638800" cy="1465973"/>
          </a:xfrm>
        </p:spPr>
        <p:txBody>
          <a:bodyPr vert="horz" lIns="0" tIns="0" rIns="0" bIns="0" rtlCol="0">
            <a:normAutofit/>
          </a:bodyPr>
          <a:lstStyle/>
          <a:p>
            <a:r>
              <a:rPr lang="en-US" sz="1400" dirty="0"/>
              <a:t>The Graph clearly shows that During the month of </a:t>
            </a:r>
            <a:r>
              <a:rPr lang="en-US" sz="1400" b="1" dirty="0"/>
              <a:t>Jan</a:t>
            </a:r>
            <a:r>
              <a:rPr lang="en-US" sz="1400" dirty="0"/>
              <a:t> and </a:t>
            </a:r>
            <a:r>
              <a:rPr lang="en-US" sz="1400" b="1" dirty="0"/>
              <a:t>June</a:t>
            </a:r>
            <a:r>
              <a:rPr lang="en-US" sz="1400" dirty="0"/>
              <a:t> price of reservation is </a:t>
            </a:r>
            <a:r>
              <a:rPr lang="en-US" sz="1400" b="1" dirty="0"/>
              <a:t>High, </a:t>
            </a:r>
            <a:r>
              <a:rPr lang="en-US" sz="1400" dirty="0"/>
              <a:t>so that most of the cancellation happened in these month and also less reservations happened in those months. It’s clearly states that when hike in the booking price reservation goes down and cancellation goes up and vice versa.</a:t>
            </a:r>
          </a:p>
        </p:txBody>
      </p:sp>
      <p:sp>
        <p:nvSpPr>
          <p:cNvPr id="70" name="Rectangle 69">
            <a:extLst>
              <a:ext uri="{FF2B5EF4-FFF2-40B4-BE49-F238E27FC236}">
                <a16:creationId xmlns:a16="http://schemas.microsoft.com/office/drawing/2014/main" id="{955DEFE8-24AF-47F7-B020-D4D76ABA1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6EAE3873-25FC-4346-B1D5-82E5F9D95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67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139210"/>
      </p:ext>
    </p:extLst>
  </p:cSld>
  <p:clrMapOvr>
    <a:masterClrMapping/>
  </p:clrMapOvr>
  <mc:AlternateContent xmlns:mc="http://schemas.openxmlformats.org/markup-compatibility/2006">
    <mc:Choice xmlns:p14="http://schemas.microsoft.com/office/powerpoint/2010/main" Requires="p14">
      <p:transition spd="slow" p14:dur="1400">
        <p14:ripple/>
        <p:sndAc>
          <p:stSnd>
            <p:snd r:embed="rId2" name="chimes.wav"/>
          </p:stSnd>
        </p:sndAc>
      </p:transition>
    </mc:Choice>
    <mc:Fallback>
      <p:transition spd="slow">
        <p:fade/>
        <p:sndAc>
          <p:stSnd>
            <p:snd r:embed="rId2"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circle(in)">
                                      <p:cBhvr>
                                        <p:cTn id="25" dur="20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grpId="0" nodeType="click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 calcmode="lin" valueType="num">
                                      <p:cBhvr>
                                        <p:cTn id="30"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31"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32"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33"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1" name="Rectangle 80">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822CF6-218A-A001-62D6-0A59DC4B69D8}"/>
              </a:ext>
            </a:extLst>
          </p:cNvPr>
          <p:cNvSpPr>
            <a:spLocks noGrp="1"/>
          </p:cNvSpPr>
          <p:nvPr>
            <p:ph type="title"/>
          </p:nvPr>
        </p:nvSpPr>
        <p:spPr>
          <a:xfrm>
            <a:off x="1371600" y="401216"/>
            <a:ext cx="4911393" cy="1556724"/>
          </a:xfrm>
        </p:spPr>
        <p:txBody>
          <a:bodyPr vert="horz" lIns="0" tIns="0" rIns="0" bIns="0" rtlCol="0" anchor="b">
            <a:normAutofit/>
          </a:bodyPr>
          <a:lstStyle/>
          <a:p>
            <a:pPr>
              <a:lnSpc>
                <a:spcPct val="90000"/>
              </a:lnSpc>
            </a:pPr>
            <a:r>
              <a:rPr lang="en-US" sz="2800" dirty="0"/>
              <a:t>6) Top 10 Country wise Cancellation rate</a:t>
            </a:r>
            <a:endParaRPr lang="en-US" sz="2800"/>
          </a:p>
        </p:txBody>
      </p:sp>
      <p:sp>
        <p:nvSpPr>
          <p:cNvPr id="4" name="Text Placeholder 3">
            <a:extLst>
              <a:ext uri="{FF2B5EF4-FFF2-40B4-BE49-F238E27FC236}">
                <a16:creationId xmlns:a16="http://schemas.microsoft.com/office/drawing/2014/main" id="{34F75789-43A6-E90B-D294-685005AAAB25}"/>
              </a:ext>
            </a:extLst>
          </p:cNvPr>
          <p:cNvSpPr>
            <a:spLocks noGrp="1"/>
          </p:cNvSpPr>
          <p:nvPr>
            <p:ph type="body" sz="half" idx="2"/>
          </p:nvPr>
        </p:nvSpPr>
        <p:spPr>
          <a:xfrm>
            <a:off x="1371601" y="2345635"/>
            <a:ext cx="4911392" cy="3583940"/>
          </a:xfrm>
        </p:spPr>
        <p:txBody>
          <a:bodyPr vert="horz" lIns="0" tIns="0" rIns="0" bIns="0" rtlCol="0" anchor="t">
            <a:normAutofit/>
          </a:bodyPr>
          <a:lstStyle/>
          <a:p>
            <a:pPr indent="-228600">
              <a:buFont typeface="Arial" panose="020B0604020202020204" pitchFamily="34" charset="0"/>
              <a:buChar char="•"/>
            </a:pPr>
            <a:r>
              <a:rPr lang="en-US" sz="1500" dirty="0"/>
              <a:t>To understand which country making highest booking and cancellation, so that we can understand which country we need to focus more to attract theme even better.</a:t>
            </a:r>
          </a:p>
          <a:p>
            <a:pPr indent="-228600">
              <a:buFont typeface="Arial" panose="020B0604020202020204" pitchFamily="34" charset="0"/>
              <a:buChar char="•"/>
            </a:pPr>
            <a:r>
              <a:rPr lang="en-US" sz="1500" dirty="0"/>
              <a:t>The pie chart shows that Portugal country is the Highest among other countries on Cancellation of Bookings around 70%. So we can suggest the Hotels to focus more on Portugal country hotels on improvising the quality of service, properly fixing the pricing, adding different dishes as per countries requirement, arranging some events where public can enjoy with fun. Running more advertises, promotional discount offers etc.</a:t>
            </a:r>
          </a:p>
        </p:txBody>
      </p:sp>
      <p:pic>
        <p:nvPicPr>
          <p:cNvPr id="3" name="Picture 2">
            <a:extLst>
              <a:ext uri="{FF2B5EF4-FFF2-40B4-BE49-F238E27FC236}">
                <a16:creationId xmlns:a16="http://schemas.microsoft.com/office/drawing/2014/main" id="{D46534EC-CF34-9009-4216-E97C01D20B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644639" y="562814"/>
            <a:ext cx="5090161" cy="5261147"/>
          </a:xfrm>
          <a:prstGeom prst="rect">
            <a:avLst/>
          </a:prstGeom>
          <a:noFill/>
        </p:spPr>
      </p:pic>
      <p:sp>
        <p:nvSpPr>
          <p:cNvPr id="83" name="Rectangle 82">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9031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sndAc>
          <p:stSnd>
            <p:snd r:embed="rId2" name="hammer.wav"/>
          </p:stSnd>
        </p:sndAc>
      </p:transition>
    </mc:Choice>
    <mc:Fallback>
      <p:transition spd="slow">
        <p:fade/>
        <p:sndAc>
          <p:stSnd>
            <p:snd r:embed="rId2" name="hammer.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circle(in)">
                                      <p:cBhvr>
                                        <p:cTn id="12" dur="20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circle(in)">
                                      <p:cBhvr>
                                        <p:cTn id="17" dur="20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heel(1)">
                                      <p:cBhvr>
                                        <p:cTn id="2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4" name="Rectangle 93">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822CF6-218A-A001-62D6-0A59DC4B69D8}"/>
              </a:ext>
            </a:extLst>
          </p:cNvPr>
          <p:cNvSpPr>
            <a:spLocks noGrp="1"/>
          </p:cNvSpPr>
          <p:nvPr>
            <p:ph type="title"/>
          </p:nvPr>
        </p:nvSpPr>
        <p:spPr>
          <a:xfrm>
            <a:off x="1371600" y="457200"/>
            <a:ext cx="4911393" cy="1556724"/>
          </a:xfrm>
        </p:spPr>
        <p:txBody>
          <a:bodyPr vert="horz" lIns="0" tIns="0" rIns="0" bIns="0" rtlCol="0" anchor="b">
            <a:normAutofit/>
          </a:bodyPr>
          <a:lstStyle/>
          <a:p>
            <a:pPr>
              <a:lnSpc>
                <a:spcPct val="90000"/>
              </a:lnSpc>
            </a:pPr>
            <a:r>
              <a:rPr lang="en-US" sz="2800" dirty="0"/>
              <a:t>7) Market Segment wise Cancellation rate</a:t>
            </a:r>
          </a:p>
        </p:txBody>
      </p:sp>
      <p:sp>
        <p:nvSpPr>
          <p:cNvPr id="4" name="Text Placeholder 3">
            <a:extLst>
              <a:ext uri="{FF2B5EF4-FFF2-40B4-BE49-F238E27FC236}">
                <a16:creationId xmlns:a16="http://schemas.microsoft.com/office/drawing/2014/main" id="{34F75789-43A6-E90B-D294-685005AAAB25}"/>
              </a:ext>
            </a:extLst>
          </p:cNvPr>
          <p:cNvSpPr>
            <a:spLocks noGrp="1"/>
          </p:cNvSpPr>
          <p:nvPr>
            <p:ph type="body" sz="half" idx="2"/>
          </p:nvPr>
        </p:nvSpPr>
        <p:spPr>
          <a:xfrm>
            <a:off x="1371601" y="2345635"/>
            <a:ext cx="4911392" cy="3583940"/>
          </a:xfrm>
        </p:spPr>
        <p:txBody>
          <a:bodyPr vert="horz" lIns="0" tIns="0" rIns="0" bIns="0" rtlCol="0" anchor="t">
            <a:normAutofit/>
          </a:bodyPr>
          <a:lstStyle/>
          <a:p>
            <a:pPr indent="-228600">
              <a:lnSpc>
                <a:spcPct val="110000"/>
              </a:lnSpc>
              <a:buFont typeface="Arial" panose="020B0604020202020204" pitchFamily="34" charset="0"/>
              <a:buChar char="•"/>
            </a:pPr>
            <a:r>
              <a:rPr lang="en-US" sz="1500" dirty="0"/>
              <a:t>Our Hypothesis was that people coming highest from Offline travel agencies but it’s went wrong. While calculating percentage of booking segment we got that 47% of booking is happening through Online Travel Agents.</a:t>
            </a:r>
          </a:p>
          <a:p>
            <a:pPr indent="-228600">
              <a:lnSpc>
                <a:spcPct val="110000"/>
              </a:lnSpc>
              <a:buFont typeface="Arial" panose="020B0604020202020204" pitchFamily="34" charset="0"/>
              <a:buChar char="•"/>
            </a:pPr>
            <a:r>
              <a:rPr lang="en-US" sz="1500" dirty="0"/>
              <a:t>Reason may be because of false information available in online and also the picture showing in online is different than actual hotel pictures. Facilities mentioned by online travel agencies are not available in actual hotels these are may be the problems. So Hotels need to looking into every agencies websites and their booking criteria's to understand where they are giving false info and false promises on offers.</a:t>
            </a:r>
          </a:p>
        </p:txBody>
      </p:sp>
      <p:pic>
        <p:nvPicPr>
          <p:cNvPr id="5" name="Picture 4">
            <a:extLst>
              <a:ext uri="{FF2B5EF4-FFF2-40B4-BE49-F238E27FC236}">
                <a16:creationId xmlns:a16="http://schemas.microsoft.com/office/drawing/2014/main" id="{1C38CDA6-C2E6-D367-0800-380854BD7C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644639" y="832825"/>
            <a:ext cx="5090161" cy="4721125"/>
          </a:xfrm>
          <a:prstGeom prst="rect">
            <a:avLst/>
          </a:prstGeom>
          <a:noFill/>
        </p:spPr>
      </p:pic>
      <p:sp>
        <p:nvSpPr>
          <p:cNvPr id="96" name="Rectangle 95">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3389022"/>
      </p:ext>
    </p:extLst>
  </p:cSld>
  <p:clrMapOvr>
    <a:masterClrMapping/>
  </p:clrMapOvr>
  <mc:AlternateContent xmlns:mc="http://schemas.openxmlformats.org/markup-compatibility/2006">
    <mc:Choice xmlns:p14="http://schemas.microsoft.com/office/powerpoint/2010/main" Requires="p14">
      <p:transition spd="slow" p14:dur="3400">
        <p14:reveal/>
        <p:sndAc>
          <p:stSnd>
            <p:snd r:embed="rId2" name="explode.wav"/>
          </p:stSnd>
        </p:sndAc>
      </p:transition>
    </mc:Choice>
    <mc:Fallback>
      <p:transition spd="slow">
        <p:fade/>
        <p:sndAc>
          <p:stSnd>
            <p:snd r:embed="rId2" name="explod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down)">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heel(1)">
                                      <p:cBhvr>
                                        <p:cTn id="2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 name="Rectangle 102">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7" name="Rectangle 106">
            <a:extLst>
              <a:ext uri="{FF2B5EF4-FFF2-40B4-BE49-F238E27FC236}">
                <a16:creationId xmlns:a16="http://schemas.microsoft.com/office/drawing/2014/main" id="{ED9D89B5-CCAB-4617-B70E-501DBE3C8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822CF6-218A-A001-62D6-0A59DC4B69D8}"/>
              </a:ext>
            </a:extLst>
          </p:cNvPr>
          <p:cNvSpPr>
            <a:spLocks noGrp="1"/>
          </p:cNvSpPr>
          <p:nvPr>
            <p:ph type="title"/>
          </p:nvPr>
        </p:nvSpPr>
        <p:spPr>
          <a:xfrm>
            <a:off x="917275" y="4583953"/>
            <a:ext cx="4685857" cy="1465973"/>
          </a:xfrm>
        </p:spPr>
        <p:txBody>
          <a:bodyPr vert="horz" lIns="0" tIns="0" rIns="0" bIns="0" rtlCol="0" anchor="t">
            <a:normAutofit/>
          </a:bodyPr>
          <a:lstStyle/>
          <a:p>
            <a:pPr>
              <a:lnSpc>
                <a:spcPct val="90000"/>
              </a:lnSpc>
            </a:pPr>
            <a:r>
              <a:rPr lang="en-US" sz="2400"/>
              <a:t>8) Avg Daily Rate of Cancelled and Non cancelledtickets </a:t>
            </a:r>
          </a:p>
        </p:txBody>
      </p:sp>
      <p:pic>
        <p:nvPicPr>
          <p:cNvPr id="3" name="Picture 2" descr="Chart, line chart&#10;&#10;Description automatically generated">
            <a:extLst>
              <a:ext uri="{FF2B5EF4-FFF2-40B4-BE49-F238E27FC236}">
                <a16:creationId xmlns:a16="http://schemas.microsoft.com/office/drawing/2014/main" id="{7D81549A-6DCD-62B5-3798-B9D6C3F85F2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216" r="-1" b="-1"/>
          <a:stretch/>
        </p:blipFill>
        <p:spPr bwMode="auto">
          <a:xfrm>
            <a:off x="74646" y="66279"/>
            <a:ext cx="12117354" cy="4166801"/>
          </a:xfrm>
          <a:prstGeom prst="rect">
            <a:avLst/>
          </a:prstGeom>
          <a:noFill/>
        </p:spPr>
      </p:pic>
      <p:sp>
        <p:nvSpPr>
          <p:cNvPr id="4" name="Text Placeholder 3">
            <a:extLst>
              <a:ext uri="{FF2B5EF4-FFF2-40B4-BE49-F238E27FC236}">
                <a16:creationId xmlns:a16="http://schemas.microsoft.com/office/drawing/2014/main" id="{34F75789-43A6-E90B-D294-685005AAAB25}"/>
              </a:ext>
            </a:extLst>
          </p:cNvPr>
          <p:cNvSpPr>
            <a:spLocks noGrp="1"/>
          </p:cNvSpPr>
          <p:nvPr>
            <p:ph type="body" sz="half" idx="2"/>
          </p:nvPr>
        </p:nvSpPr>
        <p:spPr>
          <a:xfrm>
            <a:off x="6095999" y="4583953"/>
            <a:ext cx="5876925" cy="1264397"/>
          </a:xfrm>
        </p:spPr>
        <p:txBody>
          <a:bodyPr vert="horz" lIns="0" tIns="0" rIns="0" bIns="0" rtlCol="0">
            <a:normAutofit lnSpcReduction="10000"/>
          </a:bodyPr>
          <a:lstStyle/>
          <a:p>
            <a:pPr>
              <a:lnSpc>
                <a:spcPct val="110000"/>
              </a:lnSpc>
            </a:pPr>
            <a:r>
              <a:rPr lang="en-US" sz="2000" dirty="0"/>
              <a:t>If we see the above line graph we can clearly consider that whenever price gone up tickets got cancelled and vice versa. So main reason for cancellation is pricing of bookings</a:t>
            </a:r>
          </a:p>
        </p:txBody>
      </p:sp>
      <p:sp>
        <p:nvSpPr>
          <p:cNvPr id="109" name="Rectangle 108">
            <a:extLst>
              <a:ext uri="{FF2B5EF4-FFF2-40B4-BE49-F238E27FC236}">
                <a16:creationId xmlns:a16="http://schemas.microsoft.com/office/drawing/2014/main" id="{955DEFE8-24AF-47F7-B020-D4D76ABA1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6EAE3873-25FC-4346-B1D5-82E5F9D95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67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7766901"/>
      </p:ext>
    </p:extLst>
  </p:cSld>
  <p:clrMapOvr>
    <a:masterClrMapping/>
  </p:clrMapOvr>
  <p:transition spd="slow">
    <p:push dir="u"/>
    <p:sndAc>
      <p:stSnd>
        <p:snd r:embed="rId2" name="push.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AEC56-F56E-268B-A10D-A38BD9C34A95}"/>
              </a:ext>
            </a:extLst>
          </p:cNvPr>
          <p:cNvSpPr>
            <a:spLocks noGrp="1"/>
          </p:cNvSpPr>
          <p:nvPr>
            <p:ph type="title"/>
          </p:nvPr>
        </p:nvSpPr>
        <p:spPr>
          <a:xfrm>
            <a:off x="1371600" y="496948"/>
            <a:ext cx="10241280" cy="1234440"/>
          </a:xfrm>
        </p:spPr>
        <p:txBody>
          <a:bodyPr/>
          <a:lstStyle/>
          <a:p>
            <a:r>
              <a:rPr lang="en-US" dirty="0"/>
              <a:t>Suggestions to the Hotel Owners</a:t>
            </a:r>
            <a:endParaRPr lang="en-IN" dirty="0"/>
          </a:p>
        </p:txBody>
      </p:sp>
      <p:sp>
        <p:nvSpPr>
          <p:cNvPr id="3" name="Content Placeholder 2">
            <a:extLst>
              <a:ext uri="{FF2B5EF4-FFF2-40B4-BE49-F238E27FC236}">
                <a16:creationId xmlns:a16="http://schemas.microsoft.com/office/drawing/2014/main" id="{542C694D-BF27-2CC7-FB76-C903724E94FF}"/>
              </a:ext>
            </a:extLst>
          </p:cNvPr>
          <p:cNvSpPr>
            <a:spLocks noGrp="1"/>
          </p:cNvSpPr>
          <p:nvPr>
            <p:ph idx="1"/>
          </p:nvPr>
        </p:nvSpPr>
        <p:spPr/>
        <p:txBody>
          <a:bodyPr>
            <a:normAutofit fontScale="77500" lnSpcReduction="20000"/>
          </a:bodyPr>
          <a:lstStyle/>
          <a:p>
            <a:pPr marL="0" indent="0">
              <a:buNone/>
            </a:pPr>
            <a:r>
              <a:rPr lang="en-US" b="1" dirty="0"/>
              <a:t>1</a:t>
            </a:r>
            <a:r>
              <a:rPr lang="en-US" dirty="0"/>
              <a:t>)   	Cancellation rates rises when the price goes up. In order to prevent cancellation of reservations, 	hotels could work on their pricing strategies and try to lower the price for specific hotels in specific 	Countries where cancellation rate is high(refer Top 10 countries). Adding Some discounts will helps 	to attract many customers.</a:t>
            </a:r>
          </a:p>
          <a:p>
            <a:pPr marL="0" indent="0">
              <a:buNone/>
            </a:pPr>
            <a:r>
              <a:rPr lang="en-US" b="1" dirty="0"/>
              <a:t>2</a:t>
            </a:r>
            <a:r>
              <a:rPr lang="en-US" dirty="0"/>
              <a:t>)	As the Reservation rate is High and Cancellation rate is also high in City Hotel compare to Resort 	Hotel, so they needs to provide some discounts and Special offers  to Couples on Weekend or 	Holidays that can help them to get more not cancelled customers.</a:t>
            </a:r>
          </a:p>
          <a:p>
            <a:pPr marL="0" indent="0">
              <a:buNone/>
            </a:pPr>
            <a:r>
              <a:rPr lang="en-US" b="1" dirty="0"/>
              <a:t>3</a:t>
            </a:r>
            <a:r>
              <a:rPr lang="en-US" dirty="0"/>
              <a:t>)	In the Month of January Hotels getting highest number of Cancellation, so they need to perform 	some strategic marketing campaign with some discounts and offers. This will help them to hold their 	customers.</a:t>
            </a:r>
          </a:p>
          <a:p>
            <a:pPr marL="0" indent="0">
              <a:buNone/>
            </a:pPr>
            <a:r>
              <a:rPr lang="en-US" b="1" dirty="0"/>
              <a:t>4</a:t>
            </a:r>
            <a:r>
              <a:rPr lang="en-US" dirty="0"/>
              <a:t>)	We saw that in Portugal highest number of cancellation is happening, so to reduce that Hotels should 	focus on providing high quality services and adding new items in their food menu according to 	customer preferences and countries culture. They need  to conduct some events to attract more 	customers. </a:t>
            </a:r>
          </a:p>
          <a:p>
            <a:endParaRPr lang="en-IN" dirty="0"/>
          </a:p>
        </p:txBody>
      </p:sp>
    </p:spTree>
    <p:extLst>
      <p:ext uri="{BB962C8B-B14F-4D97-AF65-F5344CB8AC3E}">
        <p14:creationId xmlns:p14="http://schemas.microsoft.com/office/powerpoint/2010/main" val="1122295823"/>
      </p:ext>
    </p:extLst>
  </p:cSld>
  <p:clrMapOvr>
    <a:masterClrMapping/>
  </p:clrMapOvr>
  <mc:AlternateContent xmlns:mc="http://schemas.openxmlformats.org/markup-compatibility/2006">
    <mc:Choice xmlns:p14="http://schemas.microsoft.com/office/powerpoint/2010/main" Requires="p14">
      <p:transition spd="slow" p14:dur="1600">
        <p14:gallery dir="l"/>
        <p:sndAc>
          <p:stSnd>
            <p:snd r:embed="rId2" name="voltage.wav"/>
          </p:stSnd>
        </p:sndAc>
      </p:transition>
    </mc:Choice>
    <mc:Fallback>
      <p:transition spd="slow">
        <p:fade/>
        <p:sndAc>
          <p:stSnd>
            <p:snd r:embed="rId2" name="voltag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2"/>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p:cTn id="18"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p:cTn id="3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70C884B-73C0-29A7-1AC2-91492CD1EBBB}"/>
              </a:ext>
            </a:extLst>
          </p:cNvPr>
          <p:cNvPicPr>
            <a:picLocks noChangeAspect="1"/>
          </p:cNvPicPr>
          <p:nvPr/>
        </p:nvPicPr>
        <p:blipFill rotWithShape="1">
          <a:blip r:embed="rId3"/>
          <a:srcRect r="108" b="-1"/>
          <a:stretch/>
        </p:blipFill>
        <p:spPr>
          <a:xfrm>
            <a:off x="20" y="-1824"/>
            <a:ext cx="12191980" cy="6865514"/>
          </a:xfrm>
          <a:prstGeom prst="rect">
            <a:avLst/>
          </a:prstGeom>
        </p:spPr>
      </p:pic>
      <p:sp>
        <p:nvSpPr>
          <p:cNvPr id="14" name="Rectangle 13">
            <a:extLst>
              <a:ext uri="{FF2B5EF4-FFF2-40B4-BE49-F238E27FC236}">
                <a16:creationId xmlns:a16="http://schemas.microsoft.com/office/drawing/2014/main" id="{F57DA40C-10B8-4678-8433-AA03ED65E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409ADB0-F573-0C3C-2261-F7028408AABC}"/>
              </a:ext>
            </a:extLst>
          </p:cNvPr>
          <p:cNvSpPr>
            <a:spLocks noGrp="1"/>
          </p:cNvSpPr>
          <p:nvPr>
            <p:ph type="title"/>
          </p:nvPr>
        </p:nvSpPr>
        <p:spPr>
          <a:xfrm>
            <a:off x="3604920" y="2716217"/>
            <a:ext cx="4699325" cy="1425566"/>
          </a:xfrm>
        </p:spPr>
        <p:txBody>
          <a:bodyPr vert="horz" lIns="0" tIns="0" rIns="0" bIns="0" rtlCol="0" anchor="b">
            <a:normAutofit fontScale="90000"/>
          </a:bodyPr>
          <a:lstStyle/>
          <a:p>
            <a:r>
              <a:rPr lang="en-US" sz="8000" spc="750" dirty="0">
                <a:solidFill>
                  <a:schemeClr val="bg1">
                    <a:lumMod val="95000"/>
                  </a:schemeClr>
                </a:solidFill>
              </a:rPr>
              <a:t>THE </a:t>
            </a:r>
            <a:r>
              <a:rPr lang="en-US" sz="8000" spc="750" dirty="0">
                <a:solidFill>
                  <a:schemeClr val="accent5">
                    <a:lumMod val="60000"/>
                    <a:lumOff val="40000"/>
                  </a:schemeClr>
                </a:solidFill>
              </a:rPr>
              <a:t>END</a:t>
            </a:r>
          </a:p>
        </p:txBody>
      </p:sp>
      <p:sp>
        <p:nvSpPr>
          <p:cNvPr id="16" name="Rectangle 15">
            <a:extLst>
              <a:ext uri="{FF2B5EF4-FFF2-40B4-BE49-F238E27FC236}">
                <a16:creationId xmlns:a16="http://schemas.microsoft.com/office/drawing/2014/main" id="{D1DEB652-CD49-4786-9154-A1A30E195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19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9A7483D-55E4-41F7-8F87-19FAB2AEA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399291"/>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46793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sndAc>
          <p:stSnd>
            <p:snd r:embed="rId2" name="applause.wav"/>
          </p:stSnd>
        </p:sndAc>
      </p:transition>
    </mc:Choice>
    <mc:Fallback>
      <p:transition spd="slow">
        <p:fade/>
        <p:sndAc>
          <p:stSnd>
            <p:snd r:embed="rId2" name="applause.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E43C-BF76-D8C1-1238-9A7963C12705}"/>
              </a:ext>
            </a:extLst>
          </p:cNvPr>
          <p:cNvSpPr>
            <a:spLocks noGrp="1"/>
          </p:cNvSpPr>
          <p:nvPr>
            <p:ph type="title"/>
          </p:nvPr>
        </p:nvSpPr>
        <p:spPr/>
        <p:txBody>
          <a:bodyPr/>
          <a:lstStyle/>
          <a:p>
            <a:r>
              <a:rPr lang="en-IN" dirty="0"/>
              <a:t>Understanding the problem statement</a:t>
            </a:r>
          </a:p>
        </p:txBody>
      </p:sp>
      <p:sp>
        <p:nvSpPr>
          <p:cNvPr id="3" name="Content Placeholder 2">
            <a:extLst>
              <a:ext uri="{FF2B5EF4-FFF2-40B4-BE49-F238E27FC236}">
                <a16:creationId xmlns:a16="http://schemas.microsoft.com/office/drawing/2014/main" id="{37796124-0AB5-3610-7CC8-32A1CCE20919}"/>
              </a:ext>
            </a:extLst>
          </p:cNvPr>
          <p:cNvSpPr>
            <a:spLocks noGrp="1"/>
          </p:cNvSpPr>
          <p:nvPr>
            <p:ph idx="1"/>
          </p:nvPr>
        </p:nvSpPr>
        <p:spPr/>
        <p:txBody>
          <a:bodyPr/>
          <a:lstStyle/>
          <a:p>
            <a:r>
              <a:rPr lang="en-US" dirty="0"/>
              <a:t>Business Problem Statement:  In recent years, City Hotels and Resort Hotel have seen high cancellation rates. Each Hotel is now dealing with number of issues as a result, including fewer revenues and less than ideal hotel room use. Consequently, lowering cancellation rates is both Hotels primary goal in order to increase their efficiency in generating revenue, and for us to offer thorough business advice to address this problem. </a:t>
            </a:r>
          </a:p>
          <a:p>
            <a:r>
              <a:rPr lang="en-US" dirty="0"/>
              <a:t>The Analysis of Hotel booking cancellations as well as other factors that have no bearing on their business and yearly revenue generation are the main topics of this report</a:t>
            </a:r>
          </a:p>
          <a:p>
            <a:endParaRPr lang="en-IN" dirty="0"/>
          </a:p>
        </p:txBody>
      </p:sp>
    </p:spTree>
    <p:extLst>
      <p:ext uri="{BB962C8B-B14F-4D97-AF65-F5344CB8AC3E}">
        <p14:creationId xmlns:p14="http://schemas.microsoft.com/office/powerpoint/2010/main" val="3728437879"/>
      </p:ext>
    </p:extLst>
  </p:cSld>
  <p:clrMapOvr>
    <a:masterClrMapping/>
  </p:clrMapOvr>
  <mc:AlternateContent xmlns:mc="http://schemas.openxmlformats.org/markup-compatibility/2006">
    <mc:Choice xmlns:p14="http://schemas.microsoft.com/office/powerpoint/2010/main" Requires="p14">
      <p:transition spd="slow" p14:dur="1500">
        <p:split orient="vert"/>
        <p:sndAc>
          <p:stSnd>
            <p:snd r:embed="rId2" name="arrow.wav"/>
          </p:stSnd>
        </p:sndAc>
      </p:transition>
    </mc:Choice>
    <mc:Fallback>
      <p:transition spd="slow">
        <p:split orient="vert"/>
        <p:sndAc>
          <p:stSnd>
            <p:snd r:embed="rId2" name="arrow.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19B6C-BD78-3939-68DF-3F084200D35B}"/>
              </a:ext>
            </a:extLst>
          </p:cNvPr>
          <p:cNvSpPr>
            <a:spLocks noGrp="1"/>
          </p:cNvSpPr>
          <p:nvPr>
            <p:ph type="title"/>
          </p:nvPr>
        </p:nvSpPr>
        <p:spPr>
          <a:xfrm>
            <a:off x="1371600" y="450295"/>
            <a:ext cx="10241280" cy="1234440"/>
          </a:xfrm>
        </p:spPr>
        <p:txBody>
          <a:bodyPr/>
          <a:lstStyle/>
          <a:p>
            <a:r>
              <a:rPr lang="en-IN" dirty="0"/>
              <a:t>Assumptions</a:t>
            </a:r>
          </a:p>
        </p:txBody>
      </p:sp>
      <p:sp>
        <p:nvSpPr>
          <p:cNvPr id="3" name="Content Placeholder 2">
            <a:extLst>
              <a:ext uri="{FF2B5EF4-FFF2-40B4-BE49-F238E27FC236}">
                <a16:creationId xmlns:a16="http://schemas.microsoft.com/office/drawing/2014/main" id="{B70C3E3E-54C0-0C48-EAFF-4F8FABAC93FB}"/>
              </a:ext>
            </a:extLst>
          </p:cNvPr>
          <p:cNvSpPr>
            <a:spLocks noGrp="1"/>
          </p:cNvSpPr>
          <p:nvPr>
            <p:ph idx="1"/>
          </p:nvPr>
        </p:nvSpPr>
        <p:spPr/>
        <p:txBody>
          <a:bodyPr>
            <a:normAutofit fontScale="92500" lnSpcReduction="10000"/>
          </a:bodyPr>
          <a:lstStyle/>
          <a:p>
            <a:pPr marL="0" indent="0">
              <a:buNone/>
            </a:pPr>
            <a:r>
              <a:rPr lang="en-US" dirty="0"/>
              <a:t>o	No unusual occurrences(No outliers) between 2015 and 2017 will have a substantial 	impact on the data used</a:t>
            </a:r>
          </a:p>
          <a:p>
            <a:pPr marL="0" indent="0">
              <a:buNone/>
            </a:pPr>
            <a:r>
              <a:rPr lang="en-US" dirty="0"/>
              <a:t>o	The information is still current and can be used to analyze a hotel’s possible plans in 	an efficient manner</a:t>
            </a:r>
          </a:p>
          <a:p>
            <a:pPr marL="0" indent="0">
              <a:buNone/>
            </a:pPr>
            <a:r>
              <a:rPr lang="en-US" dirty="0"/>
              <a:t>o	There are no unanticipated negatives to the hotel employing any advised technique</a:t>
            </a:r>
          </a:p>
          <a:p>
            <a:pPr marL="0" indent="0">
              <a:buNone/>
            </a:pPr>
            <a:r>
              <a:rPr lang="en-US" dirty="0"/>
              <a:t>o	The hotels are not currently using any of the suggested solutions</a:t>
            </a:r>
          </a:p>
          <a:p>
            <a:pPr marL="0" indent="0">
              <a:buNone/>
            </a:pPr>
            <a:r>
              <a:rPr lang="en-US" dirty="0"/>
              <a:t>o	The biggest factor affecting the effectiveness of earning income is booking 	cancellation </a:t>
            </a:r>
          </a:p>
          <a:p>
            <a:pPr marL="0" indent="0">
              <a:buNone/>
            </a:pPr>
            <a:r>
              <a:rPr lang="en-US" dirty="0"/>
              <a:t>o	Cancellations result in vacant rooms for the booked length of time</a:t>
            </a:r>
          </a:p>
          <a:p>
            <a:pPr marL="0" indent="0">
              <a:buNone/>
            </a:pPr>
            <a:r>
              <a:rPr lang="en-US" dirty="0"/>
              <a:t>o	Clients make hotel reservations the same year they make cancellations </a:t>
            </a:r>
          </a:p>
          <a:p>
            <a:endParaRPr lang="en-IN" dirty="0"/>
          </a:p>
        </p:txBody>
      </p:sp>
    </p:spTree>
    <p:extLst>
      <p:ext uri="{BB962C8B-B14F-4D97-AF65-F5344CB8AC3E}">
        <p14:creationId xmlns:p14="http://schemas.microsoft.com/office/powerpoint/2010/main" val="1548101754"/>
      </p:ext>
    </p:extLst>
  </p:cSld>
  <p:clrMapOvr>
    <a:masterClrMapping/>
  </p:clrMapOvr>
  <mc:AlternateContent xmlns:mc="http://schemas.openxmlformats.org/markup-compatibility/2006">
    <mc:Choice xmlns:p14="http://schemas.microsoft.com/office/powerpoint/2010/main" Requires="p14">
      <p:transition spd="slow" p14:dur="3400">
        <p14:reveal/>
        <p:sndAc>
          <p:stSnd>
            <p:snd r:embed="rId2" name="chimes.wav"/>
          </p:stSnd>
        </p:sndAc>
      </p:transition>
    </mc:Choice>
    <mc:Fallback>
      <p:transition spd="slow">
        <p:fade/>
        <p:sndAc>
          <p:stSnd>
            <p:snd r:embed="rId2"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mph" presetSubtype="0" fill="hold" grpId="0" nodeType="clickEffect">
                                  <p:stCondLst>
                                    <p:cond delay="0"/>
                                  </p:stCondLst>
                                  <p:iterate type="lt">
                                    <p:tmPct val="4000"/>
                                  </p:iterate>
                                  <p:childTnLst>
                                    <p:set>
                                      <p:cBhvr override="childStyle">
                                        <p:cTn id="11" dur="500" fill="hold"/>
                                        <p:tgtEl>
                                          <p:spTgt spid="3">
                                            <p:txEl>
                                              <p:pRg st="0" end="0"/>
                                            </p:txEl>
                                          </p:spTgt>
                                        </p:tgtEl>
                                        <p:attrNameLst>
                                          <p:attrName>style.color</p:attrName>
                                        </p:attrNameLst>
                                      </p:cBhvr>
                                      <p:to>
                                        <p:clrVal>
                                          <a:schemeClr val="accent2"/>
                                        </p:clrVal>
                                      </p:to>
                                    </p:set>
                                    <p:set>
                                      <p:cBhvr>
                                        <p:cTn id="12" dur="500" fill="hold"/>
                                        <p:tgtEl>
                                          <p:spTgt spid="3">
                                            <p:txEl>
                                              <p:pRg st="0" end="0"/>
                                            </p:txEl>
                                          </p:spTgt>
                                        </p:tgtEl>
                                        <p:attrNameLst>
                                          <p:attrName>fillcolor</p:attrName>
                                        </p:attrNameLst>
                                      </p:cBhvr>
                                      <p:to>
                                        <p:clrVal>
                                          <a:schemeClr val="accent2"/>
                                        </p:clrVal>
                                      </p:to>
                                    </p:set>
                                    <p:set>
                                      <p:cBhvr>
                                        <p:cTn id="13" dur="500" fill="hold"/>
                                        <p:tgtEl>
                                          <p:spTgt spid="3">
                                            <p:txEl>
                                              <p:pRg st="0" end="0"/>
                                            </p:txEl>
                                          </p:spTgt>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16" presetClass="emph" presetSubtype="0" fill="hold" grpId="0" nodeType="clickEffect">
                                  <p:stCondLst>
                                    <p:cond delay="0"/>
                                  </p:stCondLst>
                                  <p:iterate type="lt">
                                    <p:tmPct val="4000"/>
                                  </p:iterate>
                                  <p:childTnLst>
                                    <p:set>
                                      <p:cBhvr override="childStyle">
                                        <p:cTn id="17" dur="500" fill="hold"/>
                                        <p:tgtEl>
                                          <p:spTgt spid="3">
                                            <p:txEl>
                                              <p:pRg st="1" end="1"/>
                                            </p:txEl>
                                          </p:spTgt>
                                        </p:tgtEl>
                                        <p:attrNameLst>
                                          <p:attrName>style.color</p:attrName>
                                        </p:attrNameLst>
                                      </p:cBhvr>
                                      <p:to>
                                        <p:clrVal>
                                          <a:schemeClr val="accent2"/>
                                        </p:clrVal>
                                      </p:to>
                                    </p:set>
                                    <p:set>
                                      <p:cBhvr>
                                        <p:cTn id="18" dur="500" fill="hold"/>
                                        <p:tgtEl>
                                          <p:spTgt spid="3">
                                            <p:txEl>
                                              <p:pRg st="1" end="1"/>
                                            </p:txEl>
                                          </p:spTgt>
                                        </p:tgtEl>
                                        <p:attrNameLst>
                                          <p:attrName>fillcolor</p:attrName>
                                        </p:attrNameLst>
                                      </p:cBhvr>
                                      <p:to>
                                        <p:clrVal>
                                          <a:schemeClr val="accent2"/>
                                        </p:clrVal>
                                      </p:to>
                                    </p:set>
                                    <p:set>
                                      <p:cBhvr>
                                        <p:cTn id="19" dur="500" fill="hold"/>
                                        <p:tgtEl>
                                          <p:spTgt spid="3">
                                            <p:txEl>
                                              <p:pRg st="1" end="1"/>
                                            </p:txEl>
                                          </p:spTgt>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16" presetClass="emph" presetSubtype="0" fill="hold" grpId="0" nodeType="clickEffect">
                                  <p:stCondLst>
                                    <p:cond delay="0"/>
                                  </p:stCondLst>
                                  <p:iterate type="lt">
                                    <p:tmPct val="4000"/>
                                  </p:iterate>
                                  <p:childTnLst>
                                    <p:set>
                                      <p:cBhvr override="childStyle">
                                        <p:cTn id="23" dur="500" fill="hold"/>
                                        <p:tgtEl>
                                          <p:spTgt spid="3">
                                            <p:txEl>
                                              <p:pRg st="2" end="2"/>
                                            </p:txEl>
                                          </p:spTgt>
                                        </p:tgtEl>
                                        <p:attrNameLst>
                                          <p:attrName>style.color</p:attrName>
                                        </p:attrNameLst>
                                      </p:cBhvr>
                                      <p:to>
                                        <p:clrVal>
                                          <a:schemeClr val="accent2"/>
                                        </p:clrVal>
                                      </p:to>
                                    </p:set>
                                    <p:set>
                                      <p:cBhvr>
                                        <p:cTn id="24" dur="500" fill="hold"/>
                                        <p:tgtEl>
                                          <p:spTgt spid="3">
                                            <p:txEl>
                                              <p:pRg st="2" end="2"/>
                                            </p:txEl>
                                          </p:spTgt>
                                        </p:tgtEl>
                                        <p:attrNameLst>
                                          <p:attrName>fillcolor</p:attrName>
                                        </p:attrNameLst>
                                      </p:cBhvr>
                                      <p:to>
                                        <p:clrVal>
                                          <a:schemeClr val="accent2"/>
                                        </p:clrVal>
                                      </p:to>
                                    </p:set>
                                    <p:set>
                                      <p:cBhvr>
                                        <p:cTn id="25" dur="500" fill="hold"/>
                                        <p:tgtEl>
                                          <p:spTgt spid="3">
                                            <p:txEl>
                                              <p:pRg st="2" end="2"/>
                                            </p:txEl>
                                          </p:spTgt>
                                        </p:tgtEl>
                                        <p:attrNameLst>
                                          <p:attrName>fill.type</p:attrName>
                                        </p:attrNameLst>
                                      </p:cBhvr>
                                      <p:to>
                                        <p:strVal val="solid"/>
                                      </p:to>
                                    </p:set>
                                  </p:childTnLst>
                                </p:cTn>
                              </p:par>
                            </p:childTnLst>
                          </p:cTn>
                        </p:par>
                      </p:childTnLst>
                    </p:cTn>
                  </p:par>
                  <p:par>
                    <p:cTn id="26" fill="hold">
                      <p:stCondLst>
                        <p:cond delay="indefinite"/>
                      </p:stCondLst>
                      <p:childTnLst>
                        <p:par>
                          <p:cTn id="27" fill="hold">
                            <p:stCondLst>
                              <p:cond delay="0"/>
                            </p:stCondLst>
                            <p:childTnLst>
                              <p:par>
                                <p:cTn id="28" presetID="16" presetClass="emph" presetSubtype="0" fill="hold" grpId="0" nodeType="clickEffect">
                                  <p:stCondLst>
                                    <p:cond delay="0"/>
                                  </p:stCondLst>
                                  <p:iterate type="lt">
                                    <p:tmPct val="4000"/>
                                  </p:iterate>
                                  <p:childTnLst>
                                    <p:set>
                                      <p:cBhvr override="childStyle">
                                        <p:cTn id="29" dur="500" fill="hold"/>
                                        <p:tgtEl>
                                          <p:spTgt spid="3">
                                            <p:txEl>
                                              <p:pRg st="3" end="3"/>
                                            </p:txEl>
                                          </p:spTgt>
                                        </p:tgtEl>
                                        <p:attrNameLst>
                                          <p:attrName>style.color</p:attrName>
                                        </p:attrNameLst>
                                      </p:cBhvr>
                                      <p:to>
                                        <p:clrVal>
                                          <a:schemeClr val="accent2"/>
                                        </p:clrVal>
                                      </p:to>
                                    </p:set>
                                    <p:set>
                                      <p:cBhvr>
                                        <p:cTn id="30" dur="500" fill="hold"/>
                                        <p:tgtEl>
                                          <p:spTgt spid="3">
                                            <p:txEl>
                                              <p:pRg st="3" end="3"/>
                                            </p:txEl>
                                          </p:spTgt>
                                        </p:tgtEl>
                                        <p:attrNameLst>
                                          <p:attrName>fillcolor</p:attrName>
                                        </p:attrNameLst>
                                      </p:cBhvr>
                                      <p:to>
                                        <p:clrVal>
                                          <a:schemeClr val="accent2"/>
                                        </p:clrVal>
                                      </p:to>
                                    </p:set>
                                    <p:set>
                                      <p:cBhvr>
                                        <p:cTn id="31" dur="500" fill="hold"/>
                                        <p:tgtEl>
                                          <p:spTgt spid="3">
                                            <p:txEl>
                                              <p:pRg st="3" end="3"/>
                                            </p:txEl>
                                          </p:spTgt>
                                        </p:tgtEl>
                                        <p:attrNameLst>
                                          <p:attrName>fill.type</p:attrName>
                                        </p:attrNameLst>
                                      </p:cBhvr>
                                      <p:to>
                                        <p:strVal val="solid"/>
                                      </p:to>
                                    </p:set>
                                  </p:childTnLst>
                                </p:cTn>
                              </p:par>
                            </p:childTnLst>
                          </p:cTn>
                        </p:par>
                      </p:childTnLst>
                    </p:cTn>
                  </p:par>
                  <p:par>
                    <p:cTn id="32" fill="hold">
                      <p:stCondLst>
                        <p:cond delay="indefinite"/>
                      </p:stCondLst>
                      <p:childTnLst>
                        <p:par>
                          <p:cTn id="33" fill="hold">
                            <p:stCondLst>
                              <p:cond delay="0"/>
                            </p:stCondLst>
                            <p:childTnLst>
                              <p:par>
                                <p:cTn id="34" presetID="16" presetClass="emph" presetSubtype="0" fill="hold" grpId="0" nodeType="clickEffect">
                                  <p:stCondLst>
                                    <p:cond delay="0"/>
                                  </p:stCondLst>
                                  <p:iterate type="lt">
                                    <p:tmPct val="4000"/>
                                  </p:iterate>
                                  <p:childTnLst>
                                    <p:set>
                                      <p:cBhvr override="childStyle">
                                        <p:cTn id="35" dur="500" fill="hold"/>
                                        <p:tgtEl>
                                          <p:spTgt spid="3">
                                            <p:txEl>
                                              <p:pRg st="4" end="4"/>
                                            </p:txEl>
                                          </p:spTgt>
                                        </p:tgtEl>
                                        <p:attrNameLst>
                                          <p:attrName>style.color</p:attrName>
                                        </p:attrNameLst>
                                      </p:cBhvr>
                                      <p:to>
                                        <p:clrVal>
                                          <a:schemeClr val="accent2"/>
                                        </p:clrVal>
                                      </p:to>
                                    </p:set>
                                    <p:set>
                                      <p:cBhvr>
                                        <p:cTn id="36" dur="500" fill="hold"/>
                                        <p:tgtEl>
                                          <p:spTgt spid="3">
                                            <p:txEl>
                                              <p:pRg st="4" end="4"/>
                                            </p:txEl>
                                          </p:spTgt>
                                        </p:tgtEl>
                                        <p:attrNameLst>
                                          <p:attrName>fillcolor</p:attrName>
                                        </p:attrNameLst>
                                      </p:cBhvr>
                                      <p:to>
                                        <p:clrVal>
                                          <a:schemeClr val="accent2"/>
                                        </p:clrVal>
                                      </p:to>
                                    </p:set>
                                    <p:set>
                                      <p:cBhvr>
                                        <p:cTn id="37" dur="500" fill="hold"/>
                                        <p:tgtEl>
                                          <p:spTgt spid="3">
                                            <p:txEl>
                                              <p:pRg st="4" end="4"/>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16" presetClass="emph" presetSubtype="0" fill="hold" grpId="0" nodeType="clickEffect">
                                  <p:stCondLst>
                                    <p:cond delay="0"/>
                                  </p:stCondLst>
                                  <p:iterate type="lt">
                                    <p:tmPct val="4000"/>
                                  </p:iterate>
                                  <p:childTnLst>
                                    <p:set>
                                      <p:cBhvr override="childStyle">
                                        <p:cTn id="41" dur="500" fill="hold"/>
                                        <p:tgtEl>
                                          <p:spTgt spid="3">
                                            <p:txEl>
                                              <p:pRg st="5" end="5"/>
                                            </p:txEl>
                                          </p:spTgt>
                                        </p:tgtEl>
                                        <p:attrNameLst>
                                          <p:attrName>style.color</p:attrName>
                                        </p:attrNameLst>
                                      </p:cBhvr>
                                      <p:to>
                                        <p:clrVal>
                                          <a:schemeClr val="accent2"/>
                                        </p:clrVal>
                                      </p:to>
                                    </p:set>
                                    <p:set>
                                      <p:cBhvr>
                                        <p:cTn id="42" dur="500" fill="hold"/>
                                        <p:tgtEl>
                                          <p:spTgt spid="3">
                                            <p:txEl>
                                              <p:pRg st="5" end="5"/>
                                            </p:txEl>
                                          </p:spTgt>
                                        </p:tgtEl>
                                        <p:attrNameLst>
                                          <p:attrName>fillcolor</p:attrName>
                                        </p:attrNameLst>
                                      </p:cBhvr>
                                      <p:to>
                                        <p:clrVal>
                                          <a:schemeClr val="accent2"/>
                                        </p:clrVal>
                                      </p:to>
                                    </p:set>
                                    <p:set>
                                      <p:cBhvr>
                                        <p:cTn id="43" dur="500" fill="hold"/>
                                        <p:tgtEl>
                                          <p:spTgt spid="3">
                                            <p:txEl>
                                              <p:pRg st="5" end="5"/>
                                            </p:txEl>
                                          </p:spTgt>
                                        </p:tgtEl>
                                        <p:attrNameLst>
                                          <p:attrName>fill.type</p:attrName>
                                        </p:attrNameLst>
                                      </p:cBhvr>
                                      <p:to>
                                        <p:strVal val="solid"/>
                                      </p:to>
                                    </p:set>
                                  </p:childTnLst>
                                </p:cTn>
                              </p:par>
                            </p:childTnLst>
                          </p:cTn>
                        </p:par>
                      </p:childTnLst>
                    </p:cTn>
                  </p:par>
                  <p:par>
                    <p:cTn id="44" fill="hold">
                      <p:stCondLst>
                        <p:cond delay="indefinite"/>
                      </p:stCondLst>
                      <p:childTnLst>
                        <p:par>
                          <p:cTn id="45" fill="hold">
                            <p:stCondLst>
                              <p:cond delay="0"/>
                            </p:stCondLst>
                            <p:childTnLst>
                              <p:par>
                                <p:cTn id="46" presetID="16" presetClass="emph" presetSubtype="0" fill="hold" grpId="0" nodeType="clickEffect">
                                  <p:stCondLst>
                                    <p:cond delay="0"/>
                                  </p:stCondLst>
                                  <p:iterate type="lt">
                                    <p:tmPct val="4000"/>
                                  </p:iterate>
                                  <p:childTnLst>
                                    <p:set>
                                      <p:cBhvr override="childStyle">
                                        <p:cTn id="47" dur="500" fill="hold"/>
                                        <p:tgtEl>
                                          <p:spTgt spid="3">
                                            <p:txEl>
                                              <p:pRg st="6" end="6"/>
                                            </p:txEl>
                                          </p:spTgt>
                                        </p:tgtEl>
                                        <p:attrNameLst>
                                          <p:attrName>style.color</p:attrName>
                                        </p:attrNameLst>
                                      </p:cBhvr>
                                      <p:to>
                                        <p:clrVal>
                                          <a:schemeClr val="accent2"/>
                                        </p:clrVal>
                                      </p:to>
                                    </p:set>
                                    <p:set>
                                      <p:cBhvr>
                                        <p:cTn id="48" dur="500" fill="hold"/>
                                        <p:tgtEl>
                                          <p:spTgt spid="3">
                                            <p:txEl>
                                              <p:pRg st="6" end="6"/>
                                            </p:txEl>
                                          </p:spTgt>
                                        </p:tgtEl>
                                        <p:attrNameLst>
                                          <p:attrName>fillcolor</p:attrName>
                                        </p:attrNameLst>
                                      </p:cBhvr>
                                      <p:to>
                                        <p:clrVal>
                                          <a:schemeClr val="accent2"/>
                                        </p:clrVal>
                                      </p:to>
                                    </p:set>
                                    <p:set>
                                      <p:cBhvr>
                                        <p:cTn id="49" dur="500" fill="hold"/>
                                        <p:tgtEl>
                                          <p:spTgt spid="3">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5533A-44C9-7C09-BA1C-7D5B5024E1EB}"/>
              </a:ext>
            </a:extLst>
          </p:cNvPr>
          <p:cNvSpPr>
            <a:spLocks noGrp="1"/>
          </p:cNvSpPr>
          <p:nvPr>
            <p:ph type="title"/>
          </p:nvPr>
        </p:nvSpPr>
        <p:spPr>
          <a:xfrm>
            <a:off x="1371600" y="627577"/>
            <a:ext cx="10241280" cy="1234440"/>
          </a:xfrm>
        </p:spPr>
        <p:txBody>
          <a:bodyPr/>
          <a:lstStyle/>
          <a:p>
            <a:r>
              <a:rPr lang="en-IN" dirty="0"/>
              <a:t>Understandings</a:t>
            </a:r>
          </a:p>
        </p:txBody>
      </p:sp>
      <p:sp>
        <p:nvSpPr>
          <p:cNvPr id="3" name="Content Placeholder 2">
            <a:extLst>
              <a:ext uri="{FF2B5EF4-FFF2-40B4-BE49-F238E27FC236}">
                <a16:creationId xmlns:a16="http://schemas.microsoft.com/office/drawing/2014/main" id="{9559C295-D7E3-46A1-829F-D36A98E0FB6C}"/>
              </a:ext>
            </a:extLst>
          </p:cNvPr>
          <p:cNvSpPr>
            <a:spLocks noGrp="1"/>
          </p:cNvSpPr>
          <p:nvPr>
            <p:ph idx="1"/>
          </p:nvPr>
        </p:nvSpPr>
        <p:spPr/>
        <p:txBody>
          <a:bodyPr>
            <a:normAutofit fontScale="77500" lnSpcReduction="20000"/>
          </a:bodyPr>
          <a:lstStyle/>
          <a:p>
            <a:pPr marL="0" indent="0">
              <a:buNone/>
            </a:pPr>
            <a:r>
              <a:rPr lang="en-US" dirty="0"/>
              <a:t>a)	</a:t>
            </a:r>
            <a:r>
              <a:rPr lang="en-US" b="1" dirty="0"/>
              <a:t>Understanding the problem from given statement</a:t>
            </a:r>
            <a:r>
              <a:rPr lang="en-US" dirty="0"/>
              <a:t>: Hotel Business is facing huge loss due to 	high cancellation rate from customers, so we need to identify what is the main reason for 	customer 	cancelling the bookings?</a:t>
            </a:r>
          </a:p>
          <a:p>
            <a:pPr marL="0" indent="0">
              <a:buNone/>
            </a:pPr>
            <a:r>
              <a:rPr lang="en-US" dirty="0"/>
              <a:t>b)	</a:t>
            </a:r>
            <a:r>
              <a:rPr lang="en-US" b="1" dirty="0"/>
              <a:t>Generating Research  questions</a:t>
            </a:r>
            <a:r>
              <a:rPr lang="en-US" dirty="0"/>
              <a:t>: </a:t>
            </a:r>
          </a:p>
          <a:p>
            <a:pPr marL="457200" lvl="1" indent="0">
              <a:buNone/>
            </a:pPr>
            <a:r>
              <a:rPr lang="en-US" dirty="0"/>
              <a:t>		</a:t>
            </a:r>
            <a:r>
              <a:rPr lang="en-US" dirty="0" err="1"/>
              <a:t>i</a:t>
            </a:r>
            <a:r>
              <a:rPr lang="en-US" dirty="0"/>
              <a:t>)  What are the variables that affects cancellation of hotel reservations?</a:t>
            </a:r>
          </a:p>
          <a:p>
            <a:pPr marL="0" indent="0">
              <a:buNone/>
            </a:pPr>
            <a:r>
              <a:rPr lang="en-US" dirty="0"/>
              <a:t>		ii)  How can we reduce the booking cancellation rate?</a:t>
            </a:r>
          </a:p>
          <a:p>
            <a:pPr marL="0" indent="0">
              <a:buNone/>
            </a:pPr>
            <a:r>
              <a:rPr lang="en-US" dirty="0"/>
              <a:t>		iii)  How will hotels be assisted in making pricing and promotional decisions?</a:t>
            </a:r>
          </a:p>
          <a:p>
            <a:pPr marL="0" indent="0">
              <a:buNone/>
            </a:pPr>
            <a:r>
              <a:rPr lang="en-US" dirty="0"/>
              <a:t>c)	</a:t>
            </a:r>
            <a:r>
              <a:rPr lang="en-US" b="1" dirty="0"/>
              <a:t>Generating Hypothesis</a:t>
            </a:r>
            <a:r>
              <a:rPr lang="en-US" dirty="0"/>
              <a:t>: </a:t>
            </a:r>
          </a:p>
          <a:p>
            <a:pPr marL="0" indent="0">
              <a:buNone/>
            </a:pPr>
            <a:r>
              <a:rPr lang="en-US" dirty="0"/>
              <a:t>		</a:t>
            </a:r>
            <a:r>
              <a:rPr lang="en-US" dirty="0" err="1"/>
              <a:t>i</a:t>
            </a:r>
            <a:r>
              <a:rPr lang="en-US" dirty="0"/>
              <a:t>)  More cancellation occurs when price is high</a:t>
            </a:r>
          </a:p>
          <a:p>
            <a:pPr marL="0" indent="0">
              <a:buNone/>
            </a:pPr>
            <a:r>
              <a:rPr lang="en-US" dirty="0"/>
              <a:t>		ii)  When there is a longer waiting list customer tend to cancel the ticket</a:t>
            </a:r>
          </a:p>
          <a:p>
            <a:pPr marL="0" indent="0">
              <a:buNone/>
            </a:pPr>
            <a:r>
              <a:rPr lang="en-US" dirty="0"/>
              <a:t>		iii)  Poor quality service may lead to customer vacate the rooms earlier than reserved days</a:t>
            </a:r>
          </a:p>
          <a:p>
            <a:endParaRPr lang="en-IN" dirty="0"/>
          </a:p>
        </p:txBody>
      </p:sp>
    </p:spTree>
    <p:extLst>
      <p:ext uri="{BB962C8B-B14F-4D97-AF65-F5344CB8AC3E}">
        <p14:creationId xmlns:p14="http://schemas.microsoft.com/office/powerpoint/2010/main" val="3731886919"/>
      </p:ext>
    </p:extLst>
  </p:cSld>
  <p:clrMapOvr>
    <a:masterClrMapping/>
  </p:clrMapOvr>
  <p:transition spd="slow">
    <p:randomBar dir="vert"/>
    <p:sndAc>
      <p:stSnd>
        <p:snd r:embed="rId2" name="lase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mph" presetSubtype="2" fill="hold" grpId="0" nodeType="clickEffect">
                                  <p:stCondLst>
                                    <p:cond delay="0"/>
                                  </p:stCondLst>
                                  <p:childTnLst>
                                    <p:animClr clrSpc="rgb" dir="cw">
                                      <p:cBhvr override="childStyle">
                                        <p:cTn id="11" dur="2000" fill="hold"/>
                                        <p:tgtEl>
                                          <p:spTgt spid="3">
                                            <p:txEl>
                                              <p:pRg st="0" end="0"/>
                                            </p:txEl>
                                          </p:spTgt>
                                        </p:tgtEl>
                                        <p:attrNameLst>
                                          <p:attrName>style.color</p:attrName>
                                        </p:attrNameLst>
                                      </p:cBhvr>
                                      <p:to>
                                        <a:srgbClr val="FC34A2"/>
                                      </p:to>
                                    </p:animClr>
                                  </p:childTnLst>
                                </p:cTn>
                              </p:par>
                            </p:childTnLst>
                          </p:cTn>
                        </p:par>
                      </p:childTnLst>
                    </p:cTn>
                  </p:par>
                  <p:par>
                    <p:cTn id="12" fill="hold">
                      <p:stCondLst>
                        <p:cond delay="indefinite"/>
                      </p:stCondLst>
                      <p:childTnLst>
                        <p:par>
                          <p:cTn id="13" fill="hold">
                            <p:stCondLst>
                              <p:cond delay="0"/>
                            </p:stCondLst>
                            <p:childTnLst>
                              <p:par>
                                <p:cTn id="14" presetID="3" presetClass="emph" presetSubtype="2" fill="hold" grpId="0" nodeType="clickEffect">
                                  <p:stCondLst>
                                    <p:cond delay="0"/>
                                  </p:stCondLst>
                                  <p:childTnLst>
                                    <p:animClr clrSpc="rgb" dir="cw">
                                      <p:cBhvr override="childStyle">
                                        <p:cTn id="15" dur="2000" fill="hold"/>
                                        <p:tgtEl>
                                          <p:spTgt spid="3">
                                            <p:txEl>
                                              <p:pRg st="1" end="1"/>
                                            </p:txEl>
                                          </p:spTgt>
                                        </p:tgtEl>
                                        <p:attrNameLst>
                                          <p:attrName>style.color</p:attrName>
                                        </p:attrNameLst>
                                      </p:cBhvr>
                                      <p:to>
                                        <a:srgbClr val="FC34A2"/>
                                      </p:to>
                                    </p:animClr>
                                  </p:childTnLst>
                                </p:cTn>
                              </p:par>
                              <p:par>
                                <p:cTn id="16" presetID="3" presetClass="emph" presetSubtype="2" fill="hold" grpId="0" nodeType="withEffect">
                                  <p:stCondLst>
                                    <p:cond delay="0"/>
                                  </p:stCondLst>
                                  <p:childTnLst>
                                    <p:animClr clrSpc="rgb" dir="cw">
                                      <p:cBhvr override="childStyle">
                                        <p:cTn id="17" dur="2000" fill="hold"/>
                                        <p:tgtEl>
                                          <p:spTgt spid="3">
                                            <p:txEl>
                                              <p:pRg st="2" end="2"/>
                                            </p:txEl>
                                          </p:spTgt>
                                        </p:tgtEl>
                                        <p:attrNameLst>
                                          <p:attrName>style.color</p:attrName>
                                        </p:attrNameLst>
                                      </p:cBhvr>
                                      <p:to>
                                        <a:srgbClr val="FC34A2"/>
                                      </p:to>
                                    </p:animClr>
                                  </p:childTnLst>
                                </p:cTn>
                              </p:par>
                            </p:childTnLst>
                          </p:cTn>
                        </p:par>
                      </p:childTnLst>
                    </p:cTn>
                  </p:par>
                  <p:par>
                    <p:cTn id="18" fill="hold">
                      <p:stCondLst>
                        <p:cond delay="indefinite"/>
                      </p:stCondLst>
                      <p:childTnLst>
                        <p:par>
                          <p:cTn id="19" fill="hold">
                            <p:stCondLst>
                              <p:cond delay="0"/>
                            </p:stCondLst>
                            <p:childTnLst>
                              <p:par>
                                <p:cTn id="20" presetID="3" presetClass="emph" presetSubtype="2" fill="hold" grpId="0" nodeType="clickEffect">
                                  <p:stCondLst>
                                    <p:cond delay="0"/>
                                  </p:stCondLst>
                                  <p:childTnLst>
                                    <p:animClr clrSpc="rgb" dir="cw">
                                      <p:cBhvr override="childStyle">
                                        <p:cTn id="21" dur="2000" fill="hold"/>
                                        <p:tgtEl>
                                          <p:spTgt spid="3">
                                            <p:txEl>
                                              <p:pRg st="3" end="3"/>
                                            </p:txEl>
                                          </p:spTgt>
                                        </p:tgtEl>
                                        <p:attrNameLst>
                                          <p:attrName>style.color</p:attrName>
                                        </p:attrNameLst>
                                      </p:cBhvr>
                                      <p:to>
                                        <a:srgbClr val="FC34A2"/>
                                      </p:to>
                                    </p:animClr>
                                  </p:childTnLst>
                                </p:cTn>
                              </p:par>
                            </p:childTnLst>
                          </p:cTn>
                        </p:par>
                      </p:childTnLst>
                    </p:cTn>
                  </p:par>
                  <p:par>
                    <p:cTn id="22" fill="hold">
                      <p:stCondLst>
                        <p:cond delay="indefinite"/>
                      </p:stCondLst>
                      <p:childTnLst>
                        <p:par>
                          <p:cTn id="23" fill="hold">
                            <p:stCondLst>
                              <p:cond delay="0"/>
                            </p:stCondLst>
                            <p:childTnLst>
                              <p:par>
                                <p:cTn id="24" presetID="3" presetClass="emph" presetSubtype="2" fill="hold" grpId="0" nodeType="clickEffect">
                                  <p:stCondLst>
                                    <p:cond delay="0"/>
                                  </p:stCondLst>
                                  <p:childTnLst>
                                    <p:animClr clrSpc="rgb" dir="cw">
                                      <p:cBhvr override="childStyle">
                                        <p:cTn id="25" dur="2000" fill="hold"/>
                                        <p:tgtEl>
                                          <p:spTgt spid="3">
                                            <p:txEl>
                                              <p:pRg st="4" end="4"/>
                                            </p:txEl>
                                          </p:spTgt>
                                        </p:tgtEl>
                                        <p:attrNameLst>
                                          <p:attrName>style.color</p:attrName>
                                        </p:attrNameLst>
                                      </p:cBhvr>
                                      <p:to>
                                        <a:srgbClr val="FC34A2"/>
                                      </p:to>
                                    </p:animClr>
                                  </p:childTnLst>
                                </p:cTn>
                              </p:par>
                            </p:childTnLst>
                          </p:cTn>
                        </p:par>
                      </p:childTnLst>
                    </p:cTn>
                  </p:par>
                  <p:par>
                    <p:cTn id="26" fill="hold">
                      <p:stCondLst>
                        <p:cond delay="indefinite"/>
                      </p:stCondLst>
                      <p:childTnLst>
                        <p:par>
                          <p:cTn id="27" fill="hold">
                            <p:stCondLst>
                              <p:cond delay="0"/>
                            </p:stCondLst>
                            <p:childTnLst>
                              <p:par>
                                <p:cTn id="28" presetID="3" presetClass="emph" presetSubtype="2" fill="hold" grpId="0" nodeType="clickEffect">
                                  <p:stCondLst>
                                    <p:cond delay="0"/>
                                  </p:stCondLst>
                                  <p:childTnLst>
                                    <p:animClr clrSpc="rgb" dir="cw">
                                      <p:cBhvr override="childStyle">
                                        <p:cTn id="29" dur="2000" fill="hold"/>
                                        <p:tgtEl>
                                          <p:spTgt spid="3">
                                            <p:txEl>
                                              <p:pRg st="5" end="5"/>
                                            </p:txEl>
                                          </p:spTgt>
                                        </p:tgtEl>
                                        <p:attrNameLst>
                                          <p:attrName>style.color</p:attrName>
                                        </p:attrNameLst>
                                      </p:cBhvr>
                                      <p:to>
                                        <a:srgbClr val="FC34A2"/>
                                      </p:to>
                                    </p:animClr>
                                  </p:childTnLst>
                                </p:cTn>
                              </p:par>
                            </p:childTnLst>
                          </p:cTn>
                        </p:par>
                      </p:childTnLst>
                    </p:cTn>
                  </p:par>
                  <p:par>
                    <p:cTn id="30" fill="hold">
                      <p:stCondLst>
                        <p:cond delay="indefinite"/>
                      </p:stCondLst>
                      <p:childTnLst>
                        <p:par>
                          <p:cTn id="31" fill="hold">
                            <p:stCondLst>
                              <p:cond delay="0"/>
                            </p:stCondLst>
                            <p:childTnLst>
                              <p:par>
                                <p:cTn id="32" presetID="3" presetClass="emph" presetSubtype="2" fill="hold" grpId="0" nodeType="clickEffect">
                                  <p:stCondLst>
                                    <p:cond delay="0"/>
                                  </p:stCondLst>
                                  <p:childTnLst>
                                    <p:animClr clrSpc="rgb" dir="cw">
                                      <p:cBhvr override="childStyle">
                                        <p:cTn id="33" dur="2000" fill="hold"/>
                                        <p:tgtEl>
                                          <p:spTgt spid="3">
                                            <p:txEl>
                                              <p:pRg st="6" end="6"/>
                                            </p:txEl>
                                          </p:spTgt>
                                        </p:tgtEl>
                                        <p:attrNameLst>
                                          <p:attrName>style.color</p:attrName>
                                        </p:attrNameLst>
                                      </p:cBhvr>
                                      <p:to>
                                        <a:srgbClr val="FC34A2"/>
                                      </p:to>
                                    </p:animClr>
                                  </p:childTnLst>
                                </p:cTn>
                              </p:par>
                            </p:childTnLst>
                          </p:cTn>
                        </p:par>
                      </p:childTnLst>
                    </p:cTn>
                  </p:par>
                  <p:par>
                    <p:cTn id="34" fill="hold">
                      <p:stCondLst>
                        <p:cond delay="indefinite"/>
                      </p:stCondLst>
                      <p:childTnLst>
                        <p:par>
                          <p:cTn id="35" fill="hold">
                            <p:stCondLst>
                              <p:cond delay="0"/>
                            </p:stCondLst>
                            <p:childTnLst>
                              <p:par>
                                <p:cTn id="36" presetID="3" presetClass="emph" presetSubtype="2" fill="hold" grpId="0" nodeType="clickEffect">
                                  <p:stCondLst>
                                    <p:cond delay="0"/>
                                  </p:stCondLst>
                                  <p:childTnLst>
                                    <p:animClr clrSpc="rgb" dir="cw">
                                      <p:cBhvr override="childStyle">
                                        <p:cTn id="37" dur="2000" fill="hold"/>
                                        <p:tgtEl>
                                          <p:spTgt spid="3">
                                            <p:txEl>
                                              <p:pRg st="7" end="7"/>
                                            </p:txEl>
                                          </p:spTgt>
                                        </p:tgtEl>
                                        <p:attrNameLst>
                                          <p:attrName>style.color</p:attrName>
                                        </p:attrNameLst>
                                      </p:cBhvr>
                                      <p:to>
                                        <a:srgbClr val="FC34A2"/>
                                      </p:to>
                                    </p:animClr>
                                  </p:childTnLst>
                                </p:cTn>
                              </p:par>
                            </p:childTnLst>
                          </p:cTn>
                        </p:par>
                      </p:childTnLst>
                    </p:cTn>
                  </p:par>
                  <p:par>
                    <p:cTn id="38" fill="hold">
                      <p:stCondLst>
                        <p:cond delay="indefinite"/>
                      </p:stCondLst>
                      <p:childTnLst>
                        <p:par>
                          <p:cTn id="39" fill="hold">
                            <p:stCondLst>
                              <p:cond delay="0"/>
                            </p:stCondLst>
                            <p:childTnLst>
                              <p:par>
                                <p:cTn id="40" presetID="3" presetClass="emph" presetSubtype="2" fill="hold" grpId="0" nodeType="clickEffect">
                                  <p:stCondLst>
                                    <p:cond delay="0"/>
                                  </p:stCondLst>
                                  <p:childTnLst>
                                    <p:animClr clrSpc="rgb" dir="cw">
                                      <p:cBhvr override="childStyle">
                                        <p:cTn id="41" dur="2000" fill="hold"/>
                                        <p:tgtEl>
                                          <p:spTgt spid="3">
                                            <p:txEl>
                                              <p:pRg st="8" end="8"/>
                                            </p:txEl>
                                          </p:spTgt>
                                        </p:tgtEl>
                                        <p:attrNameLst>
                                          <p:attrName>style.color</p:attrName>
                                        </p:attrNameLst>
                                      </p:cBhvr>
                                      <p:to>
                                        <a:srgbClr val="FC34A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F71466-EE03-9A78-1054-376999DFD4DE}"/>
              </a:ext>
            </a:extLst>
          </p:cNvPr>
          <p:cNvSpPr txBox="1"/>
          <p:nvPr/>
        </p:nvSpPr>
        <p:spPr>
          <a:xfrm>
            <a:off x="2771193" y="2519265"/>
            <a:ext cx="6839338" cy="1015663"/>
          </a:xfrm>
          <a:prstGeom prst="rect">
            <a:avLst/>
          </a:prstGeom>
          <a:noFill/>
        </p:spPr>
        <p:txBody>
          <a:bodyPr wrap="square" rtlCol="0">
            <a:spAutoFit/>
          </a:bodyPr>
          <a:lstStyle/>
          <a:p>
            <a:r>
              <a:rPr lang="en-IN" sz="6000" b="1" dirty="0">
                <a:latin typeface="Algerian" panose="04020705040A02060702" pitchFamily="82" charset="0"/>
              </a:rPr>
              <a:t>Analysis Report</a:t>
            </a:r>
          </a:p>
        </p:txBody>
      </p:sp>
    </p:spTree>
    <p:extLst>
      <p:ext uri="{BB962C8B-B14F-4D97-AF65-F5344CB8AC3E}">
        <p14:creationId xmlns:p14="http://schemas.microsoft.com/office/powerpoint/2010/main" val="1838395464"/>
      </p:ext>
    </p:extLst>
  </p:cSld>
  <p:clrMapOvr>
    <a:masterClrMapping/>
  </p:clrMapOvr>
  <p:transition spd="med">
    <p:pull/>
    <p:sndAc>
      <p:stSnd>
        <p:snd r:embed="rId2" name="suction.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68BBE1A-B148-4F48-8E8C-EEB4A444E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822CF6-218A-A001-62D6-0A59DC4B69D8}"/>
              </a:ext>
            </a:extLst>
          </p:cNvPr>
          <p:cNvSpPr>
            <a:spLocks noGrp="1"/>
          </p:cNvSpPr>
          <p:nvPr>
            <p:ph type="title"/>
          </p:nvPr>
        </p:nvSpPr>
        <p:spPr>
          <a:xfrm>
            <a:off x="980902" y="622852"/>
            <a:ext cx="4045528" cy="3289672"/>
          </a:xfrm>
        </p:spPr>
        <p:txBody>
          <a:bodyPr vert="horz" lIns="0" tIns="0" rIns="0" bIns="0" rtlCol="0" anchor="b">
            <a:normAutofit/>
          </a:bodyPr>
          <a:lstStyle/>
          <a:p>
            <a:pPr algn="r"/>
            <a:r>
              <a:rPr lang="en-US" sz="2800" dirty="0"/>
              <a:t>1) Percentage of Booking Cancellation</a:t>
            </a:r>
          </a:p>
        </p:txBody>
      </p:sp>
      <p:pic>
        <p:nvPicPr>
          <p:cNvPr id="5" name="Content Placeholder 4">
            <a:extLst>
              <a:ext uri="{FF2B5EF4-FFF2-40B4-BE49-F238E27FC236}">
                <a16:creationId xmlns:a16="http://schemas.microsoft.com/office/drawing/2014/main" id="{B943E0B0-23CE-BC07-47A0-C2B66D2F440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5270270" y="47848"/>
            <a:ext cx="4815413" cy="3912524"/>
          </a:xfrm>
          <a:prstGeom prst="rect">
            <a:avLst/>
          </a:prstGeom>
          <a:noFill/>
        </p:spPr>
      </p:pic>
      <p:sp>
        <p:nvSpPr>
          <p:cNvPr id="4" name="Text Placeholder 3">
            <a:extLst>
              <a:ext uri="{FF2B5EF4-FFF2-40B4-BE49-F238E27FC236}">
                <a16:creationId xmlns:a16="http://schemas.microsoft.com/office/drawing/2014/main" id="{34F75789-43A6-E90B-D294-685005AAAB25}"/>
              </a:ext>
            </a:extLst>
          </p:cNvPr>
          <p:cNvSpPr>
            <a:spLocks noGrp="1"/>
          </p:cNvSpPr>
          <p:nvPr>
            <p:ph type="body" sz="half" idx="2"/>
          </p:nvPr>
        </p:nvSpPr>
        <p:spPr>
          <a:xfrm>
            <a:off x="5270270" y="4198217"/>
            <a:ext cx="5852158" cy="1820198"/>
          </a:xfrm>
        </p:spPr>
        <p:txBody>
          <a:bodyPr vert="horz" lIns="0" tIns="0" rIns="0" bIns="0" rtlCol="0" anchor="t">
            <a:normAutofit/>
          </a:bodyPr>
          <a:lstStyle/>
          <a:p>
            <a:r>
              <a:rPr lang="en-US" b="0" i="0" dirty="0">
                <a:effectLst/>
              </a:rPr>
              <a:t>We found that around 38% of bookings are cancelled from 2015-2017. It's half of the not cancelled reservation bookings (62%), so it's high rate of cancellation. If it was around 5-10% then it's not a big problem. We need to do further analysis on what causing them to get 38% of cancellation.</a:t>
            </a:r>
            <a:endParaRPr lang="en-US" dirty="0"/>
          </a:p>
        </p:txBody>
      </p:sp>
      <p:sp>
        <p:nvSpPr>
          <p:cNvPr id="16" name="Rectangle 15">
            <a:extLst>
              <a:ext uri="{FF2B5EF4-FFF2-40B4-BE49-F238E27FC236}">
                <a16:creationId xmlns:a16="http://schemas.microsoft.com/office/drawing/2014/main" id="{955DEFE8-24AF-47F7-B020-D4D76ABA1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801"/>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Rectangle 17">
            <a:extLst>
              <a:ext uri="{FF2B5EF4-FFF2-40B4-BE49-F238E27FC236}">
                <a16:creationId xmlns:a16="http://schemas.microsoft.com/office/drawing/2014/main" id="{6EAE3873-25FC-4346-B1D5-82E5F9D95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801"/>
            <a:ext cx="8153398" cy="456772"/>
          </a:xfrm>
          <a:prstGeom prst="rect">
            <a:avLst/>
          </a:prstGeom>
          <a:gradFill>
            <a:gsLst>
              <a:gs pos="9000">
                <a:schemeClr val="accent2">
                  <a:lumMod val="60000"/>
                  <a:lumOff val="40000"/>
                  <a:alpha val="67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5808545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sndAc>
          <p:stSnd>
            <p:snd r:embed="rId2" name="camera.wav"/>
          </p:stSnd>
        </p:sndAc>
      </p:transition>
    </mc:Choice>
    <mc:Fallback>
      <p:transition spd="slow">
        <p:fade/>
        <p:sndAc>
          <p:stSnd>
            <p:snd r:embed="rId2" name="camera.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4.16667E-6 4.44444E-6 L -4.16667E-6 -0.07223 " pathEditMode="relative" rAng="0" ptsTypes="AA">
                                      <p:cBhvr>
                                        <p:cTn id="6" dur="250" accel="50000" decel="50000" autoRev="1" fill="hold">
                                          <p:stCondLst>
                                            <p:cond delay="0"/>
                                          </p:stCondLst>
                                        </p:cTn>
                                        <p:tgtEl>
                                          <p:spTgt spid="2"/>
                                        </p:tgtEl>
                                        <p:attrNameLst>
                                          <p:attrName>ppt_x</p:attrName>
                                          <p:attrName>ppt_y</p:attrName>
                                        </p:attrNameLst>
                                      </p:cBhvr>
                                      <p:rCtr x="0" y="-3611"/>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heel(1)">
                                      <p:cBhvr>
                                        <p:cTn id="22"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010B2E9B-7C1F-4F51-B45D-B7A4DEB7A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822CF6-218A-A001-62D6-0A59DC4B69D8}"/>
              </a:ext>
            </a:extLst>
          </p:cNvPr>
          <p:cNvSpPr>
            <a:spLocks noGrp="1"/>
          </p:cNvSpPr>
          <p:nvPr>
            <p:ph type="title"/>
          </p:nvPr>
        </p:nvSpPr>
        <p:spPr>
          <a:xfrm>
            <a:off x="5480859" y="914400"/>
            <a:ext cx="5785658" cy="1705384"/>
          </a:xfrm>
        </p:spPr>
        <p:txBody>
          <a:bodyPr vert="horz" lIns="0" tIns="0" rIns="0" bIns="0" rtlCol="0" anchor="t">
            <a:normAutofit/>
          </a:bodyPr>
          <a:lstStyle/>
          <a:p>
            <a:pPr>
              <a:lnSpc>
                <a:spcPct val="90000"/>
              </a:lnSpc>
            </a:pPr>
            <a:r>
              <a:rPr lang="en-US" sz="3100" dirty="0"/>
              <a:t>2) Total number of reservation and Cancellation by Each Hotel</a:t>
            </a:r>
          </a:p>
        </p:txBody>
      </p:sp>
      <p:pic>
        <p:nvPicPr>
          <p:cNvPr id="7" name="Content Placeholder 6">
            <a:extLst>
              <a:ext uri="{FF2B5EF4-FFF2-40B4-BE49-F238E27FC236}">
                <a16:creationId xmlns:a16="http://schemas.microsoft.com/office/drawing/2014/main" id="{C8996EC2-DEF9-2EDE-7DEA-EC138C7AD98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600075" y="1028701"/>
            <a:ext cx="4426354" cy="3971924"/>
          </a:xfrm>
          <a:prstGeom prst="rect">
            <a:avLst/>
          </a:prstGeom>
          <a:noFill/>
        </p:spPr>
      </p:pic>
      <p:sp>
        <p:nvSpPr>
          <p:cNvPr id="4" name="Text Placeholder 3">
            <a:extLst>
              <a:ext uri="{FF2B5EF4-FFF2-40B4-BE49-F238E27FC236}">
                <a16:creationId xmlns:a16="http://schemas.microsoft.com/office/drawing/2014/main" id="{34F75789-43A6-E90B-D294-685005AAAB25}"/>
              </a:ext>
            </a:extLst>
          </p:cNvPr>
          <p:cNvSpPr>
            <a:spLocks noGrp="1"/>
          </p:cNvSpPr>
          <p:nvPr>
            <p:ph type="body" sz="half" idx="2"/>
          </p:nvPr>
        </p:nvSpPr>
        <p:spPr>
          <a:xfrm>
            <a:off x="5480859" y="2855396"/>
            <a:ext cx="5785658" cy="2760031"/>
          </a:xfrm>
        </p:spPr>
        <p:txBody>
          <a:bodyPr vert="horz" lIns="0" tIns="0" rIns="0" bIns="0" rtlCol="0" anchor="t">
            <a:normAutofit fontScale="92500" lnSpcReduction="10000"/>
          </a:bodyPr>
          <a:lstStyle/>
          <a:p>
            <a:r>
              <a:rPr lang="en-US" b="0" i="0" dirty="0">
                <a:effectLst/>
              </a:rPr>
              <a:t>Above graph shows us that City hotels getting more Bookings compare to Resort Hotels, but at the same time City hotel bookings are getting cancelled more than Resort Hotels. From the graph we can identify that City Hotels Bookings are only 58% not getting cancelled and 42% getting cancelled with comparing to Resort Hotel's not cancelling rate of 72% and 28% of cancellation rate. </a:t>
            </a:r>
          </a:p>
          <a:p>
            <a:r>
              <a:rPr lang="en-US" b="0" i="0" dirty="0">
                <a:effectLst/>
              </a:rPr>
              <a:t>So we need to identify the exact reason why city Hotel Bookings are getting cancelled and also need to identify why Resort Hotels are getting low reservation bookings.</a:t>
            </a:r>
            <a:endParaRPr lang="en-US" dirty="0"/>
          </a:p>
        </p:txBody>
      </p:sp>
      <p:sp>
        <p:nvSpPr>
          <p:cNvPr id="29" name="Rectangle 28">
            <a:extLst>
              <a:ext uri="{FF2B5EF4-FFF2-40B4-BE49-F238E27FC236}">
                <a16:creationId xmlns:a16="http://schemas.microsoft.com/office/drawing/2014/main" id="{09EF05D6-F04B-4F92-9224-92BDFB098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B50AB73-5D4A-48BB-9E44-1BE4C17E2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1422433"/>
      </p:ext>
    </p:extLst>
  </p:cSld>
  <p:clrMapOvr>
    <a:masterClrMapping/>
  </p:clrMapOvr>
  <mc:AlternateContent xmlns:mc="http://schemas.openxmlformats.org/markup-compatibility/2006">
    <mc:Choice xmlns:p14="http://schemas.microsoft.com/office/powerpoint/2010/main" Requires="p14">
      <p:transition spd="slow" p14:dur="3400">
        <p14:reveal/>
        <p:sndAc>
          <p:stSnd>
            <p:snd r:embed="rId2" name="chimes.wav"/>
          </p:stSnd>
        </p:sndAc>
      </p:transition>
    </mc:Choice>
    <mc:Fallback>
      <p:transition spd="slow">
        <p:fade/>
        <p:sndAc>
          <p:stSnd>
            <p:snd r:embed="rId2"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fade">
                                      <p:cBhvr>
                                        <p:cTn id="25" dur="500"/>
                                        <p:tgtEl>
                                          <p:spTgt spid="4">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fade">
                                      <p:cBhvr>
                                        <p:cTn id="30" dur="500"/>
                                        <p:tgtEl>
                                          <p:spTgt spid="4">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1000" fill="hold"/>
                                        <p:tgtEl>
                                          <p:spTgt spid="7"/>
                                        </p:tgtEl>
                                        <p:attrNameLst>
                                          <p:attrName>ppt_w</p:attrName>
                                        </p:attrNameLst>
                                      </p:cBhvr>
                                      <p:tavLst>
                                        <p:tav tm="0">
                                          <p:val>
                                            <p:fltVal val="0"/>
                                          </p:val>
                                        </p:tav>
                                        <p:tav tm="100000">
                                          <p:val>
                                            <p:strVal val="#ppt_w"/>
                                          </p:val>
                                        </p:tav>
                                      </p:tavLst>
                                    </p:anim>
                                    <p:anim calcmode="lin" valueType="num">
                                      <p:cBhvr>
                                        <p:cTn id="36" dur="1000" fill="hold"/>
                                        <p:tgtEl>
                                          <p:spTgt spid="7"/>
                                        </p:tgtEl>
                                        <p:attrNameLst>
                                          <p:attrName>ppt_h</p:attrName>
                                        </p:attrNameLst>
                                      </p:cBhvr>
                                      <p:tavLst>
                                        <p:tav tm="0">
                                          <p:val>
                                            <p:fltVal val="0"/>
                                          </p:val>
                                        </p:tav>
                                        <p:tav tm="100000">
                                          <p:val>
                                            <p:strVal val="#ppt_h"/>
                                          </p:val>
                                        </p:tav>
                                      </p:tavLst>
                                    </p:anim>
                                    <p:anim calcmode="lin" valueType="num">
                                      <p:cBhvr>
                                        <p:cTn id="37" dur="1000" fill="hold"/>
                                        <p:tgtEl>
                                          <p:spTgt spid="7"/>
                                        </p:tgtEl>
                                        <p:attrNameLst>
                                          <p:attrName>style.rotation</p:attrName>
                                        </p:attrNameLst>
                                      </p:cBhvr>
                                      <p:tavLst>
                                        <p:tav tm="0">
                                          <p:val>
                                            <p:fltVal val="90"/>
                                          </p:val>
                                        </p:tav>
                                        <p:tav tm="100000">
                                          <p:val>
                                            <p:fltVal val="0"/>
                                          </p:val>
                                        </p:tav>
                                      </p:tavLst>
                                    </p:anim>
                                    <p:animEffect transition="in" filter="fade">
                                      <p:cBhvr>
                                        <p:cTn id="3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39">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822CF6-218A-A001-62D6-0A59DC4B69D8}"/>
              </a:ext>
            </a:extLst>
          </p:cNvPr>
          <p:cNvSpPr>
            <a:spLocks noGrp="1"/>
          </p:cNvSpPr>
          <p:nvPr>
            <p:ph type="title"/>
          </p:nvPr>
        </p:nvSpPr>
        <p:spPr>
          <a:xfrm>
            <a:off x="1371600" y="438539"/>
            <a:ext cx="4911393" cy="1556724"/>
          </a:xfrm>
        </p:spPr>
        <p:txBody>
          <a:bodyPr vert="horz" lIns="0" tIns="0" rIns="0" bIns="0" rtlCol="0" anchor="b">
            <a:normAutofit/>
          </a:bodyPr>
          <a:lstStyle/>
          <a:p>
            <a:pPr>
              <a:lnSpc>
                <a:spcPct val="90000"/>
              </a:lnSpc>
            </a:pPr>
            <a:r>
              <a:rPr lang="en-US" sz="3600"/>
              <a:t>3) resort wise daily Avg </a:t>
            </a:r>
            <a:br>
              <a:rPr lang="en-US" sz="3600"/>
            </a:br>
            <a:r>
              <a:rPr lang="en-US" sz="3600"/>
              <a:t>booking price</a:t>
            </a:r>
          </a:p>
        </p:txBody>
      </p:sp>
      <p:sp>
        <p:nvSpPr>
          <p:cNvPr id="4" name="Text Placeholder 3">
            <a:extLst>
              <a:ext uri="{FF2B5EF4-FFF2-40B4-BE49-F238E27FC236}">
                <a16:creationId xmlns:a16="http://schemas.microsoft.com/office/drawing/2014/main" id="{34F75789-43A6-E90B-D294-685005AAAB25}"/>
              </a:ext>
            </a:extLst>
          </p:cNvPr>
          <p:cNvSpPr>
            <a:spLocks noGrp="1"/>
          </p:cNvSpPr>
          <p:nvPr>
            <p:ph type="body" sz="half" idx="2"/>
          </p:nvPr>
        </p:nvSpPr>
        <p:spPr>
          <a:xfrm>
            <a:off x="1371601" y="2345635"/>
            <a:ext cx="4911392" cy="3583940"/>
          </a:xfrm>
        </p:spPr>
        <p:txBody>
          <a:bodyPr vert="horz" lIns="0" tIns="0" rIns="0" bIns="0" rtlCol="0" anchor="t">
            <a:normAutofit/>
          </a:bodyPr>
          <a:lstStyle/>
          <a:p>
            <a:pPr indent="-228600">
              <a:buFont typeface="Arial" panose="020B0604020202020204" pitchFamily="34" charset="0"/>
              <a:buChar char="•"/>
            </a:pPr>
            <a:r>
              <a:rPr lang="en-US" b="0" i="0" dirty="0">
                <a:effectLst/>
              </a:rPr>
              <a:t>This will helps us to get to know the Avg price charging by each hotels on a daily basis. So that we can identify whether variation in price will effect the cancellation?</a:t>
            </a:r>
          </a:p>
          <a:p>
            <a:pPr indent="-228600">
              <a:buFont typeface="Arial" panose="020B0604020202020204" pitchFamily="34" charset="0"/>
              <a:buChar char="•"/>
            </a:pPr>
            <a:r>
              <a:rPr lang="en-US" dirty="0"/>
              <a:t> The graph proves that avg price for booking in City hotel is much lesser than resort Hotel for most of the days. May be during Weekends and festival season price may gone up as we assuming. We need to further analyze on month wise report.</a:t>
            </a:r>
          </a:p>
        </p:txBody>
      </p:sp>
      <p:pic>
        <p:nvPicPr>
          <p:cNvPr id="6" name="Picture 5">
            <a:extLst>
              <a:ext uri="{FF2B5EF4-FFF2-40B4-BE49-F238E27FC236}">
                <a16:creationId xmlns:a16="http://schemas.microsoft.com/office/drawing/2014/main" id="{A42CDB38-A459-1E31-CD62-45A3935B54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6644639" y="2328060"/>
            <a:ext cx="5090161" cy="1730654"/>
          </a:xfrm>
          <a:prstGeom prst="rect">
            <a:avLst/>
          </a:prstGeom>
          <a:noFill/>
        </p:spPr>
      </p:pic>
      <p:sp>
        <p:nvSpPr>
          <p:cNvPr id="42" name="Rectangle 41">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17465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sndAc>
          <p:stSnd>
            <p:snd r:embed="rId2" name="drumroll.wav"/>
          </p:stSnd>
        </p:sndAc>
      </p:transition>
    </mc:Choice>
    <mc:Fallback>
      <p:transition spd="slow">
        <p:fade/>
        <p:sndAc>
          <p:stSnd>
            <p:snd r:embed="rId2" name="drumroll.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additive="base">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 calcmode="lin" valueType="num">
                                      <p:cBhvr additive="base">
                                        <p:cTn id="20"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circle(in)">
                                      <p:cBhvr>
                                        <p:cTn id="2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3" name="Rectangle 52">
            <a:extLst>
              <a:ext uri="{FF2B5EF4-FFF2-40B4-BE49-F238E27FC236}">
                <a16:creationId xmlns:a16="http://schemas.microsoft.com/office/drawing/2014/main" id="{78DAC5EB-CB66-4144-944F-FCA082908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5" name="Rectangle 54">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822CF6-218A-A001-62D6-0A59DC4B69D8}"/>
              </a:ext>
            </a:extLst>
          </p:cNvPr>
          <p:cNvSpPr>
            <a:spLocks noGrp="1"/>
          </p:cNvSpPr>
          <p:nvPr>
            <p:ph type="title"/>
          </p:nvPr>
        </p:nvSpPr>
        <p:spPr>
          <a:xfrm>
            <a:off x="914403" y="5042982"/>
            <a:ext cx="10943420" cy="1035982"/>
          </a:xfrm>
        </p:spPr>
        <p:txBody>
          <a:bodyPr vert="horz" lIns="0" tIns="0" rIns="0" bIns="0" rtlCol="0" anchor="t">
            <a:normAutofit/>
          </a:bodyPr>
          <a:lstStyle/>
          <a:p>
            <a:pPr algn="r">
              <a:lnSpc>
                <a:spcPct val="90000"/>
              </a:lnSpc>
            </a:pPr>
            <a:r>
              <a:rPr lang="en-US" sz="3600" dirty="0"/>
              <a:t>4) Month wise reservation &amp; cancellation</a:t>
            </a:r>
          </a:p>
        </p:txBody>
      </p:sp>
      <p:sp>
        <p:nvSpPr>
          <p:cNvPr id="4" name="Text Placeholder 3">
            <a:extLst>
              <a:ext uri="{FF2B5EF4-FFF2-40B4-BE49-F238E27FC236}">
                <a16:creationId xmlns:a16="http://schemas.microsoft.com/office/drawing/2014/main" id="{34F75789-43A6-E90B-D294-685005AAAB25}"/>
              </a:ext>
            </a:extLst>
          </p:cNvPr>
          <p:cNvSpPr>
            <a:spLocks noGrp="1"/>
          </p:cNvSpPr>
          <p:nvPr>
            <p:ph type="body" sz="half" idx="2"/>
          </p:nvPr>
        </p:nvSpPr>
        <p:spPr>
          <a:xfrm>
            <a:off x="670252" y="391885"/>
            <a:ext cx="3080654" cy="3526972"/>
          </a:xfrm>
        </p:spPr>
        <p:txBody>
          <a:bodyPr vert="horz" lIns="0" tIns="0" rIns="0" bIns="0" rtlCol="0" anchor="b">
            <a:normAutofit/>
          </a:bodyPr>
          <a:lstStyle/>
          <a:p>
            <a:pPr>
              <a:lnSpc>
                <a:spcPct val="110000"/>
              </a:lnSpc>
            </a:pPr>
            <a:r>
              <a:rPr lang="en-US" sz="1400" dirty="0"/>
              <a:t>From the graph we can understand that in the month of August there is a high reservation happened and in the month of Jan and Dec Lowest reservation happened. Same way In January highest number of cancellation happened and in August lowest cancellation happened. It shows that During high peak time cancellation is less and Reservation is more, while during Low peak reservation is less and cancellation is more.</a:t>
            </a:r>
          </a:p>
        </p:txBody>
      </p:sp>
      <p:pic>
        <p:nvPicPr>
          <p:cNvPr id="3" name="Picture 2">
            <a:extLst>
              <a:ext uri="{FF2B5EF4-FFF2-40B4-BE49-F238E27FC236}">
                <a16:creationId xmlns:a16="http://schemas.microsoft.com/office/drawing/2014/main" id="{77F30976-BF99-5F70-C1E5-61837BC1D1E5}"/>
              </a:ext>
            </a:extLst>
          </p:cNvPr>
          <p:cNvPicPr>
            <a:picLocks noChangeAspect="1"/>
          </p:cNvPicPr>
          <p:nvPr/>
        </p:nvPicPr>
        <p:blipFill rotWithShape="1">
          <a:blip r:embed="rId3">
            <a:extLst>
              <a:ext uri="{28A0092B-C50C-407E-A947-70E740481C1C}">
                <a14:useLocalDpi xmlns:a14="http://schemas.microsoft.com/office/drawing/2010/main" val="0"/>
              </a:ext>
            </a:extLst>
          </a:blip>
          <a:srcRect l="5154" r="4311" b="2"/>
          <a:stretch/>
        </p:blipFill>
        <p:spPr bwMode="auto">
          <a:xfrm>
            <a:off x="4038600" y="130787"/>
            <a:ext cx="7696201" cy="4590360"/>
          </a:xfrm>
          <a:prstGeom prst="rect">
            <a:avLst/>
          </a:prstGeom>
          <a:noFill/>
        </p:spPr>
      </p:pic>
      <p:sp>
        <p:nvSpPr>
          <p:cNvPr id="57" name="Rectangle 56">
            <a:extLst>
              <a:ext uri="{FF2B5EF4-FFF2-40B4-BE49-F238E27FC236}">
                <a16:creationId xmlns:a16="http://schemas.microsoft.com/office/drawing/2014/main" id="{86B7A620-47FC-4678-9F07-D291E9CD57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1999" cy="457198"/>
          </a:xfrm>
          <a:prstGeom prst="rect">
            <a:avLst/>
          </a:prstGeom>
          <a:gradFill>
            <a:gsLst>
              <a:gs pos="0">
                <a:schemeClr val="accent6">
                  <a:lumMod val="75000"/>
                  <a:alpha val="61000"/>
                </a:schemeClr>
              </a:gs>
              <a:gs pos="30000">
                <a:schemeClr val="accent5">
                  <a:alpha val="85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D4CE6113-16AE-4250-8027-F864DE5BC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742"/>
            <a:ext cx="8153398" cy="448830"/>
          </a:xfrm>
          <a:prstGeom prst="rect">
            <a:avLst/>
          </a:prstGeom>
          <a:gradFill>
            <a:gsLst>
              <a:gs pos="0">
                <a:schemeClr val="accent5">
                  <a:alpha val="0"/>
                </a:schemeClr>
              </a:gs>
              <a:gs pos="73000">
                <a:schemeClr val="accent2">
                  <a:alpha val="74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25210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sndAc>
          <p:stSnd>
            <p:snd r:embed="rId2" name="type.wav"/>
          </p:stSnd>
        </p:sndAc>
      </p:transition>
    </mc:Choice>
    <mc:Fallback>
      <p:transition spd="slow">
        <p:fade/>
        <p:sndAc>
          <p:stSnd>
            <p:snd r:embed="rId2" name="typ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wipe(down)">
                                      <p:cBhvr>
                                        <p:cTn id="2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103</TotalTime>
  <Words>1276</Words>
  <Application>Microsoft Office PowerPoint</Application>
  <PresentationFormat>Widescreen</PresentationFormat>
  <Paragraphs>50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Algerian</vt:lpstr>
      <vt:lpstr>Arial</vt:lpstr>
      <vt:lpstr>Avenir Next LT Pro</vt:lpstr>
      <vt:lpstr>GradientRiseVTI</vt:lpstr>
      <vt:lpstr>Analysis of Hotel Booking</vt:lpstr>
      <vt:lpstr>Understanding the problem statement</vt:lpstr>
      <vt:lpstr>Assumptions</vt:lpstr>
      <vt:lpstr>Understandings</vt:lpstr>
      <vt:lpstr>PowerPoint Presentation</vt:lpstr>
      <vt:lpstr>1) Percentage of Booking Cancellation</vt:lpstr>
      <vt:lpstr>2) Total number of reservation and Cancellation by Each Hotel</vt:lpstr>
      <vt:lpstr>3) resort wise daily Avg  booking price</vt:lpstr>
      <vt:lpstr>4) Month wise reservation &amp; cancellation</vt:lpstr>
      <vt:lpstr>5) Avg Price per month</vt:lpstr>
      <vt:lpstr>6) Top 10 Country wise Cancellation rate</vt:lpstr>
      <vt:lpstr>7) Market Segment wise Cancellation rate</vt:lpstr>
      <vt:lpstr>8) Avg Daily Rate of Cancelled and Non cancelledtickets </vt:lpstr>
      <vt:lpstr>Suggestions to the Hotel Owners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Hotel Booking</dc:title>
  <dc:creator>hemanth poojary</dc:creator>
  <cp:lastModifiedBy>hemanth poojary</cp:lastModifiedBy>
  <cp:revision>1</cp:revision>
  <dcterms:created xsi:type="dcterms:W3CDTF">2023-04-08T14:19:13Z</dcterms:created>
  <dcterms:modified xsi:type="dcterms:W3CDTF">2023-04-08T16:02:29Z</dcterms:modified>
</cp:coreProperties>
</file>