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81" d="100"/>
          <a:sy n="81" d="100"/>
        </p:scale>
        <p:origin x="706" y="5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25/08/2022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25/08/2022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12700" imgH="12700" progId="">
                  <p:embed/>
                </p:oleObj>
              </mc:Choice>
              <mc:Fallback>
                <p:oleObj name="think-cell Slide" r:id="rId5" imgW="12700" imgH="12700" progId="">
                  <p:embed/>
                  <p:pic>
                    <p:nvPicPr>
                      <p:cNvPr id="0"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0"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12700" imgH="12700" progId="">
                  <p:embed/>
                </p:oleObj>
              </mc:Choice>
              <mc:Fallback>
                <p:oleObj name="think-cell Slide" r:id="rId8" imgW="12700" imgH="12700" progId="">
                  <p:embed/>
                  <p:pic>
                    <p:nvPicPr>
                      <p:cNvPr id="0"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12700" imgH="12700" progId="">
                  <p:embed/>
                </p:oleObj>
              </mc:Choice>
              <mc:Fallback>
                <p:oleObj name="think-cell Slide" r:id="rId4" imgW="12700" imgH="12700" progId="">
                  <p:embed/>
                  <p:pic>
                    <p:nvPicPr>
                      <p:cNvPr id="0"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12700" imgH="12700" progId="">
                  <p:embed/>
                </p:oleObj>
              </mc:Choice>
              <mc:Fallback>
                <p:oleObj name="think-cell Slide" r:id="rId3" imgW="12700" imgH="12700" progId="">
                  <p:embed/>
                  <p:pic>
                    <p:nvPicPr>
                      <p:cNvPr id="0"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8/25/2022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12700" imgH="12700" progId="">
                  <p:embed/>
                </p:oleObj>
              </mc:Choice>
              <mc:Fallback>
                <p:oleObj name="think-cell Slide" r:id="rId24" imgW="12700" imgH="12700" progId="">
                  <p:embed/>
                  <p:pic>
                    <p:nvPicPr>
                      <p:cNvPr id="0"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12700" imgH="12700" progId="TCLayout.ActiveDocument.1">
                  <p:embed/>
                </p:oleObj>
              </mc:Choice>
              <mc:Fallback>
                <p:oleObj name="think-cell Slide" r:id="rId13" imgW="12700" imgH="12700" progId="TCLayout.ActiveDocument.1">
                  <p:embed/>
                  <p:pic>
                    <p:nvPicPr>
                      <p:cNvPr id="0"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emanth-kumar-reddy.Venkata-sai-pala@capgemini.com"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2283207432"/>
              </p:ext>
            </p:extLst>
          </p:nvPr>
        </p:nvGraphicFramePr>
        <p:xfrm>
          <a:off x="9229725" y="1214756"/>
          <a:ext cx="2962275" cy="4311992"/>
        </p:xfrm>
        <a:graphic>
          <a:graphicData uri="http://schemas.openxmlformats.org/drawingml/2006/table">
            <a:tbl>
              <a:tblPr firstRow="1" bandRow="1">
                <a:tableStyleId>{0E3FDE45-AF77-4B5C-9715-49D594BDF05E}</a:tableStyleId>
              </a:tblPr>
              <a:tblGrid>
                <a:gridCol w="904875">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726113">
                <a:tc>
                  <a:txBody>
                    <a:bodyPr/>
                    <a:lstStyle/>
                    <a:p>
                      <a:r>
                        <a:rPr kumimoji="0" lang="en-US" sz="800" b="1" i="0" u="none" strike="noStrike" kern="1200" cap="none" spc="0" normalizeH="0" baseline="0" dirty="0">
                          <a:ln>
                            <a:noFill/>
                          </a:ln>
                          <a:solidFill>
                            <a:prstClr val="black"/>
                          </a:solidFill>
                          <a:effectLst/>
                          <a:uLnTx/>
                          <a:uFillTx/>
                          <a:latin typeface="Verdana" panose="020B0604030504040204" pitchFamily="34" charset="0"/>
                          <a:ea typeface="+mn-ea"/>
                          <a:cs typeface="+mn-cs"/>
                        </a:rPr>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800" b="0" u="none" strike="noStrike" kern="1200" cap="none" spc="0" normalizeH="0" baseline="0" noProof="0" dirty="0">
                          <a:ln>
                            <a:noFill/>
                          </a:ln>
                          <a:effectLst/>
                          <a:uLnTx/>
                          <a:uFillTx/>
                        </a:rPr>
                        <a:t>Oops, Exception Handling, Inheritance, Collections, </a:t>
                      </a:r>
                      <a:r>
                        <a:rPr kumimoji="0" lang="en-US" sz="800" b="0" u="none" strike="noStrike" kern="1200" cap="none" spc="0" normalizeH="0" baseline="0" noProof="0">
                          <a:ln>
                            <a:noFill/>
                          </a:ln>
                          <a:effectLst/>
                          <a:uLnTx/>
                          <a:uFillTx/>
                        </a:rPr>
                        <a:t>Delegates and Generic</a:t>
                      </a:r>
                      <a:endParaRPr kumimoji="0" lang="en-US" sz="700" b="0" u="none" strike="noStrike" kern="1200" cap="none" spc="0" normalizeH="0" baseline="0" noProof="0" dirty="0">
                        <a:ln>
                          <a:noFill/>
                        </a:ln>
                        <a:effectLst/>
                        <a:uLnTx/>
                        <a:uFillTx/>
                      </a:endParaRPr>
                    </a:p>
                  </a:txBody>
                  <a:tcPr/>
                </a:tc>
                <a:extLst>
                  <a:ext uri="{0D108BD9-81ED-4DB2-BD59-A6C34878D82A}">
                    <a16:rowId xmlns:a16="http://schemas.microsoft.com/office/drawing/2014/main" val="10000"/>
                  </a:ext>
                </a:extLst>
              </a:tr>
              <a:tr h="537859">
                <a:tc>
                  <a:txBody>
                    <a:bodyPr/>
                    <a:lstStyle/>
                    <a:p>
                      <a:r>
                        <a:rPr kumimoji="0" lang="en-US" sz="800" b="1" i="0" u="none" strike="noStrike" kern="1200" cap="none" spc="0" normalizeH="0" baseline="0" dirty="0" err="1">
                          <a:ln>
                            <a:noFill/>
                          </a:ln>
                          <a:solidFill>
                            <a:prstClr val="black"/>
                          </a:solidFill>
                          <a:effectLst/>
                          <a:uLnTx/>
                          <a:uFillTx/>
                          <a:latin typeface="Verdana" panose="020B0604030504040204" pitchFamily="34" charset="0"/>
                          <a:ea typeface="+mn-ea"/>
                          <a:cs typeface="+mn-cs"/>
                        </a:rPr>
                        <a:t>.Net</a:t>
                      </a:r>
                      <a:r>
                        <a:rPr kumimoji="0" lang="en-US" sz="800" b="1" i="0" u="none" strike="noStrike" kern="1200" cap="none" spc="0" normalizeH="0" baseline="0" dirty="0">
                          <a:ln>
                            <a:noFill/>
                          </a:ln>
                          <a:solidFill>
                            <a:prstClr val="black"/>
                          </a:solidFill>
                          <a:effectLst/>
                          <a:uLnTx/>
                          <a:uFillTx/>
                          <a:latin typeface="Verdana" panose="020B0604030504040204" pitchFamily="34" charset="0"/>
                          <a:ea typeface="+mn-ea"/>
                          <a:cs typeface="+mn-cs"/>
                        </a:rPr>
                        <a:t> Framework</a:t>
                      </a:r>
                    </a:p>
                  </a:txBody>
                  <a:tcPr/>
                </a:tc>
                <a:tc>
                  <a:txBody>
                    <a:bodyPr/>
                    <a:lstStyle/>
                    <a:p>
                      <a:r>
                        <a:rPr lang="en-US" sz="800" dirty="0"/>
                        <a:t>ADO.NET with Entity Framework And LINQ,ASP.NET with MVC5</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36619847"/>
                  </a:ext>
                </a:extLst>
              </a:tr>
              <a:tr h="537859">
                <a:tc>
                  <a:txBody>
                    <a:bodyPr/>
                    <a:lstStyle/>
                    <a:p>
                      <a:r>
                        <a:rPr kumimoji="0" lang="en-US" sz="800" b="1" i="0" u="none" strike="noStrike" kern="1200" cap="none" spc="0" normalizeH="0" baseline="0" dirty="0" err="1">
                          <a:ln>
                            <a:noFill/>
                          </a:ln>
                          <a:solidFill>
                            <a:prstClr val="black"/>
                          </a:solidFill>
                          <a:effectLst/>
                          <a:uLnTx/>
                          <a:uFillTx/>
                          <a:latin typeface="Verdana" panose="020B0604030504040204" pitchFamily="34" charset="0"/>
                          <a:ea typeface="+mn-ea"/>
                          <a:cs typeface="+mn-cs"/>
                        </a:rPr>
                        <a:t>Ado.Net</a:t>
                      </a:r>
                      <a:endParaRPr kumimoji="0" lang="en-US" sz="800" b="1"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lang="en-US" sz="800" dirty="0"/>
                        <a:t>Basics, Connected and Disconnected Architecture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362141945"/>
                  </a:ext>
                </a:extLst>
              </a:tr>
              <a:tr h="466289">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800" b="1"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Server Management Studio</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1"/>
                  </a:ext>
                </a:extLst>
              </a:tr>
              <a:tr h="591646">
                <a:tc>
                  <a:txBody>
                    <a:bodyPr/>
                    <a:lstStyle/>
                    <a:p>
                      <a:r>
                        <a:rPr kumimoji="0" lang="en-US" sz="800" b="1"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800" dirty="0"/>
                        <a:t>HTML , CSS</a:t>
                      </a:r>
                      <a:endParaRPr lang="en-US" sz="700" dirty="0">
                        <a:solidFill>
                          <a:schemeClr val="tx1"/>
                        </a:solidFill>
                      </a:endParaRPr>
                    </a:p>
                  </a:txBody>
                  <a:tcPr/>
                </a:tc>
                <a:extLst>
                  <a:ext uri="{0D108BD9-81ED-4DB2-BD59-A6C34878D82A}">
                    <a16:rowId xmlns:a16="http://schemas.microsoft.com/office/drawing/2014/main" val="10003"/>
                  </a:ext>
                </a:extLst>
              </a:tr>
              <a:tr h="726113">
                <a:tc>
                  <a:txBody>
                    <a:bodyPr/>
                    <a:lstStyle/>
                    <a:p>
                      <a:r>
                        <a:rPr kumimoji="0" lang="en-US" sz="800" b="1"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lang="en-IN" sz="800" dirty="0"/>
                        <a:t>GIT, GitHub, Postman, Swagger </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4"/>
                  </a:ext>
                </a:extLst>
              </a:tr>
              <a:tr h="726113">
                <a:tc>
                  <a:txBody>
                    <a:bodyPr/>
                    <a:lstStyle/>
                    <a:p>
                      <a:r>
                        <a:rPr kumimoji="0" lang="en-US" sz="800" b="1"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lang="en-IN" sz="800" dirty="0"/>
                        <a:t>Communication , Team Management</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305814230"/>
                  </a:ext>
                </a:extLst>
              </a:tr>
            </a:tbl>
          </a:graphicData>
        </a:graphic>
      </p:graphicFrame>
      <p:sp>
        <p:nvSpPr>
          <p:cNvPr id="7170" name="Text Placeholder 18"/>
          <p:cNvSpPr>
            <a:spLocks noGrp="1"/>
          </p:cNvSpPr>
          <p:nvPr>
            <p:ph type="body" sz="quarter" idx="36"/>
          </p:nvPr>
        </p:nvSpPr>
        <p:spPr>
          <a:xfrm>
            <a:off x="4837113" y="2934164"/>
            <a:ext cx="4008437" cy="2185987"/>
          </a:xfrm>
        </p:spPr>
        <p:txBody>
          <a:bodyPr/>
          <a:lstStyle/>
          <a:p>
            <a:pPr marL="171450" indent="-171450" eaLnBrk="1" hangingPunct="1">
              <a:lnSpc>
                <a:spcPct val="114000"/>
              </a:lnSpc>
              <a:buFont typeface="Arial" panose="020B0604020202020204" pitchFamily="34" charset="0"/>
              <a:buChar char="•"/>
            </a:pPr>
            <a:r>
              <a:rPr lang="en-US" altLang="nl-NL" b="1" dirty="0"/>
              <a:t>Created a Online Shopping Cart Application With MySQL Backend and </a:t>
            </a:r>
            <a:r>
              <a:rPr lang="en-US" altLang="nl-NL" b="1" dirty="0" err="1"/>
              <a:t>WebAPI</a:t>
            </a:r>
            <a:r>
              <a:rPr lang="en-US" altLang="nl-NL" b="1" dirty="0"/>
              <a:t> Core as middleware and Angular as frontend Used HTML, CSS and TypeScript for the designing.</a:t>
            </a:r>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r>
              <a:rPr lang="en-US" b="1" i="0" dirty="0">
                <a:solidFill>
                  <a:srgbClr val="000000"/>
                </a:solidFill>
                <a:effectLst/>
                <a:latin typeface="Verdana" panose="020B0604030504040204" pitchFamily="34" charset="0"/>
              </a:rPr>
              <a:t>Check Out the full Project With Code On My GitHub.</a:t>
            </a: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Bangalore</a:t>
            </a:r>
          </a:p>
          <a:p>
            <a:pPr eaLnBrk="1" hangingPunct="1"/>
            <a:endParaRPr lang="nl-NL" altLang="nl-NL" dirty="0"/>
          </a:p>
        </p:txBody>
      </p:sp>
      <p:sp>
        <p:nvSpPr>
          <p:cNvPr id="7173" name="Text Placeholder 24"/>
          <p:cNvSpPr>
            <a:spLocks noGrp="1"/>
          </p:cNvSpPr>
          <p:nvPr>
            <p:ph type="body" sz="quarter" idx="47"/>
          </p:nvPr>
        </p:nvSpPr>
        <p:spPr>
          <a:xfrm>
            <a:off x="3299244" y="1590976"/>
            <a:ext cx="4396956" cy="146874"/>
          </a:xfrm>
        </p:spPr>
        <p:txBody>
          <a:bodyPr/>
          <a:lstStyle/>
          <a:p>
            <a:pPr eaLnBrk="1" hangingPunct="1"/>
            <a:r>
              <a:rPr lang="en-US" altLang="nl-NL" dirty="0" err="1">
                <a:solidFill>
                  <a:schemeClr val="accent2">
                    <a:lumMod val="60000"/>
                    <a:lumOff val="40000"/>
                  </a:schemeClr>
                </a:solidFill>
                <a:hlinkClick r:id="rId3">
                  <a:extLst>
                    <a:ext uri="{A12FA001-AC4F-418D-AE19-62706E023703}">
                      <ahyp:hlinkClr xmlns:ahyp="http://schemas.microsoft.com/office/drawing/2018/hyperlinkcolor" val="tx"/>
                    </a:ext>
                  </a:extLst>
                </a:hlinkClick>
              </a:rPr>
              <a:t>hemanth-kumar-reddy.venkata-sai-pala</a:t>
            </a:r>
            <a:r>
              <a:rPr lang="nl-NL" altLang="nl-NL" dirty="0">
                <a:solidFill>
                  <a:srgbClr val="88D5ED"/>
                </a:solidFill>
                <a:hlinkClick r:id="rId3">
                  <a:extLst>
                    <a:ext uri="{A12FA001-AC4F-418D-AE19-62706E023703}">
                      <ahyp:hlinkClr xmlns:ahyp="http://schemas.microsoft.com/office/drawing/2018/hyperlinkcolor" val="tx"/>
                    </a:ext>
                  </a:extLst>
                </a:hlinkClick>
              </a:rPr>
              <a:t>@capgemini.com</a:t>
            </a:r>
            <a:r>
              <a:rPr lang="nl-NL" altLang="nl-NL" dirty="0"/>
              <a:t> </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a:t>
            </a:r>
            <a:r>
              <a:rPr lang="en-US" altLang="nl-NL" dirty="0"/>
              <a:t>7893976062</a:t>
            </a:r>
          </a:p>
        </p:txBody>
      </p:sp>
      <p:sp>
        <p:nvSpPr>
          <p:cNvPr id="7175" name="Text Placeholder 26"/>
          <p:cNvSpPr>
            <a:spLocks noGrp="1"/>
          </p:cNvSpPr>
          <p:nvPr>
            <p:ph type="body" sz="quarter" idx="50"/>
          </p:nvPr>
        </p:nvSpPr>
        <p:spPr>
          <a:xfrm>
            <a:off x="518736" y="2773544"/>
            <a:ext cx="3978346" cy="3894772"/>
          </a:xfrm>
        </p:spPr>
        <p:txBody>
          <a:bodyPr/>
          <a:lstStyle/>
          <a:p>
            <a:r>
              <a:rPr lang="en-US" altLang="en-US" sz="1100" b="1" dirty="0"/>
              <a:t>Full Stack Developer</a:t>
            </a:r>
          </a:p>
          <a:p>
            <a:r>
              <a:rPr lang="en-US" sz="1100" b="1" dirty="0"/>
              <a:t>. Git and GitHub </a:t>
            </a:r>
            <a:endParaRPr lang="en-US" b="1" dirty="0"/>
          </a:p>
          <a:p>
            <a:pPr marL="171450" indent="-171450">
              <a:buFont typeface="Arial" panose="020B0604020202020204" pitchFamily="34" charset="0"/>
              <a:buChar char="•"/>
            </a:pPr>
            <a:r>
              <a:rPr lang="en-US" b="1" dirty="0"/>
              <a:t>SQL and RDBMS</a:t>
            </a:r>
          </a:p>
          <a:p>
            <a:pPr marL="171450" indent="-171450">
              <a:buFont typeface="Arial" panose="020B0604020202020204" pitchFamily="34" charset="0"/>
              <a:buChar char="•"/>
            </a:pPr>
            <a:r>
              <a:rPr lang="en-US" b="1" dirty="0"/>
              <a:t>C# Intermediate</a:t>
            </a:r>
          </a:p>
          <a:p>
            <a:pPr marL="171450" indent="-171450">
              <a:buFont typeface="Arial" panose="020B0604020202020204" pitchFamily="34" charset="0"/>
              <a:buChar char="•"/>
            </a:pPr>
            <a:r>
              <a:rPr lang="en-US" b="1" dirty="0"/>
              <a:t>ADO.net, Entity framework, LINQ.</a:t>
            </a:r>
          </a:p>
          <a:p>
            <a:pPr marL="171450" indent="-171450">
              <a:buFont typeface="Arial" panose="020B0604020202020204" pitchFamily="34" charset="0"/>
              <a:buChar char="•"/>
            </a:pPr>
            <a:r>
              <a:rPr lang="en-US" b="1" dirty="0"/>
              <a:t>ASP </a:t>
            </a:r>
            <a:r>
              <a:rPr lang="en-US" b="1" dirty="0" err="1"/>
              <a:t>dotNet</a:t>
            </a:r>
            <a:r>
              <a:rPr lang="en-US" b="1" dirty="0"/>
              <a:t> Core Web App(MVC)</a:t>
            </a:r>
          </a:p>
          <a:p>
            <a:pPr marL="171450" indent="-171450">
              <a:buFont typeface="Arial" panose="020B0604020202020204" pitchFamily="34" charset="0"/>
              <a:buChar char="•"/>
            </a:pPr>
            <a:r>
              <a:rPr lang="en-US" b="1" dirty="0"/>
              <a:t>Asp </a:t>
            </a:r>
            <a:r>
              <a:rPr lang="en-US" b="1" dirty="0" err="1"/>
              <a:t>dotNet</a:t>
            </a:r>
            <a:r>
              <a:rPr lang="en-US" b="1" dirty="0"/>
              <a:t> Core Web API</a:t>
            </a:r>
          </a:p>
          <a:p>
            <a:pPr marL="171450" indent="-171450">
              <a:buFont typeface="Arial" panose="020B0604020202020204" pitchFamily="34" charset="0"/>
              <a:buChar char="•"/>
            </a:pPr>
            <a:r>
              <a:rPr lang="en-US" b="1" dirty="0"/>
              <a:t>HTML, CSS , JavaScript , Typescript</a:t>
            </a:r>
          </a:p>
          <a:p>
            <a:pPr marL="171450" indent="-171450">
              <a:buFont typeface="Arial" panose="020B0604020202020204" pitchFamily="34" charset="0"/>
              <a:buChar char="•"/>
            </a:pPr>
            <a:r>
              <a:rPr lang="en-US" b="1" dirty="0"/>
              <a:t>Angular</a:t>
            </a:r>
          </a:p>
          <a:p>
            <a:pPr marL="171450" indent="-171450">
              <a:buFont typeface="Arial" panose="020B0604020202020204" pitchFamily="34" charset="0"/>
              <a:buChar char="•"/>
            </a:pPr>
            <a:r>
              <a:rPr lang="en-US" b="1" dirty="0"/>
              <a:t>Certification on Exam AZ-900: Microsoft Azure Fundamentals</a:t>
            </a:r>
          </a:p>
          <a:p>
            <a:pPr marL="171450" indent="-171450">
              <a:buFont typeface="Arial" panose="020B0604020202020204" pitchFamily="34" charset="0"/>
              <a:buChar char="•"/>
            </a:pPr>
            <a:r>
              <a:rPr lang="en-US" b="1" dirty="0"/>
              <a:t>Certification on Agile </a:t>
            </a:r>
            <a:r>
              <a:rPr lang="en-US" b="1"/>
              <a:t>Software Development</a:t>
            </a:r>
            <a:endParaRPr lang="en-US" b="1" dirty="0"/>
          </a:p>
          <a:p>
            <a:endParaRPr lang="en-US" altLang="nl-NL" dirty="0"/>
          </a:p>
          <a:p>
            <a:pPr marL="171450" indent="-171450">
              <a:buFont typeface="Arial" panose="020B0604020202020204" pitchFamily="34" charset="0"/>
              <a:buChar char="•"/>
            </a:pPr>
            <a:endParaRPr lang="en-US" altLang="nl-NL" dirty="0"/>
          </a:p>
          <a:p>
            <a:pPr marL="171450" indent="-171450">
              <a:buFont typeface="Arial" panose="020B0604020202020204" pitchFamily="34" charset="0"/>
              <a:buChar char="•"/>
            </a:pPr>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Hemanth Kumar Reddy Venkata Sai Pala</a:t>
            </a:r>
          </a:p>
        </p:txBody>
      </p:sp>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266143" y="535715"/>
            <a:ext cx="270732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Technology, </a:t>
            </a:r>
            <a:r>
              <a:rPr lang="en-US" altLang="nl-NL" sz="1000" dirty="0">
                <a:solidFill>
                  <a:prstClr val="black"/>
                </a:solidFill>
                <a:latin typeface="Verdana" panose="020B0604030504040204" pitchFamily="34" charset="0"/>
              </a:rPr>
              <a:t>Computer Science</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and Engineering : 2016 - 2020</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9" name="Picture Placeholder 8">
            <a:extLst>
              <a:ext uri="{FF2B5EF4-FFF2-40B4-BE49-F238E27FC236}">
                <a16:creationId xmlns:a16="http://schemas.microsoft.com/office/drawing/2014/main" id="{D479B121-A2FA-492F-895C-F40E36FF558D}"/>
              </a:ext>
            </a:extLst>
          </p:cNvPr>
          <p:cNvPicPr>
            <a:picLocks noGrp="1" noChangeAspect="1"/>
          </p:cNvPicPr>
          <p:nvPr>
            <p:ph type="pic" sz="quarter" idx="46"/>
          </p:nvPr>
        </p:nvPicPr>
        <p:blipFill>
          <a:blip r:embed="rId4" cstate="print">
            <a:extLst>
              <a:ext uri="{28A0092B-C50C-407E-A947-70E740481C1C}">
                <a14:useLocalDpi xmlns:a14="http://schemas.microsoft.com/office/drawing/2010/main" val="0"/>
              </a:ext>
            </a:extLst>
          </a:blip>
          <a:srcRect t="7848" b="7848"/>
          <a:stretch>
            <a:fillRect/>
          </a:stretch>
        </p:blipFill>
        <p:spPr>
          <a:xfrm>
            <a:off x="383259" y="278066"/>
            <a:ext cx="1734208" cy="1735628"/>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330</TotalTime>
  <Words>197</Words>
  <Application>Microsoft Office PowerPoint</Application>
  <PresentationFormat>Widescreen</PresentationFormat>
  <Paragraphs>48</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Hemanth Reddy Pala</cp:lastModifiedBy>
  <cp:revision>120</cp:revision>
  <dcterms:created xsi:type="dcterms:W3CDTF">2020-09-22T06:24:00Z</dcterms:created>
  <dcterms:modified xsi:type="dcterms:W3CDTF">2022-08-25T06:31:30Z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