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4A361B-DAFC-478B-B26D-4B63B86353FA}"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F875493F-587C-4CBE-80A7-07B30B58269A}">
      <dgm:prSet/>
      <dgm:spPr/>
      <dgm:t>
        <a:bodyPr/>
        <a:lstStyle/>
        <a:p>
          <a:r>
            <a:rPr lang="en-US" dirty="0"/>
            <a:t>3250</a:t>
          </a:r>
          <a:endParaRPr lang="en-IN" dirty="0"/>
        </a:p>
      </dgm:t>
    </dgm:pt>
    <dgm:pt modelId="{90BEC4B3-F5D4-447C-BC42-16E5629792E8}" type="parTrans" cxnId="{8EFD2641-537D-49CD-B9DF-414495DDD2BC}">
      <dgm:prSet/>
      <dgm:spPr/>
      <dgm:t>
        <a:bodyPr/>
        <a:lstStyle/>
        <a:p>
          <a:endParaRPr lang="en-IN"/>
        </a:p>
      </dgm:t>
    </dgm:pt>
    <dgm:pt modelId="{889831A2-8215-4114-8D67-993B6A49CC65}" type="sibTrans" cxnId="{8EFD2641-537D-49CD-B9DF-414495DDD2BC}">
      <dgm:prSet/>
      <dgm:spPr/>
      <dgm:t>
        <a:bodyPr/>
        <a:lstStyle/>
        <a:p>
          <a:endParaRPr lang="en-IN"/>
        </a:p>
      </dgm:t>
    </dgm:pt>
    <dgm:pt modelId="{9B5EB9DB-38B9-4C41-85DE-CFA98E9B90AE}">
      <dgm:prSet/>
      <dgm:spPr/>
      <dgm:t>
        <a:bodyPr/>
        <a:lstStyle/>
        <a:p>
          <a:r>
            <a:rPr lang="en-US" dirty="0"/>
            <a:t>734</a:t>
          </a:r>
          <a:endParaRPr lang="en-IN" dirty="0"/>
        </a:p>
      </dgm:t>
    </dgm:pt>
    <dgm:pt modelId="{395C45D2-9D43-4FCB-BE4B-4724CEFDA0E9}" type="parTrans" cxnId="{C4BCCBCB-15A5-4769-A905-273ED15FE242}">
      <dgm:prSet/>
      <dgm:spPr/>
      <dgm:t>
        <a:bodyPr/>
        <a:lstStyle/>
        <a:p>
          <a:endParaRPr lang="en-IN"/>
        </a:p>
      </dgm:t>
    </dgm:pt>
    <dgm:pt modelId="{DEB44A40-B1B9-4128-A0FB-7F935B65B2FD}" type="sibTrans" cxnId="{C4BCCBCB-15A5-4769-A905-273ED15FE242}">
      <dgm:prSet/>
      <dgm:spPr/>
      <dgm:t>
        <a:bodyPr/>
        <a:lstStyle/>
        <a:p>
          <a:endParaRPr lang="en-IN"/>
        </a:p>
      </dgm:t>
    </dgm:pt>
    <dgm:pt modelId="{FAC5DC52-671A-4AE0-95DB-172623A71E68}">
      <dgm:prSet/>
      <dgm:spPr/>
      <dgm:t>
        <a:bodyPr/>
        <a:lstStyle/>
        <a:p>
          <a:r>
            <a:rPr lang="en-US" dirty="0"/>
            <a:t>518</a:t>
          </a:r>
          <a:endParaRPr lang="en-IN" dirty="0"/>
        </a:p>
      </dgm:t>
    </dgm:pt>
    <dgm:pt modelId="{F601682B-5B16-48E0-8C57-7DA5FCB6E089}" type="parTrans" cxnId="{E585E0F2-7A37-4997-9952-9E1881CE255E}">
      <dgm:prSet/>
      <dgm:spPr/>
      <dgm:t>
        <a:bodyPr/>
        <a:lstStyle/>
        <a:p>
          <a:endParaRPr lang="en-IN"/>
        </a:p>
      </dgm:t>
    </dgm:pt>
    <dgm:pt modelId="{118CFF2A-CA85-4010-9F3F-21D1125EBF32}" type="sibTrans" cxnId="{E585E0F2-7A37-4997-9952-9E1881CE255E}">
      <dgm:prSet/>
      <dgm:spPr/>
      <dgm:t>
        <a:bodyPr/>
        <a:lstStyle/>
        <a:p>
          <a:endParaRPr lang="en-IN"/>
        </a:p>
      </dgm:t>
    </dgm:pt>
    <dgm:pt modelId="{2F84ADC8-2CDB-47A2-9D3A-BE7FFECC4D26}">
      <dgm:prSet/>
      <dgm:spPr/>
      <dgm:t>
        <a:bodyPr/>
        <a:lstStyle/>
        <a:p>
          <a:r>
            <a:rPr lang="en-US" dirty="0"/>
            <a:t>1966</a:t>
          </a:r>
          <a:endParaRPr lang="en-IN" dirty="0"/>
        </a:p>
      </dgm:t>
    </dgm:pt>
    <dgm:pt modelId="{89F00967-AC0C-4DEF-B646-DBF40D99DF5A}" type="parTrans" cxnId="{3DAA7D39-013B-4AD6-80DA-30DAEEF08A80}">
      <dgm:prSet/>
      <dgm:spPr/>
      <dgm:t>
        <a:bodyPr/>
        <a:lstStyle/>
        <a:p>
          <a:endParaRPr lang="en-IN"/>
        </a:p>
      </dgm:t>
    </dgm:pt>
    <dgm:pt modelId="{CEC2E6B3-9F6B-424C-9B59-78D85D3B8CA0}" type="sibTrans" cxnId="{3DAA7D39-013B-4AD6-80DA-30DAEEF08A80}">
      <dgm:prSet/>
      <dgm:spPr/>
      <dgm:t>
        <a:bodyPr/>
        <a:lstStyle/>
        <a:p>
          <a:endParaRPr lang="en-IN"/>
        </a:p>
      </dgm:t>
    </dgm:pt>
    <dgm:pt modelId="{CA0C1812-4057-4227-AEEE-75766F8489FF}" type="pres">
      <dgm:prSet presAssocID="{284A361B-DAFC-478B-B26D-4B63B86353FA}" presName="matrix" presStyleCnt="0">
        <dgm:presLayoutVars>
          <dgm:chMax val="1"/>
          <dgm:dir/>
          <dgm:resizeHandles val="exact"/>
        </dgm:presLayoutVars>
      </dgm:prSet>
      <dgm:spPr/>
    </dgm:pt>
    <dgm:pt modelId="{A62520C7-87E2-49CD-A3B1-E4C6BBC9ACCE}" type="pres">
      <dgm:prSet presAssocID="{284A361B-DAFC-478B-B26D-4B63B86353FA}" presName="diamond" presStyleLbl="bgShp" presStyleIdx="0" presStyleCnt="1"/>
      <dgm:spPr/>
    </dgm:pt>
    <dgm:pt modelId="{D5E625D5-5944-46C8-90E9-BA77DFFA1D6F}" type="pres">
      <dgm:prSet presAssocID="{284A361B-DAFC-478B-B26D-4B63B86353FA}" presName="quad1" presStyleLbl="node1" presStyleIdx="0" presStyleCnt="4">
        <dgm:presLayoutVars>
          <dgm:chMax val="0"/>
          <dgm:chPref val="0"/>
          <dgm:bulletEnabled val="1"/>
        </dgm:presLayoutVars>
      </dgm:prSet>
      <dgm:spPr/>
    </dgm:pt>
    <dgm:pt modelId="{88D20AC8-F6F3-4C10-B77A-6918CFF3DD33}" type="pres">
      <dgm:prSet presAssocID="{284A361B-DAFC-478B-B26D-4B63B86353FA}" presName="quad2" presStyleLbl="node1" presStyleIdx="1" presStyleCnt="4">
        <dgm:presLayoutVars>
          <dgm:chMax val="0"/>
          <dgm:chPref val="0"/>
          <dgm:bulletEnabled val="1"/>
        </dgm:presLayoutVars>
      </dgm:prSet>
      <dgm:spPr/>
    </dgm:pt>
    <dgm:pt modelId="{B3F0C436-13EA-43C4-8FA6-6E6EC3EA7A32}" type="pres">
      <dgm:prSet presAssocID="{284A361B-DAFC-478B-B26D-4B63B86353FA}" presName="quad3" presStyleLbl="node1" presStyleIdx="2" presStyleCnt="4">
        <dgm:presLayoutVars>
          <dgm:chMax val="0"/>
          <dgm:chPref val="0"/>
          <dgm:bulletEnabled val="1"/>
        </dgm:presLayoutVars>
      </dgm:prSet>
      <dgm:spPr/>
    </dgm:pt>
    <dgm:pt modelId="{B5B5A598-CF19-4C2D-84C1-EDE505D56E4F}" type="pres">
      <dgm:prSet presAssocID="{284A361B-DAFC-478B-B26D-4B63B86353FA}" presName="quad4" presStyleLbl="node1" presStyleIdx="3" presStyleCnt="4">
        <dgm:presLayoutVars>
          <dgm:chMax val="0"/>
          <dgm:chPref val="0"/>
          <dgm:bulletEnabled val="1"/>
        </dgm:presLayoutVars>
      </dgm:prSet>
      <dgm:spPr/>
    </dgm:pt>
  </dgm:ptLst>
  <dgm:cxnLst>
    <dgm:cxn modelId="{3DAA7D39-013B-4AD6-80DA-30DAEEF08A80}" srcId="{284A361B-DAFC-478B-B26D-4B63B86353FA}" destId="{2F84ADC8-2CDB-47A2-9D3A-BE7FFECC4D26}" srcOrd="3" destOrd="0" parTransId="{89F00967-AC0C-4DEF-B646-DBF40D99DF5A}" sibTransId="{CEC2E6B3-9F6B-424C-9B59-78D85D3B8CA0}"/>
    <dgm:cxn modelId="{8EFD2641-537D-49CD-B9DF-414495DDD2BC}" srcId="{284A361B-DAFC-478B-B26D-4B63B86353FA}" destId="{F875493F-587C-4CBE-80A7-07B30B58269A}" srcOrd="0" destOrd="0" parTransId="{90BEC4B3-F5D4-447C-BC42-16E5629792E8}" sibTransId="{889831A2-8215-4114-8D67-993B6A49CC65}"/>
    <dgm:cxn modelId="{2EEE407F-033D-406E-9E88-E0C242E46A9B}" type="presOf" srcId="{284A361B-DAFC-478B-B26D-4B63B86353FA}" destId="{CA0C1812-4057-4227-AEEE-75766F8489FF}" srcOrd="0" destOrd="0" presId="urn:microsoft.com/office/officeart/2005/8/layout/matrix3"/>
    <dgm:cxn modelId="{A9AC2683-2F5B-4B16-887C-9B125D31088D}" type="presOf" srcId="{2F84ADC8-2CDB-47A2-9D3A-BE7FFECC4D26}" destId="{B5B5A598-CF19-4C2D-84C1-EDE505D56E4F}" srcOrd="0" destOrd="0" presId="urn:microsoft.com/office/officeart/2005/8/layout/matrix3"/>
    <dgm:cxn modelId="{7CB969A2-76EC-487D-8791-629A4654474B}" type="presOf" srcId="{9B5EB9DB-38B9-4C41-85DE-CFA98E9B90AE}" destId="{88D20AC8-F6F3-4C10-B77A-6918CFF3DD33}" srcOrd="0" destOrd="0" presId="urn:microsoft.com/office/officeart/2005/8/layout/matrix3"/>
    <dgm:cxn modelId="{FB5C4ABC-28C2-41FC-9707-6B6058AB99CC}" type="presOf" srcId="{FAC5DC52-671A-4AE0-95DB-172623A71E68}" destId="{B3F0C436-13EA-43C4-8FA6-6E6EC3EA7A32}" srcOrd="0" destOrd="0" presId="urn:microsoft.com/office/officeart/2005/8/layout/matrix3"/>
    <dgm:cxn modelId="{C4BCCBCB-15A5-4769-A905-273ED15FE242}" srcId="{284A361B-DAFC-478B-B26D-4B63B86353FA}" destId="{9B5EB9DB-38B9-4C41-85DE-CFA98E9B90AE}" srcOrd="1" destOrd="0" parTransId="{395C45D2-9D43-4FCB-BE4B-4724CEFDA0E9}" sibTransId="{DEB44A40-B1B9-4128-A0FB-7F935B65B2FD}"/>
    <dgm:cxn modelId="{E585E0F2-7A37-4997-9952-9E1881CE255E}" srcId="{284A361B-DAFC-478B-B26D-4B63B86353FA}" destId="{FAC5DC52-671A-4AE0-95DB-172623A71E68}" srcOrd="2" destOrd="0" parTransId="{F601682B-5B16-48E0-8C57-7DA5FCB6E089}" sibTransId="{118CFF2A-CA85-4010-9F3F-21D1125EBF32}"/>
    <dgm:cxn modelId="{F50C22F5-E69F-4D62-B555-4D949D8F5D49}" type="presOf" srcId="{F875493F-587C-4CBE-80A7-07B30B58269A}" destId="{D5E625D5-5944-46C8-90E9-BA77DFFA1D6F}" srcOrd="0" destOrd="0" presId="urn:microsoft.com/office/officeart/2005/8/layout/matrix3"/>
    <dgm:cxn modelId="{8697D360-63FE-4CA6-918B-C8F14505FC36}" type="presParOf" srcId="{CA0C1812-4057-4227-AEEE-75766F8489FF}" destId="{A62520C7-87E2-49CD-A3B1-E4C6BBC9ACCE}" srcOrd="0" destOrd="0" presId="urn:microsoft.com/office/officeart/2005/8/layout/matrix3"/>
    <dgm:cxn modelId="{D8E7BE9D-0AE8-47D6-AE17-6E3A649515AA}" type="presParOf" srcId="{CA0C1812-4057-4227-AEEE-75766F8489FF}" destId="{D5E625D5-5944-46C8-90E9-BA77DFFA1D6F}" srcOrd="1" destOrd="0" presId="urn:microsoft.com/office/officeart/2005/8/layout/matrix3"/>
    <dgm:cxn modelId="{FA31FAEF-9587-470C-B226-FBD02E141816}" type="presParOf" srcId="{CA0C1812-4057-4227-AEEE-75766F8489FF}" destId="{88D20AC8-F6F3-4C10-B77A-6918CFF3DD33}" srcOrd="2" destOrd="0" presId="urn:microsoft.com/office/officeart/2005/8/layout/matrix3"/>
    <dgm:cxn modelId="{779B4FA5-FE17-433C-BD60-01C2E9AD8898}" type="presParOf" srcId="{CA0C1812-4057-4227-AEEE-75766F8489FF}" destId="{B3F0C436-13EA-43C4-8FA6-6E6EC3EA7A32}" srcOrd="3" destOrd="0" presId="urn:microsoft.com/office/officeart/2005/8/layout/matrix3"/>
    <dgm:cxn modelId="{0637950A-55AC-49A6-B1D7-D686A0B10627}" type="presParOf" srcId="{CA0C1812-4057-4227-AEEE-75766F8489FF}" destId="{B5B5A598-CF19-4C2D-84C1-EDE505D56E4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D43E5-236F-41F2-B258-57CB167D4512}"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D786A521-3F20-4898-A56E-BAF4863D86A8}">
      <dgm:prSet phldrT="[Text]"/>
      <dgm:spPr/>
      <dgm:t>
        <a:bodyPr/>
        <a:lstStyle/>
        <a:p>
          <a:r>
            <a:rPr lang="en-US" dirty="0"/>
            <a:t>1365</a:t>
          </a:r>
          <a:endParaRPr lang="en-IN" dirty="0"/>
        </a:p>
      </dgm:t>
    </dgm:pt>
    <dgm:pt modelId="{0BC62836-FF71-4C29-971B-09FFC463F4A6}" type="parTrans" cxnId="{3889223A-4BD8-486C-BEE3-4FB9D6DE5430}">
      <dgm:prSet/>
      <dgm:spPr/>
      <dgm:t>
        <a:bodyPr/>
        <a:lstStyle/>
        <a:p>
          <a:endParaRPr lang="en-IN"/>
        </a:p>
      </dgm:t>
    </dgm:pt>
    <dgm:pt modelId="{D053CB5A-612F-460A-8093-91C22540ABC9}" type="sibTrans" cxnId="{3889223A-4BD8-486C-BEE3-4FB9D6DE5430}">
      <dgm:prSet/>
      <dgm:spPr/>
      <dgm:t>
        <a:bodyPr/>
        <a:lstStyle/>
        <a:p>
          <a:endParaRPr lang="en-IN"/>
        </a:p>
      </dgm:t>
    </dgm:pt>
    <dgm:pt modelId="{BCA92DE1-E12D-4DAA-BBB7-34A89C20046A}">
      <dgm:prSet phldrT="[Text]"/>
      <dgm:spPr/>
      <dgm:t>
        <a:bodyPr/>
        <a:lstStyle/>
        <a:p>
          <a:r>
            <a:rPr lang="en-US" dirty="0"/>
            <a:t>330</a:t>
          </a:r>
          <a:endParaRPr lang="en-IN" dirty="0"/>
        </a:p>
      </dgm:t>
    </dgm:pt>
    <dgm:pt modelId="{81F4518F-87D7-4CAD-A309-AAEBE79229AC}" type="parTrans" cxnId="{D7E090A4-F82D-49D0-8624-13A1EE9D17BC}">
      <dgm:prSet/>
      <dgm:spPr/>
      <dgm:t>
        <a:bodyPr/>
        <a:lstStyle/>
        <a:p>
          <a:endParaRPr lang="en-IN"/>
        </a:p>
      </dgm:t>
    </dgm:pt>
    <dgm:pt modelId="{EE2F1755-F8B4-4040-814F-02F8DD78DC85}" type="sibTrans" cxnId="{D7E090A4-F82D-49D0-8624-13A1EE9D17BC}">
      <dgm:prSet/>
      <dgm:spPr/>
      <dgm:t>
        <a:bodyPr/>
        <a:lstStyle/>
        <a:p>
          <a:endParaRPr lang="en-IN"/>
        </a:p>
      </dgm:t>
    </dgm:pt>
    <dgm:pt modelId="{27E4EBC4-C318-4B12-9EED-E2F27B5B59B5}">
      <dgm:prSet phldrT="[Text]"/>
      <dgm:spPr/>
      <dgm:t>
        <a:bodyPr/>
        <a:lstStyle/>
        <a:p>
          <a:r>
            <a:rPr lang="en-US" dirty="0"/>
            <a:t>186</a:t>
          </a:r>
          <a:endParaRPr lang="en-IN" dirty="0"/>
        </a:p>
      </dgm:t>
    </dgm:pt>
    <dgm:pt modelId="{835C7446-3436-4987-8BAD-FA432D4AD03B}" type="parTrans" cxnId="{253DE7AC-7D9F-46A8-B898-255C6376EE27}">
      <dgm:prSet/>
      <dgm:spPr/>
      <dgm:t>
        <a:bodyPr/>
        <a:lstStyle/>
        <a:p>
          <a:endParaRPr lang="en-IN"/>
        </a:p>
      </dgm:t>
    </dgm:pt>
    <dgm:pt modelId="{9564D66A-4A7C-4537-8C4F-8F7CC27029FA}" type="sibTrans" cxnId="{253DE7AC-7D9F-46A8-B898-255C6376EE27}">
      <dgm:prSet/>
      <dgm:spPr/>
      <dgm:t>
        <a:bodyPr/>
        <a:lstStyle/>
        <a:p>
          <a:endParaRPr lang="en-IN"/>
        </a:p>
      </dgm:t>
    </dgm:pt>
    <dgm:pt modelId="{158D2645-106D-46A5-9085-3F473CA346C2}">
      <dgm:prSet phldrT="[Text]"/>
      <dgm:spPr/>
      <dgm:t>
        <a:bodyPr/>
        <a:lstStyle/>
        <a:p>
          <a:r>
            <a:rPr lang="en-US" dirty="0"/>
            <a:t>891</a:t>
          </a:r>
          <a:endParaRPr lang="en-IN" dirty="0"/>
        </a:p>
      </dgm:t>
    </dgm:pt>
    <dgm:pt modelId="{24B10A2A-2AEE-4D2B-BD2B-E6F528E0A5CD}" type="parTrans" cxnId="{9889A1A7-2979-40BB-8DCC-D9F96EE52EAC}">
      <dgm:prSet/>
      <dgm:spPr/>
      <dgm:t>
        <a:bodyPr/>
        <a:lstStyle/>
        <a:p>
          <a:endParaRPr lang="en-IN"/>
        </a:p>
      </dgm:t>
    </dgm:pt>
    <dgm:pt modelId="{6BD4FEC8-2108-4951-B9E6-AEF5C48CCA73}" type="sibTrans" cxnId="{9889A1A7-2979-40BB-8DCC-D9F96EE52EAC}">
      <dgm:prSet/>
      <dgm:spPr/>
      <dgm:t>
        <a:bodyPr/>
        <a:lstStyle/>
        <a:p>
          <a:endParaRPr lang="en-IN"/>
        </a:p>
      </dgm:t>
    </dgm:pt>
    <dgm:pt modelId="{8432A47B-4D4A-49E5-8CBE-F16962D0FFF0}" type="pres">
      <dgm:prSet presAssocID="{208D43E5-236F-41F2-B258-57CB167D4512}" presName="matrix" presStyleCnt="0">
        <dgm:presLayoutVars>
          <dgm:chMax val="1"/>
          <dgm:dir/>
          <dgm:resizeHandles val="exact"/>
        </dgm:presLayoutVars>
      </dgm:prSet>
      <dgm:spPr/>
    </dgm:pt>
    <dgm:pt modelId="{588D7D0B-99F5-4961-8592-499609FE3CDF}" type="pres">
      <dgm:prSet presAssocID="{208D43E5-236F-41F2-B258-57CB167D4512}" presName="diamond" presStyleLbl="bgShp" presStyleIdx="0" presStyleCnt="1"/>
      <dgm:spPr/>
    </dgm:pt>
    <dgm:pt modelId="{83BDE91C-DD72-4112-A272-1F13BECE7106}" type="pres">
      <dgm:prSet presAssocID="{208D43E5-236F-41F2-B258-57CB167D4512}" presName="quad1" presStyleLbl="node1" presStyleIdx="0" presStyleCnt="4">
        <dgm:presLayoutVars>
          <dgm:chMax val="0"/>
          <dgm:chPref val="0"/>
          <dgm:bulletEnabled val="1"/>
        </dgm:presLayoutVars>
      </dgm:prSet>
      <dgm:spPr/>
    </dgm:pt>
    <dgm:pt modelId="{210B2E83-288A-4D4F-8B90-B3F8FF6A2C20}" type="pres">
      <dgm:prSet presAssocID="{208D43E5-236F-41F2-B258-57CB167D4512}" presName="quad2" presStyleLbl="node1" presStyleIdx="1" presStyleCnt="4">
        <dgm:presLayoutVars>
          <dgm:chMax val="0"/>
          <dgm:chPref val="0"/>
          <dgm:bulletEnabled val="1"/>
        </dgm:presLayoutVars>
      </dgm:prSet>
      <dgm:spPr/>
    </dgm:pt>
    <dgm:pt modelId="{415F3C23-1B83-4B27-AA79-6FF5E77AA0E8}" type="pres">
      <dgm:prSet presAssocID="{208D43E5-236F-41F2-B258-57CB167D4512}" presName="quad3" presStyleLbl="node1" presStyleIdx="2" presStyleCnt="4">
        <dgm:presLayoutVars>
          <dgm:chMax val="0"/>
          <dgm:chPref val="0"/>
          <dgm:bulletEnabled val="1"/>
        </dgm:presLayoutVars>
      </dgm:prSet>
      <dgm:spPr/>
    </dgm:pt>
    <dgm:pt modelId="{F8BFD234-D946-49B6-A2F5-CF55DB5E617F}" type="pres">
      <dgm:prSet presAssocID="{208D43E5-236F-41F2-B258-57CB167D4512}" presName="quad4" presStyleLbl="node1" presStyleIdx="3" presStyleCnt="4">
        <dgm:presLayoutVars>
          <dgm:chMax val="0"/>
          <dgm:chPref val="0"/>
          <dgm:bulletEnabled val="1"/>
        </dgm:presLayoutVars>
      </dgm:prSet>
      <dgm:spPr/>
    </dgm:pt>
  </dgm:ptLst>
  <dgm:cxnLst>
    <dgm:cxn modelId="{78832015-B40F-4691-AA0D-E32AA1FC71ED}" type="presOf" srcId="{208D43E5-236F-41F2-B258-57CB167D4512}" destId="{8432A47B-4D4A-49E5-8CBE-F16962D0FFF0}" srcOrd="0" destOrd="0" presId="urn:microsoft.com/office/officeart/2005/8/layout/matrix3"/>
    <dgm:cxn modelId="{3889223A-4BD8-486C-BEE3-4FB9D6DE5430}" srcId="{208D43E5-236F-41F2-B258-57CB167D4512}" destId="{D786A521-3F20-4898-A56E-BAF4863D86A8}" srcOrd="0" destOrd="0" parTransId="{0BC62836-FF71-4C29-971B-09FFC463F4A6}" sibTransId="{D053CB5A-612F-460A-8093-91C22540ABC9}"/>
    <dgm:cxn modelId="{4410E371-AA86-488A-A215-B923C2825ACB}" type="presOf" srcId="{D786A521-3F20-4898-A56E-BAF4863D86A8}" destId="{83BDE91C-DD72-4112-A272-1F13BECE7106}" srcOrd="0" destOrd="0" presId="urn:microsoft.com/office/officeart/2005/8/layout/matrix3"/>
    <dgm:cxn modelId="{A774D57A-0B42-4AD9-9BBF-8197C5F15CD0}" type="presOf" srcId="{27E4EBC4-C318-4B12-9EED-E2F27B5B59B5}" destId="{415F3C23-1B83-4B27-AA79-6FF5E77AA0E8}" srcOrd="0" destOrd="0" presId="urn:microsoft.com/office/officeart/2005/8/layout/matrix3"/>
    <dgm:cxn modelId="{D7E090A4-F82D-49D0-8624-13A1EE9D17BC}" srcId="{208D43E5-236F-41F2-B258-57CB167D4512}" destId="{BCA92DE1-E12D-4DAA-BBB7-34A89C20046A}" srcOrd="1" destOrd="0" parTransId="{81F4518F-87D7-4CAD-A309-AAEBE79229AC}" sibTransId="{EE2F1755-F8B4-4040-814F-02F8DD78DC85}"/>
    <dgm:cxn modelId="{9889A1A7-2979-40BB-8DCC-D9F96EE52EAC}" srcId="{208D43E5-236F-41F2-B258-57CB167D4512}" destId="{158D2645-106D-46A5-9085-3F473CA346C2}" srcOrd="3" destOrd="0" parTransId="{24B10A2A-2AEE-4D2B-BD2B-E6F528E0A5CD}" sibTransId="{6BD4FEC8-2108-4951-B9E6-AEF5C48CCA73}"/>
    <dgm:cxn modelId="{253DE7AC-7D9F-46A8-B898-255C6376EE27}" srcId="{208D43E5-236F-41F2-B258-57CB167D4512}" destId="{27E4EBC4-C318-4B12-9EED-E2F27B5B59B5}" srcOrd="2" destOrd="0" parTransId="{835C7446-3436-4987-8BAD-FA432D4AD03B}" sibTransId="{9564D66A-4A7C-4537-8C4F-8F7CC27029FA}"/>
    <dgm:cxn modelId="{7EE6D9B6-88A8-41FF-9554-0F12FE97FE0C}" type="presOf" srcId="{BCA92DE1-E12D-4DAA-BBB7-34A89C20046A}" destId="{210B2E83-288A-4D4F-8B90-B3F8FF6A2C20}" srcOrd="0" destOrd="0" presId="urn:microsoft.com/office/officeart/2005/8/layout/matrix3"/>
    <dgm:cxn modelId="{2C5E4EF9-3D73-48FF-B7AD-FFAEA08A4CD7}" type="presOf" srcId="{158D2645-106D-46A5-9085-3F473CA346C2}" destId="{F8BFD234-D946-49B6-A2F5-CF55DB5E617F}" srcOrd="0" destOrd="0" presId="urn:microsoft.com/office/officeart/2005/8/layout/matrix3"/>
    <dgm:cxn modelId="{4EF395EB-06DD-4928-B85D-9D4CB6403FC1}" type="presParOf" srcId="{8432A47B-4D4A-49E5-8CBE-F16962D0FFF0}" destId="{588D7D0B-99F5-4961-8592-499609FE3CDF}" srcOrd="0" destOrd="0" presId="urn:microsoft.com/office/officeart/2005/8/layout/matrix3"/>
    <dgm:cxn modelId="{5C17A68E-E20B-4746-981D-97D7C50CDEAA}" type="presParOf" srcId="{8432A47B-4D4A-49E5-8CBE-F16962D0FFF0}" destId="{83BDE91C-DD72-4112-A272-1F13BECE7106}" srcOrd="1" destOrd="0" presId="urn:microsoft.com/office/officeart/2005/8/layout/matrix3"/>
    <dgm:cxn modelId="{6DE92E56-F487-4F27-AF32-EEFCFE8D735D}" type="presParOf" srcId="{8432A47B-4D4A-49E5-8CBE-F16962D0FFF0}" destId="{210B2E83-288A-4D4F-8B90-B3F8FF6A2C20}" srcOrd="2" destOrd="0" presId="urn:microsoft.com/office/officeart/2005/8/layout/matrix3"/>
    <dgm:cxn modelId="{C30569AF-FFF4-4F48-B9F9-9C7E9384CA26}" type="presParOf" srcId="{8432A47B-4D4A-49E5-8CBE-F16962D0FFF0}" destId="{415F3C23-1B83-4B27-AA79-6FF5E77AA0E8}" srcOrd="3" destOrd="0" presId="urn:microsoft.com/office/officeart/2005/8/layout/matrix3"/>
    <dgm:cxn modelId="{2FBEED60-8804-40E5-8BAE-449337D57A92}" type="presParOf" srcId="{8432A47B-4D4A-49E5-8CBE-F16962D0FFF0}" destId="{F8BFD234-D946-49B6-A2F5-CF55DB5E617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520C7-87E2-49CD-A3B1-E4C6BBC9ACCE}">
      <dsp:nvSpPr>
        <dsp:cNvPr id="0" name=""/>
        <dsp:cNvSpPr/>
      </dsp:nvSpPr>
      <dsp:spPr>
        <a:xfrm>
          <a:off x="103279" y="0"/>
          <a:ext cx="1832617" cy="183261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625D5-5944-46C8-90E9-BA77DFFA1D6F}">
      <dsp:nvSpPr>
        <dsp:cNvPr id="0" name=""/>
        <dsp:cNvSpPr/>
      </dsp:nvSpPr>
      <dsp:spPr>
        <a:xfrm>
          <a:off x="277378" y="174098"/>
          <a:ext cx="714720" cy="71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3250</a:t>
          </a:r>
          <a:endParaRPr lang="en-IN" sz="1900" kern="1200" dirty="0"/>
        </a:p>
      </dsp:txBody>
      <dsp:txXfrm>
        <a:off x="312268" y="208988"/>
        <a:ext cx="644940" cy="644940"/>
      </dsp:txXfrm>
    </dsp:sp>
    <dsp:sp modelId="{88D20AC8-F6F3-4C10-B77A-6918CFF3DD33}">
      <dsp:nvSpPr>
        <dsp:cNvPr id="0" name=""/>
        <dsp:cNvSpPr/>
      </dsp:nvSpPr>
      <dsp:spPr>
        <a:xfrm>
          <a:off x="1047077" y="174098"/>
          <a:ext cx="714720" cy="71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734</a:t>
          </a:r>
          <a:endParaRPr lang="en-IN" sz="1900" kern="1200" dirty="0"/>
        </a:p>
      </dsp:txBody>
      <dsp:txXfrm>
        <a:off x="1081967" y="208988"/>
        <a:ext cx="644940" cy="644940"/>
      </dsp:txXfrm>
    </dsp:sp>
    <dsp:sp modelId="{B3F0C436-13EA-43C4-8FA6-6E6EC3EA7A32}">
      <dsp:nvSpPr>
        <dsp:cNvPr id="0" name=""/>
        <dsp:cNvSpPr/>
      </dsp:nvSpPr>
      <dsp:spPr>
        <a:xfrm>
          <a:off x="277378" y="943797"/>
          <a:ext cx="714720" cy="71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518</a:t>
          </a:r>
          <a:endParaRPr lang="en-IN" sz="1900" kern="1200" dirty="0"/>
        </a:p>
      </dsp:txBody>
      <dsp:txXfrm>
        <a:off x="312268" y="978687"/>
        <a:ext cx="644940" cy="644940"/>
      </dsp:txXfrm>
    </dsp:sp>
    <dsp:sp modelId="{B5B5A598-CF19-4C2D-84C1-EDE505D56E4F}">
      <dsp:nvSpPr>
        <dsp:cNvPr id="0" name=""/>
        <dsp:cNvSpPr/>
      </dsp:nvSpPr>
      <dsp:spPr>
        <a:xfrm>
          <a:off x="1047077" y="943797"/>
          <a:ext cx="714720" cy="71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1966</a:t>
          </a:r>
          <a:endParaRPr lang="en-IN" sz="1900" kern="1200" dirty="0"/>
        </a:p>
      </dsp:txBody>
      <dsp:txXfrm>
        <a:off x="1081967" y="978687"/>
        <a:ext cx="644940" cy="644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D7D0B-99F5-4961-8592-499609FE3CDF}">
      <dsp:nvSpPr>
        <dsp:cNvPr id="0" name=""/>
        <dsp:cNvSpPr/>
      </dsp:nvSpPr>
      <dsp:spPr>
        <a:xfrm>
          <a:off x="384312" y="0"/>
          <a:ext cx="2425148" cy="242514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DE91C-DD72-4112-A272-1F13BECE7106}">
      <dsp:nvSpPr>
        <dsp:cNvPr id="0" name=""/>
        <dsp:cNvSpPr/>
      </dsp:nvSpPr>
      <dsp:spPr>
        <a:xfrm>
          <a:off x="614702" y="230389"/>
          <a:ext cx="945807" cy="9458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1365</a:t>
          </a:r>
          <a:endParaRPr lang="en-IN" sz="2500" kern="1200" dirty="0"/>
        </a:p>
      </dsp:txBody>
      <dsp:txXfrm>
        <a:off x="660872" y="276559"/>
        <a:ext cx="853467" cy="853467"/>
      </dsp:txXfrm>
    </dsp:sp>
    <dsp:sp modelId="{210B2E83-288A-4D4F-8B90-B3F8FF6A2C20}">
      <dsp:nvSpPr>
        <dsp:cNvPr id="0" name=""/>
        <dsp:cNvSpPr/>
      </dsp:nvSpPr>
      <dsp:spPr>
        <a:xfrm>
          <a:off x="1633264" y="230389"/>
          <a:ext cx="945807" cy="9458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330</a:t>
          </a:r>
          <a:endParaRPr lang="en-IN" sz="2500" kern="1200" dirty="0"/>
        </a:p>
      </dsp:txBody>
      <dsp:txXfrm>
        <a:off x="1679434" y="276559"/>
        <a:ext cx="853467" cy="853467"/>
      </dsp:txXfrm>
    </dsp:sp>
    <dsp:sp modelId="{415F3C23-1B83-4B27-AA79-6FF5E77AA0E8}">
      <dsp:nvSpPr>
        <dsp:cNvPr id="0" name=""/>
        <dsp:cNvSpPr/>
      </dsp:nvSpPr>
      <dsp:spPr>
        <a:xfrm>
          <a:off x="614702" y="1248951"/>
          <a:ext cx="945807" cy="9458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186</a:t>
          </a:r>
          <a:endParaRPr lang="en-IN" sz="2500" kern="1200" dirty="0"/>
        </a:p>
      </dsp:txBody>
      <dsp:txXfrm>
        <a:off x="660872" y="1295121"/>
        <a:ext cx="853467" cy="853467"/>
      </dsp:txXfrm>
    </dsp:sp>
    <dsp:sp modelId="{F8BFD234-D946-49B6-A2F5-CF55DB5E617F}">
      <dsp:nvSpPr>
        <dsp:cNvPr id="0" name=""/>
        <dsp:cNvSpPr/>
      </dsp:nvSpPr>
      <dsp:spPr>
        <a:xfrm>
          <a:off x="1633264" y="1248951"/>
          <a:ext cx="945807" cy="9458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891</a:t>
          </a:r>
          <a:endParaRPr lang="en-IN" sz="2500" kern="1200" dirty="0"/>
        </a:p>
      </dsp:txBody>
      <dsp:txXfrm>
        <a:off x="1679434" y="1295121"/>
        <a:ext cx="853467" cy="85346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288F-E9EF-4595-CAA6-87CD7349B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2A5AC8-66A9-86C4-AAEE-5B9EF86DF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0583E6-96EE-D9A6-A91E-8CC1C71200D1}"/>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2CB41CA6-45EC-8326-08D1-665B4287B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711D7-79EA-8E2B-BFE5-91DD175785BB}"/>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101050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E5A5-BC7C-DD14-8030-2E09859C07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1C8716-482B-ABB1-4E23-5E80F3D69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0C753-9036-A5A8-EB20-0CB0EF5D36AB}"/>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8BE4585B-2E5C-4CF8-98DF-B4FB5110B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D8E5A-BB6F-0A3E-CE0C-89598AFFDC8A}"/>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168893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F4B5E-5EE4-ECBA-9D92-6155570C66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7CB21B-78E1-4003-44AB-108470B95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C4A38-0E82-7B50-ABF2-CD531FF52191}"/>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4F8D0183-6120-8E43-A013-3DC6F0367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B91D2-E3C5-54B8-7C2A-E20F653B9863}"/>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40991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5C55-F50B-1964-1BBF-89D2DFDCE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57655-CD06-9DB0-FE90-E8430F968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DD466-9D56-C3B6-3615-8BC580C466A4}"/>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A9B26382-3A7B-4F31-E669-8084A11E7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58CEC8-6331-438C-3404-3EA1848EA216}"/>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273301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1DFB-1636-5BEC-CBBC-F260037556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F71D5A-62CB-C1B1-E548-AE413F794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C9EC52-AC25-1D35-7D97-EA51E414B792}"/>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78D3615A-28E8-CB59-F3F8-33A101049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C5261-2E4F-69B4-E022-98CD4A4BD346}"/>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26421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4F32-757B-D0E7-B85F-AFDF71183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12164E-78CF-933A-D01D-5025548AC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14B76-90E6-B5C3-2041-A13B9E250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7A50BF-DC80-5C34-1921-56A02C8AF19B}"/>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6" name="Footer Placeholder 5">
            <a:extLst>
              <a:ext uri="{FF2B5EF4-FFF2-40B4-BE49-F238E27FC236}">
                <a16:creationId xmlns:a16="http://schemas.microsoft.com/office/drawing/2014/main" id="{A87F610D-155E-8E86-69A6-FE2D33C098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6FA5E0-8898-0320-ECBD-52205EFDCC03}"/>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426966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A145-F334-BC7C-909C-E2D06821D8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4805C-1655-34D0-368B-7363F529A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6C532-0814-F09C-808E-F983F522B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D76686-5B3C-9081-7F8A-4E212A84E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A0E92-D535-CB3D-3594-760C37C91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73B9F2-BF81-48E9-6381-F8EE08A91C1E}"/>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8" name="Footer Placeholder 7">
            <a:extLst>
              <a:ext uri="{FF2B5EF4-FFF2-40B4-BE49-F238E27FC236}">
                <a16:creationId xmlns:a16="http://schemas.microsoft.com/office/drawing/2014/main" id="{3388611D-2D66-B985-79BD-1057B63CD0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0B6FE3-80BD-3B46-6C87-4C84B8653343}"/>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306991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AEBA-6C99-A702-3E6E-4231D87B6A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8E738D-53E3-C025-265D-57980AEC1FA8}"/>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4" name="Footer Placeholder 3">
            <a:extLst>
              <a:ext uri="{FF2B5EF4-FFF2-40B4-BE49-F238E27FC236}">
                <a16:creationId xmlns:a16="http://schemas.microsoft.com/office/drawing/2014/main" id="{BD6276A6-14BF-2A6F-99A4-DEA2B3CE77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324ADB-C070-5EA8-98EF-748EDF9FABE2}"/>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18448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9E4A3-7C11-7B54-F416-5CAE6FCDA681}"/>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3" name="Footer Placeholder 2">
            <a:extLst>
              <a:ext uri="{FF2B5EF4-FFF2-40B4-BE49-F238E27FC236}">
                <a16:creationId xmlns:a16="http://schemas.microsoft.com/office/drawing/2014/main" id="{728020FD-DBB4-0AFA-0046-367B278AE3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4473C6-26EA-2217-A9AE-101A568EFEB5}"/>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425278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31F1-1416-D5C5-701B-0871C30D6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7355B2-8F24-703D-BCD3-95797A46E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1C73E1-6819-AE70-8B2D-A922A98F1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11042-B151-51EB-5CDC-5E19D16A5FAF}"/>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6" name="Footer Placeholder 5">
            <a:extLst>
              <a:ext uri="{FF2B5EF4-FFF2-40B4-BE49-F238E27FC236}">
                <a16:creationId xmlns:a16="http://schemas.microsoft.com/office/drawing/2014/main" id="{0CD1660A-E622-A35D-6ADC-8AE3D0103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3B5AB3-BB5B-E195-20BD-6B58F7F3D982}"/>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409092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6710-F6D3-376D-6560-052372B95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CD2BD8-55D8-4D8E-429E-CB7CBA821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B437AC-5DAB-9B0C-9E1C-3C862E0A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65657-09BE-DF80-D8EE-C7E2E6E766B7}"/>
              </a:ext>
            </a:extLst>
          </p:cNvPr>
          <p:cNvSpPr>
            <a:spLocks noGrp="1"/>
          </p:cNvSpPr>
          <p:nvPr>
            <p:ph type="dt" sz="half" idx="10"/>
          </p:nvPr>
        </p:nvSpPr>
        <p:spPr/>
        <p:txBody>
          <a:bodyPr/>
          <a:lstStyle/>
          <a:p>
            <a:fld id="{7AFB5D2B-3AE2-4649-A497-546EF7BB0F82}" type="datetimeFigureOut">
              <a:rPr lang="en-IN" smtClean="0"/>
              <a:t>05-09-2022</a:t>
            </a:fld>
            <a:endParaRPr lang="en-IN"/>
          </a:p>
        </p:txBody>
      </p:sp>
      <p:sp>
        <p:nvSpPr>
          <p:cNvPr id="6" name="Footer Placeholder 5">
            <a:extLst>
              <a:ext uri="{FF2B5EF4-FFF2-40B4-BE49-F238E27FC236}">
                <a16:creationId xmlns:a16="http://schemas.microsoft.com/office/drawing/2014/main" id="{777306A9-48FF-5659-F704-9631564C9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C83CE-338B-EB4F-1231-1F91D3AC071E}"/>
              </a:ext>
            </a:extLst>
          </p:cNvPr>
          <p:cNvSpPr>
            <a:spLocks noGrp="1"/>
          </p:cNvSpPr>
          <p:nvPr>
            <p:ph type="sldNum" sz="quarter" idx="12"/>
          </p:nvPr>
        </p:nvSpPr>
        <p:spPr/>
        <p:txBody>
          <a:bodyPr/>
          <a:lstStyle/>
          <a:p>
            <a:fld id="{58285344-164E-46C2-9F5E-26E27C37546A}" type="slidenum">
              <a:rPr lang="en-IN" smtClean="0"/>
              <a:t>‹#›</a:t>
            </a:fld>
            <a:endParaRPr lang="en-IN"/>
          </a:p>
        </p:txBody>
      </p:sp>
    </p:spTree>
    <p:extLst>
      <p:ext uri="{BB962C8B-B14F-4D97-AF65-F5344CB8AC3E}">
        <p14:creationId xmlns:p14="http://schemas.microsoft.com/office/powerpoint/2010/main" val="79164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518B9-2FD3-E87F-B36D-BCD37E945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D5DAC-394C-2DA4-9409-AD02ED384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3EBC9-26BD-46EE-81B1-AA1450351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B5D2B-3AE2-4649-A497-546EF7BB0F82}" type="datetimeFigureOut">
              <a:rPr lang="en-IN" smtClean="0"/>
              <a:t>05-09-2022</a:t>
            </a:fld>
            <a:endParaRPr lang="en-IN"/>
          </a:p>
        </p:txBody>
      </p:sp>
      <p:sp>
        <p:nvSpPr>
          <p:cNvPr id="5" name="Footer Placeholder 4">
            <a:extLst>
              <a:ext uri="{FF2B5EF4-FFF2-40B4-BE49-F238E27FC236}">
                <a16:creationId xmlns:a16="http://schemas.microsoft.com/office/drawing/2014/main" id="{B30D6E12-78B5-FE55-CCF6-E32ABF4CD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D89B64-8AEF-CD88-9283-054AC0EE2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85344-164E-46C2-9F5E-26E27C37546A}" type="slidenum">
              <a:rPr lang="en-IN" smtClean="0"/>
              <a:t>‹#›</a:t>
            </a:fld>
            <a:endParaRPr lang="en-IN"/>
          </a:p>
        </p:txBody>
      </p:sp>
    </p:spTree>
    <p:extLst>
      <p:ext uri="{BB962C8B-B14F-4D97-AF65-F5344CB8AC3E}">
        <p14:creationId xmlns:p14="http://schemas.microsoft.com/office/powerpoint/2010/main" val="1657839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FE89A-B79A-E6BE-887A-2EB93C088D99}"/>
              </a:ext>
            </a:extLst>
          </p:cNvPr>
          <p:cNvSpPr>
            <a:spLocks noGrp="1"/>
          </p:cNvSpPr>
          <p:nvPr>
            <p:ph type="ctrTitle"/>
          </p:nvPr>
        </p:nvSpPr>
        <p:spPr>
          <a:xfrm>
            <a:off x="838199" y="1093788"/>
            <a:ext cx="10506455" cy="2967208"/>
          </a:xfrm>
        </p:spPr>
        <p:txBody>
          <a:bodyPr>
            <a:normAutofit/>
          </a:bodyPr>
          <a:lstStyle/>
          <a:p>
            <a:pPr algn="l"/>
            <a:r>
              <a:rPr lang="en-US" sz="8000"/>
              <a:t>X Education Company – Lead score case study</a:t>
            </a:r>
            <a:endParaRPr lang="en-IN" sz="8000"/>
          </a:p>
        </p:txBody>
      </p:sp>
      <p:sp>
        <p:nvSpPr>
          <p:cNvPr id="3" name="Subtitle 2">
            <a:extLst>
              <a:ext uri="{FF2B5EF4-FFF2-40B4-BE49-F238E27FC236}">
                <a16:creationId xmlns:a16="http://schemas.microsoft.com/office/drawing/2014/main" id="{1DB1F1C4-A8B9-7B1A-B782-A8942F4164D8}"/>
              </a:ext>
            </a:extLst>
          </p:cNvPr>
          <p:cNvSpPr>
            <a:spLocks noGrp="1"/>
          </p:cNvSpPr>
          <p:nvPr>
            <p:ph type="subTitle" idx="1"/>
          </p:nvPr>
        </p:nvSpPr>
        <p:spPr>
          <a:xfrm>
            <a:off x="7400924" y="4619624"/>
            <a:ext cx="3946779" cy="1038225"/>
          </a:xfrm>
        </p:spPr>
        <p:txBody>
          <a:bodyPr>
            <a:normAutofit/>
          </a:bodyPr>
          <a:lstStyle/>
          <a:p>
            <a:pPr algn="r"/>
            <a:r>
              <a:rPr lang="en-US" dirty="0"/>
              <a:t>Submitted by </a:t>
            </a:r>
          </a:p>
          <a:p>
            <a:pPr algn="r"/>
            <a:r>
              <a:rPr lang="en-US" dirty="0"/>
              <a:t>Hemanth Reddy </a:t>
            </a:r>
            <a:endParaRPr lang="en-IN" dirty="0"/>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55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48FD-48D4-D839-68F9-625D19B83E39}"/>
              </a:ext>
            </a:extLst>
          </p:cNvPr>
          <p:cNvSpPr>
            <a:spLocks noGrp="1"/>
          </p:cNvSpPr>
          <p:nvPr>
            <p:ph type="title"/>
          </p:nvPr>
        </p:nvSpPr>
        <p:spPr>
          <a:xfrm>
            <a:off x="838200" y="92765"/>
            <a:ext cx="10515600" cy="575019"/>
          </a:xfrm>
        </p:spPr>
        <p:txBody>
          <a:bodyPr>
            <a:normAutofit/>
          </a:bodyPr>
          <a:lstStyle/>
          <a:p>
            <a:r>
              <a:rPr lang="en-IN" sz="2400" b="1" dirty="0"/>
              <a:t>Variables Impacting the Conversion Rate:</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2DE01082-A4EB-F02B-BB2E-1FCAF81B0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0837"/>
            <a:ext cx="6090662" cy="4830842"/>
          </a:xfrm>
        </p:spPr>
      </p:pic>
      <p:sp>
        <p:nvSpPr>
          <p:cNvPr id="6" name="TextBox 5">
            <a:extLst>
              <a:ext uri="{FF2B5EF4-FFF2-40B4-BE49-F238E27FC236}">
                <a16:creationId xmlns:a16="http://schemas.microsoft.com/office/drawing/2014/main" id="{83E75C42-04C4-325D-8BD3-E225E639CBC2}"/>
              </a:ext>
            </a:extLst>
          </p:cNvPr>
          <p:cNvSpPr txBox="1"/>
          <p:nvPr/>
        </p:nvSpPr>
        <p:spPr>
          <a:xfrm flipH="1">
            <a:off x="838199" y="859644"/>
            <a:ext cx="9585960" cy="369332"/>
          </a:xfrm>
          <a:prstGeom prst="rect">
            <a:avLst/>
          </a:prstGeom>
          <a:noFill/>
        </p:spPr>
        <p:txBody>
          <a:bodyPr wrap="square" rtlCol="0">
            <a:spAutoFit/>
          </a:bodyPr>
          <a:lstStyle/>
          <a:p>
            <a:r>
              <a:rPr lang="en-US" dirty="0"/>
              <a:t>Here is the list of variables, selected by using RFE which cause an impact on conversion rate.</a:t>
            </a:r>
            <a:endParaRPr lang="en-IN" dirty="0"/>
          </a:p>
        </p:txBody>
      </p:sp>
    </p:spTree>
    <p:extLst>
      <p:ext uri="{BB962C8B-B14F-4D97-AF65-F5344CB8AC3E}">
        <p14:creationId xmlns:p14="http://schemas.microsoft.com/office/powerpoint/2010/main" val="396454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F7C-AF69-BD4B-3D34-F5BE643119D9}"/>
              </a:ext>
            </a:extLst>
          </p:cNvPr>
          <p:cNvSpPr>
            <a:spLocks noGrp="1"/>
          </p:cNvSpPr>
          <p:nvPr>
            <p:ph type="title"/>
          </p:nvPr>
        </p:nvSpPr>
        <p:spPr>
          <a:xfrm>
            <a:off x="838200" y="365125"/>
            <a:ext cx="10515600" cy="915035"/>
          </a:xfrm>
        </p:spPr>
        <p:txBody>
          <a:bodyPr>
            <a:normAutofit/>
          </a:bodyPr>
          <a:lstStyle/>
          <a:p>
            <a:r>
              <a:rPr lang="en-US" sz="2800" b="1" dirty="0"/>
              <a:t>Model evaluation on train data set:</a:t>
            </a:r>
            <a:endParaRPr lang="en-IN" sz="2800" b="1" dirty="0"/>
          </a:p>
        </p:txBody>
      </p:sp>
      <p:pic>
        <p:nvPicPr>
          <p:cNvPr id="6" name="Content Placeholder 5" descr="Chart, line chart&#10;&#10;Description automatically generated">
            <a:extLst>
              <a:ext uri="{FF2B5EF4-FFF2-40B4-BE49-F238E27FC236}">
                <a16:creationId xmlns:a16="http://schemas.microsoft.com/office/drawing/2014/main" id="{5FA55473-452F-0C39-5E3C-D9129054CC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80159"/>
            <a:ext cx="5181600" cy="4896803"/>
          </a:xfrm>
        </p:spPr>
      </p:pic>
      <p:graphicFrame>
        <p:nvGraphicFramePr>
          <p:cNvPr id="7" name="Content Placeholder 6">
            <a:extLst>
              <a:ext uri="{FF2B5EF4-FFF2-40B4-BE49-F238E27FC236}">
                <a16:creationId xmlns:a16="http://schemas.microsoft.com/office/drawing/2014/main" id="{6758F45E-B635-775E-1FD7-788A888BB4DD}"/>
              </a:ext>
            </a:extLst>
          </p:cNvPr>
          <p:cNvGraphicFramePr>
            <a:graphicFrameLocks noGrp="1"/>
          </p:cNvGraphicFramePr>
          <p:nvPr>
            <p:ph sz="half" idx="2"/>
            <p:extLst>
              <p:ext uri="{D42A27DB-BD31-4B8C-83A1-F6EECF244321}">
                <p14:modId xmlns:p14="http://schemas.microsoft.com/office/powerpoint/2010/main" val="2096931214"/>
              </p:ext>
            </p:extLst>
          </p:nvPr>
        </p:nvGraphicFramePr>
        <p:xfrm>
          <a:off x="6362701" y="1798479"/>
          <a:ext cx="2039177" cy="18326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C5B216B7-B61D-011A-DD42-28B27B2C7E9E}"/>
              </a:ext>
            </a:extLst>
          </p:cNvPr>
          <p:cNvSpPr txBox="1"/>
          <p:nvPr/>
        </p:nvSpPr>
        <p:spPr>
          <a:xfrm>
            <a:off x="6172202" y="1429147"/>
            <a:ext cx="2332383" cy="369332"/>
          </a:xfrm>
          <a:prstGeom prst="rect">
            <a:avLst/>
          </a:prstGeom>
          <a:noFill/>
        </p:spPr>
        <p:txBody>
          <a:bodyPr wrap="square" rtlCol="0">
            <a:spAutoFit/>
          </a:bodyPr>
          <a:lstStyle/>
          <a:p>
            <a:r>
              <a:rPr lang="en-US" dirty="0"/>
              <a:t>Confusion Matrix :</a:t>
            </a:r>
            <a:endParaRPr lang="en-IN" dirty="0"/>
          </a:p>
        </p:txBody>
      </p:sp>
      <p:sp>
        <p:nvSpPr>
          <p:cNvPr id="9" name="TextBox 8">
            <a:extLst>
              <a:ext uri="{FF2B5EF4-FFF2-40B4-BE49-F238E27FC236}">
                <a16:creationId xmlns:a16="http://schemas.microsoft.com/office/drawing/2014/main" id="{014EA482-FF83-3CA1-CD1F-2284EBAD7702}"/>
              </a:ext>
            </a:extLst>
          </p:cNvPr>
          <p:cNvSpPr txBox="1"/>
          <p:nvPr/>
        </p:nvSpPr>
        <p:spPr>
          <a:xfrm>
            <a:off x="6334538" y="4055165"/>
            <a:ext cx="5019261" cy="2585323"/>
          </a:xfrm>
          <a:prstGeom prst="rect">
            <a:avLst/>
          </a:prstGeom>
          <a:noFill/>
        </p:spPr>
        <p:txBody>
          <a:bodyPr wrap="square" rtlCol="0">
            <a:spAutoFit/>
          </a:bodyPr>
          <a:lstStyle/>
          <a:p>
            <a:r>
              <a:rPr lang="en-US" dirty="0"/>
              <a:t>Accuracy : 80.6%</a:t>
            </a:r>
          </a:p>
          <a:p>
            <a:r>
              <a:rPr lang="en-US" dirty="0"/>
              <a:t>Sensitivity : 79.1%</a:t>
            </a:r>
          </a:p>
          <a:p>
            <a:r>
              <a:rPr lang="en-US" dirty="0"/>
              <a:t>Specificity : 81.5%</a:t>
            </a:r>
          </a:p>
          <a:p>
            <a:r>
              <a:rPr lang="en-US" dirty="0"/>
              <a:t>False positive rate : 18%</a:t>
            </a:r>
          </a:p>
          <a:p>
            <a:r>
              <a:rPr lang="en-US" dirty="0"/>
              <a:t>Positive Predictive value: 72%</a:t>
            </a:r>
          </a:p>
          <a:p>
            <a:r>
              <a:rPr lang="en-US" dirty="0"/>
              <a:t>Negative Predictive value : 87%</a:t>
            </a:r>
          </a:p>
          <a:p>
            <a:r>
              <a:rPr lang="en-US" dirty="0"/>
              <a:t>Precision :78%</a:t>
            </a:r>
          </a:p>
          <a:p>
            <a:r>
              <a:rPr lang="en-US" dirty="0"/>
              <a:t>Recall : 71%</a:t>
            </a:r>
          </a:p>
          <a:p>
            <a:endParaRPr lang="en-IN" dirty="0"/>
          </a:p>
        </p:txBody>
      </p:sp>
    </p:spTree>
    <p:extLst>
      <p:ext uri="{BB962C8B-B14F-4D97-AF65-F5344CB8AC3E}">
        <p14:creationId xmlns:p14="http://schemas.microsoft.com/office/powerpoint/2010/main" val="413851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C5D6-D9B7-44F1-BF36-2B42FBA077CA}"/>
              </a:ext>
            </a:extLst>
          </p:cNvPr>
          <p:cNvSpPr>
            <a:spLocks noGrp="1"/>
          </p:cNvSpPr>
          <p:nvPr>
            <p:ph type="title"/>
          </p:nvPr>
        </p:nvSpPr>
        <p:spPr>
          <a:xfrm>
            <a:off x="838200" y="365126"/>
            <a:ext cx="10515600" cy="748058"/>
          </a:xfrm>
        </p:spPr>
        <p:txBody>
          <a:bodyPr>
            <a:normAutofit/>
          </a:bodyPr>
          <a:lstStyle/>
          <a:p>
            <a:r>
              <a:rPr lang="en-US" sz="2400" b="1" dirty="0"/>
              <a:t>Model evaluation on test data set:</a:t>
            </a:r>
            <a:endParaRPr lang="en-IN" sz="2400" dirty="0"/>
          </a:p>
        </p:txBody>
      </p:sp>
      <p:graphicFrame>
        <p:nvGraphicFramePr>
          <p:cNvPr id="5" name="Content Placeholder 4">
            <a:extLst>
              <a:ext uri="{FF2B5EF4-FFF2-40B4-BE49-F238E27FC236}">
                <a16:creationId xmlns:a16="http://schemas.microsoft.com/office/drawing/2014/main" id="{56925605-CBBD-7161-30FE-85E2D988F3BC}"/>
              </a:ext>
            </a:extLst>
          </p:cNvPr>
          <p:cNvGraphicFramePr>
            <a:graphicFrameLocks noGrp="1"/>
          </p:cNvGraphicFramePr>
          <p:nvPr>
            <p:ph sz="half" idx="1"/>
            <p:extLst>
              <p:ext uri="{D42A27DB-BD31-4B8C-83A1-F6EECF244321}">
                <p14:modId xmlns:p14="http://schemas.microsoft.com/office/powerpoint/2010/main" val="1993679536"/>
              </p:ext>
            </p:extLst>
          </p:nvPr>
        </p:nvGraphicFramePr>
        <p:xfrm>
          <a:off x="1391478" y="2001078"/>
          <a:ext cx="3193774" cy="2425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3BC6E52C-F58C-055A-5E19-E030099DEDD6}"/>
              </a:ext>
            </a:extLst>
          </p:cNvPr>
          <p:cNvSpPr>
            <a:spLocks noGrp="1"/>
          </p:cNvSpPr>
          <p:nvPr>
            <p:ph sz="half" idx="2"/>
          </p:nvPr>
        </p:nvSpPr>
        <p:spPr/>
        <p:txBody>
          <a:bodyPr>
            <a:normAutofit/>
          </a:bodyPr>
          <a:lstStyle/>
          <a:p>
            <a:pPr marL="0" indent="0">
              <a:buNone/>
            </a:pPr>
            <a:r>
              <a:rPr lang="en-US" sz="2000" dirty="0"/>
              <a:t>Accuracy : 81.3%</a:t>
            </a:r>
          </a:p>
          <a:p>
            <a:pPr marL="0" indent="0">
              <a:buNone/>
            </a:pPr>
            <a:r>
              <a:rPr lang="en-US" sz="2000" dirty="0"/>
              <a:t>Sensitivity : 82.7%</a:t>
            </a:r>
          </a:p>
          <a:p>
            <a:pPr marL="0" indent="0">
              <a:buNone/>
            </a:pPr>
            <a:r>
              <a:rPr lang="en-US" sz="2000" dirty="0"/>
              <a:t>Specificity : 80.5%</a:t>
            </a:r>
          </a:p>
          <a:p>
            <a:pPr marL="0" indent="0">
              <a:buNone/>
            </a:pPr>
            <a:r>
              <a:rPr lang="en-US" sz="2000" dirty="0"/>
              <a:t>Precision : 73%</a:t>
            </a:r>
          </a:p>
          <a:p>
            <a:pPr marL="0" indent="0">
              <a:buNone/>
            </a:pPr>
            <a:r>
              <a:rPr lang="en-US" sz="2000" dirty="0"/>
              <a:t>Recall : 82.7%</a:t>
            </a:r>
            <a:endParaRPr lang="en-IN" sz="2000" dirty="0"/>
          </a:p>
        </p:txBody>
      </p:sp>
      <p:sp>
        <p:nvSpPr>
          <p:cNvPr id="6" name="TextBox 5">
            <a:extLst>
              <a:ext uri="{FF2B5EF4-FFF2-40B4-BE49-F238E27FC236}">
                <a16:creationId xmlns:a16="http://schemas.microsoft.com/office/drawing/2014/main" id="{55DDFEE4-C0DC-B5A1-33DE-4BDFA4BB2808}"/>
              </a:ext>
            </a:extLst>
          </p:cNvPr>
          <p:cNvSpPr txBox="1"/>
          <p:nvPr/>
        </p:nvSpPr>
        <p:spPr>
          <a:xfrm>
            <a:off x="1484244" y="1456293"/>
            <a:ext cx="3101008" cy="400110"/>
          </a:xfrm>
          <a:prstGeom prst="rect">
            <a:avLst/>
          </a:prstGeom>
          <a:noFill/>
        </p:spPr>
        <p:txBody>
          <a:bodyPr wrap="square" rtlCol="0">
            <a:spAutoFit/>
          </a:bodyPr>
          <a:lstStyle/>
          <a:p>
            <a:r>
              <a:rPr lang="en-US" sz="2000" dirty="0"/>
              <a:t>Confusion Matrix:</a:t>
            </a:r>
            <a:endParaRPr lang="en-IN" sz="2000" dirty="0"/>
          </a:p>
        </p:txBody>
      </p:sp>
    </p:spTree>
    <p:extLst>
      <p:ext uri="{BB962C8B-B14F-4D97-AF65-F5344CB8AC3E}">
        <p14:creationId xmlns:p14="http://schemas.microsoft.com/office/powerpoint/2010/main" val="322342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F928-45AE-F6D1-1C53-6C48EF0EEB73}"/>
              </a:ext>
            </a:extLst>
          </p:cNvPr>
          <p:cNvSpPr>
            <a:spLocks noGrp="1"/>
          </p:cNvSpPr>
          <p:nvPr>
            <p:ph type="title"/>
          </p:nvPr>
        </p:nvSpPr>
        <p:spPr>
          <a:xfrm>
            <a:off x="838200" y="365126"/>
            <a:ext cx="10515600" cy="642040"/>
          </a:xfrm>
        </p:spPr>
        <p:txBody>
          <a:bodyPr>
            <a:normAutofit/>
          </a:bodyPr>
          <a:lstStyle/>
          <a:p>
            <a:r>
              <a:rPr lang="en-IN" sz="2800" b="1" dirty="0"/>
              <a:t>Conclusion:</a:t>
            </a:r>
          </a:p>
        </p:txBody>
      </p:sp>
      <p:sp>
        <p:nvSpPr>
          <p:cNvPr id="3" name="Content Placeholder 2">
            <a:extLst>
              <a:ext uri="{FF2B5EF4-FFF2-40B4-BE49-F238E27FC236}">
                <a16:creationId xmlns:a16="http://schemas.microsoft.com/office/drawing/2014/main" id="{709D3B26-D3D4-76BD-1CBF-CF7F90968646}"/>
              </a:ext>
            </a:extLst>
          </p:cNvPr>
          <p:cNvSpPr>
            <a:spLocks noGrp="1"/>
          </p:cNvSpPr>
          <p:nvPr>
            <p:ph idx="1"/>
          </p:nvPr>
        </p:nvSpPr>
        <p:spPr>
          <a:xfrm>
            <a:off x="838200" y="1007166"/>
            <a:ext cx="10515600" cy="5485708"/>
          </a:xfrm>
        </p:spPr>
        <p:txBody>
          <a:bodyPr>
            <a:normAutofit/>
          </a:bodyPr>
          <a:lstStyle/>
          <a:p>
            <a:pPr marL="0" indent="0">
              <a:buNone/>
            </a:pPr>
            <a:r>
              <a:rPr lang="en-IN" sz="2000" dirty="0"/>
              <a:t>-&gt; While we have checked both Sensitivity-Specificity as well as Precision and Recall Metrics, we have considered the optimal cut off based on Sensitivity and Specificity for calculating the final prediction. </a:t>
            </a:r>
          </a:p>
          <a:p>
            <a:pPr marL="0" indent="0">
              <a:buNone/>
            </a:pPr>
            <a:endParaRPr lang="en-IN" sz="2000" dirty="0"/>
          </a:p>
          <a:p>
            <a:pPr marL="0" indent="0">
              <a:buNone/>
            </a:pPr>
            <a:r>
              <a:rPr lang="en-IN" sz="2000" dirty="0"/>
              <a:t>-&gt; Accuracy, Sensitivity and Specificity values of test set are around 81%, 82% and 80% which are approximately closer to the respective values calculated using trained set. </a:t>
            </a:r>
          </a:p>
          <a:p>
            <a:pPr marL="0" indent="0">
              <a:buNone/>
            </a:pPr>
            <a:endParaRPr lang="en-IN" sz="2000" dirty="0"/>
          </a:p>
          <a:p>
            <a:pPr marL="0" indent="0">
              <a:buNone/>
            </a:pPr>
            <a:r>
              <a:rPr lang="en-IN" sz="2000" dirty="0"/>
              <a:t>-&gt; Also the lead score calculated shows the conversion rate on the final predicted model is around 79% (in train set) and 82% in test set </a:t>
            </a:r>
          </a:p>
          <a:p>
            <a:pPr marL="0" indent="0">
              <a:buNone/>
            </a:pPr>
            <a:endParaRPr lang="en-IN" sz="2000" dirty="0"/>
          </a:p>
          <a:p>
            <a:pPr marL="0" indent="0">
              <a:buNone/>
            </a:pPr>
            <a:r>
              <a:rPr lang="en-IN" sz="2000" dirty="0"/>
              <a:t>-&gt; The top 3 variables that contribute for lead getting converted in the model are</a:t>
            </a:r>
          </a:p>
          <a:p>
            <a:pPr marL="0" indent="0">
              <a:buNone/>
            </a:pPr>
            <a:r>
              <a:rPr lang="en-IN" sz="2000" dirty="0"/>
              <a:t>	-&gt; Total Visits</a:t>
            </a:r>
          </a:p>
          <a:p>
            <a:pPr marL="0" indent="0">
              <a:buNone/>
            </a:pPr>
            <a:r>
              <a:rPr lang="en-IN" sz="2000" dirty="0"/>
              <a:t>	-&gt; Total time spent on website </a:t>
            </a:r>
          </a:p>
          <a:p>
            <a:pPr marL="0" indent="0">
              <a:buNone/>
            </a:pPr>
            <a:r>
              <a:rPr lang="en-IN" sz="2000" dirty="0"/>
              <a:t>	-&gt; Had a Phone Conversation from Last Notable Activity</a:t>
            </a:r>
          </a:p>
          <a:p>
            <a:pPr marL="0" indent="0">
              <a:buNone/>
            </a:pPr>
            <a:r>
              <a:rPr lang="en-IN" sz="2000" dirty="0"/>
              <a:t>-&gt; Hence overall this model seems to be good. </a:t>
            </a:r>
          </a:p>
        </p:txBody>
      </p:sp>
    </p:spTree>
    <p:extLst>
      <p:ext uri="{BB962C8B-B14F-4D97-AF65-F5344CB8AC3E}">
        <p14:creationId xmlns:p14="http://schemas.microsoft.com/office/powerpoint/2010/main" val="73810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B0FD-0247-1726-399A-DF11105B15DC}"/>
              </a:ext>
            </a:extLst>
          </p:cNvPr>
          <p:cNvSpPr>
            <a:spLocks noGrp="1"/>
          </p:cNvSpPr>
          <p:nvPr>
            <p:ph type="title"/>
          </p:nvPr>
        </p:nvSpPr>
        <p:spPr>
          <a:xfrm>
            <a:off x="838200" y="116395"/>
            <a:ext cx="10515600" cy="801066"/>
          </a:xfrm>
        </p:spPr>
        <p:txBody>
          <a:bodyPr>
            <a:normAutofit/>
          </a:bodyPr>
          <a:lstStyle/>
          <a:p>
            <a:r>
              <a:rPr lang="en-IN" sz="2400" b="1" dirty="0"/>
              <a:t>Problem Statement :</a:t>
            </a:r>
          </a:p>
        </p:txBody>
      </p:sp>
      <p:sp>
        <p:nvSpPr>
          <p:cNvPr id="3" name="Content Placeholder 2">
            <a:extLst>
              <a:ext uri="{FF2B5EF4-FFF2-40B4-BE49-F238E27FC236}">
                <a16:creationId xmlns:a16="http://schemas.microsoft.com/office/drawing/2014/main" id="{72094DE6-97F8-6886-13A9-56375FD5F10A}"/>
              </a:ext>
            </a:extLst>
          </p:cNvPr>
          <p:cNvSpPr>
            <a:spLocks noGrp="1"/>
          </p:cNvSpPr>
          <p:nvPr>
            <p:ph idx="1"/>
          </p:nvPr>
        </p:nvSpPr>
        <p:spPr>
          <a:xfrm>
            <a:off x="838200" y="750818"/>
            <a:ext cx="10515600" cy="2937841"/>
          </a:xfrm>
        </p:spPr>
        <p:txBody>
          <a:bodyPr>
            <a:normAutofit/>
          </a:bodyPr>
          <a:lstStyle/>
          <a:p>
            <a:pPr marL="0" indent="0">
              <a:buNone/>
            </a:pPr>
            <a:r>
              <a:rPr lang="en-IN" sz="2000" dirty="0"/>
              <a:t>X Education sells online courses to industry professionals. The company markets its courses on several websites and search engines like Google.</a:t>
            </a:r>
          </a:p>
          <a:p>
            <a:pPr marL="0" indent="0">
              <a:buNone/>
            </a:pPr>
            <a:r>
              <a:rPr lang="en-IN" sz="2000" dirty="0"/>
              <a:t>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p>
          <a:p>
            <a:pPr marL="0" indent="0">
              <a:buNone/>
            </a:pPr>
            <a:r>
              <a:rPr lang="en-IN" sz="2000" dirty="0"/>
              <a:t>Once these leads are acquired, employees from the sales team start making calls, writing emails, etc. Through this process, some of the leads get converted while most do not. The typical lead conversion rate at X education is around 30%</a:t>
            </a:r>
          </a:p>
        </p:txBody>
      </p:sp>
      <p:sp>
        <p:nvSpPr>
          <p:cNvPr id="4" name="TextBox 3">
            <a:extLst>
              <a:ext uri="{FF2B5EF4-FFF2-40B4-BE49-F238E27FC236}">
                <a16:creationId xmlns:a16="http://schemas.microsoft.com/office/drawing/2014/main" id="{9BFFABC6-1276-7406-4962-76A42C95B676}"/>
              </a:ext>
            </a:extLst>
          </p:cNvPr>
          <p:cNvSpPr txBox="1"/>
          <p:nvPr/>
        </p:nvSpPr>
        <p:spPr>
          <a:xfrm>
            <a:off x="838200" y="3688659"/>
            <a:ext cx="4110823" cy="461665"/>
          </a:xfrm>
          <a:prstGeom prst="rect">
            <a:avLst/>
          </a:prstGeom>
          <a:noFill/>
        </p:spPr>
        <p:txBody>
          <a:bodyPr wrap="square" rtlCol="0">
            <a:spAutoFit/>
          </a:bodyPr>
          <a:lstStyle/>
          <a:p>
            <a:r>
              <a:rPr lang="en-IN" sz="2400" b="1" dirty="0"/>
              <a:t>Business Goal:</a:t>
            </a:r>
          </a:p>
        </p:txBody>
      </p:sp>
      <p:sp>
        <p:nvSpPr>
          <p:cNvPr id="5" name="TextBox 4">
            <a:extLst>
              <a:ext uri="{FF2B5EF4-FFF2-40B4-BE49-F238E27FC236}">
                <a16:creationId xmlns:a16="http://schemas.microsoft.com/office/drawing/2014/main" id="{6367844D-31EC-650E-B1FA-9123D325B8B3}"/>
              </a:ext>
            </a:extLst>
          </p:cNvPr>
          <p:cNvSpPr txBox="1"/>
          <p:nvPr/>
        </p:nvSpPr>
        <p:spPr>
          <a:xfrm>
            <a:off x="838200" y="4323082"/>
            <a:ext cx="10515600" cy="2308324"/>
          </a:xfrm>
          <a:prstGeom prst="rect">
            <a:avLst/>
          </a:prstGeom>
          <a:noFill/>
        </p:spPr>
        <p:txBody>
          <a:bodyPr wrap="square" rtlCol="0">
            <a:spAutoFit/>
          </a:bodyPr>
          <a:lstStyle/>
          <a:p>
            <a:r>
              <a:rPr lang="en-IN" dirty="0"/>
              <a:t>X Education needs help in selecting the most promising leads, i.e. the leads that are most likely to convert into paying customers. </a:t>
            </a:r>
          </a:p>
          <a:p>
            <a:endParaRPr lang="en-IN" dirty="0"/>
          </a:p>
          <a:p>
            <a:r>
              <a:rPr lang="en-IN" dirty="0"/>
              <a:t>The company needs a model wherein you a lead score is assigned to each of the leads such that the customers with higher lead score have a higher conversion chance and the customers with lower lead score have a lower conversion chance. </a:t>
            </a:r>
          </a:p>
          <a:p>
            <a:endParaRPr lang="en-IN" dirty="0"/>
          </a:p>
          <a:p>
            <a:r>
              <a:rPr lang="en-IN" dirty="0"/>
              <a:t>The CEO, in particular, has given a ballpark of the target lead conversion rate to be around 80%.</a:t>
            </a:r>
          </a:p>
        </p:txBody>
      </p:sp>
    </p:spTree>
    <p:extLst>
      <p:ext uri="{BB962C8B-B14F-4D97-AF65-F5344CB8AC3E}">
        <p14:creationId xmlns:p14="http://schemas.microsoft.com/office/powerpoint/2010/main" val="26325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DDDB-81FA-D6AF-E169-E93BA994D667}"/>
              </a:ext>
            </a:extLst>
          </p:cNvPr>
          <p:cNvSpPr>
            <a:spLocks noGrp="1"/>
          </p:cNvSpPr>
          <p:nvPr>
            <p:ph type="title"/>
          </p:nvPr>
        </p:nvSpPr>
        <p:spPr>
          <a:xfrm>
            <a:off x="838200" y="365126"/>
            <a:ext cx="10515600" cy="615536"/>
          </a:xfrm>
        </p:spPr>
        <p:txBody>
          <a:bodyPr>
            <a:normAutofit/>
          </a:bodyPr>
          <a:lstStyle/>
          <a:p>
            <a:r>
              <a:rPr lang="en-IN" sz="2400" b="1" dirty="0"/>
              <a:t>Strategy:</a:t>
            </a:r>
          </a:p>
        </p:txBody>
      </p:sp>
      <p:sp>
        <p:nvSpPr>
          <p:cNvPr id="3" name="Content Placeholder 2">
            <a:extLst>
              <a:ext uri="{FF2B5EF4-FFF2-40B4-BE49-F238E27FC236}">
                <a16:creationId xmlns:a16="http://schemas.microsoft.com/office/drawing/2014/main" id="{D499F03D-CA34-2726-8DB2-9FB4E6424349}"/>
              </a:ext>
            </a:extLst>
          </p:cNvPr>
          <p:cNvSpPr>
            <a:spLocks noGrp="1"/>
          </p:cNvSpPr>
          <p:nvPr>
            <p:ph idx="1"/>
          </p:nvPr>
        </p:nvSpPr>
        <p:spPr>
          <a:xfrm>
            <a:off x="838200" y="980662"/>
            <a:ext cx="10515600" cy="5275814"/>
          </a:xfrm>
        </p:spPr>
        <p:txBody>
          <a:bodyPr>
            <a:normAutofit/>
          </a:bodyPr>
          <a:lstStyle/>
          <a:p>
            <a:pPr marL="0" indent="0">
              <a:buNone/>
            </a:pPr>
            <a:r>
              <a:rPr lang="en-IN" sz="2200" dirty="0"/>
              <a:t>-&gt; Source the data for analysis </a:t>
            </a:r>
          </a:p>
          <a:p>
            <a:pPr marL="0" indent="0">
              <a:buNone/>
            </a:pPr>
            <a:r>
              <a:rPr lang="en-IN" sz="2200" dirty="0"/>
              <a:t>-&gt;Clean and prepare the data </a:t>
            </a:r>
          </a:p>
          <a:p>
            <a:pPr marL="0" indent="0">
              <a:buNone/>
            </a:pPr>
            <a:r>
              <a:rPr lang="en-IN" sz="2200" dirty="0"/>
              <a:t>-&gt; Exploratory Data Analysis. </a:t>
            </a:r>
          </a:p>
          <a:p>
            <a:pPr marL="0" indent="0">
              <a:buNone/>
            </a:pPr>
            <a:r>
              <a:rPr lang="en-IN" sz="2200" dirty="0"/>
              <a:t>-&gt;Feature Scaling</a:t>
            </a:r>
          </a:p>
          <a:p>
            <a:pPr marL="0" indent="0">
              <a:buNone/>
            </a:pPr>
            <a:r>
              <a:rPr lang="en-IN" sz="2200" dirty="0"/>
              <a:t> -&gt;Splitting the data into Test and Train dataset. </a:t>
            </a:r>
          </a:p>
          <a:p>
            <a:pPr marL="0" indent="0">
              <a:buNone/>
            </a:pPr>
            <a:r>
              <a:rPr lang="en-IN" sz="2200" dirty="0"/>
              <a:t>-&gt;Building a logistic Regression model and calculate Lead Score. </a:t>
            </a:r>
          </a:p>
          <a:p>
            <a:pPr marL="0" indent="0">
              <a:buNone/>
            </a:pPr>
            <a:r>
              <a:rPr lang="en-IN" sz="2200" dirty="0"/>
              <a:t>-&gt;Evaluating the model by using different metrics - Specificity and Sensitivity or Precision and Recall. </a:t>
            </a:r>
          </a:p>
          <a:p>
            <a:pPr marL="0" indent="0">
              <a:buNone/>
            </a:pPr>
            <a:r>
              <a:rPr lang="en-IN" sz="2200" dirty="0"/>
              <a:t>-&gt;Applying the best model in Test data based on the Sensitivity and Specificity Metrics.</a:t>
            </a:r>
          </a:p>
        </p:txBody>
      </p:sp>
    </p:spTree>
    <p:extLst>
      <p:ext uri="{BB962C8B-B14F-4D97-AF65-F5344CB8AC3E}">
        <p14:creationId xmlns:p14="http://schemas.microsoft.com/office/powerpoint/2010/main" val="245769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B813-F6D3-839A-21DD-679BAB5C254D}"/>
              </a:ext>
            </a:extLst>
          </p:cNvPr>
          <p:cNvSpPr>
            <a:spLocks noGrp="1"/>
          </p:cNvSpPr>
          <p:nvPr>
            <p:ph type="title"/>
          </p:nvPr>
        </p:nvSpPr>
        <p:spPr>
          <a:xfrm>
            <a:off x="838200" y="325371"/>
            <a:ext cx="10515600" cy="456508"/>
          </a:xfrm>
        </p:spPr>
        <p:txBody>
          <a:bodyPr>
            <a:normAutofit fontScale="90000"/>
          </a:bodyPr>
          <a:lstStyle/>
          <a:p>
            <a:r>
              <a:rPr lang="en-US" sz="2400" dirty="0"/>
              <a:t>Problem Solving Methodology:</a:t>
            </a:r>
            <a:br>
              <a:rPr lang="en-US" sz="2400" dirty="0"/>
            </a:br>
            <a:endParaRPr lang="en-IN" sz="2400" dirty="0"/>
          </a:p>
        </p:txBody>
      </p:sp>
      <p:sp>
        <p:nvSpPr>
          <p:cNvPr id="3" name="Content Placeholder 2">
            <a:extLst>
              <a:ext uri="{FF2B5EF4-FFF2-40B4-BE49-F238E27FC236}">
                <a16:creationId xmlns:a16="http://schemas.microsoft.com/office/drawing/2014/main" id="{D6A22D69-A188-6B24-C25C-486A5BDE8ECC}"/>
              </a:ext>
            </a:extLst>
          </p:cNvPr>
          <p:cNvSpPr>
            <a:spLocks noGrp="1"/>
          </p:cNvSpPr>
          <p:nvPr>
            <p:ph idx="1"/>
          </p:nvPr>
        </p:nvSpPr>
        <p:spPr>
          <a:xfrm>
            <a:off x="838200" y="649357"/>
            <a:ext cx="10515600" cy="6208643"/>
          </a:xfrm>
        </p:spPr>
        <p:txBody>
          <a:bodyPr>
            <a:noAutofit/>
          </a:bodyPr>
          <a:lstStyle/>
          <a:p>
            <a:pPr marL="0" indent="0">
              <a:buNone/>
            </a:pPr>
            <a:r>
              <a:rPr lang="en-IN" sz="1600" dirty="0"/>
              <a:t>1. Data Sourcing , Cleaning and Preparation </a:t>
            </a:r>
          </a:p>
          <a:p>
            <a:pPr marL="0" indent="0">
              <a:buNone/>
            </a:pPr>
            <a:r>
              <a:rPr lang="en-IN" sz="1600" dirty="0"/>
              <a:t>	• Read the Data from Source </a:t>
            </a:r>
          </a:p>
          <a:p>
            <a:pPr marL="0" indent="0">
              <a:buNone/>
            </a:pPr>
            <a:r>
              <a:rPr lang="en-IN" sz="1600" dirty="0"/>
              <a:t>	• Convert data into clean format suitable for analysis </a:t>
            </a:r>
          </a:p>
          <a:p>
            <a:pPr marL="0" indent="0">
              <a:buNone/>
            </a:pPr>
            <a:r>
              <a:rPr lang="en-IN" sz="1600" dirty="0"/>
              <a:t>	• Remove duplicate data </a:t>
            </a:r>
          </a:p>
          <a:p>
            <a:pPr marL="0" indent="0">
              <a:buNone/>
            </a:pPr>
            <a:r>
              <a:rPr lang="en-IN" sz="1600" dirty="0"/>
              <a:t>	• Outlier Treatment </a:t>
            </a:r>
          </a:p>
          <a:p>
            <a:pPr marL="0" indent="0">
              <a:buNone/>
            </a:pPr>
            <a:r>
              <a:rPr lang="en-IN" sz="1600" dirty="0"/>
              <a:t>	• Exploratory Data Analysis</a:t>
            </a:r>
          </a:p>
          <a:p>
            <a:pPr marL="0" indent="0">
              <a:buNone/>
            </a:pPr>
            <a:r>
              <a:rPr lang="en-IN" sz="1600" dirty="0"/>
              <a:t>	 • Feature Standardization.</a:t>
            </a:r>
          </a:p>
          <a:p>
            <a:pPr marL="0" indent="0">
              <a:buNone/>
            </a:pPr>
            <a:r>
              <a:rPr lang="en-IN" sz="1600" dirty="0"/>
              <a:t>2. Feature Scaling and Splitting Train and Test Sets </a:t>
            </a:r>
          </a:p>
          <a:p>
            <a:pPr marL="0" indent="0">
              <a:buNone/>
            </a:pPr>
            <a:r>
              <a:rPr lang="en-IN" sz="1600" dirty="0"/>
              <a:t>	• Feature Scaling of Numeric data </a:t>
            </a:r>
          </a:p>
          <a:p>
            <a:pPr marL="0" indent="0">
              <a:buNone/>
            </a:pPr>
            <a:r>
              <a:rPr lang="en-IN" sz="1600" dirty="0"/>
              <a:t>	• Splitting data into train and test set.</a:t>
            </a:r>
          </a:p>
          <a:p>
            <a:pPr marL="0" indent="0">
              <a:buNone/>
            </a:pPr>
            <a:r>
              <a:rPr lang="en-IN" sz="1600" dirty="0"/>
              <a:t>3. Model Building </a:t>
            </a:r>
          </a:p>
          <a:p>
            <a:pPr marL="0" indent="0">
              <a:buNone/>
            </a:pPr>
            <a:r>
              <a:rPr lang="en-IN" sz="1600" dirty="0"/>
              <a:t>	• Feature Selection using RFE </a:t>
            </a:r>
          </a:p>
          <a:p>
            <a:pPr marL="0" indent="0">
              <a:buNone/>
            </a:pPr>
            <a:r>
              <a:rPr lang="en-IN" sz="1600" dirty="0"/>
              <a:t>	• Determine the optimal model using Logistic Regression </a:t>
            </a:r>
          </a:p>
          <a:p>
            <a:pPr marL="0" indent="0">
              <a:buNone/>
            </a:pPr>
            <a:r>
              <a:rPr lang="en-IN" sz="1600" dirty="0"/>
              <a:t>	• Calculate various metrics like accuracy, sensitivity, specificity, precision and recall and evaluate the 	model. </a:t>
            </a:r>
          </a:p>
          <a:p>
            <a:pPr marL="0" indent="0">
              <a:buNone/>
            </a:pPr>
            <a:r>
              <a:rPr lang="en-IN" sz="1600" dirty="0"/>
              <a:t>4. Result </a:t>
            </a:r>
          </a:p>
          <a:p>
            <a:pPr marL="0" indent="0">
              <a:buNone/>
            </a:pPr>
            <a:r>
              <a:rPr lang="en-IN" sz="1600" dirty="0"/>
              <a:t>	• Determine the lead score and check if target final predictions amounts to 80% conversion rate. </a:t>
            </a:r>
          </a:p>
          <a:p>
            <a:pPr marL="0" indent="0">
              <a:buNone/>
            </a:pPr>
            <a:r>
              <a:rPr lang="en-IN" sz="1600" dirty="0"/>
              <a:t>	• Evaluate the final prediction on the test set using cut off threshold from sensitivity and specificity metrics.</a:t>
            </a:r>
          </a:p>
          <a:p>
            <a:pPr marL="0" indent="0">
              <a:buNone/>
            </a:pPr>
            <a:endParaRPr lang="en-IN" sz="2000" dirty="0"/>
          </a:p>
        </p:txBody>
      </p:sp>
    </p:spTree>
    <p:extLst>
      <p:ext uri="{BB962C8B-B14F-4D97-AF65-F5344CB8AC3E}">
        <p14:creationId xmlns:p14="http://schemas.microsoft.com/office/powerpoint/2010/main" val="23826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C2818BAC-0F28-5ACC-27B6-31F78C0C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27" y="1251733"/>
            <a:ext cx="2600688" cy="3791479"/>
          </a:xfrm>
          <a:prstGeom prst="rect">
            <a:avLst/>
          </a:prstGeom>
        </p:spPr>
      </p:pic>
      <p:sp>
        <p:nvSpPr>
          <p:cNvPr id="4" name="TextBox 3">
            <a:extLst>
              <a:ext uri="{FF2B5EF4-FFF2-40B4-BE49-F238E27FC236}">
                <a16:creationId xmlns:a16="http://schemas.microsoft.com/office/drawing/2014/main" id="{23537E59-E93C-283F-CB97-6E178CC62472}"/>
              </a:ext>
            </a:extLst>
          </p:cNvPr>
          <p:cNvSpPr txBox="1"/>
          <p:nvPr/>
        </p:nvSpPr>
        <p:spPr>
          <a:xfrm flipH="1">
            <a:off x="679327" y="5356219"/>
            <a:ext cx="3175221" cy="369332"/>
          </a:xfrm>
          <a:prstGeom prst="rect">
            <a:avLst/>
          </a:prstGeom>
          <a:noFill/>
        </p:spPr>
        <p:txBody>
          <a:bodyPr wrap="square" rtlCol="0">
            <a:spAutoFit/>
          </a:bodyPr>
          <a:lstStyle/>
          <a:p>
            <a:r>
              <a:rPr lang="en-US" dirty="0"/>
              <a:t>Conversion rate is around 39%</a:t>
            </a:r>
            <a:endParaRPr lang="en-IN" dirty="0"/>
          </a:p>
        </p:txBody>
      </p:sp>
      <p:pic>
        <p:nvPicPr>
          <p:cNvPr id="6" name="Picture 5" descr="Chart, bar chart&#10;&#10;Description automatically generated">
            <a:extLst>
              <a:ext uri="{FF2B5EF4-FFF2-40B4-BE49-F238E27FC236}">
                <a16:creationId xmlns:a16="http://schemas.microsoft.com/office/drawing/2014/main" id="{CA37FFFB-5C19-9EC9-7E45-0E73A06E4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548" y="1251733"/>
            <a:ext cx="8068801" cy="5325114"/>
          </a:xfrm>
          <a:prstGeom prst="rect">
            <a:avLst/>
          </a:prstGeom>
        </p:spPr>
      </p:pic>
      <p:sp>
        <p:nvSpPr>
          <p:cNvPr id="7" name="TextBox 6">
            <a:extLst>
              <a:ext uri="{FF2B5EF4-FFF2-40B4-BE49-F238E27FC236}">
                <a16:creationId xmlns:a16="http://schemas.microsoft.com/office/drawing/2014/main" id="{6C2F4DFD-00F3-B0E8-1AE1-6B38137BEEE7}"/>
              </a:ext>
            </a:extLst>
          </p:cNvPr>
          <p:cNvSpPr txBox="1"/>
          <p:nvPr/>
        </p:nvSpPr>
        <p:spPr>
          <a:xfrm>
            <a:off x="679327" y="541232"/>
            <a:ext cx="6199775" cy="369332"/>
          </a:xfrm>
          <a:prstGeom prst="rect">
            <a:avLst/>
          </a:prstGeom>
          <a:noFill/>
        </p:spPr>
        <p:txBody>
          <a:bodyPr wrap="square" rtlCol="0">
            <a:spAutoFit/>
          </a:bodyPr>
          <a:lstStyle/>
          <a:p>
            <a:r>
              <a:rPr lang="en-US" b="1" dirty="0"/>
              <a:t>Exploratory Data Analysis:</a:t>
            </a:r>
            <a:endParaRPr lang="en-IN" b="1" dirty="0"/>
          </a:p>
        </p:txBody>
      </p:sp>
    </p:spTree>
    <p:extLst>
      <p:ext uri="{BB962C8B-B14F-4D97-AF65-F5344CB8AC3E}">
        <p14:creationId xmlns:p14="http://schemas.microsoft.com/office/powerpoint/2010/main" val="340743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C15EB2E-B525-822E-3E08-BCDA131F9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86" y="647114"/>
            <a:ext cx="10283519" cy="5247249"/>
          </a:xfrm>
          <a:prstGeom prst="rect">
            <a:avLst/>
          </a:prstGeom>
        </p:spPr>
      </p:pic>
    </p:spTree>
    <p:extLst>
      <p:ext uri="{BB962C8B-B14F-4D97-AF65-F5344CB8AC3E}">
        <p14:creationId xmlns:p14="http://schemas.microsoft.com/office/powerpoint/2010/main" val="260232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831C7406-3B09-6E04-7B69-0C91FBB93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32" y="872196"/>
            <a:ext cx="10170942" cy="5233181"/>
          </a:xfrm>
          <a:prstGeom prst="rect">
            <a:avLst/>
          </a:prstGeom>
        </p:spPr>
      </p:pic>
      <p:sp>
        <p:nvSpPr>
          <p:cNvPr id="4" name="TextBox 3">
            <a:extLst>
              <a:ext uri="{FF2B5EF4-FFF2-40B4-BE49-F238E27FC236}">
                <a16:creationId xmlns:a16="http://schemas.microsoft.com/office/drawing/2014/main" id="{E1797B1E-47B6-E73A-B424-860B49619EAD}"/>
              </a:ext>
            </a:extLst>
          </p:cNvPr>
          <p:cNvSpPr txBox="1"/>
          <p:nvPr/>
        </p:nvSpPr>
        <p:spPr>
          <a:xfrm flipH="1">
            <a:off x="1120726" y="6105377"/>
            <a:ext cx="5029864" cy="338554"/>
          </a:xfrm>
          <a:prstGeom prst="rect">
            <a:avLst/>
          </a:prstGeom>
          <a:noFill/>
        </p:spPr>
        <p:txBody>
          <a:bodyPr wrap="square" rtlCol="0">
            <a:spAutoFit/>
          </a:bodyPr>
          <a:lstStyle/>
          <a:p>
            <a:r>
              <a:rPr lang="en-US" sz="1600" dirty="0"/>
              <a:t>Also Majority conversions were from Google</a:t>
            </a:r>
            <a:endParaRPr lang="en-IN" sz="1600" dirty="0"/>
          </a:p>
        </p:txBody>
      </p:sp>
    </p:spTree>
    <p:extLst>
      <p:ext uri="{BB962C8B-B14F-4D97-AF65-F5344CB8AC3E}">
        <p14:creationId xmlns:p14="http://schemas.microsoft.com/office/powerpoint/2010/main" val="6852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C830B0D-9853-36D0-E85D-36F9ADF06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96" y="590843"/>
            <a:ext cx="11324021" cy="5581780"/>
          </a:xfrm>
          <a:prstGeom prst="rect">
            <a:avLst/>
          </a:prstGeom>
        </p:spPr>
      </p:pic>
    </p:spTree>
    <p:extLst>
      <p:ext uri="{BB962C8B-B14F-4D97-AF65-F5344CB8AC3E}">
        <p14:creationId xmlns:p14="http://schemas.microsoft.com/office/powerpoint/2010/main" val="387489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EA45D705-5939-D8BA-7ABC-4031AA33E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0" y="548641"/>
            <a:ext cx="12086660" cy="3812344"/>
          </a:xfrm>
          <a:prstGeom prst="rect">
            <a:avLst/>
          </a:prstGeom>
        </p:spPr>
      </p:pic>
    </p:spTree>
    <p:extLst>
      <p:ext uri="{BB962C8B-B14F-4D97-AF65-F5344CB8AC3E}">
        <p14:creationId xmlns:p14="http://schemas.microsoft.com/office/powerpoint/2010/main" val="17361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746</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X Education Company – Lead score case study</vt:lpstr>
      <vt:lpstr>Problem Statement :</vt:lpstr>
      <vt:lpstr>Strategy:</vt:lpstr>
      <vt:lpstr>Problem Solving Methodology: </vt:lpstr>
      <vt:lpstr>PowerPoint Presentation</vt:lpstr>
      <vt:lpstr>PowerPoint Presentation</vt:lpstr>
      <vt:lpstr>PowerPoint Presentation</vt:lpstr>
      <vt:lpstr>PowerPoint Presentation</vt:lpstr>
      <vt:lpstr>PowerPoint Presentation</vt:lpstr>
      <vt:lpstr>Variables Impacting the Conversion Rate:</vt:lpstr>
      <vt:lpstr>Model evaluation on train data set:</vt:lpstr>
      <vt:lpstr>Model evaluation on test data set:</vt:lpstr>
      <vt:lpstr>Conclusion:</vt:lpstr>
    </vt:vector>
  </TitlesOfParts>
  <Company>NTT DATA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Company – Lead score case study</dc:title>
  <dc:creator>Reddy, Hemanth</dc:creator>
  <cp:lastModifiedBy>Reddy, Hemanth</cp:lastModifiedBy>
  <cp:revision>1</cp:revision>
  <dcterms:created xsi:type="dcterms:W3CDTF">2022-09-05T09:28:58Z</dcterms:created>
  <dcterms:modified xsi:type="dcterms:W3CDTF">2022-09-05T11:56:44Z</dcterms:modified>
</cp:coreProperties>
</file>