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>
        <p:scale>
          <a:sx n="75" d="100"/>
          <a:sy n="75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22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4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24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7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5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9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5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7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2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2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32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6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F61F02-8D40-4141-9B9B-94BA2A450822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2A62-86D0-4965-B0CC-839814F00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3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3935-6F97-5C9D-AF92-B94A1DE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200" b="1" dirty="0"/>
              <a:t>Problem Statement: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dirty="0"/>
              <a:t>	We have to cluster the countries by the factors of income, GDPP and </a:t>
            </a:r>
            <a:r>
              <a:rPr lang="en-US" dirty="0" err="1"/>
              <a:t>child_mort</a:t>
            </a:r>
            <a:r>
              <a:rPr lang="en-US" dirty="0"/>
              <a:t> rate.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Datasets -&gt; Country-data.csv</a:t>
            </a:r>
          </a:p>
          <a:p>
            <a:pPr marL="0" indent="0">
              <a:buNone/>
            </a:pPr>
            <a:r>
              <a:rPr lang="en-US" dirty="0"/>
              <a:t>	     -&gt; data-dictionary+.csv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12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AE0B-BAA3-5739-6BAA-A9EC3EEA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04"/>
            <a:ext cx="10515600" cy="5845659"/>
          </a:xfrm>
        </p:spPr>
        <p:txBody>
          <a:bodyPr/>
          <a:lstStyle/>
          <a:p>
            <a:r>
              <a:rPr lang="en-US" dirty="0"/>
              <a:t>Steps followed:</a:t>
            </a:r>
          </a:p>
          <a:p>
            <a:pPr lvl="1"/>
            <a:r>
              <a:rPr lang="en-US" dirty="0"/>
              <a:t>Read the data and understand the data.</a:t>
            </a:r>
          </a:p>
          <a:p>
            <a:pPr lvl="1"/>
            <a:r>
              <a:rPr lang="en-US" dirty="0"/>
              <a:t>Clean the data if any null values and incorrect data are present.</a:t>
            </a:r>
          </a:p>
          <a:p>
            <a:pPr lvl="1"/>
            <a:r>
              <a:rPr lang="en-US" dirty="0"/>
              <a:t>Preparing the data for modelling( rescaling).</a:t>
            </a:r>
          </a:p>
          <a:p>
            <a:pPr lvl="1"/>
            <a:r>
              <a:rPr lang="en-US" dirty="0"/>
              <a:t>Modelling</a:t>
            </a:r>
          </a:p>
          <a:p>
            <a:pPr lvl="1"/>
            <a:r>
              <a:rPr lang="en-US" dirty="0"/>
              <a:t>Final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Analysis:</a:t>
            </a:r>
          </a:p>
          <a:p>
            <a:pPr marL="457200" lvl="1" indent="0">
              <a:buNone/>
            </a:pPr>
            <a:r>
              <a:rPr lang="en-US" dirty="0"/>
              <a:t>-&gt;Understand the data</a:t>
            </a:r>
          </a:p>
          <a:p>
            <a:pPr marL="457200" lvl="1" indent="0">
              <a:buNone/>
            </a:pPr>
            <a:r>
              <a:rPr lang="en-US" dirty="0"/>
              <a:t>-&gt;The dataset has no null values, so we can proceed to data modelling</a:t>
            </a:r>
          </a:p>
          <a:p>
            <a:pPr marL="457200" lvl="1" indent="0">
              <a:buNone/>
            </a:pPr>
            <a:r>
              <a:rPr lang="en-US" dirty="0"/>
              <a:t>-&gt;But to find the exact number of clusters, we can use elbow method and silhouette score.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B84C-6F7F-9621-C763-3893DA2B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r>
              <a:rPr lang="en-US" dirty="0"/>
              <a:t>Boxplot of scaled data.</a:t>
            </a:r>
          </a:p>
          <a:p>
            <a:endParaRPr lang="en-IN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3A2E90-B1EF-42A4-5338-A418F5B31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828706"/>
            <a:ext cx="9811134" cy="523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DFD81-3E24-9440-B13B-353B700FAAD2}"/>
              </a:ext>
            </a:extLst>
          </p:cNvPr>
          <p:cNvSpPr txBox="1"/>
          <p:nvPr/>
        </p:nvSpPr>
        <p:spPr>
          <a:xfrm>
            <a:off x="838200" y="6065042"/>
            <a:ext cx="1001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dirty="0"/>
              <a:t>We can see that cluster 2 has high </a:t>
            </a:r>
            <a:r>
              <a:rPr lang="en-US" dirty="0" err="1"/>
              <a:t>child_mort</a:t>
            </a:r>
            <a:r>
              <a:rPr lang="en-US" dirty="0"/>
              <a:t> and low income comparatively.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6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A399-DB9E-41B4-2694-5C9583D3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r>
              <a:rPr lang="en-US" dirty="0"/>
              <a:t>Hierarchical clustering : </a:t>
            </a:r>
          </a:p>
          <a:p>
            <a:pPr marL="0" indent="0">
              <a:buNone/>
            </a:pPr>
            <a:r>
              <a:rPr lang="en-US" sz="2400" dirty="0"/>
              <a:t>No need to predefine K value. Useful for small datasets because it has a time complexity of O(N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67B7869-64C3-75F0-6702-4726580DE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0" y="1950050"/>
            <a:ext cx="9326880" cy="40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53C4D6E-7C0B-5501-CEA7-7D906576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8" y="1488061"/>
            <a:ext cx="11042961" cy="26174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8351B-CF10-5DE7-DFBD-70166F94F610}"/>
              </a:ext>
            </a:extLst>
          </p:cNvPr>
          <p:cNvSpPr txBox="1"/>
          <p:nvPr/>
        </p:nvSpPr>
        <p:spPr>
          <a:xfrm>
            <a:off x="982778" y="393749"/>
            <a:ext cx="9102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/>
              <a:t>Result:</a:t>
            </a:r>
          </a:p>
          <a:p>
            <a:pPr marL="0" indent="0">
              <a:buNone/>
            </a:pPr>
            <a:r>
              <a:rPr lang="en-IN" dirty="0"/>
              <a:t>Cluster with ‘</a:t>
            </a:r>
            <a:r>
              <a:rPr lang="en-IN" dirty="0" err="1"/>
              <a:t>cluster_id</a:t>
            </a:r>
            <a:r>
              <a:rPr lang="en-IN" dirty="0"/>
              <a:t>’=2 needs more attention compared to other clusters.</a:t>
            </a:r>
          </a:p>
          <a:p>
            <a:pPr marL="0" indent="0">
              <a:buNone/>
            </a:pPr>
            <a:r>
              <a:rPr lang="en-IN" dirty="0"/>
              <a:t>Here is a list of countries that come under this cluster.</a:t>
            </a:r>
          </a:p>
        </p:txBody>
      </p:sp>
    </p:spTree>
    <p:extLst>
      <p:ext uri="{BB962C8B-B14F-4D97-AF65-F5344CB8AC3E}">
        <p14:creationId xmlns:p14="http://schemas.microsoft.com/office/powerpoint/2010/main" val="45703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D6C7-C74D-CE6D-2026-5E76BB5C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06400"/>
            <a:ext cx="9666288" cy="5841999"/>
          </a:xfrm>
        </p:spPr>
        <p:txBody>
          <a:bodyPr/>
          <a:lstStyle/>
          <a:p>
            <a:r>
              <a:rPr lang="en-US" dirty="0"/>
              <a:t>1. Compare and contrast </a:t>
            </a:r>
            <a:r>
              <a:rPr lang="en-US" dirty="0" err="1"/>
              <a:t>Kmeans</a:t>
            </a:r>
            <a:r>
              <a:rPr lang="en-US" dirty="0"/>
              <a:t> Clustering vs Hierarchical clustering?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Kmeans</a:t>
            </a:r>
            <a:r>
              <a:rPr lang="en-US" dirty="0"/>
              <a:t> need a predefined K.</a:t>
            </a:r>
          </a:p>
          <a:p>
            <a:pPr marL="0" indent="0">
              <a:buNone/>
            </a:pPr>
            <a:r>
              <a:rPr lang="en-US" dirty="0"/>
              <a:t>	Hierarchical time complexity is 0(N</a:t>
            </a:r>
            <a:r>
              <a:rPr lang="en-US" baseline="30000" dirty="0"/>
              <a:t>3</a:t>
            </a:r>
            <a:r>
              <a:rPr lang="en-US" dirty="0"/>
              <a:t> ). So, it is complex for large datasets.</a:t>
            </a:r>
          </a:p>
          <a:p>
            <a:pPr marL="0" indent="0">
              <a:buNone/>
            </a:pPr>
            <a:r>
              <a:rPr lang="en-US" dirty="0"/>
              <a:t>	Also, visualization for large datasets via dendrogram is highly impossible.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Briefly explain the steps for the K-Means clustering algorithm?</a:t>
            </a:r>
          </a:p>
          <a:p>
            <a:pPr marL="0" indent="0">
              <a:buNone/>
            </a:pPr>
            <a:r>
              <a:rPr lang="en-US" dirty="0"/>
              <a:t>	Step1: Understand and Prepare data for modelling</a:t>
            </a:r>
          </a:p>
          <a:p>
            <a:pPr marL="0" indent="0">
              <a:buNone/>
            </a:pPr>
            <a:r>
              <a:rPr lang="en-US" dirty="0"/>
              <a:t>	Step2: Rescale the data to model the </a:t>
            </a:r>
            <a:r>
              <a:rPr lang="en-US" dirty="0" err="1"/>
              <a:t>Kmeans</a:t>
            </a:r>
            <a:r>
              <a:rPr lang="en-US" dirty="0"/>
              <a:t> Algorithm 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Step3: Model the </a:t>
            </a:r>
            <a:r>
              <a:rPr lang="en-US" dirty="0" err="1"/>
              <a:t>Kmeans</a:t>
            </a:r>
            <a:r>
              <a:rPr lang="en-US" dirty="0"/>
              <a:t>, with predefined K value and using elbow method and silhouette score find the accurate K .</a:t>
            </a:r>
          </a:p>
          <a:p>
            <a:pPr marL="0" indent="0">
              <a:buNone/>
            </a:pPr>
            <a:r>
              <a:rPr lang="en-US" dirty="0"/>
              <a:t>	Step4: With calculated K remodel the </a:t>
            </a:r>
            <a:r>
              <a:rPr lang="en-US" dirty="0" err="1"/>
              <a:t>Kmeans</a:t>
            </a:r>
            <a:r>
              <a:rPr lang="en-US" dirty="0"/>
              <a:t> algorithm and </a:t>
            </a:r>
            <a:r>
              <a:rPr lang="en-US" dirty="0" err="1"/>
              <a:t>analyse</a:t>
            </a:r>
            <a:r>
              <a:rPr lang="en-US" dirty="0"/>
              <a:t> the result.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4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BC48-E2B2-14FB-098E-7067DD9D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2100"/>
            <a:ext cx="8946541" cy="5956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How is the value of ‘k’ chosen in K-means clustering? Explain both the statistical and business aspect of it.</a:t>
            </a:r>
          </a:p>
          <a:p>
            <a:pPr marL="457200" lvl="1" indent="0">
              <a:buNone/>
            </a:pPr>
            <a:r>
              <a:rPr lang="en-US" dirty="0"/>
              <a:t>Statistical -&gt; K value is chosen with the help of elbow method and silhouette score.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Business -&gt; With the help of client requirement, knowing how the data need to be segmented, we can define the K value.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Explain the necessity for scaling/ standardization before performing clustering.</a:t>
            </a:r>
          </a:p>
          <a:p>
            <a:pPr marL="0" indent="0">
              <a:buNone/>
            </a:pPr>
            <a:r>
              <a:rPr lang="en-US" dirty="0"/>
              <a:t>  	A variable age can be in a range of (0-100). Also, a variable salary can be in a range of (0-1000000), Calculating Euclidean distance for these 2 variables can give a large difference hence scaling is needed.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ED07-8FD2-E121-A5C7-A91CAD32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9750"/>
            <a:ext cx="8946541" cy="5778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5.Explain the different linkages used in the Hierarchical clustering.</a:t>
            </a:r>
          </a:p>
          <a:p>
            <a:pPr marL="0" indent="0">
              <a:buNone/>
            </a:pPr>
            <a:r>
              <a:rPr lang="en-US" dirty="0"/>
              <a:t>	-&gt;Single linkage : The distance between 2 clusters is the minimum distance between data points in the cluster.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-&gt;Complete linkage: The distance between 2 clusters is the maximum distance between data points in the cluster.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-&gt;Average linkage: </a:t>
            </a:r>
            <a:r>
              <a:rPr lang="en-US" dirty="0"/>
              <a:t>The distance between 2 clusters is the average distance between data points in the cluster.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72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A0AD071F38C74F85974108240D7EE3" ma:contentTypeVersion="13" ma:contentTypeDescription="Create a new document." ma:contentTypeScope="" ma:versionID="b749a38899b4ef1438d19b15aac4b4df">
  <xsd:schema xmlns:xsd="http://www.w3.org/2001/XMLSchema" xmlns:xs="http://www.w3.org/2001/XMLSchema" xmlns:p="http://schemas.microsoft.com/office/2006/metadata/properties" xmlns:ns3="6ee801ca-6962-49ab-bbaa-2d3dbc259466" xmlns:ns4="6631cedc-11de-4947-b04a-c1fed6202bbb" targetNamespace="http://schemas.microsoft.com/office/2006/metadata/properties" ma:root="true" ma:fieldsID="4e0beeaf531739e97ea6b41734a2c282" ns3:_="" ns4:_="">
    <xsd:import namespace="6ee801ca-6962-49ab-bbaa-2d3dbc259466"/>
    <xsd:import namespace="6631cedc-11de-4947-b04a-c1fed6202bb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801ca-6962-49ab-bbaa-2d3dbc2594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1cedc-11de-4947-b04a-c1fed6202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FAD8AE-1FF9-42CB-B6C4-814D2E33C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801ca-6962-49ab-bbaa-2d3dbc259466"/>
    <ds:schemaRef ds:uri="6631cedc-11de-4947-b04a-c1fed6202b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D63DF7-35F7-4C66-ADC0-106707081F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F9ABEB-109D-49E5-9252-3E0D1BDC3D5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6631cedc-11de-4947-b04a-c1fed6202bbb"/>
    <ds:schemaRef ds:uri="6ee801ca-6962-49ab-bbaa-2d3dbc25946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505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freight-text-pro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NTT DATA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Hemanth</dc:creator>
  <cp:lastModifiedBy>Reddy, Hemanth</cp:lastModifiedBy>
  <cp:revision>1</cp:revision>
  <dcterms:created xsi:type="dcterms:W3CDTF">2022-08-15T13:49:43Z</dcterms:created>
  <dcterms:modified xsi:type="dcterms:W3CDTF">2022-08-15T15:06:37Z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0x01010041A0AD071F38C74F85974108240D7EE3</vt:lpwstr>
  </property>
</Properties>
</file>