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808A6D-67FD-4431-ADF9-698775641670}">
  <a:tblStyle styleId="{35808A6D-67FD-4431-ADF9-69877564167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06532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/>
          <p:nvPr/>
        </p:nvSpPr>
        <p:spPr>
          <a:xfrm flipH="1" rot="2700000">
            <a:off x="11643696" y="6371446"/>
            <a:ext cx="133017" cy="133017"/>
          </a:xfrm>
          <a:custGeom>
            <a:rect b="b" l="l" r="r" t="t"/>
            <a:pathLst>
              <a:path extrusionOk="0" h="216347" w="216347">
                <a:moveTo>
                  <a:pt x="216347" y="347"/>
                </a:moveTo>
                <a:lnTo>
                  <a:pt x="216000" y="347"/>
                </a:lnTo>
                <a:lnTo>
                  <a:pt x="216000" y="0"/>
                </a:lnTo>
                <a:lnTo>
                  <a:pt x="0" y="0"/>
                </a:lnTo>
                <a:lnTo>
                  <a:pt x="0" y="28800"/>
                </a:lnTo>
                <a:lnTo>
                  <a:pt x="187546" y="28800"/>
                </a:lnTo>
                <a:lnTo>
                  <a:pt x="187547" y="216347"/>
                </a:lnTo>
                <a:lnTo>
                  <a:pt x="216347" y="216347"/>
                </a:ln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6872" y="265480"/>
            <a:ext cx="775290" cy="77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52489" y="199502"/>
            <a:ext cx="8825830" cy="104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IN" sz="324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 Remote Internship</a:t>
            </a:r>
            <a:br>
              <a:rPr lang="en-IN" sz="324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4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Report</a:t>
            </a:r>
            <a:endParaRPr sz="324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1626109" y="28759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778509" y="30283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35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by </a:t>
            </a:r>
            <a:endParaRPr b="1" i="0" sz="135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35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52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THATHIREDDY HEMANTH,</a:t>
            </a:r>
            <a:endParaRPr b="1" i="0" sz="252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Diploma &amp; B.Tech (Final Year) Siddharth inst of Engg and Tech.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Puttur, AP.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778508" y="4465202"/>
            <a:ext cx="61509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Project name:</a:t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Ather Energy 450</a:t>
            </a:r>
            <a:endParaRPr b="1" i="0" sz="28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Case Studies: FTP-75/MENDC/WLTP Drive Cycle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Battery Dischaarge C-Rate for different Drive Cycles</a:t>
            </a:r>
            <a:endParaRPr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54" name="Google Shape;154;p15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Dischaarge C-Rate =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Dischaarge C-Rate = 1.896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NominalDischaarge C-Rate = 2.175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Dischaarge C-Rate =2.357 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55" name="Google Shape;155;p15"/>
          <p:cNvSpPr txBox="1"/>
          <p:nvPr/>
        </p:nvSpPr>
        <p:spPr>
          <a:xfrm>
            <a:off x="1208405" y="1250950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200015" y="1250950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9224010" y="1250950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255" y="2315845"/>
            <a:ext cx="3263265" cy="208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2465" y="2315845"/>
            <a:ext cx="3498850" cy="208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2316480"/>
            <a:ext cx="3625850" cy="208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SOC for different Drive Cycles</a:t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67" name="Google Shape;167;p16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State of Charge = 76.74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State of Charge = 86.93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State of Charge = 82.693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Torque = 82.121 %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68" name="Google Shape;168;p16"/>
          <p:cNvSpPr txBox="1"/>
          <p:nvPr/>
        </p:nvSpPr>
        <p:spPr>
          <a:xfrm>
            <a:off x="1208405" y="137223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5200015" y="137223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9224010" y="137223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995" y="2212975"/>
            <a:ext cx="3541395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390" y="2012315"/>
            <a:ext cx="3523615" cy="235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2212340"/>
            <a:ext cx="3450590" cy="218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Range for different Drive Cycles</a:t>
            </a:r>
            <a:endParaRPr/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17"/>
          <p:cNvGraphicFramePr/>
          <p:nvPr/>
        </p:nvGraphicFramePr>
        <p:xfrm>
          <a:off x="2032000" y="1629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FTP 75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MNEDC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WLTP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75.2km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78.7 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84.8km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1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0" y="25280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i="0" lang="en-IN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>
            <a:off x="4673133" y="3470120"/>
            <a:ext cx="2845733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0" y="44183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Email-id : hemanthandprakash@gmail.com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		Mobile no.: 7093625879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Drive Cycles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208479" y="1040771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560" y="1410103"/>
            <a:ext cx="4887520" cy="20188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7"/>
          <p:cNvSpPr txBox="1"/>
          <p:nvPr/>
        </p:nvSpPr>
        <p:spPr>
          <a:xfrm>
            <a:off x="1208479" y="3550863"/>
            <a:ext cx="180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NEDC Drive Cycle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836560" y="104077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478" y="3920429"/>
            <a:ext cx="4887519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79" y="1410102"/>
            <a:ext cx="4887518" cy="20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Wheel Speed for different Drive Cycles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62" name="Google Shape;62;p8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Speed = 1392.431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Speed =1392.431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Speed = 1482.939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Maximum Speed = 1422.6rpm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63" name="Google Shape;63;p8"/>
          <p:cNvSpPr txBox="1"/>
          <p:nvPr/>
        </p:nvSpPr>
        <p:spPr>
          <a:xfrm>
            <a:off x="1208405" y="124777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008" y="1921510"/>
            <a:ext cx="3402965" cy="19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0735" y="1962785"/>
            <a:ext cx="3303270" cy="18948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5199380" y="124777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9255125" y="124777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1979930"/>
            <a:ext cx="3536315" cy="191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Wheel Torque for different Drive Cycles</a:t>
            </a:r>
            <a:endParaRPr/>
          </a:p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75" name="Google Shape;75;p9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MaximumTorque = 49.727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MaximumTorque = 66.040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Torque = 34.606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Maximum Torque = 50.124 Nm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76" name="Google Shape;76;p9"/>
          <p:cNvSpPr txBox="1"/>
          <p:nvPr/>
        </p:nvSpPr>
        <p:spPr>
          <a:xfrm>
            <a:off x="1208405" y="131127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5410835" y="131127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9658985" y="131127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650" y="1971040"/>
            <a:ext cx="3616325" cy="25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9975" y="1971675"/>
            <a:ext cx="3277235" cy="25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1971040"/>
            <a:ext cx="3865880" cy="25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1223645" y="483235"/>
            <a:ext cx="10515600" cy="572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150"/>
              <a:t>Motor Speed for different Drive Cycles</a:t>
            </a:r>
            <a:endParaRPr sz="3150"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88" name="Google Shape;88;p10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 Speed = 10860.967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 Speed = 10860.967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 Speed = 11566.93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Maximum  Speed = 11096.288 rpm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89" name="Google Shape;89;p10"/>
          <p:cNvSpPr txBox="1"/>
          <p:nvPr/>
        </p:nvSpPr>
        <p:spPr>
          <a:xfrm>
            <a:off x="1208405" y="129603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5200015" y="129603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9224010" y="129603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900" y="1965325"/>
            <a:ext cx="3597275" cy="238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1205" y="1965325"/>
            <a:ext cx="3366770" cy="238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1965960"/>
            <a:ext cx="3579495" cy="237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Motor Torque for different Drive Cycles</a:t>
            </a:r>
            <a:endParaRPr/>
          </a:p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1208479" y="114041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11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Torque = 7.5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Torque = 10.050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Torque = 5.219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Torque = 7.589 Nm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06" name="Google Shape;1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510030"/>
            <a:ext cx="3670300" cy="283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8025" y="1510030"/>
            <a:ext cx="3395980" cy="283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8705" y="1510030"/>
            <a:ext cx="3449320" cy="283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Motor Power for different Drive Cycles</a:t>
            </a:r>
            <a:endParaRPr/>
          </a:p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15" name="Google Shape;115;p12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61214.562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3872.295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4441.871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Power =23176.242 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6" name="Google Shape;116;p12"/>
          <p:cNvSpPr txBox="1"/>
          <p:nvPr/>
        </p:nvSpPr>
        <p:spPr>
          <a:xfrm>
            <a:off x="1208405" y="1266190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5199380" y="1266190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9224010" y="1266190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785" y="1960245"/>
            <a:ext cx="3408045" cy="235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735" y="1960245"/>
            <a:ext cx="3674110" cy="235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9040" y="1960245"/>
            <a:ext cx="3674745" cy="235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Battery Power for different Drive Cycles</a:t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8" name="Google Shape;128;p13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7205.368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4555.641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5225.730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Power = 5662.246W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29" name="Google Shape;129;p13"/>
          <p:cNvSpPr txBox="1"/>
          <p:nvPr/>
        </p:nvSpPr>
        <p:spPr>
          <a:xfrm>
            <a:off x="1208405" y="128079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290185" y="128079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9224010" y="128079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715" y="2265045"/>
            <a:ext cx="3776345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2480" y="2265045"/>
            <a:ext cx="3311525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2265680"/>
            <a:ext cx="3256280" cy="207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Battery Current for different Drive Cycles</a:t>
            </a:r>
            <a:endParaRPr/>
          </a:p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{35808A6D-67FD-4431-ADF9-698775641670}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Current = 141.005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Current = 89.151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Current = 102.264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Current = 110.806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42" name="Google Shape;142;p14"/>
          <p:cNvSpPr txBox="1"/>
          <p:nvPr/>
        </p:nvSpPr>
        <p:spPr>
          <a:xfrm>
            <a:off x="1208405" y="131127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200015" y="131127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9224010" y="131127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075" y="2073275"/>
            <a:ext cx="3377565" cy="2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8640" y="2073275"/>
            <a:ext cx="3349625" cy="2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05" y="2073275"/>
            <a:ext cx="3582035" cy="2315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ttern Powerpoin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