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000000"/>
          </p15:clr>
        </p15:guide>
        <p15:guide id="2" orient="horz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F286A8-0AED-46EB-AF9B-4CCC0F37721C}">
  <a:tblStyle styleId="{A2F286A8-0AED-46EB-AF9B-4CCC0F377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70C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Slide">
  <p:cSld name="14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1065320" y="0"/>
            <a:ext cx="0" cy="6858000"/>
          </a:xfrm>
          <a:prstGeom prst="straightConnector1">
            <a:avLst/>
          </a:prstGeom>
          <a:noFill/>
          <a:ln cap="flat" cmpd="sng" w="9525">
            <a:solidFill>
              <a:schemeClr val="dk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" name="Google Shape;11;p1"/>
          <p:cNvSpPr/>
          <p:nvPr/>
        </p:nvSpPr>
        <p:spPr>
          <a:xfrm flipH="1" rot="2700000">
            <a:off x="11643696" y="6371446"/>
            <a:ext cx="133017" cy="133017"/>
          </a:xfrm>
          <a:custGeom>
            <a:rect b="b" l="l" r="r" t="t"/>
            <a:pathLst>
              <a:path extrusionOk="0" h="216347" w="216347">
                <a:moveTo>
                  <a:pt x="216347" y="347"/>
                </a:moveTo>
                <a:lnTo>
                  <a:pt x="216000" y="347"/>
                </a:lnTo>
                <a:lnTo>
                  <a:pt x="216000" y="0"/>
                </a:lnTo>
                <a:lnTo>
                  <a:pt x="0" y="0"/>
                </a:lnTo>
                <a:lnTo>
                  <a:pt x="0" y="28800"/>
                </a:lnTo>
                <a:lnTo>
                  <a:pt x="187546" y="28800"/>
                </a:lnTo>
                <a:lnTo>
                  <a:pt x="187547" y="216347"/>
                </a:lnTo>
                <a:lnTo>
                  <a:pt x="216347" y="216347"/>
                </a:lnTo>
                <a:close/>
              </a:path>
            </a:pathLst>
          </a:custGeom>
          <a:solidFill>
            <a:schemeClr val="dk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46872" y="265480"/>
            <a:ext cx="775290" cy="77529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1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  <a:defRPr b="0" i="0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1.png"/><Relationship Id="rId4" Type="http://schemas.openxmlformats.org/officeDocument/2006/relationships/image" Target="../media/image22.png"/><Relationship Id="rId5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452489" y="199502"/>
            <a:ext cx="8825830" cy="1046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IN" sz="324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EV Remote Internship</a:t>
            </a:r>
            <a:br>
              <a:rPr lang="en-IN" sz="324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324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Project Report</a:t>
            </a:r>
            <a:endParaRPr sz="324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1626109" y="2875976"/>
            <a:ext cx="6150809" cy="127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lms.decibelslab.com   |   Decibels Lab Pvt Ltd</a:t>
            </a:r>
            <a:endParaRPr/>
          </a:p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1778509" y="3028376"/>
            <a:ext cx="6150809" cy="1279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Source Sans Pro"/>
              <a:buNone/>
            </a:pPr>
            <a:r>
              <a:rPr b="1" i="0" lang="en-IN" sz="135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Created by </a:t>
            </a:r>
            <a:endParaRPr b="1" i="0" sz="1350" u="none" cap="none" strike="noStrike">
              <a:solidFill>
                <a:srgbClr val="0070C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</a:pPr>
            <a:r>
              <a:t/>
            </a:r>
            <a:endParaRPr b="1" i="0" sz="1350" u="none" cap="none" strike="noStrike">
              <a:solidFill>
                <a:srgbClr val="0070C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Source Sans Pro"/>
              <a:buNone/>
            </a:pPr>
            <a:r>
              <a:rPr b="1" i="0" lang="en-IN" sz="252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THATHIREDDY HEMANTH,</a:t>
            </a:r>
            <a:endParaRPr b="1" i="0" sz="2520" u="none" cap="none" strike="noStrike">
              <a:solidFill>
                <a:srgbClr val="0070C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Source Sans Pro"/>
              <a:buNone/>
            </a:pPr>
            <a:r>
              <a:rPr b="0" i="0" lang="en-I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Diploma &amp; B.Tech (Final Year) Siddharth inst of Engg and Tech.</a:t>
            </a:r>
            <a:endParaRPr b="0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Source Sans Pro"/>
              <a:buNone/>
            </a:pPr>
            <a:r>
              <a:rPr b="0" i="0" lang="en-IN" sz="1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Puttur, AP.</a:t>
            </a:r>
            <a:endParaRPr b="0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1778508" y="4465202"/>
            <a:ext cx="61509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500"/>
              <a:buFont typeface="Source Sans Pro"/>
              <a:buNone/>
            </a:pPr>
            <a:r>
              <a:rPr b="1" i="0" lang="en-IN" sz="15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Project name:</a:t>
            </a:r>
            <a:endParaRPr b="1" i="0" sz="1500" u="none" cap="none" strike="noStrike">
              <a:solidFill>
                <a:srgbClr val="0070C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Source Sans Pro"/>
              <a:buNone/>
            </a:pPr>
            <a:r>
              <a:t/>
            </a:r>
            <a:endParaRPr b="1" i="0" sz="1500" u="none" cap="none" strike="noStrike">
              <a:solidFill>
                <a:srgbClr val="0070C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Source Sans Pro"/>
              <a:buNone/>
            </a:pPr>
            <a:r>
              <a:rPr b="1" i="0" lang="en-IN" sz="2800" u="none" cap="none" strike="noStrike">
                <a:solidFill>
                  <a:srgbClr val="0070C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Nissan Leaf</a:t>
            </a:r>
            <a:endParaRPr b="1" i="0" sz="2800" u="none" cap="none" strike="noStrike">
              <a:solidFill>
                <a:srgbClr val="0070C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Case Studies: FTP-75/MENDC/WLTP Drive Cycle</a:t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t/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Battery Dischaarge C-Rate for different Drive Cycles</a:t>
            </a:r>
            <a:endParaRPr/>
          </a:p>
        </p:txBody>
      </p:sp>
      <p:sp>
        <p:nvSpPr>
          <p:cNvPr id="159" name="Google Shape;159;p15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60" name="Google Shape;160;p15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{A2F286A8-0AED-46EB-AF9B-4CCC0F37721C}</a:tableStyleId>
              </a:tblPr>
              <a:tblGrid>
                <a:gridCol w="3375875"/>
                <a:gridCol w="3719375"/>
                <a:gridCol w="366352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Dischaarge C-Rate = 2.279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Dischaarge C-Rate = 1.342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NominalDischaarge C-Rate =  1.525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Average Nominal Dischaarge C-Rate =  1.715 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61" name="Google Shape;161;p15"/>
          <p:cNvSpPr txBox="1"/>
          <p:nvPr/>
        </p:nvSpPr>
        <p:spPr>
          <a:xfrm>
            <a:off x="1208405" y="1250950"/>
            <a:ext cx="173418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FTP-75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5200015" y="1250950"/>
            <a:ext cx="17926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MNEDC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9224010" y="1250950"/>
            <a:ext cx="163512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WLTP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05" y="1863725"/>
            <a:ext cx="3625850" cy="2539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2825" y="1863725"/>
            <a:ext cx="3500755" cy="2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23580" y="1864360"/>
            <a:ext cx="3399790" cy="253873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lms.decibelslab.com   |   Decibels Lab Pvt Ltd</a:t>
            </a:r>
            <a:endParaRPr b="0" i="0" sz="1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SOC for different Drive Cycles</a:t>
            </a:r>
            <a:endParaRPr/>
          </a:p>
        </p:txBody>
      </p:sp>
      <p:sp>
        <p:nvSpPr>
          <p:cNvPr id="173" name="Google Shape;173;p16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74" name="Google Shape;174;p16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{A2F286A8-0AED-46EB-AF9B-4CCC0F37721C}</a:tableStyleId>
              </a:tblPr>
              <a:tblGrid>
                <a:gridCol w="3375875"/>
                <a:gridCol w="3719375"/>
                <a:gridCol w="366352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State of Charge = 83.905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State of Charge = 91.916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State of Charge = 88.25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Average Nominal Torque = 88.023%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75" name="Google Shape;175;p16"/>
          <p:cNvSpPr txBox="1"/>
          <p:nvPr/>
        </p:nvSpPr>
        <p:spPr>
          <a:xfrm>
            <a:off x="1208405" y="1372235"/>
            <a:ext cx="173418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FTP-75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5200015" y="1372235"/>
            <a:ext cx="17926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MNEDC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 txBox="1"/>
          <p:nvPr/>
        </p:nvSpPr>
        <p:spPr>
          <a:xfrm>
            <a:off x="9224010" y="1372235"/>
            <a:ext cx="163512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WLTP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05" y="2012950"/>
            <a:ext cx="3450590" cy="237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0710" y="2012950"/>
            <a:ext cx="3732530" cy="2383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3240" y="2012950"/>
            <a:ext cx="3580765" cy="238379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lms.decibelslab.com   |   Decibels Lab Pvt Ltd</a:t>
            </a:r>
            <a:endParaRPr b="0" i="0" sz="1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Range for different Drive Cycles</a:t>
            </a:r>
            <a:endParaRPr/>
          </a:p>
        </p:txBody>
      </p:sp>
      <p:sp>
        <p:nvSpPr>
          <p:cNvPr id="187" name="Google Shape;187;p17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8" name="Google Shape;188;p17"/>
          <p:cNvGraphicFramePr/>
          <p:nvPr/>
        </p:nvGraphicFramePr>
        <p:xfrm>
          <a:off x="2032000" y="16294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{A2F286A8-0AED-46EB-AF9B-4CCC0F37721C}</a:tableStyleId>
              </a:tblPr>
              <a:tblGrid>
                <a:gridCol w="2709325"/>
                <a:gridCol w="2709325"/>
                <a:gridCol w="270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FTP 75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MNEDC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WLTP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108.7km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118.3 km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124.9km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9" name="Google Shape;189;p17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lms.decibelslab.com   |   Decibels Lab Pvt Ltd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/>
        </p:nvSpPr>
        <p:spPr>
          <a:xfrm>
            <a:off x="0" y="2528068"/>
            <a:ext cx="12192000" cy="759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000"/>
              <a:buFont typeface="Calibri"/>
              <a:buNone/>
            </a:pPr>
            <a:r>
              <a:rPr b="1" i="0" lang="en-IN" sz="4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3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18"/>
          <p:cNvCxnSpPr/>
          <p:nvPr/>
        </p:nvCxnSpPr>
        <p:spPr>
          <a:xfrm>
            <a:off x="4673133" y="3470120"/>
            <a:ext cx="2845733" cy="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18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lms.decibelslab.com   |   Decibels Lab Pvt Ltd</a:t>
            </a:r>
            <a:endParaRPr/>
          </a:p>
        </p:txBody>
      </p:sp>
      <p:sp>
        <p:nvSpPr>
          <p:cNvPr id="197" name="Google Shape;197;p18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8" name="Google Shape;198;p18"/>
          <p:cNvSpPr txBox="1"/>
          <p:nvPr/>
        </p:nvSpPr>
        <p:spPr>
          <a:xfrm>
            <a:off x="0" y="4418368"/>
            <a:ext cx="12192000" cy="759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Email-id : hemanthandprakash@gmail.com</a:t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/>
              <a:buNone/>
            </a:pPr>
            <a:r>
              <a:rPr b="0" i="0" lang="en-IN" sz="20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				Mobile no.: 7093625879</a:t>
            </a:r>
            <a:endParaRPr b="0" i="0" sz="20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lms.decibelslab.com   |   Decibels Lab Pvt Ltd</a:t>
            </a:r>
            <a:endParaRPr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IN"/>
              <a:t>Drive Cycles</a:t>
            </a:r>
            <a:endParaRPr/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1208479" y="1040771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FTP-75 Drive Cycle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6560" y="1410103"/>
            <a:ext cx="4887520" cy="201889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" name="Google Shape;52;p7"/>
          <p:cNvSpPr txBox="1"/>
          <p:nvPr/>
        </p:nvSpPr>
        <p:spPr>
          <a:xfrm>
            <a:off x="1208479" y="3550863"/>
            <a:ext cx="18017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NEDC Drive Cycle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6836560" y="104077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WLTP Drive Cycle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8478" y="3920429"/>
            <a:ext cx="4887519" cy="2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8479" y="1410102"/>
            <a:ext cx="4887518" cy="201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Wheel Speed for different Drive Cycles</a:t>
            </a:r>
            <a:endParaRPr/>
          </a:p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62" name="Google Shape;62;p8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{A2F286A8-0AED-46EB-AF9B-4CCC0F37721C}</a:tableStyleId>
              </a:tblPr>
              <a:tblGrid>
                <a:gridCol w="3375875"/>
                <a:gridCol w="3719375"/>
                <a:gridCol w="366352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Maximum Speed =1044.323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Maximum Speed = 1044.323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Maximum Speed =1112.204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Average Maximum Speed = 1066.95 rpm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63" name="Google Shape;63;p8"/>
          <p:cNvSpPr txBox="1"/>
          <p:nvPr/>
        </p:nvSpPr>
        <p:spPr>
          <a:xfrm>
            <a:off x="1208405" y="1247775"/>
            <a:ext cx="173418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FTP-75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5199380" y="1247775"/>
            <a:ext cx="17926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MNEDC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8"/>
          <p:cNvSpPr txBox="1"/>
          <p:nvPr/>
        </p:nvSpPr>
        <p:spPr>
          <a:xfrm>
            <a:off x="9255125" y="1247775"/>
            <a:ext cx="163512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WLTP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05" y="1921510"/>
            <a:ext cx="3335655" cy="2421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3425" y="1921510"/>
            <a:ext cx="3698240" cy="2420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41665" y="1921510"/>
            <a:ext cx="3724910" cy="242062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8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lms.decibelslab.com   |   Decibels Lab Pvt Ltd</a:t>
            </a:r>
            <a:endParaRPr b="0" i="0" sz="1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Wheel Torque for different Drive Cycles</a:t>
            </a:r>
            <a:endParaRPr/>
          </a:p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76" name="Google Shape;76;p9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{A2F286A8-0AED-46EB-AF9B-4CCC0F37721C}</a:tableStyleId>
              </a:tblPr>
              <a:tblGrid>
                <a:gridCol w="3375875"/>
                <a:gridCol w="3719375"/>
                <a:gridCol w="366352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MaximumTorque = 582.423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MaximumTorque = 795.298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Maximum Torque = 407.723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Average Maximum Torque = 595.148 Nm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77" name="Google Shape;77;p9"/>
          <p:cNvSpPr txBox="1"/>
          <p:nvPr/>
        </p:nvSpPr>
        <p:spPr>
          <a:xfrm>
            <a:off x="1208405" y="1311275"/>
            <a:ext cx="173418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FTP-75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9"/>
          <p:cNvSpPr txBox="1"/>
          <p:nvPr/>
        </p:nvSpPr>
        <p:spPr>
          <a:xfrm>
            <a:off x="5410835" y="1311275"/>
            <a:ext cx="17926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MNEDC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9658985" y="1311275"/>
            <a:ext cx="163512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WLTP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05" y="1971675"/>
            <a:ext cx="3351530" cy="2537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60570" y="1971040"/>
            <a:ext cx="3804920" cy="25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55965" y="1971040"/>
            <a:ext cx="3611245" cy="25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9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lms.decibelslab.com   |   Decibels Lab Pvt Ltd</a:t>
            </a:r>
            <a:endParaRPr b="0" i="0" sz="1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1223645" y="483235"/>
            <a:ext cx="10515600" cy="572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150"/>
              <a:t>Motor Speed for different Drive Cycles</a:t>
            </a:r>
            <a:endParaRPr sz="3150"/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90" name="Google Shape;90;p10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{A2F286A8-0AED-46EB-AF9B-4CCC0F37721C}</a:tableStyleId>
              </a:tblPr>
              <a:tblGrid>
                <a:gridCol w="3375875"/>
                <a:gridCol w="3719375"/>
                <a:gridCol w="366352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Maximum  Speed = 8289.528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Maximum  Speed = 8289.528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Maximum  Speed =  8828.348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Average Maximum  Speed = 8469.134 rpm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91" name="Google Shape;91;p10"/>
          <p:cNvSpPr txBox="1"/>
          <p:nvPr/>
        </p:nvSpPr>
        <p:spPr>
          <a:xfrm>
            <a:off x="1208405" y="1296035"/>
            <a:ext cx="173418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FTP-75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0"/>
          <p:cNvSpPr txBox="1"/>
          <p:nvPr/>
        </p:nvSpPr>
        <p:spPr>
          <a:xfrm>
            <a:off x="5200015" y="1296035"/>
            <a:ext cx="17926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MNEDC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9224010" y="1296035"/>
            <a:ext cx="163512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WLTP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645" y="1964690"/>
            <a:ext cx="3380105" cy="2382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03750" y="1964690"/>
            <a:ext cx="3622675" cy="2381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6425" y="1964055"/>
            <a:ext cx="3741420" cy="238252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0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lms.decibelslab.com   |   Decibels Lab Pvt Ltd</a:t>
            </a:r>
            <a:endParaRPr b="0" i="0" sz="1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lms.decibelslab.com   |   Decibels Lab Pvt Ltd</a:t>
            </a:r>
            <a:endParaRPr b="0" i="0" sz="1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1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Motor Torque for different Drive Cycles</a:t>
            </a:r>
            <a:endParaRPr/>
          </a:p>
        </p:txBody>
      </p:sp>
      <p:sp>
        <p:nvSpPr>
          <p:cNvPr id="104" name="Google Shape;104;p11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1208479" y="1140413"/>
            <a:ext cx="19155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FTP-75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1"/>
          <p:cNvSpPr txBox="1"/>
          <p:nvPr/>
        </p:nvSpPr>
        <p:spPr>
          <a:xfrm>
            <a:off x="5138238" y="1040771"/>
            <a:ext cx="1998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MNEDC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1"/>
          <p:cNvSpPr txBox="1"/>
          <p:nvPr/>
        </p:nvSpPr>
        <p:spPr>
          <a:xfrm>
            <a:off x="9067997" y="1032061"/>
            <a:ext cx="17911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WLTP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11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{A2F286A8-0AED-46EB-AF9B-4CCC0F37721C}</a:tableStyleId>
              </a:tblPr>
              <a:tblGrid>
                <a:gridCol w="3375875"/>
                <a:gridCol w="3719375"/>
                <a:gridCol w="366352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Torque = 82.443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Torque = 122.575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Torque = 57.713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Average Nominal Torque =  87.577Nm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pic>
        <p:nvPicPr>
          <p:cNvPr id="109" name="Google Shape;1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05" y="1509395"/>
            <a:ext cx="344170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0105" y="1509395"/>
            <a:ext cx="3546475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96580" y="1510665"/>
            <a:ext cx="3771265" cy="2837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Motor Power for different Drive Cycles</a:t>
            </a:r>
            <a:endParaRPr/>
          </a:p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18" name="Google Shape;118;p12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{A2F286A8-0AED-46EB-AF9B-4CCC0F37721C}</a:tableStyleId>
              </a:tblPr>
              <a:tblGrid>
                <a:gridCol w="3375875"/>
                <a:gridCol w="3719375"/>
                <a:gridCol w="366352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Power = 49242.261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Power = 29009.221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Power = 32949.172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Average Nominal Power =   37066.755W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19" name="Google Shape;119;p12"/>
          <p:cNvSpPr txBox="1"/>
          <p:nvPr/>
        </p:nvSpPr>
        <p:spPr>
          <a:xfrm>
            <a:off x="1208405" y="1266190"/>
            <a:ext cx="173418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FTP-75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5199380" y="1266190"/>
            <a:ext cx="17926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MNEDC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2"/>
          <p:cNvSpPr txBox="1"/>
          <p:nvPr/>
        </p:nvSpPr>
        <p:spPr>
          <a:xfrm>
            <a:off x="9224010" y="1266190"/>
            <a:ext cx="163512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WLTP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05" y="1960880"/>
            <a:ext cx="3432810" cy="23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1215" y="1960880"/>
            <a:ext cx="3671570" cy="23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2785" y="1960245"/>
            <a:ext cx="3654425" cy="235966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2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lms.decibelslab.com   |   Decibels Lab Pvt Ltd</a:t>
            </a:r>
            <a:endParaRPr b="0" i="0" sz="1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Battery Power for different Drive Cycles</a:t>
            </a:r>
            <a:endParaRPr/>
          </a:p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32" name="Google Shape;132;p13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{A2F286A8-0AED-46EB-AF9B-4CCC0F37721C}</a:tableStyleId>
              </a:tblPr>
              <a:tblGrid>
                <a:gridCol w="3375875"/>
                <a:gridCol w="3719375"/>
                <a:gridCol w="366352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Power = 54713.62436610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Power = 32232.468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Power = 36610.191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Average Nominal Power =  41185.427 W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33" name="Google Shape;133;p13"/>
          <p:cNvSpPr txBox="1"/>
          <p:nvPr/>
        </p:nvSpPr>
        <p:spPr>
          <a:xfrm>
            <a:off x="1208405" y="1280795"/>
            <a:ext cx="173418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FTP-75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5290185" y="1280795"/>
            <a:ext cx="17926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MNEDC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9224010" y="1280795"/>
            <a:ext cx="163512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WLTP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05" y="1958975"/>
            <a:ext cx="3368675" cy="237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7080" y="1959610"/>
            <a:ext cx="3646170" cy="246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3250" y="1959610"/>
            <a:ext cx="3743960" cy="23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lms.decibelslab.com   |   Decibels Lab Pvt Ltd</a:t>
            </a:r>
            <a:endParaRPr b="0" i="0" sz="1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1208479" y="331689"/>
            <a:ext cx="10515600" cy="709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/>
              <a:t>Battery Current for different Drive Cycles</a:t>
            </a:r>
            <a:endParaRPr/>
          </a:p>
        </p:txBody>
      </p:sp>
      <p:sp>
        <p:nvSpPr>
          <p:cNvPr id="145" name="Google Shape;145;p14"/>
          <p:cNvSpPr txBox="1"/>
          <p:nvPr>
            <p:ph idx="12" type="sldNum"/>
          </p:nvPr>
        </p:nvSpPr>
        <p:spPr>
          <a:xfrm>
            <a:off x="9224059" y="6321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aphicFrame>
        <p:nvGraphicFramePr>
          <p:cNvPr id="146" name="Google Shape;146;p14"/>
          <p:cNvGraphicFramePr/>
          <p:nvPr/>
        </p:nvGraphicFramePr>
        <p:xfrm>
          <a:off x="1208478" y="47088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{A2F286A8-0AED-46EB-AF9B-4CCC0F37721C}</a:tableStyleId>
              </a:tblPr>
              <a:tblGrid>
                <a:gridCol w="3375875"/>
                <a:gridCol w="3719375"/>
                <a:gridCol w="3663525"/>
              </a:tblGrid>
              <a:tr h="38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Current = 149.982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Current =88.356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cap="none" strike="noStrike"/>
                        <a:t>Nominal Current = 100.356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Average Nominal Current =  122.898 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  <a:tc hMerge="1"/>
              </a:tr>
            </a:tbl>
          </a:graphicData>
        </a:graphic>
      </p:graphicFrame>
      <p:sp>
        <p:nvSpPr>
          <p:cNvPr id="147" name="Google Shape;147;p14"/>
          <p:cNvSpPr txBox="1"/>
          <p:nvPr/>
        </p:nvSpPr>
        <p:spPr>
          <a:xfrm>
            <a:off x="1208405" y="1311275"/>
            <a:ext cx="173418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FTP-75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5200015" y="1311275"/>
            <a:ext cx="179260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MNEDC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9224010" y="1311275"/>
            <a:ext cx="1635125" cy="306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WLTP Drive Cycle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405" y="2073275"/>
            <a:ext cx="3582035" cy="24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0440" y="2134870"/>
            <a:ext cx="3527425" cy="2345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7865" y="2134235"/>
            <a:ext cx="3406140" cy="234505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4"/>
          <p:cNvSpPr txBox="1"/>
          <p:nvPr>
            <p:ph idx="11" type="ftr"/>
          </p:nvPr>
        </p:nvSpPr>
        <p:spPr>
          <a:xfrm>
            <a:off x="0" y="6308425"/>
            <a:ext cx="12192000" cy="365125"/>
          </a:xfrm>
          <a:prstGeom prst="rect">
            <a:avLst/>
          </a:prstGeom>
          <a:solidFill>
            <a:srgbClr val="E7E6E6"/>
          </a:solidFill>
          <a:ln>
            <a:noFill/>
          </a:ln>
        </p:spPr>
        <p:txBody>
          <a:bodyPr anchorCtr="0" anchor="ctr" bIns="45700" lIns="9000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lms.decibelslab.com   |   Decibels Lab Pvt Ltd</a:t>
            </a:r>
            <a:endParaRPr b="0" i="0" sz="12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ttern Powerpoint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