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F12677-9D42-4323-8B39-343D13C4C0DB}">
  <a:tblStyle styleId="{58F12677-9D42-4323-8B39-343D13C4C0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06532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" name="Google Shape;11;p1"/>
          <p:cNvSpPr/>
          <p:nvPr/>
        </p:nvSpPr>
        <p:spPr>
          <a:xfrm flipH="1" rot="2700000">
            <a:off x="11643696" y="6371446"/>
            <a:ext cx="133017" cy="133017"/>
          </a:xfrm>
          <a:custGeom>
            <a:rect b="b" l="l" r="r" t="t"/>
            <a:pathLst>
              <a:path extrusionOk="0" h="216347" w="216347">
                <a:moveTo>
                  <a:pt x="216347" y="347"/>
                </a:moveTo>
                <a:lnTo>
                  <a:pt x="216000" y="347"/>
                </a:lnTo>
                <a:lnTo>
                  <a:pt x="216000" y="0"/>
                </a:lnTo>
                <a:lnTo>
                  <a:pt x="0" y="0"/>
                </a:lnTo>
                <a:lnTo>
                  <a:pt x="0" y="28800"/>
                </a:lnTo>
                <a:lnTo>
                  <a:pt x="187546" y="28800"/>
                </a:lnTo>
                <a:lnTo>
                  <a:pt x="187547" y="216347"/>
                </a:lnTo>
                <a:lnTo>
                  <a:pt x="216347" y="216347"/>
                </a:ln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6872" y="265480"/>
            <a:ext cx="775290" cy="77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52489" y="199502"/>
            <a:ext cx="8825830" cy="104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I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 Remote Internship</a:t>
            </a:r>
            <a:br>
              <a:rPr lang="en-I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Report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1626109" y="28759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778509" y="30283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IN" sz="15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by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</a:pPr>
            <a:r>
              <a:t/>
            </a:r>
            <a:endParaRPr b="1" i="0" sz="15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IN" sz="28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Bharath, </a:t>
            </a:r>
            <a:r>
              <a:rPr b="1" i="0" lang="en-IN" sz="16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Simulation Engineer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778508" y="4465202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IN" sz="15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Name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IN" sz="28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Ather Energy 450</a:t>
            </a:r>
            <a:endParaRPr b="1" i="0" sz="48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Case Studies: FTP-75/MENDC/WLTP Drive Cycle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68" name="Google Shape;168;p15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Battery Current for different Drive Cycles</a:t>
            </a:r>
            <a:endParaRPr/>
          </a:p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graphicFrame>
        <p:nvGraphicFramePr>
          <p:cNvPr id="173" name="Google Shape;173;p15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Current =  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Current = 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Current = 53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Average Battery Nominal Current = 50 to 60 A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510327"/>
            <a:ext cx="3350269" cy="298215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1954" y="1510326"/>
            <a:ext cx="3350269" cy="298215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429" y="1510327"/>
            <a:ext cx="3471829" cy="298215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15"/>
          <p:cNvSpPr/>
          <p:nvPr/>
        </p:nvSpPr>
        <p:spPr>
          <a:xfrm>
            <a:off x="1612900" y="3106580"/>
            <a:ext cx="2406650" cy="89392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1612900" y="2120900"/>
            <a:ext cx="2406650" cy="98568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5272962" y="2856710"/>
            <a:ext cx="2480387" cy="113426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5272963" y="1898666"/>
            <a:ext cx="2480386" cy="958044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8923656" y="3106580"/>
            <a:ext cx="2480387" cy="100866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8923657" y="2343150"/>
            <a:ext cx="2480386" cy="76343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Battery Discharge C-rate for different Drive Cycles</a:t>
            </a:r>
            <a:endParaRPr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graphicFrame>
        <p:nvGraphicFramePr>
          <p:cNvPr id="193" name="Google Shape;193;p16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C-rate = 1.5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C-rate = 1.1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C-rate = 1.1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Average Battery Nominal C-rate = 1 to 1.5 C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510327"/>
            <a:ext cx="3403278" cy="29556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557" y="1510327"/>
            <a:ext cx="3403278" cy="29556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4635" y="1510328"/>
            <a:ext cx="3342623" cy="29556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16"/>
          <p:cNvSpPr/>
          <p:nvPr/>
        </p:nvSpPr>
        <p:spPr>
          <a:xfrm>
            <a:off x="5339080" y="2883213"/>
            <a:ext cx="2524760" cy="109502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339080" y="1898666"/>
            <a:ext cx="2524760" cy="984547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9036247" y="2883213"/>
            <a:ext cx="2524760" cy="109502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9036247" y="1898666"/>
            <a:ext cx="2524760" cy="984547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1628688" y="3048002"/>
            <a:ext cx="2524760" cy="93023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628688" y="2190106"/>
            <a:ext cx="2524760" cy="857896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208" name="Google Shape;208;p17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Battery SOC for different Drive Cycles</a:t>
            </a:r>
            <a:endParaRPr/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graphicFrame>
        <p:nvGraphicFramePr>
          <p:cNvPr id="213" name="Google Shape;213;p17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SOC = 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 = 87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 = 82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FTP Distance = 17.5 km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MNEDC Distance = 10.274 Km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WLTP Distance = 14.664 Km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510327"/>
            <a:ext cx="3350269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1954" y="1510327"/>
            <a:ext cx="3350269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5429" y="1510328"/>
            <a:ext cx="3471829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222" name="Google Shape;222;p18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Acceleration Test</a:t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700" y="1040771"/>
            <a:ext cx="5562600" cy="36883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18"/>
          <p:cNvGraphicFramePr/>
          <p:nvPr/>
        </p:nvGraphicFramePr>
        <p:xfrm>
          <a:off x="4094921" y="4742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4147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Motor Torque = 22.5 Nm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231" name="Google Shape;231;p19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Range for different Drive Cycles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233" name="Google Shape;233;p19"/>
          <p:cNvGraphicFramePr/>
          <p:nvPr/>
        </p:nvGraphicFramePr>
        <p:xfrm>
          <a:off x="2032000" y="1629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FTP 75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MNEDC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WLTP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75 Km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76.4 Km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84.8 Km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/>
        </p:nvSpPr>
        <p:spPr>
          <a:xfrm>
            <a:off x="0" y="252806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i="0" lang="en-IN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20"/>
          <p:cNvCxnSpPr/>
          <p:nvPr/>
        </p:nvCxnSpPr>
        <p:spPr>
          <a:xfrm>
            <a:off x="4673133" y="3470120"/>
            <a:ext cx="2845733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20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0" y="441963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Email-id :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Mobile no.: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Drive Cycles</a:t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1208479" y="1040771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560" y="1410103"/>
            <a:ext cx="4887520" cy="20188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7"/>
          <p:cNvSpPr txBox="1"/>
          <p:nvPr/>
        </p:nvSpPr>
        <p:spPr>
          <a:xfrm>
            <a:off x="1208479" y="3550863"/>
            <a:ext cx="1801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NEDC Drive Cycle</a:t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6836560" y="104077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478" y="3830894"/>
            <a:ext cx="4887519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79" y="1410102"/>
            <a:ext cx="4887518" cy="201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/>
        </p:nvSpPr>
        <p:spPr>
          <a:xfrm>
            <a:off x="6375394" y="3609664"/>
            <a:ext cx="5591865" cy="14773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Simulation was performed with respect to drive cycle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= 17.5 km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= 10.274 km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= 14.664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Model Inputs</a:t>
            </a:r>
            <a:endParaRPr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64" name="Google Shape;64;p8"/>
          <p:cNvGraphicFramePr/>
          <p:nvPr/>
        </p:nvGraphicFramePr>
        <p:xfrm>
          <a:off x="1208479" y="1061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582500"/>
                <a:gridCol w="2088675"/>
                <a:gridCol w="994450"/>
                <a:gridCol w="1221875"/>
              </a:tblGrid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AutoNum type="alphaUcPeriod"/>
                      </a:pPr>
                      <a:r>
                        <a:rPr b="1"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Chassis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46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Coefficient of rolling resistance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Mass of Vehicle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Kg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Mass of Driver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Kg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Gravity constant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9.81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m/s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 Angle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degree</a:t>
                      </a:r>
                      <a:endParaRPr/>
                    </a:p>
                  </a:txBody>
                  <a:tcPr marT="0" marB="0" marR="68575" marL="68575"/>
                </a:tc>
              </a:tr>
              <a:tr h="46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Velocity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the FTP Drive Cycle data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Kmph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m^2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Air Density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1.225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Kg/m^3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Drag Coefficient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Radius of wheel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0.1524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AutoNum type="alphaUcPeriod"/>
                      </a:pPr>
                      <a:r>
                        <a:rPr b="1"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Transmission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Gear Ratio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46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Transmission Efficiency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AutoNum type="alphaUcPeriod"/>
                      </a:pPr>
                      <a:r>
                        <a:rPr b="1"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Motor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/>
                </a:tc>
              </a:tr>
              <a:tr h="2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Motor Efficiency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65" name="Google Shape;65;p8"/>
          <p:cNvGraphicFramePr/>
          <p:nvPr/>
        </p:nvGraphicFramePr>
        <p:xfrm>
          <a:off x="6779308" y="10355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582725"/>
                <a:gridCol w="2089525"/>
                <a:gridCol w="994850"/>
                <a:gridCol w="1222375"/>
              </a:tblGrid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alibri"/>
                        <a:buAutoNum type="alphaUcPeriod"/>
                      </a:pPr>
                      <a:r>
                        <a:rPr b="1"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Battery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Motor Controller Efficiency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Battery Capacity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Battery Voltage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FTP drive cycle distance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Battery Initial SOC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 Cycle time or Simulation time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1875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alibri"/>
                        <a:buAutoNum type="alphaUcPeriod"/>
                      </a:pPr>
                      <a:r>
                        <a:rPr b="1"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Cell Voltage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Cell Capacity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Wheel Torque for different Drive Cycles</a:t>
            </a:r>
            <a:endParaRPr/>
          </a:p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graphicFrame>
        <p:nvGraphicFramePr>
          <p:cNvPr id="76" name="Google Shape;76;p9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Nominal Torque = 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35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Average Nominal Torque = 35 to 70 Nm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510327"/>
            <a:ext cx="3297260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439" y="1510327"/>
            <a:ext cx="3536674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5813" y="1460215"/>
            <a:ext cx="3391446" cy="30190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Wheel Speed for different Drive Cycles</a:t>
            </a:r>
            <a:endParaRPr/>
          </a:p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7" name="Google Shape;87;p10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graphicFrame>
        <p:nvGraphicFramePr>
          <p:cNvPr id="90" name="Google Shape;90;p10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Wheel Speed = 1400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Wheel Speed = 1400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Wheel Speed = 1500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91" name="Google Shape;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510327"/>
            <a:ext cx="3429782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8215" y="1510327"/>
            <a:ext cx="3429782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7951" y="1510327"/>
            <a:ext cx="3339307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Motor Torque for different Drive Cycles</a:t>
            </a:r>
            <a:endParaRPr/>
          </a:p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graphicFrame>
        <p:nvGraphicFramePr>
          <p:cNvPr id="104" name="Google Shape;104;p11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7.5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Torque = 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Average Nominal Torque = 5 to 10 Nm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8" y="1510327"/>
            <a:ext cx="3323765" cy="28379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8459" y="1510327"/>
            <a:ext cx="3323765" cy="28379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8440" y="1510327"/>
            <a:ext cx="3418818" cy="28379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1"/>
          <p:cNvSpPr txBox="1"/>
          <p:nvPr/>
        </p:nvSpPr>
        <p:spPr>
          <a:xfrm>
            <a:off x="1404730" y="5539409"/>
            <a:ext cx="5942332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Maximum acceleration for the drive cycle is 2.15 m/s^2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Acceleration for the Acceleration Test is 5 m/s^2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Motor Speed for different Drive Cycles</a:t>
            </a:r>
            <a:endParaRPr/>
          </a:p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6" name="Google Shape;116;p12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17" name="Google Shape;117;p12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graphicFrame>
        <p:nvGraphicFramePr>
          <p:cNvPr id="119" name="Google Shape;119;p12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Motor Speed = 11000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Motor Speed = 11000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Motor Speed = 11500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Motor Speed (for 80 kmph) = 11000 rpm 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510327"/>
            <a:ext cx="3284008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3384" y="1510327"/>
            <a:ext cx="3489468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3749" y="1510327"/>
            <a:ext cx="3463509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Motor Power for different Drive Cycles</a:t>
            </a:r>
            <a:endParaRPr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graphicFrame>
        <p:nvGraphicFramePr>
          <p:cNvPr id="133" name="Google Shape;133;p13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3000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2700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3300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Average Motor Nominal Power = 2700 to 3300 Watts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510327"/>
            <a:ext cx="3403278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4961" y="1510327"/>
            <a:ext cx="3403278" cy="29689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1443" y="1513573"/>
            <a:ext cx="3365815" cy="296566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13"/>
          <p:cNvSpPr/>
          <p:nvPr/>
        </p:nvSpPr>
        <p:spPr>
          <a:xfrm>
            <a:off x="1622424" y="2673455"/>
            <a:ext cx="2447926" cy="61595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1622424" y="1970185"/>
            <a:ext cx="2447926" cy="70326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5325018" y="2267998"/>
            <a:ext cx="2517293" cy="72678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5325561" y="1675563"/>
            <a:ext cx="2516749" cy="592436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9022081" y="2267999"/>
            <a:ext cx="2392640" cy="85140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9022637" y="1800188"/>
            <a:ext cx="2392123" cy="480255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lms.decibelslab.com   |   Decibels Lab Pvt Ltd   |   Project : Nissan Leaf</a:t>
            </a:r>
            <a:endParaRPr/>
          </a:p>
        </p:txBody>
      </p:sp>
      <p:sp>
        <p:nvSpPr>
          <p:cNvPr id="148" name="Google Shape;148;p1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Battery Power for different Drive Cycles</a:t>
            </a:r>
            <a:endParaRPr/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1208479" y="109088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MNEDC Drive Cycle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/>
          </a:p>
        </p:txBody>
      </p:sp>
      <p:graphicFrame>
        <p:nvGraphicFramePr>
          <p:cNvPr id="153" name="Google Shape;153;p14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{58F12677-9D42-4323-8B39-343D13C4C0DB}</a:tableStyleId>
              </a:tblPr>
              <a:tblGrid>
                <a:gridCol w="3375875"/>
                <a:gridCol w="3719375"/>
                <a:gridCol w="366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3800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2600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Nominal Power = 3500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Average Battery Nominal Power = 2400 to 3800 Watts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510327"/>
            <a:ext cx="3443034" cy="300577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467" y="1510326"/>
            <a:ext cx="3271629" cy="300576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3050" y="1460216"/>
            <a:ext cx="3484208" cy="30558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14"/>
          <p:cNvSpPr/>
          <p:nvPr/>
        </p:nvSpPr>
        <p:spPr>
          <a:xfrm>
            <a:off x="5335270" y="2609850"/>
            <a:ext cx="2406650" cy="14097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5335270" y="1996440"/>
            <a:ext cx="2406650" cy="61341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8916670" y="2733329"/>
            <a:ext cx="2406650" cy="128622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8916670" y="2082800"/>
            <a:ext cx="2406650" cy="65052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1639570" y="3079750"/>
            <a:ext cx="2406650" cy="9398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1639570" y="2082800"/>
            <a:ext cx="2406650" cy="99695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ttern Powerpoint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