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9E9CAB-55C3-4999-9B8F-5CD8D020BBEC}">
  <a:tblStyle styleId="{EF9E9CAB-55C3-4999-9B8F-5CD8D020BB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06532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/>
          <p:nvPr/>
        </p:nvSpPr>
        <p:spPr>
          <a:xfrm flipH="1" rot="2700000">
            <a:off x="11643696" y="6371446"/>
            <a:ext cx="133017" cy="133017"/>
          </a:xfrm>
          <a:custGeom>
            <a:rect b="b" l="l" r="r" t="t"/>
            <a:pathLst>
              <a:path extrusionOk="0" h="216347" w="216347">
                <a:moveTo>
                  <a:pt x="216347" y="347"/>
                </a:moveTo>
                <a:lnTo>
                  <a:pt x="216000" y="347"/>
                </a:lnTo>
                <a:lnTo>
                  <a:pt x="216000" y="0"/>
                </a:lnTo>
                <a:lnTo>
                  <a:pt x="0" y="0"/>
                </a:lnTo>
                <a:lnTo>
                  <a:pt x="0" y="28800"/>
                </a:lnTo>
                <a:lnTo>
                  <a:pt x="187546" y="28800"/>
                </a:lnTo>
                <a:lnTo>
                  <a:pt x="187547" y="216347"/>
                </a:lnTo>
                <a:lnTo>
                  <a:pt x="216347" y="216347"/>
                </a:ln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6872" y="265480"/>
            <a:ext cx="775290" cy="77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52489" y="199502"/>
            <a:ext cx="8825830" cy="104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I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 Remote Internship</a:t>
            </a:r>
            <a:br>
              <a:rPr lang="en-I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Report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1626109" y="28759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778509" y="30283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by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</a:pPr>
            <a:r>
              <a:t/>
            </a:r>
            <a:endParaRPr b="1" i="0" sz="15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Bharath, </a:t>
            </a:r>
            <a:r>
              <a:rPr b="1" i="0" lang="en-IN" sz="16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Simulation Engineer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778508" y="4465202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Nissan Leaf</a:t>
            </a:r>
            <a:endParaRPr b="1" i="0" sz="48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Case Studies: FTP-75/MENDC/WLTP Drive Cycle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Current for different Drive Cycles</a:t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6"/>
            <a:ext cx="3324151" cy="28379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75" name="Google Shape;175;p15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Current = 75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Current = 63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Current = 73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Average Battery Nominal Current = 63 to 75 A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CC3B7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176" name="Google Shape;1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5552" y="1510327"/>
            <a:ext cx="3550309" cy="283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8784" y="1510327"/>
            <a:ext cx="3458475" cy="283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15"/>
          <p:cNvSpPr/>
          <p:nvPr/>
        </p:nvSpPr>
        <p:spPr>
          <a:xfrm>
            <a:off x="1612900" y="2870201"/>
            <a:ext cx="2406650" cy="10033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1612900" y="1929770"/>
            <a:ext cx="2406650" cy="940431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5190125" y="2374900"/>
            <a:ext cx="2648949" cy="149860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5179232" y="1870062"/>
            <a:ext cx="2659842" cy="504838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8939165" y="2623533"/>
            <a:ext cx="2648949" cy="124996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8943880" y="1870061"/>
            <a:ext cx="2644234" cy="753472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89" name="Google Shape;189;p16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Discharge C-rate for different Drive Cycles</a:t>
            </a:r>
            <a:endParaRPr/>
          </a:p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6"/>
            <a:ext cx="3324151" cy="28379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95" name="Google Shape;195;p16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C-rate = 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C-rate = 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C-rate = 1.1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Average Battery Nominal C-rate = 1 to 1.1 C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CC3B7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187" y="1510327"/>
            <a:ext cx="3457161" cy="283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906" y="1510326"/>
            <a:ext cx="3524352" cy="28379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16"/>
          <p:cNvSpPr/>
          <p:nvPr/>
        </p:nvSpPr>
        <p:spPr>
          <a:xfrm>
            <a:off x="1612900" y="2839950"/>
            <a:ext cx="2406650" cy="103355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612900" y="2101850"/>
            <a:ext cx="2406650" cy="73809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5190625" y="2423160"/>
            <a:ext cx="2510337" cy="14503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190626" y="1898666"/>
            <a:ext cx="2510336" cy="524495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8889999" y="2528886"/>
            <a:ext cx="2384425" cy="134461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8886824" y="1870948"/>
            <a:ext cx="2384426" cy="6579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09" name="Google Shape;209;p1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SOC for different Drive Cycles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5"/>
            <a:ext cx="3324151" cy="283790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15" name="Google Shape;215;p17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SOC = 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= 91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= 88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FTP Distance = 17.5 km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MNEDC Distance = 10.274 Km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WLTP Distance = 14.664 Km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6" name="Google Shape;2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1271" y="1510325"/>
            <a:ext cx="3510954" cy="283790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0867" y="1510325"/>
            <a:ext cx="3606391" cy="283790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23" name="Google Shape;223;p18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Acceleration Test</a:t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700" y="1143001"/>
            <a:ext cx="5562600" cy="3586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18"/>
          <p:cNvGraphicFramePr/>
          <p:nvPr/>
        </p:nvGraphicFramePr>
        <p:xfrm>
          <a:off x="4022034" y="4729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4147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Torque = 267 Nm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Range for different Drive Cycles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2032000" y="1629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FTP 75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MNEDC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WLTP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108.7 Km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118.2 Km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124.9 Km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/>
        </p:nvSpPr>
        <p:spPr>
          <a:xfrm>
            <a:off x="0" y="252806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i="0" lang="en-IN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0"/>
          <p:cNvCxnSpPr/>
          <p:nvPr/>
        </p:nvCxnSpPr>
        <p:spPr>
          <a:xfrm>
            <a:off x="4673133" y="3470120"/>
            <a:ext cx="2845733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0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0" y="441963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Email-id :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Mobile no.: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Drive Cycles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208479" y="1040771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560" y="1410103"/>
            <a:ext cx="4887520" cy="20188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7"/>
          <p:cNvSpPr txBox="1"/>
          <p:nvPr/>
        </p:nvSpPr>
        <p:spPr>
          <a:xfrm>
            <a:off x="1208479" y="3550863"/>
            <a:ext cx="1801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NEDC Drive Cycle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6836560" y="104077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478" y="3830894"/>
            <a:ext cx="4887519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79" y="1410102"/>
            <a:ext cx="4887518" cy="201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6375394" y="3609664"/>
            <a:ext cx="5591865" cy="14773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Simulation was performed with respect to drive cycle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= 17.5 km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= 10.274 km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= 14.664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Model Inputs</a:t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5473700" y="150336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8"/>
          <p:cNvGraphicFramePr/>
          <p:nvPr/>
        </p:nvGraphicFramePr>
        <p:xfrm>
          <a:off x="1405720" y="103940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{EF9E9CAB-55C3-4999-9B8F-5CD8D020BBEC}</a:tableStyleId>
              </a:tblPr>
              <a:tblGrid>
                <a:gridCol w="618375"/>
                <a:gridCol w="2589300"/>
                <a:gridCol w="849025"/>
                <a:gridCol w="633575"/>
              </a:tblGrid>
              <a:tr h="26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/>
                        <a:t>Sl No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/>
                        <a:t>Parameter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/>
                        <a:t>Value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/>
                        <a:t>Units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rgbClr val="222222"/>
                          </a:solidFill>
                        </a:rPr>
                        <a:t>Chassis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Coefficient of rolling resistance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0.015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Mass of Vehicle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1630.665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Kg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Mass of Driver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80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Kg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Gravity constant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9.81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m/s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Grade Angle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degree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42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Velocity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From the FTP Drive Cycle data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Kmph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Frontal Area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3.8056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m^2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Air Density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1.225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Kg/m^3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Drag Coefficient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0.28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Radius of wheel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0.2032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rgbClr val="222222"/>
                          </a:solidFill>
                        </a:rPr>
                        <a:t>Transmission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Gear Ratio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7.9377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Transmission Efficiency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89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</a:tbl>
          </a:graphicData>
        </a:graphic>
      </p:graphicFrame>
      <p:graphicFrame>
        <p:nvGraphicFramePr>
          <p:cNvPr id="66" name="Google Shape;66;p8"/>
          <p:cNvGraphicFramePr/>
          <p:nvPr/>
        </p:nvGraphicFramePr>
        <p:xfrm>
          <a:off x="7033802" y="106028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{EF9E9CAB-55C3-4999-9B8F-5CD8D020BBEC}</a:tableStyleId>
              </a:tblPr>
              <a:tblGrid>
                <a:gridCol w="618375"/>
                <a:gridCol w="2589300"/>
                <a:gridCol w="849025"/>
                <a:gridCol w="633575"/>
              </a:tblGrid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rgbClr val="222222"/>
                          </a:solidFill>
                        </a:rPr>
                        <a:t>Motor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Motor Efficiency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92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rgbClr val="222222"/>
                          </a:solidFill>
                        </a:rPr>
                        <a:t>Battery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Motor Controller Efficiency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90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Battery Capacity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24000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Wh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Battery Voltage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364.8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V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FTP drive cycle distance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17.5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Km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Battery Initial SOC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100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22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Drive Cycle time or Simulation time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1875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rgbClr val="222222"/>
                          </a:solidFill>
                        </a:rPr>
                        <a:t>Cell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24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Cell Voltage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3.8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V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/>
                        <a:t>25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Cell Capacity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33.1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</a:rPr>
                        <a:t>Ah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3425" marL="43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Wheel Torque for different Drive Cycles</a:t>
            </a:r>
            <a:endParaRPr/>
          </a:p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7"/>
            <a:ext cx="3324151" cy="27287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8" name="Google Shape;78;p9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Nominal Torque = 400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400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350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Average Nominal Torque = 350 to 400 Nm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5177" y="1510327"/>
            <a:ext cx="3722204" cy="27287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9929" y="1510327"/>
            <a:ext cx="3567329" cy="27287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Wheel Speed for different Drive Cycles</a:t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90" name="Google Shape;90;p10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460215"/>
            <a:ext cx="3324151" cy="28291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92" name="Google Shape;92;p10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Wheel Speed = 1050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Wheel Speed = 1050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Wheel Speed = 1100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93" name="Google Shape;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3910" y="1460215"/>
            <a:ext cx="3604737" cy="28291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9928" y="1460215"/>
            <a:ext cx="3567330" cy="28291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00" name="Google Shape;100;p1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Motor Torque for different Drive Cycles</a:t>
            </a:r>
            <a:endParaRPr/>
          </a:p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04" name="Google Shape;104;p11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8"/>
            <a:ext cx="3324151" cy="28378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6" name="Google Shape;106;p11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58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Average Nominal Torque = 58 to 110 Nm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07" name="Google Shape;1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7600" y="1498465"/>
            <a:ext cx="3697357" cy="284105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9928" y="1510328"/>
            <a:ext cx="3567330" cy="282919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1"/>
          <p:cNvSpPr txBox="1"/>
          <p:nvPr/>
        </p:nvSpPr>
        <p:spPr>
          <a:xfrm>
            <a:off x="1208479" y="5556312"/>
            <a:ext cx="5942332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Maximum acceleration for the drive cycle is 2.15 m/s^2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Acceleration for the Acceleration test is 5.3 m/s^2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Motor Speed for different Drive Cycles</a:t>
            </a:r>
            <a:endParaRPr/>
          </a:p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9"/>
            <a:ext cx="3324151" cy="29455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1" name="Google Shape;121;p12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Speed = 8100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Speed = 8100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Speed = 8300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Motor Speed (for 80 kmph) = 8300 rpm (for 91 Kmph, Motor Speed = 9700 rpm)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122" name="Google Shape;1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068" y="1510329"/>
            <a:ext cx="3510289" cy="29455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796" y="1510330"/>
            <a:ext cx="3471462" cy="29455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Motor Power for different Drive Cycles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6"/>
            <a:ext cx="3324151" cy="28379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5" name="Google Shape;135;p13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23000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21000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26000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Average Motor Nominal Power = 21000 to 26000 Watts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CC3B7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136" name="Google Shape;1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2300" y="1510326"/>
            <a:ext cx="3510552" cy="28291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523" y="1510326"/>
            <a:ext cx="3524736" cy="28291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3"/>
          <p:cNvSpPr/>
          <p:nvPr/>
        </p:nvSpPr>
        <p:spPr>
          <a:xfrm>
            <a:off x="1622424" y="2390776"/>
            <a:ext cx="2381250" cy="59114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1622424" y="1834714"/>
            <a:ext cx="2381251" cy="556062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5166814" y="2119185"/>
            <a:ext cx="2624635" cy="59861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5166814" y="1834714"/>
            <a:ext cx="2624635" cy="284471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883151" y="2259287"/>
            <a:ext cx="2624635" cy="74168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883151" y="1834714"/>
            <a:ext cx="2624635" cy="424573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49" name="Google Shape;149;p1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Power for different Drive Cycles</a:t>
            </a:r>
            <a:endParaRPr/>
          </a:p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8"/>
            <a:ext cx="3324151" cy="283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55" name="Google Shape;155;p14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{EF9E9CAB-55C3-4999-9B8F-5CD8D020BBEC}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31000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25000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26000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Average Battery Nominal Power = 25000 to 31000 Watts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CC3B7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156" name="Google Shape;15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439" y="1510328"/>
            <a:ext cx="3549926" cy="283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62175" y="1510328"/>
            <a:ext cx="3405083" cy="2837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14"/>
          <p:cNvSpPr/>
          <p:nvPr/>
        </p:nvSpPr>
        <p:spPr>
          <a:xfrm>
            <a:off x="1612900" y="2805113"/>
            <a:ext cx="2406650" cy="106838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1612900" y="1870950"/>
            <a:ext cx="2406650" cy="934163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5210173" y="2438400"/>
            <a:ext cx="2605089" cy="143510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5210173" y="1957389"/>
            <a:ext cx="2605089" cy="481012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8991598" y="2590800"/>
            <a:ext cx="2376491" cy="128270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8991599" y="1870950"/>
            <a:ext cx="2376490" cy="71985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ttern Powerpoin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