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D95C52-593D-488F-857B-596903B1D5FD}">
  <a:tblStyle styleId="{CCD95C52-593D-488F-857B-596903B1D5F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392B2F4-12F8-4F65-B54C-37BF4C2955C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70C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Slide">
  <p:cSld name="14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106532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" name="Google Shape;11;p1"/>
          <p:cNvSpPr/>
          <p:nvPr/>
        </p:nvSpPr>
        <p:spPr>
          <a:xfrm flipH="1" rot="2700000">
            <a:off x="11643696" y="6371446"/>
            <a:ext cx="133017" cy="133017"/>
          </a:xfrm>
          <a:custGeom>
            <a:rect b="b" l="l" r="r" t="t"/>
            <a:pathLst>
              <a:path extrusionOk="0" h="216347" w="216347">
                <a:moveTo>
                  <a:pt x="216347" y="347"/>
                </a:moveTo>
                <a:lnTo>
                  <a:pt x="216000" y="347"/>
                </a:lnTo>
                <a:lnTo>
                  <a:pt x="216000" y="0"/>
                </a:lnTo>
                <a:lnTo>
                  <a:pt x="0" y="0"/>
                </a:lnTo>
                <a:lnTo>
                  <a:pt x="0" y="28800"/>
                </a:lnTo>
                <a:lnTo>
                  <a:pt x="187546" y="28800"/>
                </a:lnTo>
                <a:lnTo>
                  <a:pt x="187547" y="216347"/>
                </a:lnTo>
                <a:lnTo>
                  <a:pt x="216347" y="216347"/>
                </a:ln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6872" y="265480"/>
            <a:ext cx="775290" cy="7752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452489" y="199502"/>
            <a:ext cx="8825830" cy="104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EV Remote Internship</a:t>
            </a:r>
            <a:b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Report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1626109" y="2875976"/>
            <a:ext cx="6150809" cy="12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lms.decibelslab.com   |   Decibels Lab Pvt Ltd   |   Project : Nissan Leaf</a:t>
            </a:r>
            <a:endParaRPr/>
          </a:p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1778509" y="3028376"/>
            <a:ext cx="6150809" cy="12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Source Sans Pro"/>
              <a:buNone/>
            </a:pPr>
            <a:r>
              <a:rPr b="1" i="0" lang="en-US" sz="15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Created by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</a:pPr>
            <a:r>
              <a:t/>
            </a:r>
            <a:endParaRPr b="1" i="0" sz="150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Source Sans Pro"/>
              <a:buNone/>
            </a:pPr>
            <a:r>
              <a:rPr b="1" i="0" lang="en-US" sz="28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Bharath, </a:t>
            </a:r>
            <a:r>
              <a:rPr b="1" i="0" lang="en-US" sz="16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Simulation Engineer</a:t>
            </a:r>
            <a:endParaRPr b="0" i="0" sz="1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1778508" y="4465202"/>
            <a:ext cx="6150809" cy="12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Source Sans Pro"/>
              <a:buNone/>
            </a:pPr>
            <a:r>
              <a:rPr b="1" i="0" lang="en-US" sz="15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Name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Source Sans Pro"/>
              <a:buNone/>
            </a:pPr>
            <a:r>
              <a:rPr b="1" i="0" lang="en-US" sz="28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Student Electric Racing Vehicle</a:t>
            </a:r>
            <a:endParaRPr b="1" i="0" sz="480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Case Studies: Race Track Drive Cycle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/>
        </p:nvSpPr>
        <p:spPr>
          <a:xfrm>
            <a:off x="0" y="2528068"/>
            <a:ext cx="12192000" cy="75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i="0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5"/>
          <p:cNvCxnSpPr/>
          <p:nvPr/>
        </p:nvCxnSpPr>
        <p:spPr>
          <a:xfrm>
            <a:off x="4673133" y="3470120"/>
            <a:ext cx="2845733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5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lms.decibelslab.com   |   Decibels Lab Pvt Ltd   |   Project : Nissan Leaf</a:t>
            </a:r>
            <a:endParaRPr/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0" y="4419638"/>
            <a:ext cx="12192000" cy="75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Email-id :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Mobile no.: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lms.decibelslab.com   |   Decibels Lab Pvt Ltd   |   Project : Nissan Leaf</a:t>
            </a:r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Race Track Drive Cycle</a:t>
            </a:r>
            <a:endParaRPr/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7608" y="1661924"/>
            <a:ext cx="7056783" cy="402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lms.decibelslab.com   |   Decibels Lab Pvt Ltd   |   Project : Nissan Leaf</a:t>
            </a:r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Model Inputs</a:t>
            </a:r>
            <a:endParaRPr/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8" name="Google Shape;58;p8"/>
          <p:cNvGraphicFramePr/>
          <p:nvPr/>
        </p:nvGraphicFramePr>
        <p:xfrm>
          <a:off x="1180544" y="10206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{CCD95C52-593D-488F-857B-596903B1D5FD}</a:tableStyleId>
              </a:tblPr>
              <a:tblGrid>
                <a:gridCol w="2644775"/>
                <a:gridCol w="1735925"/>
                <a:gridCol w="934825"/>
              </a:tblGrid>
              <a:tr h="284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22222"/>
                          </a:solidFill>
                        </a:rPr>
                        <a:t>Parameters </a:t>
                      </a:r>
                      <a:endParaRPr b="1" i="0" sz="16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Values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Units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251675">
                <a:tc>
                  <a:txBody>
                    <a:bodyPr/>
                    <a:lstStyle/>
                    <a:p>
                      <a:pPr indent="-889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Rolling Resistance Force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48087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Coefficient of rolling resistance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0.015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400" u="none" cap="none" strike="noStrike"/>
                      </a:b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2702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Gross Vehicle Mass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320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Kg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25167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Gravity constant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9.81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m/s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251675">
                <a:tc>
                  <a:txBody>
                    <a:bodyPr/>
                    <a:lstStyle/>
                    <a:p>
                      <a:pPr indent="-889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Calibri"/>
                        <a:buAutoNum type="arabicPeriod" startAt="2"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Gradient Force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2702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Gross Vehicle Mass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320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Kg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25167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Grade Angle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degree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48087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Degrees to radians conversion factor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pi/180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400" u="none" cap="none" strike="noStrike"/>
                      </a:b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251675">
                <a:tc>
                  <a:txBody>
                    <a:bodyPr/>
                    <a:lstStyle/>
                    <a:p>
                      <a:pPr indent="-889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Calibri"/>
                        <a:buAutoNum type="arabicPeriod" startAt="3"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Aerodynamic Force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48087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Velocity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From the Drive Cycle data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Kmph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27480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Kmph to mps conversion factor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1000/3600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mps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25167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Constant 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0.5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25167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Area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1.8585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m^2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25167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Air Density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1.225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Kg/m^3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251675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Drag Coefficient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0.15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</a:tbl>
          </a:graphicData>
        </a:graphic>
      </p:graphicFrame>
      <p:sp>
        <p:nvSpPr>
          <p:cNvPr id="59" name="Google Shape;59;p8"/>
          <p:cNvSpPr/>
          <p:nvPr/>
        </p:nvSpPr>
        <p:spPr>
          <a:xfrm>
            <a:off x="5473700" y="150336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60;p8"/>
          <p:cNvGraphicFramePr/>
          <p:nvPr/>
        </p:nvGraphicFramePr>
        <p:xfrm>
          <a:off x="6809735" y="10205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{CCD95C52-593D-488F-857B-596903B1D5FD}</a:tableStyleId>
              </a:tblPr>
              <a:tblGrid>
                <a:gridCol w="3201650"/>
                <a:gridCol w="1055500"/>
                <a:gridCol w="774025"/>
              </a:tblGrid>
              <a:tr h="254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22222"/>
                          </a:solidFill>
                        </a:rPr>
                        <a:t>Parameters </a:t>
                      </a:r>
                      <a:endParaRPr b="1" i="0" sz="16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Values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Units</a:t>
                      </a:r>
                      <a:endParaRPr b="1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475" marB="10475" marR="15700" marL="15700"/>
                </a:tc>
              </a:tr>
              <a:tr h="248000">
                <a:tc>
                  <a:txBody>
                    <a:bodyPr/>
                    <a:lstStyle/>
                    <a:p>
                      <a:pPr indent="-889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Acceleration Force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24800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Gross Vehicle Mass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320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Kg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24800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Kmph to mps conversion factor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1000/3600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mps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248000">
                <a:tc>
                  <a:txBody>
                    <a:bodyPr/>
                    <a:lstStyle/>
                    <a:p>
                      <a:pPr indent="-889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Calibri"/>
                        <a:buAutoNum type="arabicPeriod" startAt="2"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Wheel Speed</a:t>
                      </a:r>
                      <a:endParaRPr b="1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2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Radius of wheel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0.2286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m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248000">
                <a:tc>
                  <a:txBody>
                    <a:bodyPr/>
                    <a:lstStyle/>
                    <a:p>
                      <a:pPr indent="-889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Calibri"/>
                        <a:buAutoNum type="arabicPeriod" startAt="3"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Transmission </a:t>
                      </a:r>
                      <a:endParaRPr b="1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24800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Gear Ratio</a:t>
                      </a:r>
                      <a:endParaRPr b="1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24800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Transmission Efficiency</a:t>
                      </a:r>
                      <a:endParaRPr b="1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85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%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248000">
                <a:tc>
                  <a:txBody>
                    <a:bodyPr/>
                    <a:lstStyle/>
                    <a:p>
                      <a:pPr indent="-889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Calibri"/>
                        <a:buAutoNum type="arabicPeriod" startAt="4"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Motor</a:t>
                      </a:r>
                      <a:endParaRPr b="1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2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Motor Efficiency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90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%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248000">
                <a:tc>
                  <a:txBody>
                    <a:bodyPr/>
                    <a:lstStyle/>
                    <a:p>
                      <a:pPr indent="-889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Calibri"/>
                        <a:buAutoNum type="arabicPeriod" startAt="5"/>
                      </a:pPr>
                      <a:r>
                        <a:rPr b="1" lang="en-US" sz="1400" u="none" cap="none" strike="noStrike">
                          <a:solidFill>
                            <a:srgbClr val="222222"/>
                          </a:solidFill>
                        </a:rPr>
                        <a:t>Battery</a:t>
                      </a:r>
                      <a:endParaRPr b="1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24800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Motor Controller Efficiency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%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24800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Battery Voltage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540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V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24800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Drive cycle distance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0.825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Km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24800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4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of Laps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24800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Battery Initial SOC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100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%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  <a:tr h="4186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Drive Cycle time or Simulation time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82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222222"/>
                          </a:solidFill>
                        </a:rPr>
                        <a:t>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200" marB="22200" marR="33300" marL="333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lms.decibelslab.com   |   Decibels Lab Pvt Ltd   |   Project : Nissan Leaf</a:t>
            </a:r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Wheel and Motor Torque</a:t>
            </a:r>
            <a:endParaRPr/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9"/>
          <p:cNvSpPr txBox="1"/>
          <p:nvPr/>
        </p:nvSpPr>
        <p:spPr>
          <a:xfrm>
            <a:off x="2903283" y="1087577"/>
            <a:ext cx="14979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Wheel Torque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8482638" y="1087577"/>
            <a:ext cx="1482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Torque</a:t>
            </a:r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9" y="1756779"/>
            <a:ext cx="4887521" cy="384883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6279" y="1756779"/>
            <a:ext cx="5257800" cy="384883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lms.decibelslab.com   |   Decibels Lab Pvt Ltd   |   Project : Nissan Leaf</a:t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Wheel and Motor Speed</a:t>
            </a:r>
            <a:endParaRPr/>
          </a:p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2937941" y="1053971"/>
            <a:ext cx="1428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Wheel Speed</a:t>
            </a:r>
            <a:endParaRPr/>
          </a:p>
        </p:txBody>
      </p:sp>
      <p:sp>
        <p:nvSpPr>
          <p:cNvPr id="80" name="Google Shape;80;p10"/>
          <p:cNvSpPr txBox="1"/>
          <p:nvPr/>
        </p:nvSpPr>
        <p:spPr>
          <a:xfrm>
            <a:off x="8388415" y="1053971"/>
            <a:ext cx="1413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Speed</a:t>
            </a:r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9" y="1756778"/>
            <a:ext cx="4887521" cy="384883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6279" y="1756779"/>
            <a:ext cx="5257800" cy="384883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lms.decibelslab.com   |   Decibels Lab Pvt Ltd   |   Project : Nissan Leaf</a:t>
            </a:r>
            <a:endParaRPr/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Motor and Battery Power</a:t>
            </a:r>
            <a:endParaRPr/>
          </a:p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2938838" y="1053971"/>
            <a:ext cx="1426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Power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8338337" y="1053971"/>
            <a:ext cx="15136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Battery Power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9" y="1756779"/>
            <a:ext cx="4887521" cy="384883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6279" y="1756779"/>
            <a:ext cx="5257800" cy="384883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lms.decibelslab.com   |   Decibels Lab Pvt Ltd   |   Project : Nissan Leaf</a:t>
            </a:r>
            <a:endParaRPr/>
          </a:p>
        </p:txBody>
      </p:sp>
      <p:sp>
        <p:nvSpPr>
          <p:cNvPr id="99" name="Google Shape;99;p12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Battery Current and Battery Discharge C-rate</a:t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2"/>
          <p:cNvSpPr txBox="1"/>
          <p:nvPr/>
        </p:nvSpPr>
        <p:spPr>
          <a:xfrm>
            <a:off x="2834867" y="1053971"/>
            <a:ext cx="1634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Battery Current</a:t>
            </a:r>
            <a:endParaRPr/>
          </a:p>
        </p:txBody>
      </p:sp>
      <p:sp>
        <p:nvSpPr>
          <p:cNvPr id="102" name="Google Shape;102;p12"/>
          <p:cNvSpPr txBox="1"/>
          <p:nvPr/>
        </p:nvSpPr>
        <p:spPr>
          <a:xfrm>
            <a:off x="7996159" y="1053971"/>
            <a:ext cx="245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Battery Discharge C-rate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79" y="1756777"/>
            <a:ext cx="4887521" cy="384883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6279" y="1756777"/>
            <a:ext cx="5257800" cy="384883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lms.decibelslab.com   |   Decibels Lab Pvt Ltd   |   Project : Nissan Leaf</a:t>
            </a:r>
            <a:endParaRPr/>
          </a:p>
        </p:txBody>
      </p:sp>
      <p:sp>
        <p:nvSpPr>
          <p:cNvPr id="110" name="Google Shape;110;p13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Battery State of Charge</a:t>
            </a:r>
            <a:endParaRPr/>
          </a:p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80" y="1504800"/>
            <a:ext cx="5800198" cy="3848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lms.decibelslab.com   |   Decibels Lab Pvt Ltd   |   Project : Nissan Leaf</a:t>
            </a:r>
            <a:endParaRPr/>
          </a:p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0" name="Google Shape;120;p14"/>
          <p:cNvGraphicFramePr/>
          <p:nvPr/>
        </p:nvGraphicFramePr>
        <p:xfrm>
          <a:off x="2844800" y="157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{3392B2F4-12F8-4F65-B54C-37BF4C2955CA}</a:tableStyleId>
              </a:tblPr>
              <a:tblGrid>
                <a:gridCol w="826050"/>
                <a:gridCol w="2173350"/>
                <a:gridCol w="1895050"/>
                <a:gridCol w="1607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Sl No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Parameters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Power per Km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233.5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Wh/km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Battery Capacity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2311.7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 of cells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122 (S), 1 (P)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ttern Powerpoint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