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1" name="Hemanth Thathireddy"/>
  <p:cmAuthor clrIdx="1" id="1" initials="" lastIdx="10" name="Miraj Vekari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3-04T00:07:56.522">
    <p:pos x="6000" y="0"/>
    <p:text>Requirements like this is okay ? can we simply these like one or two word requirements ?</p:text>
  </p:cm>
  <p:cm authorId="1" idx="1" dt="2023-03-04T00:07:44.045">
    <p:pos x="6000" y="0"/>
    <p:text>This will be good so that we can explain by seeing the points.</p:text>
  </p:cm>
  <p:cm authorId="0" idx="2" dt="2023-03-04T00:07:56.522">
    <p:pos x="6000" y="0"/>
    <p:text>Okay</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3-03-04T00:08:43.437">
    <p:pos x="6000" y="0"/>
    <p:text>Use-Case Diagrams are created for particular use-case right?</p:text>
  </p:cm>
  <p:cm authorId="1" idx="2" dt="2023-03-04T00:07:03.288">
    <p:pos x="6000" y="0"/>
    <p:text>No this use case diagram is for whole system.</p:text>
  </p:cm>
  <p:cm authorId="0" idx="4" dt="2023-03-04T00:08:43.437">
    <p:pos x="6000" y="0"/>
    <p:text>Okay, but in general use case diagrams are created for each and every use-Case.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3-03-04T00:33:37.647">
    <p:pos x="6000" y="0"/>
    <p:text>Can we chage "Tender" to methods ?</p:text>
  </p:cm>
  <p:cm authorId="1" idx="3" dt="2023-03-04T00:06:21.217">
    <p:pos x="6000" y="0"/>
    <p:text>For now we will keep it as it is because other wise we need to change it to many places.</p:text>
  </p:cm>
  <p:cm authorId="1" idx="4" dt="2023-03-04T00:06:32.599">
    <p:pos x="6000" y="0"/>
    <p:text>we will update it in next phase</p:text>
  </p:cm>
  <p:cm authorId="0" idx="6" dt="2023-03-04T00:10:04.787">
    <p:pos x="6000" y="0"/>
    <p:text>okay, but if prof. asks means we have to justify right😅 so..</p:text>
  </p:cm>
  <p:cm authorId="1" idx="5" dt="2023-03-04T00:32:57.644">
    <p:pos x="6000" y="0"/>
    <p:text>Yeah Thats okay. its a common word they will understand.</p:text>
  </p:cm>
  <p:cm authorId="1" idx="6" dt="2023-03-04T00:33:37.647">
    <p:pos x="6000" y="0"/>
    <p:text>Can you move these slides to the folder that i shared with you?</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3-03-04T00:07:34.929">
    <p:pos x="6000" y="0"/>
    <p:text>We have to include "System" also right!! under flow of events</p:text>
  </p:cm>
  <p:cm authorId="1" idx="7" dt="2023-03-04T00:05:45.957">
    <p:pos x="6000" y="0"/>
    <p:text>I dont think so we need to add system, because system is not an actor right</p:text>
  </p:cm>
  <p:cm authorId="0" idx="8" dt="2023-03-04T00:07:34.929">
    <p:pos x="6000" y="0"/>
    <p:text>Okay</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3-03-04T13:16:47.815">
    <p:pos x="6000" y="0"/>
    <p:text>Here we've to promt user to select different type of tender (payment method) ..!</p:text>
  </p:cm>
  <p:cm authorId="1" idx="8" dt="2023-03-04T00:08:46.014">
    <p:pos x="6000" y="0"/>
    <p:text>Yes good point I will make the adjustments</p:text>
  </p:cm>
  <p:cm authorId="0" idx="10" dt="2023-03-04T00:11:46.659">
    <p:pos x="6000" y="0"/>
    <p:text>👍, also change use case name at top to "Payment through different tenders"</p:text>
  </p:cm>
  <p:cm authorId="1" idx="9" dt="2023-03-04T00:20:52.623">
    <p:pos x="6000" y="0"/>
    <p:text>Done</p:text>
  </p:cm>
  <p:cm authorId="0" idx="11" dt="2023-03-04T05:18:08.834">
    <p:pos x="6000" y="0"/>
    <p:text>Also you forgot to ask customer whether they want to store payment information or not.</p:text>
  </p:cm>
  <p:cm authorId="1" idx="10" dt="2023-03-04T13:16:47.815">
    <p:pos x="6000" y="0"/>
    <p:text>We will not store the payment information because of the security purpose! I forgot to tell you</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f6ac6bcd5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f6ac6bcd5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f6ac6bcd5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f6ac6bcd5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f6ac6bcd5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f6ac6bcd5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f6ac6bcd5e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f6ac6bcd5e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f6ac6bcd5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f6ac6bcd5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f6ac6bcd5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f6ac6bcd5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15b681226a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15b681226a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f6ac6bcd5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f6ac6bcd5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f6ac6bcd5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f6ac6bcd5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f6ac6bcd5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f6ac6bcd5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f6ac6bcd5e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f6ac6bcd5e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f6ac6bcd5e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f6ac6bcd5e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f6ac6bcd5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f6ac6bcd5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f6ac6bcd5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f6ac6bcd5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15b681226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15b681226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4.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comments" Target="../comments/comment5.xml"/><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2.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838625"/>
            <a:ext cx="7688100" cy="89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200"/>
              <a:t>Sport Hub to buy sport tickets for different sport events in different cities for </a:t>
            </a:r>
            <a:r>
              <a:rPr lang="en" sz="2200"/>
              <a:t>different</a:t>
            </a:r>
            <a:r>
              <a:rPr lang="en" sz="2200"/>
              <a:t> games and leagues </a:t>
            </a:r>
            <a:endParaRPr sz="2200"/>
          </a:p>
        </p:txBody>
      </p:sp>
      <p:sp>
        <p:nvSpPr>
          <p:cNvPr id="87" name="Google Shape;87;p13"/>
          <p:cNvSpPr txBox="1"/>
          <p:nvPr>
            <p:ph idx="1" type="subTitle"/>
          </p:nvPr>
        </p:nvSpPr>
        <p:spPr>
          <a:xfrm>
            <a:off x="729452" y="6575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- 3</a:t>
            </a:r>
            <a:endParaRPr/>
          </a:p>
        </p:txBody>
      </p:sp>
      <p:sp>
        <p:nvSpPr>
          <p:cNvPr id="88" name="Google Shape;88;p13"/>
          <p:cNvSpPr txBox="1"/>
          <p:nvPr>
            <p:ph idx="1" type="subTitle"/>
          </p:nvPr>
        </p:nvSpPr>
        <p:spPr>
          <a:xfrm>
            <a:off x="3637950" y="1354800"/>
            <a:ext cx="1871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Project Statement</a:t>
            </a:r>
            <a:endParaRPr>
              <a:solidFill>
                <a:schemeClr val="dk2"/>
              </a:solidFill>
            </a:endParaRPr>
          </a:p>
        </p:txBody>
      </p:sp>
      <p:sp>
        <p:nvSpPr>
          <p:cNvPr id="89" name="Google Shape;89;p13"/>
          <p:cNvSpPr txBox="1"/>
          <p:nvPr>
            <p:ph idx="1" type="subTitle"/>
          </p:nvPr>
        </p:nvSpPr>
        <p:spPr>
          <a:xfrm>
            <a:off x="4299000" y="2785400"/>
            <a:ext cx="5490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By:-</a:t>
            </a:r>
            <a:endParaRPr>
              <a:solidFill>
                <a:schemeClr val="dk2"/>
              </a:solidFill>
            </a:endParaRPr>
          </a:p>
        </p:txBody>
      </p:sp>
      <p:sp>
        <p:nvSpPr>
          <p:cNvPr id="90" name="Google Shape;90;p13"/>
          <p:cNvSpPr txBox="1"/>
          <p:nvPr/>
        </p:nvSpPr>
        <p:spPr>
          <a:xfrm>
            <a:off x="3196200" y="3375475"/>
            <a:ext cx="3080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Miraj Vekaria (A20504946)</a:t>
            </a:r>
            <a:endParaRPr>
              <a:latin typeface="Lato"/>
              <a:ea typeface="Lato"/>
              <a:cs typeface="Lato"/>
              <a:sym typeface="Lato"/>
            </a:endParaRPr>
          </a:p>
          <a:p>
            <a:pPr indent="0" lvl="0" marL="0" rtl="0" algn="ctr">
              <a:spcBef>
                <a:spcPts val="0"/>
              </a:spcBef>
              <a:spcAft>
                <a:spcPts val="0"/>
              </a:spcAft>
              <a:buNone/>
            </a:pPr>
            <a:r>
              <a:rPr lang="en">
                <a:latin typeface="Lato"/>
                <a:ea typeface="Lato"/>
                <a:cs typeface="Lato"/>
                <a:sym typeface="Lato"/>
              </a:rPr>
              <a:t>Hemanth </a:t>
            </a:r>
            <a:r>
              <a:rPr lang="en">
                <a:latin typeface="Lato"/>
                <a:ea typeface="Lato"/>
                <a:cs typeface="Lato"/>
                <a:sym typeface="Lato"/>
              </a:rPr>
              <a:t>Thathireddy (A20525346)</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7650" y="646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Use-Cases</a:t>
            </a:r>
            <a:endParaRPr/>
          </a:p>
        </p:txBody>
      </p:sp>
      <p:sp>
        <p:nvSpPr>
          <p:cNvPr id="144" name="Google Shape;144;p22"/>
          <p:cNvSpPr txBox="1"/>
          <p:nvPr>
            <p:ph idx="1" type="body"/>
          </p:nvPr>
        </p:nvSpPr>
        <p:spPr>
          <a:xfrm>
            <a:off x="727650" y="1489800"/>
            <a:ext cx="7859100" cy="3304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AutoNum type="arabicPeriod" startAt="7"/>
            </a:pPr>
            <a:r>
              <a:rPr lang="en" sz="1200">
                <a:solidFill>
                  <a:srgbClr val="000000"/>
                </a:solidFill>
                <a:latin typeface="Arial"/>
                <a:ea typeface="Arial"/>
                <a:cs typeface="Arial"/>
                <a:sym typeface="Arial"/>
              </a:rPr>
              <a:t>Send Tickets on Email:</a:t>
            </a:r>
            <a:endParaRPr sz="1200">
              <a:solidFill>
                <a:srgbClr val="000000"/>
              </a:solidFill>
              <a:latin typeface="Arial"/>
              <a:ea typeface="Arial"/>
              <a:cs typeface="Arial"/>
              <a:sym typeface="Arial"/>
            </a:endParaRPr>
          </a:p>
          <a:p>
            <a:pPr indent="0" lvl="0" marL="457200" rtl="0" algn="just">
              <a:spcBef>
                <a:spcPts val="0"/>
              </a:spcBef>
              <a:spcAft>
                <a:spcPts val="0"/>
              </a:spcAft>
              <a:buNone/>
            </a:pPr>
            <a:r>
              <a:rPr lang="en"/>
              <a:t>	</a:t>
            </a:r>
            <a:r>
              <a:rPr lang="en" sz="1200">
                <a:solidFill>
                  <a:srgbClr val="000000"/>
                </a:solidFill>
                <a:latin typeface="Arial"/>
                <a:ea typeface="Arial"/>
                <a:cs typeface="Arial"/>
                <a:sym typeface="Arial"/>
              </a:rPr>
              <a:t>This feature allows users to receive electronic tickets and confirmation email for their purchases. It helps users to keep track of their activities on the platform and also provides a secure and convenient way to access their tickets.</a:t>
            </a:r>
            <a:endParaRPr sz="1200">
              <a:solidFill>
                <a:srgbClr val="000000"/>
              </a:solidFill>
              <a:latin typeface="Arial"/>
              <a:ea typeface="Arial"/>
              <a:cs typeface="Arial"/>
              <a:sym typeface="Arial"/>
            </a:endParaRPr>
          </a:p>
          <a:p>
            <a:pPr indent="0" lvl="0" marL="457200" rtl="0" algn="just">
              <a:spcBef>
                <a:spcPts val="0"/>
              </a:spcBef>
              <a:spcAft>
                <a:spcPts val="0"/>
              </a:spcAft>
              <a:buNone/>
            </a:pPr>
            <a:r>
              <a:t/>
            </a:r>
            <a:endParaRPr sz="1200">
              <a:solidFill>
                <a:srgbClr val="000000"/>
              </a:solidFill>
              <a:latin typeface="Arial"/>
              <a:ea typeface="Arial"/>
              <a:cs typeface="Arial"/>
              <a:sym typeface="Arial"/>
            </a:endParaRPr>
          </a:p>
          <a:p>
            <a:pPr indent="-311150" lvl="0" marL="457200" rtl="0" algn="just">
              <a:spcBef>
                <a:spcPts val="0"/>
              </a:spcBef>
              <a:spcAft>
                <a:spcPts val="0"/>
              </a:spcAft>
              <a:buSzPts val="1300"/>
              <a:buAutoNum type="arabicPeriod" startAt="7"/>
            </a:pPr>
            <a:r>
              <a:rPr lang="en" sz="1200">
                <a:solidFill>
                  <a:srgbClr val="000000"/>
                </a:solidFill>
                <a:latin typeface="Arial"/>
                <a:ea typeface="Arial"/>
                <a:cs typeface="Arial"/>
                <a:sym typeface="Arial"/>
              </a:rPr>
              <a:t>Subscribe to receive notification for upcoming events:</a:t>
            </a:r>
            <a:endParaRPr sz="1200">
              <a:solidFill>
                <a:srgbClr val="000000"/>
              </a:solidFill>
              <a:latin typeface="Arial"/>
              <a:ea typeface="Arial"/>
              <a:cs typeface="Arial"/>
              <a:sym typeface="Arial"/>
            </a:endParaRPr>
          </a:p>
          <a:p>
            <a:pPr indent="0" lvl="0" marL="457200" rtl="0" algn="just">
              <a:spcBef>
                <a:spcPts val="0"/>
              </a:spcBef>
              <a:spcAft>
                <a:spcPts val="0"/>
              </a:spcAft>
              <a:buNone/>
            </a:pPr>
            <a:r>
              <a:rPr lang="en" sz="1200">
                <a:solidFill>
                  <a:srgbClr val="000000"/>
                </a:solidFill>
                <a:latin typeface="Arial"/>
                <a:ea typeface="Arial"/>
                <a:cs typeface="Arial"/>
                <a:sym typeface="Arial"/>
              </a:rPr>
              <a:t>	This feature allows users to receive notifications for upcoming events. It helps users to stay updated on the latest events. The database will store all the subscribed emails.</a:t>
            </a:r>
            <a:endParaRPr sz="1200">
              <a:solidFill>
                <a:srgbClr val="000000"/>
              </a:solidFill>
              <a:latin typeface="Arial"/>
              <a:ea typeface="Arial"/>
              <a:cs typeface="Arial"/>
              <a:sym typeface="Arial"/>
            </a:endParaRPr>
          </a:p>
          <a:p>
            <a:pPr indent="0" lvl="0" marL="457200" rtl="0" algn="just">
              <a:spcBef>
                <a:spcPts val="0"/>
              </a:spcBef>
              <a:spcAft>
                <a:spcPts val="0"/>
              </a:spcAft>
              <a:buNone/>
            </a:pPr>
            <a:r>
              <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AutoNum type="arabicPeriod" startAt="7"/>
            </a:pPr>
            <a:r>
              <a:rPr lang="en" sz="1200">
                <a:solidFill>
                  <a:srgbClr val="000000"/>
                </a:solidFill>
                <a:latin typeface="Arial"/>
                <a:ea typeface="Arial"/>
                <a:cs typeface="Arial"/>
                <a:sym typeface="Arial"/>
              </a:rPr>
              <a:t>Cancel/Modify tickets online:</a:t>
            </a:r>
            <a:endParaRPr sz="1200">
              <a:solidFill>
                <a:srgbClr val="000000"/>
              </a:solidFill>
              <a:latin typeface="Arial"/>
              <a:ea typeface="Arial"/>
              <a:cs typeface="Arial"/>
              <a:sym typeface="Arial"/>
            </a:endParaRPr>
          </a:p>
          <a:p>
            <a:pPr indent="0" lvl="0" marL="457200" rtl="0" algn="just">
              <a:spcBef>
                <a:spcPts val="0"/>
              </a:spcBef>
              <a:spcAft>
                <a:spcPts val="0"/>
              </a:spcAft>
              <a:buNone/>
            </a:pPr>
            <a:r>
              <a:rPr lang="en" sz="1200">
                <a:solidFill>
                  <a:srgbClr val="000000"/>
                </a:solidFill>
                <a:latin typeface="Arial"/>
                <a:ea typeface="Arial"/>
                <a:cs typeface="Arial"/>
                <a:sym typeface="Arial"/>
              </a:rPr>
              <a:t>	This feature allows users to cancel or modify tickets, if allowed by the event organizer. It provides users with a flexible and convenient way to manage their purchases. Event organizers will set rules and policy for cancellation and modification. The database will be used to validate the order.</a:t>
            </a:r>
            <a:endParaRPr sz="12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7650" y="646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Use-Cases</a:t>
            </a:r>
            <a:endParaRPr/>
          </a:p>
        </p:txBody>
      </p:sp>
      <p:sp>
        <p:nvSpPr>
          <p:cNvPr id="150" name="Google Shape;150;p23"/>
          <p:cNvSpPr txBox="1"/>
          <p:nvPr>
            <p:ph idx="1" type="body"/>
          </p:nvPr>
        </p:nvSpPr>
        <p:spPr>
          <a:xfrm>
            <a:off x="727650" y="1529900"/>
            <a:ext cx="7834500" cy="3410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AutoNum type="arabicPeriod" startAt="10"/>
            </a:pPr>
            <a:r>
              <a:rPr lang="en" sz="1200">
                <a:solidFill>
                  <a:srgbClr val="000000"/>
                </a:solidFill>
                <a:latin typeface="Arial"/>
                <a:ea typeface="Arial"/>
                <a:cs typeface="Arial"/>
                <a:sym typeface="Arial"/>
              </a:rPr>
              <a:t>View past and upcoming purchases:</a:t>
            </a:r>
            <a:endParaRPr sz="1200">
              <a:solidFill>
                <a:srgbClr val="000000"/>
              </a:solidFill>
              <a:latin typeface="Arial"/>
              <a:ea typeface="Arial"/>
              <a:cs typeface="Arial"/>
              <a:sym typeface="Arial"/>
            </a:endParaRPr>
          </a:p>
          <a:p>
            <a:pPr indent="0" lvl="0" marL="457200" rtl="0" algn="just">
              <a:spcBef>
                <a:spcPts val="0"/>
              </a:spcBef>
              <a:spcAft>
                <a:spcPts val="0"/>
              </a:spcAft>
              <a:buNone/>
            </a:pPr>
            <a:r>
              <a:rPr lang="en" sz="1200">
                <a:solidFill>
                  <a:srgbClr val="000000"/>
                </a:solidFill>
                <a:latin typeface="Arial"/>
                <a:ea typeface="Arial"/>
                <a:cs typeface="Arial"/>
                <a:sym typeface="Arial"/>
              </a:rPr>
              <a:t>	This feature allows users to view their past and upcoming purchases in their user account. It provides users with a complete overview of their activities on the platform. Database has the information of every order of a user.</a:t>
            </a:r>
            <a:endParaRPr sz="1200">
              <a:solidFill>
                <a:srgbClr val="000000"/>
              </a:solidFill>
              <a:latin typeface="Arial"/>
              <a:ea typeface="Arial"/>
              <a:cs typeface="Arial"/>
              <a:sym typeface="Arial"/>
            </a:endParaRPr>
          </a:p>
          <a:p>
            <a:pPr indent="0" lvl="0" marL="457200" rtl="0" algn="just">
              <a:spcBef>
                <a:spcPts val="0"/>
              </a:spcBef>
              <a:spcAft>
                <a:spcPts val="0"/>
              </a:spcAft>
              <a:buNone/>
            </a:pPr>
            <a:r>
              <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AutoNum type="arabicPeriod" startAt="10"/>
            </a:pPr>
            <a:r>
              <a:rPr lang="en" sz="1200">
                <a:solidFill>
                  <a:srgbClr val="000000"/>
                </a:solidFill>
                <a:latin typeface="Arial"/>
                <a:ea typeface="Arial"/>
                <a:cs typeface="Arial"/>
                <a:sym typeface="Arial"/>
              </a:rPr>
              <a:t>Contact customer support via email, phone, or live chat:</a:t>
            </a:r>
            <a:endParaRPr sz="1200">
              <a:solidFill>
                <a:srgbClr val="000000"/>
              </a:solidFill>
              <a:latin typeface="Arial"/>
              <a:ea typeface="Arial"/>
              <a:cs typeface="Arial"/>
              <a:sym typeface="Arial"/>
            </a:endParaRPr>
          </a:p>
          <a:p>
            <a:pPr indent="457200" lvl="0" marL="457200" rtl="0" algn="just">
              <a:spcBef>
                <a:spcPts val="0"/>
              </a:spcBef>
              <a:spcAft>
                <a:spcPts val="0"/>
              </a:spcAft>
              <a:buNone/>
            </a:pPr>
            <a:r>
              <a:rPr lang="en" sz="1200">
                <a:solidFill>
                  <a:srgbClr val="000000"/>
                </a:solidFill>
                <a:latin typeface="Arial"/>
                <a:ea typeface="Arial"/>
                <a:cs typeface="Arial"/>
                <a:sym typeface="Arial"/>
              </a:rPr>
              <a:t>This feature allows users to contact customer support via email, phone, or live chat. It provides users with a way to get assistance and support for their queries and issues. Event organizer will contact the support team to add seats layout for the events.</a:t>
            </a:r>
            <a:endParaRPr sz="1200">
              <a:solidFill>
                <a:srgbClr val="000000"/>
              </a:solidFill>
              <a:latin typeface="Arial"/>
              <a:ea typeface="Arial"/>
              <a:cs typeface="Arial"/>
              <a:sym typeface="Arial"/>
            </a:endParaRPr>
          </a:p>
          <a:p>
            <a:pPr indent="457200" lvl="0" marL="457200" rtl="0" algn="just">
              <a:spcBef>
                <a:spcPts val="0"/>
              </a:spcBef>
              <a:spcAft>
                <a:spcPts val="0"/>
              </a:spcAft>
              <a:buNone/>
            </a:pPr>
            <a:r>
              <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AutoNum type="arabicPeriod" startAt="10"/>
            </a:pPr>
            <a:r>
              <a:rPr lang="en" sz="1200">
                <a:solidFill>
                  <a:srgbClr val="000000"/>
                </a:solidFill>
                <a:latin typeface="Arial"/>
                <a:ea typeface="Arial"/>
                <a:cs typeface="Arial"/>
                <a:sym typeface="Arial"/>
              </a:rPr>
              <a:t>Event Organizers add/delete/modify event information: </a:t>
            </a:r>
            <a:endParaRPr sz="1200">
              <a:solidFill>
                <a:srgbClr val="000000"/>
              </a:solidFill>
              <a:latin typeface="Arial"/>
              <a:ea typeface="Arial"/>
              <a:cs typeface="Arial"/>
              <a:sym typeface="Arial"/>
            </a:endParaRPr>
          </a:p>
          <a:p>
            <a:pPr indent="0" lvl="0" marL="457200" rtl="0" algn="just">
              <a:spcBef>
                <a:spcPts val="0"/>
              </a:spcBef>
              <a:spcAft>
                <a:spcPts val="0"/>
              </a:spcAft>
              <a:buNone/>
            </a:pPr>
            <a:r>
              <a:rPr lang="en" sz="1200">
                <a:solidFill>
                  <a:srgbClr val="000000"/>
                </a:solidFill>
                <a:latin typeface="Arial"/>
                <a:ea typeface="Arial"/>
                <a:cs typeface="Arial"/>
                <a:sym typeface="Arial"/>
              </a:rPr>
              <a:t>	This feature allows event organizers to add, delete, and modify event information in the app to provide latest and accurate information to users</a:t>
            </a:r>
            <a:endParaRPr sz="1200">
              <a:solidFill>
                <a:srgbClr val="000000"/>
              </a:solidFill>
              <a:latin typeface="Arial"/>
              <a:ea typeface="Arial"/>
              <a:cs typeface="Arial"/>
              <a:sym typeface="Arial"/>
            </a:endParaRPr>
          </a:p>
          <a:p>
            <a:pPr indent="0" lvl="0" marL="457200" rtl="0" algn="just">
              <a:spcBef>
                <a:spcPts val="0"/>
              </a:spcBef>
              <a:spcAft>
                <a:spcPts val="0"/>
              </a:spcAft>
              <a:buNone/>
            </a:pP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7650" y="646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Use-Case fully dressed format</a:t>
            </a:r>
            <a:endParaRPr/>
          </a:p>
        </p:txBody>
      </p:sp>
      <p:pic>
        <p:nvPicPr>
          <p:cNvPr id="156" name="Google Shape;156;p24"/>
          <p:cNvPicPr preferRelativeResize="0"/>
          <p:nvPr/>
        </p:nvPicPr>
        <p:blipFill>
          <a:blip r:embed="rId4">
            <a:alphaModFix/>
          </a:blip>
          <a:stretch>
            <a:fillRect/>
          </a:stretch>
        </p:blipFill>
        <p:spPr>
          <a:xfrm>
            <a:off x="2364450" y="1232650"/>
            <a:ext cx="4944026" cy="37584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7650" y="668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Use-Case fully dressed format</a:t>
            </a:r>
            <a:endParaRPr/>
          </a:p>
          <a:p>
            <a:pPr indent="0" lvl="0" marL="0" rtl="0" algn="l">
              <a:spcBef>
                <a:spcPts val="0"/>
              </a:spcBef>
              <a:spcAft>
                <a:spcPts val="0"/>
              </a:spcAft>
              <a:buNone/>
            </a:pPr>
            <a:r>
              <a:t/>
            </a:r>
            <a:endParaRPr/>
          </a:p>
        </p:txBody>
      </p:sp>
      <p:pic>
        <p:nvPicPr>
          <p:cNvPr id="162" name="Google Shape;162;p25"/>
          <p:cNvPicPr preferRelativeResize="0"/>
          <p:nvPr/>
        </p:nvPicPr>
        <p:blipFill>
          <a:blip r:embed="rId3">
            <a:alphaModFix/>
          </a:blip>
          <a:stretch>
            <a:fillRect/>
          </a:stretch>
        </p:blipFill>
        <p:spPr>
          <a:xfrm>
            <a:off x="2322850" y="1280100"/>
            <a:ext cx="5084251" cy="3805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727650" y="646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Activity Diagram: </a:t>
            </a:r>
            <a:endParaRPr/>
          </a:p>
        </p:txBody>
      </p:sp>
      <p:pic>
        <p:nvPicPr>
          <p:cNvPr id="168" name="Google Shape;168;p26"/>
          <p:cNvPicPr preferRelativeResize="0"/>
          <p:nvPr/>
        </p:nvPicPr>
        <p:blipFill>
          <a:blip r:embed="rId3">
            <a:alphaModFix/>
          </a:blip>
          <a:stretch>
            <a:fillRect/>
          </a:stretch>
        </p:blipFill>
        <p:spPr>
          <a:xfrm>
            <a:off x="3733800" y="553800"/>
            <a:ext cx="5349700" cy="4513500"/>
          </a:xfrm>
          <a:prstGeom prst="rect">
            <a:avLst/>
          </a:prstGeom>
          <a:noFill/>
          <a:ln>
            <a:noFill/>
          </a:ln>
        </p:spPr>
      </p:pic>
      <p:sp>
        <p:nvSpPr>
          <p:cNvPr id="169" name="Google Shape;169;p26"/>
          <p:cNvSpPr txBox="1"/>
          <p:nvPr>
            <p:ph idx="1" type="body"/>
          </p:nvPr>
        </p:nvSpPr>
        <p:spPr>
          <a:xfrm>
            <a:off x="237600" y="1912550"/>
            <a:ext cx="3424800" cy="28725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b="1" lang="en" sz="1200">
                <a:solidFill>
                  <a:srgbClr val="000000"/>
                </a:solidFill>
                <a:latin typeface="Arial"/>
                <a:ea typeface="Arial"/>
                <a:cs typeface="Arial"/>
                <a:sym typeface="Arial"/>
              </a:rPr>
              <a:t>Use-Case:</a:t>
            </a:r>
            <a:r>
              <a:rPr lang="en" sz="1200">
                <a:solidFill>
                  <a:srgbClr val="000000"/>
                </a:solidFill>
                <a:latin typeface="Arial"/>
                <a:ea typeface="Arial"/>
                <a:cs typeface="Arial"/>
                <a:sym typeface="Arial"/>
              </a:rPr>
              <a:t>View, Select seats and add to cart:</a:t>
            </a:r>
            <a:endParaRPr sz="1200">
              <a:solidFill>
                <a:srgbClr val="000000"/>
              </a:solidFill>
              <a:latin typeface="Arial"/>
              <a:ea typeface="Arial"/>
              <a:cs typeface="Arial"/>
              <a:sym typeface="Arial"/>
            </a:endParaRPr>
          </a:p>
          <a:p>
            <a:pPr indent="457200" lvl="0" marL="457200" rtl="0" algn="just">
              <a:spcBef>
                <a:spcPts val="0"/>
              </a:spcBef>
              <a:spcAft>
                <a:spcPts val="0"/>
              </a:spcAft>
              <a:buNone/>
            </a:pPr>
            <a:r>
              <a:t/>
            </a:r>
            <a:endParaRPr sz="1200">
              <a:solidFill>
                <a:srgbClr val="000000"/>
              </a:solidFill>
              <a:latin typeface="Arial"/>
              <a:ea typeface="Arial"/>
              <a:cs typeface="Arial"/>
              <a:sym typeface="Arial"/>
            </a:endParaRPr>
          </a:p>
          <a:p>
            <a:pPr indent="457200" lvl="0" marL="457200" rtl="0" algn="just">
              <a:spcBef>
                <a:spcPts val="0"/>
              </a:spcBef>
              <a:spcAft>
                <a:spcPts val="0"/>
              </a:spcAft>
              <a:buNone/>
            </a:pPr>
            <a:r>
              <a:rPr lang="en" sz="1200">
                <a:solidFill>
                  <a:srgbClr val="000000"/>
                </a:solidFill>
                <a:latin typeface="Arial"/>
                <a:ea typeface="Arial"/>
                <a:cs typeface="Arial"/>
                <a:sym typeface="Arial"/>
              </a:rPr>
              <a:t>This feature allows users to view the seating chart and availability for specific events. It helps users to choose the best seats available based on their preferences and budget. And add selected seats to cart to buy at once.  The Event Organizer will contact the Support team to add seating arrangements.</a:t>
            </a:r>
            <a:endParaRPr sz="1200">
              <a:solidFill>
                <a:srgbClr val="000000"/>
              </a:solidFill>
              <a:latin typeface="Arial"/>
              <a:ea typeface="Arial"/>
              <a:cs typeface="Arial"/>
              <a:sym typeface="Arial"/>
            </a:endParaRPr>
          </a:p>
          <a:p>
            <a:pPr indent="0" lvl="0" marL="0" rtl="0" algn="just">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727650" y="657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Activity Diagram: </a:t>
            </a:r>
            <a:endParaRPr/>
          </a:p>
        </p:txBody>
      </p:sp>
      <p:sp>
        <p:nvSpPr>
          <p:cNvPr id="175" name="Google Shape;175;p27"/>
          <p:cNvSpPr txBox="1"/>
          <p:nvPr>
            <p:ph idx="1" type="body"/>
          </p:nvPr>
        </p:nvSpPr>
        <p:spPr>
          <a:xfrm>
            <a:off x="237600" y="1912550"/>
            <a:ext cx="3424800" cy="26733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b="1" lang="en" sz="1200">
                <a:solidFill>
                  <a:srgbClr val="000000"/>
                </a:solidFill>
                <a:latin typeface="Arial"/>
                <a:ea typeface="Arial"/>
                <a:cs typeface="Arial"/>
                <a:sym typeface="Arial"/>
              </a:rPr>
              <a:t>Use-Case:</a:t>
            </a:r>
            <a:r>
              <a:rPr lang="en" sz="1200">
                <a:solidFill>
                  <a:srgbClr val="000000"/>
                </a:solidFill>
                <a:latin typeface="Arial"/>
                <a:ea typeface="Arial"/>
                <a:cs typeface="Arial"/>
                <a:sym typeface="Arial"/>
              </a:rPr>
              <a:t> </a:t>
            </a:r>
            <a:r>
              <a:rPr lang="en" sz="1200">
                <a:solidFill>
                  <a:srgbClr val="000000"/>
                </a:solidFill>
                <a:latin typeface="Arial"/>
                <a:ea typeface="Arial"/>
                <a:cs typeface="Arial"/>
                <a:sym typeface="Arial"/>
              </a:rPr>
              <a:t>Payment through Different Tenders (Credit card, debit card, PayPal etc.):</a:t>
            </a:r>
            <a:endParaRPr sz="1200">
              <a:solidFill>
                <a:srgbClr val="000000"/>
              </a:solidFill>
              <a:latin typeface="Arial"/>
              <a:ea typeface="Arial"/>
              <a:cs typeface="Arial"/>
              <a:sym typeface="Arial"/>
            </a:endParaRPr>
          </a:p>
          <a:p>
            <a:pPr indent="0" lvl="0" marL="457200" rtl="0" algn="just">
              <a:spcBef>
                <a:spcPts val="0"/>
              </a:spcBef>
              <a:spcAft>
                <a:spcPts val="0"/>
              </a:spcAft>
              <a:buNone/>
            </a:pPr>
            <a:r>
              <a:t/>
            </a:r>
            <a:endParaRPr sz="1200">
              <a:solidFill>
                <a:srgbClr val="000000"/>
              </a:solidFill>
              <a:latin typeface="Arial"/>
              <a:ea typeface="Arial"/>
              <a:cs typeface="Arial"/>
              <a:sym typeface="Arial"/>
            </a:endParaRPr>
          </a:p>
          <a:p>
            <a:pPr indent="0" lvl="0" marL="457200" rtl="0" algn="just">
              <a:spcBef>
                <a:spcPts val="0"/>
              </a:spcBef>
              <a:spcAft>
                <a:spcPts val="0"/>
              </a:spcAft>
              <a:buNone/>
            </a:pPr>
            <a:r>
              <a:rPr lang="en" sz="1200">
                <a:solidFill>
                  <a:srgbClr val="000000"/>
                </a:solidFill>
                <a:latin typeface="Arial"/>
                <a:ea typeface="Arial"/>
                <a:cs typeface="Arial"/>
                <a:sym typeface="Arial"/>
              </a:rPr>
              <a:t>	This feature allows users to choose from different payment options, such as credit card, debit card, PayPal, and other payment gateways. It provides users with a flexible and convenient way to make payments for their purchases. All tenders' validity will be checked through financial institutions. And after checkout, all the transaction data will be stored in the database.</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76" name="Google Shape;176;p27"/>
          <p:cNvPicPr preferRelativeResize="0"/>
          <p:nvPr/>
        </p:nvPicPr>
        <p:blipFill>
          <a:blip r:embed="rId4">
            <a:alphaModFix/>
          </a:blip>
          <a:stretch>
            <a:fillRect/>
          </a:stretch>
        </p:blipFill>
        <p:spPr>
          <a:xfrm>
            <a:off x="4668975" y="524475"/>
            <a:ext cx="4384449" cy="46190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40"/>
              <a:t>Thank You</a:t>
            </a:r>
            <a:endParaRPr sz="284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680275" y="663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96" name="Google Shape;96;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en" sz="1100">
                <a:solidFill>
                  <a:srgbClr val="000000"/>
                </a:solidFill>
                <a:latin typeface="Arial"/>
                <a:ea typeface="Arial"/>
                <a:cs typeface="Arial"/>
                <a:sym typeface="Arial"/>
              </a:rPr>
              <a:t>The Sports Hub project aims to develop a web-based platform that allows users to purchase tickets for various sporting events in various cities, for various games and leagues, and also allows event organizers to register their events on the platform.  The platform will have an easy-to-use interface that allows users to search for and filter events based on location, date, team, and league. Users will be able to view available seats, choose and purchase tickets, and receive email confirmation and e-tickets. To ensure seamless transactions and secure payment processing, different payment gateways will be integrated. The Sports Hub will use web technologies to provide users with a fast and responsive experience, allowing them to quickly find and purchase tickets for their favorite sporting events.</a:t>
            </a:r>
            <a:endParaRPr b="1"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7650" y="646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Requirements</a:t>
            </a:r>
            <a:endParaRPr/>
          </a:p>
        </p:txBody>
      </p:sp>
      <p:sp>
        <p:nvSpPr>
          <p:cNvPr id="102" name="Google Shape;102;p15"/>
          <p:cNvSpPr txBox="1"/>
          <p:nvPr>
            <p:ph idx="1" type="body"/>
          </p:nvPr>
        </p:nvSpPr>
        <p:spPr>
          <a:xfrm>
            <a:off x="727650" y="1335550"/>
            <a:ext cx="8031300" cy="3807900"/>
          </a:xfrm>
          <a:prstGeom prst="rect">
            <a:avLst/>
          </a:prstGeom>
        </p:spPr>
        <p:txBody>
          <a:bodyPr anchorCtr="0" anchor="t" bIns="91425" lIns="91425" spcFirstLastPara="1" rIns="91425" wrap="square" tIns="91425">
            <a:normAutofit fontScale="92500" lnSpcReduction="10000"/>
          </a:bodyPr>
          <a:lstStyle/>
          <a:p>
            <a:pPr indent="-299085" lvl="0" marL="457200" rtl="0" algn="just">
              <a:spcBef>
                <a:spcPts val="0"/>
              </a:spcBef>
              <a:spcAft>
                <a:spcPts val="0"/>
              </a:spcAft>
              <a:buClr>
                <a:srgbClr val="000000"/>
              </a:buClr>
              <a:buSzPct val="100000"/>
              <a:buFont typeface="Arial"/>
              <a:buAutoNum type="arabicPeriod"/>
            </a:pPr>
            <a:r>
              <a:rPr lang="en" sz="1200">
                <a:solidFill>
                  <a:srgbClr val="000000"/>
                </a:solidFill>
                <a:highlight>
                  <a:srgbClr val="FFFFFF"/>
                </a:highlight>
                <a:latin typeface="Arial"/>
                <a:ea typeface="Arial"/>
                <a:cs typeface="Arial"/>
                <a:sym typeface="Arial"/>
              </a:rPr>
              <a:t>Users must be able to search for any sports events by league name or by city and by game.</a:t>
            </a:r>
            <a:endParaRPr sz="1200">
              <a:solidFill>
                <a:srgbClr val="000000"/>
              </a:solidFill>
              <a:highlight>
                <a:srgbClr val="FFFFFF"/>
              </a:highlight>
              <a:latin typeface="Arial"/>
              <a:ea typeface="Arial"/>
              <a:cs typeface="Arial"/>
              <a:sym typeface="Arial"/>
            </a:endParaRPr>
          </a:p>
          <a:p>
            <a:pPr indent="-299085" lvl="0" marL="457200" rtl="0" algn="just">
              <a:spcBef>
                <a:spcPts val="0"/>
              </a:spcBef>
              <a:spcAft>
                <a:spcPts val="0"/>
              </a:spcAft>
              <a:buClr>
                <a:srgbClr val="000000"/>
              </a:buClr>
              <a:buSzPct val="100000"/>
              <a:buFont typeface="Arial"/>
              <a:buAutoNum type="arabicPeriod"/>
            </a:pPr>
            <a:r>
              <a:rPr lang="en" sz="1200">
                <a:solidFill>
                  <a:srgbClr val="000000"/>
                </a:solidFill>
                <a:highlight>
                  <a:srgbClr val="FFFFFF"/>
                </a:highlight>
                <a:latin typeface="Arial"/>
                <a:ea typeface="Arial"/>
                <a:cs typeface="Arial"/>
                <a:sym typeface="Arial"/>
              </a:rPr>
              <a:t>The platform must offer comprehensive details about each event, including the location, the time and day, the teams and players, and the cost of tickets.</a:t>
            </a:r>
            <a:endParaRPr sz="1200">
              <a:solidFill>
                <a:srgbClr val="000000"/>
              </a:solidFill>
              <a:highlight>
                <a:srgbClr val="FFFFFF"/>
              </a:highlight>
              <a:latin typeface="Arial"/>
              <a:ea typeface="Arial"/>
              <a:cs typeface="Arial"/>
              <a:sym typeface="Arial"/>
            </a:endParaRPr>
          </a:p>
          <a:p>
            <a:pPr indent="-299085" lvl="0" marL="457200" rtl="0" algn="just">
              <a:spcBef>
                <a:spcPts val="0"/>
              </a:spcBef>
              <a:spcAft>
                <a:spcPts val="0"/>
              </a:spcAft>
              <a:buClr>
                <a:srgbClr val="000000"/>
              </a:buClr>
              <a:buSzPct val="100000"/>
              <a:buFont typeface="Arial"/>
              <a:buAutoNum type="arabicPeriod"/>
            </a:pPr>
            <a:r>
              <a:rPr lang="en" sz="1200">
                <a:solidFill>
                  <a:srgbClr val="000000"/>
                </a:solidFill>
                <a:highlight>
                  <a:srgbClr val="FFFFFF"/>
                </a:highlight>
                <a:latin typeface="Arial"/>
                <a:ea typeface="Arial"/>
                <a:cs typeface="Arial"/>
                <a:sym typeface="Arial"/>
              </a:rPr>
              <a:t>The platform must show venue seating arrangements and enable users to choose particular seats.</a:t>
            </a:r>
            <a:endParaRPr sz="1200">
              <a:solidFill>
                <a:srgbClr val="000000"/>
              </a:solidFill>
              <a:highlight>
                <a:srgbClr val="FFFFFF"/>
              </a:highlight>
              <a:latin typeface="Arial"/>
              <a:ea typeface="Arial"/>
              <a:cs typeface="Arial"/>
              <a:sym typeface="Arial"/>
            </a:endParaRPr>
          </a:p>
          <a:p>
            <a:pPr indent="-299085" lvl="0" marL="457200" rtl="0" algn="just">
              <a:spcBef>
                <a:spcPts val="0"/>
              </a:spcBef>
              <a:spcAft>
                <a:spcPts val="0"/>
              </a:spcAft>
              <a:buClr>
                <a:srgbClr val="000000"/>
              </a:buClr>
              <a:buSzPct val="100000"/>
              <a:buFont typeface="Arial"/>
              <a:buAutoNum type="arabicPeriod"/>
            </a:pPr>
            <a:r>
              <a:rPr lang="en" sz="1200">
                <a:solidFill>
                  <a:srgbClr val="000000"/>
                </a:solidFill>
                <a:highlight>
                  <a:srgbClr val="FFFFFF"/>
                </a:highlight>
                <a:latin typeface="Arial"/>
                <a:ea typeface="Arial"/>
                <a:cs typeface="Arial"/>
                <a:sym typeface="Arial"/>
              </a:rPr>
              <a:t>The platform needs to provide a shopping cart feature that lets customers add no. of tickets and pay for them all at once.</a:t>
            </a:r>
            <a:endParaRPr sz="1200">
              <a:solidFill>
                <a:srgbClr val="000000"/>
              </a:solidFill>
              <a:highlight>
                <a:srgbClr val="FFFFFF"/>
              </a:highlight>
              <a:latin typeface="Arial"/>
              <a:ea typeface="Arial"/>
              <a:cs typeface="Arial"/>
              <a:sym typeface="Arial"/>
            </a:endParaRPr>
          </a:p>
          <a:p>
            <a:pPr indent="-299085" lvl="0" marL="457200" rtl="0" algn="just">
              <a:spcBef>
                <a:spcPts val="0"/>
              </a:spcBef>
              <a:spcAft>
                <a:spcPts val="0"/>
              </a:spcAft>
              <a:buClr>
                <a:srgbClr val="000000"/>
              </a:buClr>
              <a:buSzPct val="100000"/>
              <a:buFont typeface="Arial"/>
              <a:buAutoNum type="arabicPeriod"/>
            </a:pPr>
            <a:r>
              <a:rPr lang="en" sz="1200">
                <a:solidFill>
                  <a:srgbClr val="000000"/>
                </a:solidFill>
                <a:highlight>
                  <a:srgbClr val="FFFFFF"/>
                </a:highlight>
                <a:latin typeface="Arial"/>
                <a:ea typeface="Arial"/>
                <a:cs typeface="Arial"/>
                <a:sym typeface="Arial"/>
              </a:rPr>
              <a:t>To securely accept credit/debit card, Apple Pay or PayPal payments, the platform must integrate with a payment gateway.</a:t>
            </a:r>
            <a:endParaRPr sz="1200">
              <a:solidFill>
                <a:srgbClr val="000000"/>
              </a:solidFill>
              <a:highlight>
                <a:srgbClr val="FFFFFF"/>
              </a:highlight>
              <a:latin typeface="Arial"/>
              <a:ea typeface="Arial"/>
              <a:cs typeface="Arial"/>
              <a:sym typeface="Arial"/>
            </a:endParaRPr>
          </a:p>
          <a:p>
            <a:pPr indent="-299085" lvl="0" marL="457200" rtl="0" algn="just">
              <a:spcBef>
                <a:spcPts val="0"/>
              </a:spcBef>
              <a:spcAft>
                <a:spcPts val="0"/>
              </a:spcAft>
              <a:buClr>
                <a:srgbClr val="000000"/>
              </a:buClr>
              <a:buSzPct val="100000"/>
              <a:buFont typeface="Arial"/>
              <a:buAutoNum type="arabicPeriod"/>
            </a:pPr>
            <a:r>
              <a:rPr lang="en" sz="1200">
                <a:solidFill>
                  <a:srgbClr val="000000"/>
                </a:solidFill>
                <a:highlight>
                  <a:srgbClr val="FFFFFF"/>
                </a:highlight>
                <a:latin typeface="Arial"/>
                <a:ea typeface="Arial"/>
                <a:cs typeface="Arial"/>
                <a:sym typeface="Arial"/>
              </a:rPr>
              <a:t>The platform must email to confirm the transaction.</a:t>
            </a:r>
            <a:endParaRPr sz="1200">
              <a:solidFill>
                <a:srgbClr val="000000"/>
              </a:solidFill>
              <a:highlight>
                <a:srgbClr val="FFFFFF"/>
              </a:highlight>
              <a:latin typeface="Arial"/>
              <a:ea typeface="Arial"/>
              <a:cs typeface="Arial"/>
              <a:sym typeface="Arial"/>
            </a:endParaRPr>
          </a:p>
          <a:p>
            <a:pPr indent="-299085" lvl="0" marL="457200" rtl="0" algn="just">
              <a:spcBef>
                <a:spcPts val="0"/>
              </a:spcBef>
              <a:spcAft>
                <a:spcPts val="0"/>
              </a:spcAft>
              <a:buClr>
                <a:srgbClr val="000000"/>
              </a:buClr>
              <a:buSzPct val="100000"/>
              <a:buFont typeface="Arial"/>
              <a:buAutoNum type="arabicPeriod"/>
            </a:pPr>
            <a:r>
              <a:rPr lang="en" sz="1200">
                <a:solidFill>
                  <a:srgbClr val="000000"/>
                </a:solidFill>
                <a:highlight>
                  <a:srgbClr val="FFFFFF"/>
                </a:highlight>
                <a:latin typeface="Arial"/>
                <a:ea typeface="Arial"/>
                <a:cs typeface="Arial"/>
                <a:sym typeface="Arial"/>
              </a:rPr>
              <a:t>Users must be able to see their account's previous and future transactions on the platform.</a:t>
            </a:r>
            <a:endParaRPr sz="1200">
              <a:solidFill>
                <a:srgbClr val="000000"/>
              </a:solidFill>
              <a:highlight>
                <a:srgbClr val="FFFFFF"/>
              </a:highlight>
              <a:latin typeface="Arial"/>
              <a:ea typeface="Arial"/>
              <a:cs typeface="Arial"/>
              <a:sym typeface="Arial"/>
            </a:endParaRPr>
          </a:p>
          <a:p>
            <a:pPr indent="-299085" lvl="0" marL="457200" rtl="0" algn="just">
              <a:spcBef>
                <a:spcPts val="0"/>
              </a:spcBef>
              <a:spcAft>
                <a:spcPts val="0"/>
              </a:spcAft>
              <a:buClr>
                <a:srgbClr val="000000"/>
              </a:buClr>
              <a:buSzPct val="100000"/>
              <a:buFont typeface="Arial"/>
              <a:buAutoNum type="arabicPeriod"/>
            </a:pPr>
            <a:r>
              <a:rPr lang="en" sz="1200">
                <a:solidFill>
                  <a:srgbClr val="000000"/>
                </a:solidFill>
                <a:highlight>
                  <a:srgbClr val="FFFFFF"/>
                </a:highlight>
                <a:latin typeface="Arial"/>
                <a:ea typeface="Arial"/>
                <a:cs typeface="Arial"/>
                <a:sym typeface="Arial"/>
              </a:rPr>
              <a:t>According to venue and league rules, the platform must have a cancellation and exchange policies. Based on the rules and policies, users must be able to cancel the tickets or modify their seats.</a:t>
            </a:r>
            <a:endParaRPr sz="1200">
              <a:solidFill>
                <a:srgbClr val="000000"/>
              </a:solidFill>
              <a:highlight>
                <a:srgbClr val="FFFFFF"/>
              </a:highlight>
              <a:latin typeface="Arial"/>
              <a:ea typeface="Arial"/>
              <a:cs typeface="Arial"/>
              <a:sym typeface="Arial"/>
            </a:endParaRPr>
          </a:p>
          <a:p>
            <a:pPr indent="-299085" lvl="0" marL="457200" rtl="0" algn="just">
              <a:spcBef>
                <a:spcPts val="0"/>
              </a:spcBef>
              <a:spcAft>
                <a:spcPts val="0"/>
              </a:spcAft>
              <a:buClr>
                <a:srgbClr val="000000"/>
              </a:buClr>
              <a:buSzPct val="100000"/>
              <a:buFont typeface="Arial"/>
              <a:buAutoNum type="arabicPeriod"/>
            </a:pPr>
            <a:r>
              <a:rPr lang="en" sz="1200">
                <a:solidFill>
                  <a:srgbClr val="000000"/>
                </a:solidFill>
                <a:highlight>
                  <a:srgbClr val="FFFFFF"/>
                </a:highlight>
                <a:latin typeface="Arial"/>
                <a:ea typeface="Arial"/>
                <a:cs typeface="Arial"/>
                <a:sym typeface="Arial"/>
              </a:rPr>
              <a:t>The site must give customers the chance to sign up for alerts about upcoming events.</a:t>
            </a:r>
            <a:endParaRPr sz="1200">
              <a:solidFill>
                <a:srgbClr val="000000"/>
              </a:solidFill>
              <a:highlight>
                <a:srgbClr val="FFFFFF"/>
              </a:highlight>
              <a:latin typeface="Arial"/>
              <a:ea typeface="Arial"/>
              <a:cs typeface="Arial"/>
              <a:sym typeface="Arial"/>
            </a:endParaRPr>
          </a:p>
          <a:p>
            <a:pPr indent="-299085" lvl="0" marL="457200" rtl="0" algn="just">
              <a:spcBef>
                <a:spcPts val="0"/>
              </a:spcBef>
              <a:spcAft>
                <a:spcPts val="0"/>
              </a:spcAft>
              <a:buClr>
                <a:srgbClr val="000000"/>
              </a:buClr>
              <a:buSzPct val="100000"/>
              <a:buFont typeface="Arial"/>
              <a:buAutoNum type="arabicPeriod"/>
            </a:pPr>
            <a:r>
              <a:rPr lang="en" sz="1200">
                <a:solidFill>
                  <a:srgbClr val="000000"/>
                </a:solidFill>
                <a:highlight>
                  <a:srgbClr val="FFFFFF"/>
                </a:highlight>
                <a:latin typeface="Arial"/>
                <a:ea typeface="Arial"/>
                <a:cs typeface="Arial"/>
                <a:sym typeface="Arial"/>
              </a:rPr>
              <a:t>Users must be able to create the account. It's optional, if the user doesn't want to create an account, then they must be able to browse events as a guest but not checkout. Event Organizers must be able to create accounts.</a:t>
            </a:r>
            <a:endParaRPr sz="1200">
              <a:solidFill>
                <a:srgbClr val="000000"/>
              </a:solidFill>
              <a:highlight>
                <a:srgbClr val="FFFFFF"/>
              </a:highlight>
              <a:latin typeface="Arial"/>
              <a:ea typeface="Arial"/>
              <a:cs typeface="Arial"/>
              <a:sym typeface="Arial"/>
            </a:endParaRPr>
          </a:p>
          <a:p>
            <a:pPr indent="-299085" lvl="0" marL="457200" rtl="0" algn="just">
              <a:spcBef>
                <a:spcPts val="0"/>
              </a:spcBef>
              <a:spcAft>
                <a:spcPts val="0"/>
              </a:spcAft>
              <a:buClr>
                <a:srgbClr val="000000"/>
              </a:buClr>
              <a:buSzPct val="100000"/>
              <a:buFont typeface="Arial"/>
              <a:buAutoNum type="arabicPeriod"/>
            </a:pPr>
            <a:r>
              <a:rPr lang="en" sz="1200">
                <a:solidFill>
                  <a:srgbClr val="000000"/>
                </a:solidFill>
                <a:highlight>
                  <a:srgbClr val="FFFFFF"/>
                </a:highlight>
                <a:latin typeface="Arial"/>
                <a:ea typeface="Arial"/>
                <a:cs typeface="Arial"/>
                <a:sym typeface="Arial"/>
              </a:rPr>
              <a:t>Only event organizers must be able to create/ modify/ delete events. </a:t>
            </a:r>
            <a:endParaRPr sz="1200">
              <a:solidFill>
                <a:srgbClr val="000000"/>
              </a:solidFill>
              <a:highlight>
                <a:srgbClr val="FFFFFF"/>
              </a:highlight>
              <a:latin typeface="Arial"/>
              <a:ea typeface="Arial"/>
              <a:cs typeface="Arial"/>
              <a:sym typeface="Arial"/>
            </a:endParaRPr>
          </a:p>
          <a:p>
            <a:pPr indent="-299085" lvl="0" marL="457200" rtl="0" algn="just">
              <a:spcBef>
                <a:spcPts val="0"/>
              </a:spcBef>
              <a:spcAft>
                <a:spcPts val="0"/>
              </a:spcAft>
              <a:buClr>
                <a:srgbClr val="000000"/>
              </a:buClr>
              <a:buSzPct val="100000"/>
              <a:buFont typeface="Arial"/>
              <a:buAutoNum type="arabicPeriod"/>
            </a:pPr>
            <a:r>
              <a:rPr lang="en" sz="1200">
                <a:solidFill>
                  <a:srgbClr val="000000"/>
                </a:solidFill>
                <a:highlight>
                  <a:srgbClr val="FFFFFF"/>
                </a:highlight>
                <a:latin typeface="Arial"/>
                <a:ea typeface="Arial"/>
                <a:cs typeface="Arial"/>
                <a:sym typeface="Arial"/>
              </a:rPr>
              <a:t>Event organizers must be able to fill out all the information such as event name, location, date and time, Description, and add seating arrangement chart.</a:t>
            </a:r>
            <a:endParaRPr sz="1200">
              <a:solidFill>
                <a:srgbClr val="000000"/>
              </a:solidFill>
              <a:highlight>
                <a:srgbClr val="FFFFFF"/>
              </a:highlight>
              <a:latin typeface="Arial"/>
              <a:ea typeface="Arial"/>
              <a:cs typeface="Arial"/>
              <a:sym typeface="Arial"/>
            </a:endParaRPr>
          </a:p>
          <a:p>
            <a:pPr indent="-299085" lvl="0" marL="457200" rtl="0" algn="just">
              <a:spcBef>
                <a:spcPts val="0"/>
              </a:spcBef>
              <a:spcAft>
                <a:spcPts val="0"/>
              </a:spcAft>
              <a:buClr>
                <a:srgbClr val="000000"/>
              </a:buClr>
              <a:buSzPct val="100000"/>
              <a:buFont typeface="Arial"/>
              <a:buAutoNum type="arabicPeriod"/>
            </a:pPr>
            <a:r>
              <a:rPr lang="en" sz="1200">
                <a:solidFill>
                  <a:srgbClr val="000000"/>
                </a:solidFill>
                <a:highlight>
                  <a:srgbClr val="FFFFFF"/>
                </a:highlight>
                <a:latin typeface="Arial"/>
                <a:ea typeface="Arial"/>
                <a:cs typeface="Arial"/>
                <a:sym typeface="Arial"/>
              </a:rPr>
              <a:t>Platform must provide an accurate error message when any failure happens.</a:t>
            </a:r>
            <a:endParaRPr sz="1200">
              <a:solidFill>
                <a:srgbClr val="000000"/>
              </a:solidFill>
              <a:highlight>
                <a:srgbClr val="FFFFFF"/>
              </a:highlight>
              <a:latin typeface="Arial"/>
              <a:ea typeface="Arial"/>
              <a:cs typeface="Arial"/>
              <a:sym typeface="Arial"/>
            </a:endParaRPr>
          </a:p>
          <a:p>
            <a:pPr indent="-299085" lvl="0" marL="457200" rtl="0" algn="just">
              <a:spcBef>
                <a:spcPts val="0"/>
              </a:spcBef>
              <a:spcAft>
                <a:spcPts val="0"/>
              </a:spcAft>
              <a:buClr>
                <a:srgbClr val="000000"/>
              </a:buClr>
              <a:buSzPct val="100000"/>
              <a:buFont typeface="Arial"/>
              <a:buAutoNum type="arabicPeriod"/>
            </a:pPr>
            <a:r>
              <a:rPr lang="en" sz="1200">
                <a:solidFill>
                  <a:srgbClr val="000000"/>
                </a:solidFill>
                <a:highlight>
                  <a:srgbClr val="FFFFFF"/>
                </a:highlight>
                <a:latin typeface="Arial"/>
                <a:ea typeface="Arial"/>
                <a:cs typeface="Arial"/>
                <a:sym typeface="Arial"/>
              </a:rPr>
              <a:t>Platform must execute each and every operation smoothly.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7650" y="663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a:t>
            </a:r>
            <a:endParaRPr/>
          </a:p>
        </p:txBody>
      </p:sp>
      <p:sp>
        <p:nvSpPr>
          <p:cNvPr id="108" name="Google Shape;108;p16"/>
          <p:cNvSpPr txBox="1"/>
          <p:nvPr>
            <p:ph idx="1" type="body"/>
          </p:nvPr>
        </p:nvSpPr>
        <p:spPr>
          <a:xfrm>
            <a:off x="727650" y="1441200"/>
            <a:ext cx="7949400" cy="33438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Clr>
                <a:srgbClr val="000000"/>
              </a:buClr>
              <a:buSzPts val="1200"/>
              <a:buFont typeface="Arial"/>
              <a:buAutoNum type="arabicPeriod"/>
            </a:pPr>
            <a:r>
              <a:rPr lang="en" sz="1200">
                <a:solidFill>
                  <a:srgbClr val="000000"/>
                </a:solidFill>
                <a:highlight>
                  <a:srgbClr val="FFFFFF"/>
                </a:highlight>
                <a:latin typeface="Arial"/>
                <a:ea typeface="Arial"/>
                <a:cs typeface="Arial"/>
                <a:sym typeface="Arial"/>
              </a:rPr>
              <a:t>Sign up and Login</a:t>
            </a:r>
            <a:endParaRPr sz="1200">
              <a:solidFill>
                <a:srgbClr val="000000"/>
              </a:solidFill>
              <a:highlight>
                <a:srgbClr val="FFFFFF"/>
              </a:highlight>
              <a:latin typeface="Arial"/>
              <a:ea typeface="Arial"/>
              <a:cs typeface="Arial"/>
              <a:sym typeface="Arial"/>
            </a:endParaRPr>
          </a:p>
          <a:p>
            <a:pPr indent="-304800" lvl="0" marL="914400" rtl="0" algn="just">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New users can create an account by providing Name, email, password. An existing user can log in using the email and password. Also, event organizers can create an account by providing the same information.</a:t>
            </a:r>
            <a:endParaRPr sz="1200">
              <a:solidFill>
                <a:srgbClr val="000000"/>
              </a:solidFill>
              <a:highlight>
                <a:srgbClr val="FFFFFF"/>
              </a:highlight>
              <a:latin typeface="Arial"/>
              <a:ea typeface="Arial"/>
              <a:cs typeface="Arial"/>
              <a:sym typeface="Arial"/>
            </a:endParaRPr>
          </a:p>
          <a:p>
            <a:pPr indent="-304800" lvl="0" marL="914400" rtl="0" algn="just">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Visibility: Visible to user and event organizers</a:t>
            </a:r>
            <a:endParaRPr sz="1200">
              <a:solidFill>
                <a:srgbClr val="000000"/>
              </a:solidFill>
              <a:highlight>
                <a:srgbClr val="FFFFFF"/>
              </a:highlight>
              <a:latin typeface="Arial"/>
              <a:ea typeface="Arial"/>
              <a:cs typeface="Arial"/>
              <a:sym typeface="Arial"/>
            </a:endParaRPr>
          </a:p>
          <a:p>
            <a:pPr indent="-304800" lvl="0" marL="457200" rtl="0" algn="just">
              <a:spcBef>
                <a:spcPts val="0"/>
              </a:spcBef>
              <a:spcAft>
                <a:spcPts val="0"/>
              </a:spcAft>
              <a:buClr>
                <a:srgbClr val="000000"/>
              </a:buClr>
              <a:buSzPts val="1200"/>
              <a:buFont typeface="Arial"/>
              <a:buAutoNum type="arabicPeriod"/>
            </a:pPr>
            <a:r>
              <a:rPr lang="en" sz="1200">
                <a:solidFill>
                  <a:srgbClr val="000000"/>
                </a:solidFill>
                <a:highlight>
                  <a:srgbClr val="FFFFFF"/>
                </a:highlight>
                <a:latin typeface="Arial"/>
                <a:ea typeface="Arial"/>
                <a:cs typeface="Arial"/>
                <a:sym typeface="Arial"/>
              </a:rPr>
              <a:t>Browse sports events by league, Game or city name</a:t>
            </a:r>
            <a:endParaRPr sz="1200">
              <a:solidFill>
                <a:srgbClr val="000000"/>
              </a:solidFill>
              <a:highlight>
                <a:srgbClr val="FFFFFF"/>
              </a:highlight>
              <a:latin typeface="Arial"/>
              <a:ea typeface="Arial"/>
              <a:cs typeface="Arial"/>
              <a:sym typeface="Arial"/>
            </a:endParaRPr>
          </a:p>
          <a:p>
            <a:pPr indent="-304800" lvl="0" marL="914400" rtl="0" algn="just">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Users can search for any sports event by Name, City name or league name by using the search bar.</a:t>
            </a:r>
            <a:endParaRPr sz="1200">
              <a:solidFill>
                <a:srgbClr val="000000"/>
              </a:solidFill>
              <a:highlight>
                <a:srgbClr val="FFFFFF"/>
              </a:highlight>
              <a:latin typeface="Arial"/>
              <a:ea typeface="Arial"/>
              <a:cs typeface="Arial"/>
              <a:sym typeface="Arial"/>
            </a:endParaRPr>
          </a:p>
          <a:p>
            <a:pPr indent="-304800" lvl="0" marL="914400" rtl="0" algn="just">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Visibility: Visible to user</a:t>
            </a:r>
            <a:endParaRPr sz="1200">
              <a:solidFill>
                <a:srgbClr val="000000"/>
              </a:solidFill>
              <a:highlight>
                <a:srgbClr val="FFFFFF"/>
              </a:highlight>
              <a:latin typeface="Arial"/>
              <a:ea typeface="Arial"/>
              <a:cs typeface="Arial"/>
              <a:sym typeface="Arial"/>
            </a:endParaRPr>
          </a:p>
          <a:p>
            <a:pPr indent="-304800" lvl="0" marL="457200" rtl="0" algn="just">
              <a:spcBef>
                <a:spcPts val="0"/>
              </a:spcBef>
              <a:spcAft>
                <a:spcPts val="0"/>
              </a:spcAft>
              <a:buClr>
                <a:srgbClr val="000000"/>
              </a:buClr>
              <a:buSzPts val="1200"/>
              <a:buFont typeface="Arial"/>
              <a:buAutoNum type="arabicPeriod"/>
            </a:pPr>
            <a:r>
              <a:rPr lang="en" sz="1200">
                <a:solidFill>
                  <a:srgbClr val="000000"/>
                </a:solidFill>
                <a:highlight>
                  <a:srgbClr val="FFFFFF"/>
                </a:highlight>
                <a:latin typeface="Arial"/>
                <a:ea typeface="Arial"/>
                <a:cs typeface="Arial"/>
                <a:sym typeface="Arial"/>
              </a:rPr>
              <a:t>View event information</a:t>
            </a:r>
            <a:endParaRPr sz="1200">
              <a:solidFill>
                <a:srgbClr val="000000"/>
              </a:solidFill>
              <a:highlight>
                <a:srgbClr val="FFFFFF"/>
              </a:highlight>
              <a:latin typeface="Arial"/>
              <a:ea typeface="Arial"/>
              <a:cs typeface="Arial"/>
              <a:sym typeface="Arial"/>
            </a:endParaRPr>
          </a:p>
          <a:p>
            <a:pPr indent="-304800" lvl="0" marL="914400" rtl="0" algn="just">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By clicking on the event, the User can  see the information about the </a:t>
            </a:r>
            <a:r>
              <a:rPr lang="en" sz="1200">
                <a:solidFill>
                  <a:srgbClr val="000000"/>
                </a:solidFill>
                <a:highlight>
                  <a:schemeClr val="lt1"/>
                </a:highlight>
                <a:latin typeface="Arial"/>
                <a:ea typeface="Arial"/>
                <a:cs typeface="Arial"/>
                <a:sym typeface="Arial"/>
              </a:rPr>
              <a:t>event</a:t>
            </a:r>
            <a:r>
              <a:rPr lang="en" sz="1200">
                <a:solidFill>
                  <a:srgbClr val="000000"/>
                </a:solidFill>
                <a:highlight>
                  <a:srgbClr val="FFFFFF"/>
                </a:highlight>
                <a:latin typeface="Arial"/>
                <a:ea typeface="Arial"/>
                <a:cs typeface="Arial"/>
                <a:sym typeface="Arial"/>
              </a:rPr>
              <a:t> venue, Date, ticket prices, and </a:t>
            </a:r>
            <a:r>
              <a:rPr lang="en" sz="1200">
                <a:solidFill>
                  <a:srgbClr val="000000"/>
                </a:solidFill>
                <a:highlight>
                  <a:schemeClr val="lt1"/>
                </a:highlight>
                <a:latin typeface="Arial"/>
                <a:ea typeface="Arial"/>
                <a:cs typeface="Arial"/>
                <a:sym typeface="Arial"/>
              </a:rPr>
              <a:t>event</a:t>
            </a:r>
            <a:r>
              <a:rPr lang="en" sz="1200">
                <a:solidFill>
                  <a:srgbClr val="000000"/>
                </a:solidFill>
                <a:highlight>
                  <a:srgbClr val="FFFFFF"/>
                </a:highlight>
                <a:latin typeface="Arial"/>
                <a:ea typeface="Arial"/>
                <a:cs typeface="Arial"/>
                <a:sym typeface="Arial"/>
              </a:rPr>
              <a:t> name. </a:t>
            </a:r>
            <a:endParaRPr sz="1200">
              <a:solidFill>
                <a:srgbClr val="000000"/>
              </a:solidFill>
              <a:highlight>
                <a:srgbClr val="FFFFFF"/>
              </a:highlight>
              <a:latin typeface="Arial"/>
              <a:ea typeface="Arial"/>
              <a:cs typeface="Arial"/>
              <a:sym typeface="Arial"/>
            </a:endParaRPr>
          </a:p>
          <a:p>
            <a:pPr indent="-304800" lvl="0" marL="914400" rtl="0" algn="just">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Visibility: Visible to user</a:t>
            </a:r>
            <a:endParaRPr sz="1200">
              <a:solidFill>
                <a:srgbClr val="000000"/>
              </a:solidFill>
              <a:highlight>
                <a:srgbClr val="FFFFFF"/>
              </a:highlight>
              <a:latin typeface="Arial"/>
              <a:ea typeface="Arial"/>
              <a:cs typeface="Arial"/>
              <a:sym typeface="Arial"/>
            </a:endParaRPr>
          </a:p>
          <a:p>
            <a:pPr indent="-304800" lvl="0" marL="457200" rtl="0" algn="just">
              <a:spcBef>
                <a:spcPts val="0"/>
              </a:spcBef>
              <a:spcAft>
                <a:spcPts val="0"/>
              </a:spcAft>
              <a:buClr>
                <a:srgbClr val="000000"/>
              </a:buClr>
              <a:buSzPts val="1200"/>
              <a:buFont typeface="Arial"/>
              <a:buAutoNum type="arabicPeriod"/>
            </a:pPr>
            <a:r>
              <a:rPr lang="en" sz="1200">
                <a:solidFill>
                  <a:srgbClr val="000000"/>
                </a:solidFill>
                <a:highlight>
                  <a:srgbClr val="FFFFFF"/>
                </a:highlight>
                <a:latin typeface="Arial"/>
                <a:ea typeface="Arial"/>
                <a:cs typeface="Arial"/>
                <a:sym typeface="Arial"/>
              </a:rPr>
              <a:t>Seat selection and get tickets </a:t>
            </a:r>
            <a:endParaRPr sz="1200">
              <a:solidFill>
                <a:srgbClr val="000000"/>
              </a:solidFill>
              <a:highlight>
                <a:srgbClr val="FFFFFF"/>
              </a:highlight>
              <a:latin typeface="Arial"/>
              <a:ea typeface="Arial"/>
              <a:cs typeface="Arial"/>
              <a:sym typeface="Arial"/>
            </a:endParaRPr>
          </a:p>
          <a:p>
            <a:pPr indent="-304800" lvl="0" marL="914400" rtl="0" algn="just">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Users can select seats from available seats and add them to cart. </a:t>
            </a:r>
            <a:endParaRPr sz="1200">
              <a:solidFill>
                <a:srgbClr val="000000"/>
              </a:solidFill>
              <a:highlight>
                <a:srgbClr val="FFFFFF"/>
              </a:highlight>
              <a:latin typeface="Arial"/>
              <a:ea typeface="Arial"/>
              <a:cs typeface="Arial"/>
              <a:sym typeface="Arial"/>
            </a:endParaRPr>
          </a:p>
          <a:p>
            <a:pPr indent="-304800" lvl="0" marL="914400" rtl="0" algn="just">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Visibility: Visible to user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7650" y="654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a:t>
            </a:r>
            <a:endParaRPr/>
          </a:p>
        </p:txBody>
      </p:sp>
      <p:sp>
        <p:nvSpPr>
          <p:cNvPr id="114" name="Google Shape;114;p17"/>
          <p:cNvSpPr txBox="1"/>
          <p:nvPr>
            <p:ph idx="1" type="body"/>
          </p:nvPr>
        </p:nvSpPr>
        <p:spPr>
          <a:xfrm>
            <a:off x="762225" y="1441200"/>
            <a:ext cx="7881900" cy="3434100"/>
          </a:xfrm>
          <a:prstGeom prst="rect">
            <a:avLst/>
          </a:prstGeom>
        </p:spPr>
        <p:txBody>
          <a:bodyPr anchorCtr="0" anchor="t" bIns="91425" lIns="91425" spcFirstLastPara="1" rIns="91425" wrap="square" tIns="91425">
            <a:normAutofit lnSpcReduction="10000"/>
          </a:bodyPr>
          <a:lstStyle/>
          <a:p>
            <a:pPr indent="-304800" lvl="0" marL="457200" rtl="0" algn="just">
              <a:spcBef>
                <a:spcPts val="0"/>
              </a:spcBef>
              <a:spcAft>
                <a:spcPts val="0"/>
              </a:spcAft>
              <a:buClr>
                <a:srgbClr val="000000"/>
              </a:buClr>
              <a:buSzPts val="1200"/>
              <a:buFont typeface="Arial"/>
              <a:buAutoNum type="arabicPeriod" startAt="5"/>
            </a:pPr>
            <a:r>
              <a:rPr lang="en" sz="1200">
                <a:solidFill>
                  <a:srgbClr val="000000"/>
                </a:solidFill>
                <a:highlight>
                  <a:srgbClr val="FFFFFF"/>
                </a:highlight>
                <a:latin typeface="Arial"/>
                <a:ea typeface="Arial"/>
                <a:cs typeface="Arial"/>
                <a:sym typeface="Arial"/>
              </a:rPr>
              <a:t>Pay through many tenders</a:t>
            </a:r>
            <a:endParaRPr sz="1200">
              <a:solidFill>
                <a:srgbClr val="000000"/>
              </a:solidFill>
              <a:highlight>
                <a:srgbClr val="FFFFFF"/>
              </a:highlight>
              <a:latin typeface="Arial"/>
              <a:ea typeface="Arial"/>
              <a:cs typeface="Arial"/>
              <a:sym typeface="Arial"/>
            </a:endParaRPr>
          </a:p>
          <a:p>
            <a:pPr indent="-304800" lvl="0" marL="914400" rtl="0" algn="just">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After choosing tickets, users can pay through many options such as credit card, debit card, Apple Pay or PayPal.  </a:t>
            </a:r>
            <a:endParaRPr sz="1200">
              <a:solidFill>
                <a:srgbClr val="000000"/>
              </a:solidFill>
              <a:highlight>
                <a:srgbClr val="FFFFFF"/>
              </a:highlight>
              <a:latin typeface="Arial"/>
              <a:ea typeface="Arial"/>
              <a:cs typeface="Arial"/>
              <a:sym typeface="Arial"/>
            </a:endParaRPr>
          </a:p>
          <a:p>
            <a:pPr indent="-304800" lvl="0" marL="914400" rtl="0" algn="just">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Visibility: Visible to user</a:t>
            </a:r>
            <a:endParaRPr sz="1200">
              <a:solidFill>
                <a:srgbClr val="000000"/>
              </a:solidFill>
              <a:highlight>
                <a:srgbClr val="FFFFFF"/>
              </a:highlight>
              <a:latin typeface="Arial"/>
              <a:ea typeface="Arial"/>
              <a:cs typeface="Arial"/>
              <a:sym typeface="Arial"/>
            </a:endParaRPr>
          </a:p>
          <a:p>
            <a:pPr indent="-304800" lvl="0" marL="457200" rtl="0" algn="just">
              <a:spcBef>
                <a:spcPts val="0"/>
              </a:spcBef>
              <a:spcAft>
                <a:spcPts val="0"/>
              </a:spcAft>
              <a:buClr>
                <a:srgbClr val="000000"/>
              </a:buClr>
              <a:buSzPts val="1200"/>
              <a:buFont typeface="Arial"/>
              <a:buAutoNum type="arabicPeriod" startAt="5"/>
            </a:pPr>
            <a:r>
              <a:rPr lang="en" sz="1200">
                <a:solidFill>
                  <a:srgbClr val="000000"/>
                </a:solidFill>
                <a:highlight>
                  <a:srgbClr val="FFFFFF"/>
                </a:highlight>
                <a:latin typeface="Arial"/>
                <a:ea typeface="Arial"/>
                <a:cs typeface="Arial"/>
                <a:sym typeface="Arial"/>
              </a:rPr>
              <a:t>Get tickets in email</a:t>
            </a:r>
            <a:endParaRPr sz="1200">
              <a:solidFill>
                <a:srgbClr val="000000"/>
              </a:solidFill>
              <a:highlight>
                <a:srgbClr val="FFFFFF"/>
              </a:highlight>
              <a:latin typeface="Arial"/>
              <a:ea typeface="Arial"/>
              <a:cs typeface="Arial"/>
              <a:sym typeface="Arial"/>
            </a:endParaRPr>
          </a:p>
          <a:p>
            <a:pPr indent="-304800" lvl="0" marL="914400" rtl="0" algn="just">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After successful checkout, users will get their tickets on their email.</a:t>
            </a:r>
            <a:endParaRPr sz="1200">
              <a:solidFill>
                <a:srgbClr val="000000"/>
              </a:solidFill>
              <a:highlight>
                <a:srgbClr val="FFFFFF"/>
              </a:highlight>
              <a:latin typeface="Arial"/>
              <a:ea typeface="Arial"/>
              <a:cs typeface="Arial"/>
              <a:sym typeface="Arial"/>
            </a:endParaRPr>
          </a:p>
          <a:p>
            <a:pPr indent="-304800" lvl="0" marL="914400" rtl="0" algn="just">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Visibility: Not visible to user</a:t>
            </a:r>
            <a:endParaRPr sz="1200">
              <a:solidFill>
                <a:srgbClr val="000000"/>
              </a:solidFill>
              <a:highlight>
                <a:srgbClr val="FFFFFF"/>
              </a:highlight>
              <a:latin typeface="Arial"/>
              <a:ea typeface="Arial"/>
              <a:cs typeface="Arial"/>
              <a:sym typeface="Arial"/>
            </a:endParaRPr>
          </a:p>
          <a:p>
            <a:pPr indent="-304800" lvl="0" marL="457200" rtl="0" algn="just">
              <a:spcBef>
                <a:spcPts val="0"/>
              </a:spcBef>
              <a:spcAft>
                <a:spcPts val="0"/>
              </a:spcAft>
              <a:buClr>
                <a:srgbClr val="000000"/>
              </a:buClr>
              <a:buSzPts val="1200"/>
              <a:buFont typeface="Arial"/>
              <a:buAutoNum type="arabicPeriod" startAt="5"/>
            </a:pPr>
            <a:r>
              <a:rPr lang="en" sz="1200">
                <a:solidFill>
                  <a:srgbClr val="000000"/>
                </a:solidFill>
                <a:highlight>
                  <a:srgbClr val="FFFFFF"/>
                </a:highlight>
                <a:latin typeface="Arial"/>
                <a:ea typeface="Arial"/>
                <a:cs typeface="Arial"/>
                <a:sym typeface="Arial"/>
              </a:rPr>
              <a:t>View seating arrangements for specific events </a:t>
            </a:r>
            <a:endParaRPr sz="1200">
              <a:solidFill>
                <a:srgbClr val="000000"/>
              </a:solidFill>
              <a:highlight>
                <a:srgbClr val="FFFFFF"/>
              </a:highlight>
              <a:latin typeface="Arial"/>
              <a:ea typeface="Arial"/>
              <a:cs typeface="Arial"/>
              <a:sym typeface="Arial"/>
            </a:endParaRPr>
          </a:p>
          <a:p>
            <a:pPr indent="-304800" lvl="0" marL="914400" rtl="0" algn="just">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Users can see the seating arrangements when choosing the tickets. </a:t>
            </a:r>
            <a:endParaRPr sz="1200">
              <a:solidFill>
                <a:srgbClr val="000000"/>
              </a:solidFill>
              <a:highlight>
                <a:srgbClr val="FFFFFF"/>
              </a:highlight>
              <a:latin typeface="Arial"/>
              <a:ea typeface="Arial"/>
              <a:cs typeface="Arial"/>
              <a:sym typeface="Arial"/>
            </a:endParaRPr>
          </a:p>
          <a:p>
            <a:pPr indent="-304800" lvl="0" marL="914400" rtl="0" algn="just">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Visibility: Visible to user</a:t>
            </a:r>
            <a:endParaRPr sz="1200">
              <a:solidFill>
                <a:srgbClr val="000000"/>
              </a:solidFill>
              <a:highlight>
                <a:srgbClr val="FFFFFF"/>
              </a:highlight>
              <a:latin typeface="Arial"/>
              <a:ea typeface="Arial"/>
              <a:cs typeface="Arial"/>
              <a:sym typeface="Arial"/>
            </a:endParaRPr>
          </a:p>
          <a:p>
            <a:pPr indent="-304800" lvl="0" marL="457200" rtl="0" algn="just">
              <a:spcBef>
                <a:spcPts val="0"/>
              </a:spcBef>
              <a:spcAft>
                <a:spcPts val="0"/>
              </a:spcAft>
              <a:buClr>
                <a:srgbClr val="000000"/>
              </a:buClr>
              <a:buSzPts val="1200"/>
              <a:buFont typeface="Arial"/>
              <a:buAutoNum type="arabicPeriod" startAt="5"/>
            </a:pPr>
            <a:r>
              <a:rPr lang="en" sz="1200">
                <a:solidFill>
                  <a:srgbClr val="000000"/>
                </a:solidFill>
                <a:highlight>
                  <a:srgbClr val="FFFFFF"/>
                </a:highlight>
                <a:latin typeface="Arial"/>
                <a:ea typeface="Arial"/>
                <a:cs typeface="Arial"/>
                <a:sym typeface="Arial"/>
              </a:rPr>
              <a:t>Notify subscribed users about upcoming events</a:t>
            </a:r>
            <a:endParaRPr sz="1200">
              <a:solidFill>
                <a:srgbClr val="000000"/>
              </a:solidFill>
              <a:highlight>
                <a:srgbClr val="FFFFFF"/>
              </a:highlight>
              <a:latin typeface="Arial"/>
              <a:ea typeface="Arial"/>
              <a:cs typeface="Arial"/>
              <a:sym typeface="Arial"/>
            </a:endParaRPr>
          </a:p>
          <a:p>
            <a:pPr indent="-304800" lvl="0" marL="914400" rtl="0" algn="just">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Subscribed Users will get email notification about upcoming events.</a:t>
            </a:r>
            <a:endParaRPr sz="1200">
              <a:solidFill>
                <a:srgbClr val="000000"/>
              </a:solidFill>
              <a:highlight>
                <a:srgbClr val="FFFFFF"/>
              </a:highlight>
              <a:latin typeface="Arial"/>
              <a:ea typeface="Arial"/>
              <a:cs typeface="Arial"/>
              <a:sym typeface="Arial"/>
            </a:endParaRPr>
          </a:p>
          <a:p>
            <a:pPr indent="-304800" lvl="0" marL="914400" rtl="0" algn="just">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Visibility: Not visible to user</a:t>
            </a:r>
            <a:endParaRPr sz="1200">
              <a:solidFill>
                <a:srgbClr val="000000"/>
              </a:solidFill>
              <a:highlight>
                <a:srgbClr val="FFFFFF"/>
              </a:highlight>
              <a:latin typeface="Arial"/>
              <a:ea typeface="Arial"/>
              <a:cs typeface="Arial"/>
              <a:sym typeface="Arial"/>
            </a:endParaRPr>
          </a:p>
          <a:p>
            <a:pPr indent="-304800" lvl="0" marL="457200" rtl="0" algn="just">
              <a:spcBef>
                <a:spcPts val="0"/>
              </a:spcBef>
              <a:spcAft>
                <a:spcPts val="0"/>
              </a:spcAft>
              <a:buClr>
                <a:srgbClr val="000000"/>
              </a:buClr>
              <a:buSzPts val="1200"/>
              <a:buFont typeface="Arial"/>
              <a:buAutoNum type="arabicPeriod" startAt="5"/>
            </a:pPr>
            <a:r>
              <a:rPr lang="en" sz="1200">
                <a:solidFill>
                  <a:srgbClr val="000000"/>
                </a:solidFill>
                <a:highlight>
                  <a:srgbClr val="FFFFFF"/>
                </a:highlight>
                <a:latin typeface="Arial"/>
                <a:ea typeface="Arial"/>
                <a:cs typeface="Arial"/>
                <a:sym typeface="Arial"/>
              </a:rPr>
              <a:t>Cancel or modify tickets</a:t>
            </a:r>
            <a:endParaRPr sz="1200">
              <a:solidFill>
                <a:srgbClr val="000000"/>
              </a:solidFill>
              <a:highlight>
                <a:srgbClr val="FFFFFF"/>
              </a:highlight>
              <a:latin typeface="Arial"/>
              <a:ea typeface="Arial"/>
              <a:cs typeface="Arial"/>
              <a:sym typeface="Arial"/>
            </a:endParaRPr>
          </a:p>
          <a:p>
            <a:pPr indent="-304800" lvl="0" marL="914400" rtl="0" algn="just">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Users are able to cancel the tickets and modify the seats only if it is allowed by the event organizer. </a:t>
            </a:r>
            <a:endParaRPr sz="1200">
              <a:solidFill>
                <a:srgbClr val="000000"/>
              </a:solidFill>
              <a:highlight>
                <a:srgbClr val="FFFFFF"/>
              </a:highlight>
              <a:latin typeface="Arial"/>
              <a:ea typeface="Arial"/>
              <a:cs typeface="Arial"/>
              <a:sym typeface="Arial"/>
            </a:endParaRPr>
          </a:p>
          <a:p>
            <a:pPr indent="-304800" lvl="0" marL="914400" rtl="0" algn="just">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Visibility: Visible to user</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7650" y="663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a:t>
            </a:r>
            <a:endParaRPr/>
          </a:p>
        </p:txBody>
      </p:sp>
      <p:sp>
        <p:nvSpPr>
          <p:cNvPr id="120" name="Google Shape;120;p18"/>
          <p:cNvSpPr txBox="1"/>
          <p:nvPr>
            <p:ph idx="1" type="body"/>
          </p:nvPr>
        </p:nvSpPr>
        <p:spPr>
          <a:xfrm>
            <a:off x="727650" y="1480750"/>
            <a:ext cx="7688700" cy="28617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Clr>
                <a:srgbClr val="000000"/>
              </a:buClr>
              <a:buSzPts val="1200"/>
              <a:buFont typeface="Arial"/>
              <a:buAutoNum type="arabicPeriod" startAt="10"/>
            </a:pPr>
            <a:r>
              <a:rPr lang="en" sz="1200">
                <a:solidFill>
                  <a:srgbClr val="000000"/>
                </a:solidFill>
                <a:highlight>
                  <a:srgbClr val="FFFFFF"/>
                </a:highlight>
                <a:latin typeface="Arial"/>
                <a:ea typeface="Arial"/>
                <a:cs typeface="Arial"/>
                <a:sym typeface="Arial"/>
              </a:rPr>
              <a:t>Support via email, phone or live chat.</a:t>
            </a:r>
            <a:endParaRPr sz="1200">
              <a:solidFill>
                <a:srgbClr val="000000"/>
              </a:solidFill>
              <a:highlight>
                <a:srgbClr val="FFFFFF"/>
              </a:highlight>
              <a:latin typeface="Arial"/>
              <a:ea typeface="Arial"/>
              <a:cs typeface="Arial"/>
              <a:sym typeface="Arial"/>
            </a:endParaRPr>
          </a:p>
          <a:p>
            <a:pPr indent="-304800" lvl="0" marL="914400" rtl="0" algn="just">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Users can contact us when they require assistance regarding their order or in case of any issue occurs.  </a:t>
            </a:r>
            <a:endParaRPr sz="1200">
              <a:solidFill>
                <a:srgbClr val="000000"/>
              </a:solidFill>
              <a:highlight>
                <a:srgbClr val="FFFFFF"/>
              </a:highlight>
              <a:latin typeface="Arial"/>
              <a:ea typeface="Arial"/>
              <a:cs typeface="Arial"/>
              <a:sym typeface="Arial"/>
            </a:endParaRPr>
          </a:p>
          <a:p>
            <a:pPr indent="-304800" lvl="0" marL="914400" rtl="0" algn="just">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Visibility: Visible to user</a:t>
            </a:r>
            <a:endParaRPr sz="1200">
              <a:solidFill>
                <a:srgbClr val="000000"/>
              </a:solidFill>
              <a:highlight>
                <a:srgbClr val="FFFFFF"/>
              </a:highlight>
              <a:latin typeface="Arial"/>
              <a:ea typeface="Arial"/>
              <a:cs typeface="Arial"/>
              <a:sym typeface="Arial"/>
            </a:endParaRPr>
          </a:p>
          <a:p>
            <a:pPr indent="-304800" lvl="0" marL="457200" rtl="0" algn="just">
              <a:spcBef>
                <a:spcPts val="0"/>
              </a:spcBef>
              <a:spcAft>
                <a:spcPts val="0"/>
              </a:spcAft>
              <a:buClr>
                <a:srgbClr val="000000"/>
              </a:buClr>
              <a:buSzPts val="1200"/>
              <a:buFont typeface="Arial"/>
              <a:buAutoNum type="arabicPeriod" startAt="10"/>
            </a:pPr>
            <a:r>
              <a:rPr lang="en" sz="1200">
                <a:solidFill>
                  <a:srgbClr val="000000"/>
                </a:solidFill>
                <a:highlight>
                  <a:srgbClr val="FFFFFF"/>
                </a:highlight>
                <a:latin typeface="Arial"/>
                <a:ea typeface="Arial"/>
                <a:cs typeface="Arial"/>
                <a:sym typeface="Arial"/>
              </a:rPr>
              <a:t>Can see order History </a:t>
            </a:r>
            <a:endParaRPr sz="1200">
              <a:solidFill>
                <a:srgbClr val="000000"/>
              </a:solidFill>
              <a:highlight>
                <a:srgbClr val="FFFFFF"/>
              </a:highlight>
              <a:latin typeface="Arial"/>
              <a:ea typeface="Arial"/>
              <a:cs typeface="Arial"/>
              <a:sym typeface="Arial"/>
            </a:endParaRPr>
          </a:p>
          <a:p>
            <a:pPr indent="-304800" lvl="0" marL="914400" rtl="0" algn="just">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Registered users can see their past purchases and also can see the upcoming purchases</a:t>
            </a:r>
            <a:endParaRPr sz="1200">
              <a:solidFill>
                <a:srgbClr val="000000"/>
              </a:solidFill>
              <a:highlight>
                <a:srgbClr val="FFFFFF"/>
              </a:highlight>
              <a:latin typeface="Arial"/>
              <a:ea typeface="Arial"/>
              <a:cs typeface="Arial"/>
              <a:sym typeface="Arial"/>
            </a:endParaRPr>
          </a:p>
          <a:p>
            <a:pPr indent="-304800" lvl="0" marL="914400" rtl="0" algn="just">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Visibility: visible to user</a:t>
            </a:r>
            <a:endParaRPr sz="1200">
              <a:solidFill>
                <a:srgbClr val="000000"/>
              </a:solidFill>
              <a:highlight>
                <a:srgbClr val="FFFFFF"/>
              </a:highlight>
              <a:latin typeface="Arial"/>
              <a:ea typeface="Arial"/>
              <a:cs typeface="Arial"/>
              <a:sym typeface="Arial"/>
            </a:endParaRPr>
          </a:p>
          <a:p>
            <a:pPr indent="-304800" lvl="0" marL="457200" rtl="0" algn="just">
              <a:spcBef>
                <a:spcPts val="0"/>
              </a:spcBef>
              <a:spcAft>
                <a:spcPts val="0"/>
              </a:spcAft>
              <a:buClr>
                <a:srgbClr val="000000"/>
              </a:buClr>
              <a:buSzPts val="1200"/>
              <a:buFont typeface="Arial"/>
              <a:buAutoNum type="arabicPeriod" startAt="10"/>
            </a:pPr>
            <a:r>
              <a:rPr lang="en" sz="1200">
                <a:solidFill>
                  <a:srgbClr val="000000"/>
                </a:solidFill>
                <a:highlight>
                  <a:srgbClr val="FFFFFF"/>
                </a:highlight>
                <a:latin typeface="Arial"/>
                <a:ea typeface="Arial"/>
                <a:cs typeface="Arial"/>
                <a:sym typeface="Arial"/>
              </a:rPr>
              <a:t>Can add/modify/delete events</a:t>
            </a:r>
            <a:endParaRPr sz="1200">
              <a:solidFill>
                <a:srgbClr val="000000"/>
              </a:solidFill>
              <a:highlight>
                <a:srgbClr val="FFFFFF"/>
              </a:highlight>
              <a:latin typeface="Arial"/>
              <a:ea typeface="Arial"/>
              <a:cs typeface="Arial"/>
              <a:sym typeface="Arial"/>
            </a:endParaRPr>
          </a:p>
          <a:p>
            <a:pPr indent="-304800" lvl="0" marL="914400" rtl="0" algn="just">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Event organizers can create/ modify / delete an event. Apart from that, they  can provide information about events such as Name, location, Date and time. </a:t>
            </a:r>
            <a:endParaRPr sz="1200">
              <a:solidFill>
                <a:srgbClr val="000000"/>
              </a:solidFill>
              <a:highlight>
                <a:srgbClr val="FFFFFF"/>
              </a:highlight>
              <a:latin typeface="Arial"/>
              <a:ea typeface="Arial"/>
              <a:cs typeface="Arial"/>
              <a:sym typeface="Arial"/>
            </a:endParaRPr>
          </a:p>
          <a:p>
            <a:pPr indent="-304800" lvl="0" marL="914400" rtl="0" algn="just">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Visibility: Visible to event organizers.</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7650" y="668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Use-Case Diagram</a:t>
            </a:r>
            <a:endParaRPr/>
          </a:p>
        </p:txBody>
      </p:sp>
      <p:pic>
        <p:nvPicPr>
          <p:cNvPr id="126" name="Google Shape;126;p19"/>
          <p:cNvPicPr preferRelativeResize="0"/>
          <p:nvPr/>
        </p:nvPicPr>
        <p:blipFill>
          <a:blip r:embed="rId4">
            <a:alphaModFix/>
          </a:blip>
          <a:stretch>
            <a:fillRect/>
          </a:stretch>
        </p:blipFill>
        <p:spPr>
          <a:xfrm>
            <a:off x="4307550" y="668700"/>
            <a:ext cx="3836875" cy="43223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680275" y="663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Use-Cases</a:t>
            </a:r>
            <a:endParaRPr/>
          </a:p>
        </p:txBody>
      </p:sp>
      <p:sp>
        <p:nvSpPr>
          <p:cNvPr id="132" name="Google Shape;132;p20"/>
          <p:cNvSpPr txBox="1"/>
          <p:nvPr>
            <p:ph idx="1" type="body"/>
          </p:nvPr>
        </p:nvSpPr>
        <p:spPr>
          <a:xfrm>
            <a:off x="727650" y="1441200"/>
            <a:ext cx="7924800" cy="3384900"/>
          </a:xfrm>
          <a:prstGeom prst="rect">
            <a:avLst/>
          </a:prstGeom>
        </p:spPr>
        <p:txBody>
          <a:bodyPr anchorCtr="0" anchor="t" bIns="91425" lIns="91425" spcFirstLastPara="1" rIns="91425" wrap="square" tIns="91425">
            <a:normAutofit lnSpcReduction="10000"/>
          </a:bodyPr>
          <a:lstStyle/>
          <a:p>
            <a:pPr indent="-304800" lvl="0" marL="457200" rtl="0" algn="just">
              <a:spcBef>
                <a:spcPts val="0"/>
              </a:spcBef>
              <a:spcAft>
                <a:spcPts val="0"/>
              </a:spcAft>
              <a:buClr>
                <a:srgbClr val="000000"/>
              </a:buClr>
              <a:buSzPts val="1200"/>
              <a:buFont typeface="Arial"/>
              <a:buAutoNum type="arabicPeriod"/>
            </a:pPr>
            <a:r>
              <a:rPr lang="en">
                <a:solidFill>
                  <a:schemeClr val="dk2"/>
                </a:solidFill>
              </a:rPr>
              <a:t>User registration and Login:</a:t>
            </a:r>
            <a:endParaRPr>
              <a:solidFill>
                <a:schemeClr val="dk2"/>
              </a:solidFill>
            </a:endParaRPr>
          </a:p>
          <a:p>
            <a:pPr indent="457200" lvl="0" marL="457200" rtl="0" algn="just">
              <a:spcBef>
                <a:spcPts val="0"/>
              </a:spcBef>
              <a:spcAft>
                <a:spcPts val="0"/>
              </a:spcAft>
              <a:buNone/>
            </a:pPr>
            <a:r>
              <a:rPr lang="en" sz="1200">
                <a:solidFill>
                  <a:srgbClr val="000000"/>
                </a:solidFill>
                <a:latin typeface="Arial"/>
                <a:ea typeface="Arial"/>
                <a:cs typeface="Arial"/>
                <a:sym typeface="Arial"/>
              </a:rPr>
              <a:t>User registration and login feature is used to create user accounts, where users can provide their personal information such as name, email, and password. This feature allows users to view past purchases. It also provides a secure and personalized experience for the users. Event Organizers can create an account by providing the same information. All the information of the accounts will be stored in the database.</a:t>
            </a:r>
            <a:endParaRPr sz="1200">
              <a:solidFill>
                <a:srgbClr val="000000"/>
              </a:solidFill>
              <a:latin typeface="Arial"/>
              <a:ea typeface="Arial"/>
              <a:cs typeface="Arial"/>
              <a:sym typeface="Arial"/>
            </a:endParaRPr>
          </a:p>
          <a:p>
            <a:pPr indent="457200" lvl="0" marL="457200" rtl="0" algn="just">
              <a:spcBef>
                <a:spcPts val="0"/>
              </a:spcBef>
              <a:spcAft>
                <a:spcPts val="0"/>
              </a:spcAft>
              <a:buNone/>
            </a:pPr>
            <a:r>
              <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Search Events:</a:t>
            </a:r>
            <a:endParaRPr sz="1200">
              <a:solidFill>
                <a:srgbClr val="000000"/>
              </a:solidFill>
              <a:latin typeface="Arial"/>
              <a:ea typeface="Arial"/>
              <a:cs typeface="Arial"/>
              <a:sym typeface="Arial"/>
            </a:endParaRPr>
          </a:p>
          <a:p>
            <a:pPr indent="0" lvl="0" marL="457200" rtl="0" algn="just">
              <a:spcBef>
                <a:spcPts val="0"/>
              </a:spcBef>
              <a:spcAft>
                <a:spcPts val="0"/>
              </a:spcAft>
              <a:buNone/>
            </a:pPr>
            <a:r>
              <a:rPr lang="en" sz="1200">
                <a:solidFill>
                  <a:srgbClr val="000000"/>
                </a:solidFill>
                <a:latin typeface="Arial"/>
                <a:ea typeface="Arial"/>
                <a:cs typeface="Arial"/>
                <a:sym typeface="Arial"/>
              </a:rPr>
              <a:t>	This feature allows users to search for the specific event by event name, location, or date and time. It provides a convenient way to search for desired events of a user. Database has all the information of events.</a:t>
            </a:r>
            <a:endParaRPr sz="1200">
              <a:solidFill>
                <a:srgbClr val="000000"/>
              </a:solidFill>
              <a:latin typeface="Arial"/>
              <a:ea typeface="Arial"/>
              <a:cs typeface="Arial"/>
              <a:sym typeface="Arial"/>
            </a:endParaRPr>
          </a:p>
          <a:p>
            <a:pPr indent="0" lvl="0" marL="0" rtl="0" algn="just">
              <a:spcBef>
                <a:spcPts val="0"/>
              </a:spcBef>
              <a:spcAft>
                <a:spcPts val="0"/>
              </a:spcAft>
              <a:buNone/>
            </a:pPr>
            <a:r>
              <a:t/>
            </a:r>
            <a:endParaRPr sz="1200">
              <a:solidFill>
                <a:srgbClr val="000000"/>
              </a:solidFill>
              <a:latin typeface="Arial"/>
              <a:ea typeface="Arial"/>
              <a:cs typeface="Arial"/>
              <a:sym typeface="Arial"/>
            </a:endParaRPr>
          </a:p>
          <a:p>
            <a:pPr indent="-311150" lvl="0" marL="457200" rtl="0" algn="just">
              <a:spcBef>
                <a:spcPts val="0"/>
              </a:spcBef>
              <a:spcAft>
                <a:spcPts val="0"/>
              </a:spcAft>
              <a:buSzPts val="1300"/>
              <a:buAutoNum type="arabicPeriod"/>
            </a:pPr>
            <a:r>
              <a:rPr lang="en" sz="1200">
                <a:solidFill>
                  <a:srgbClr val="000000"/>
                </a:solidFill>
                <a:latin typeface="Arial"/>
                <a:ea typeface="Arial"/>
                <a:cs typeface="Arial"/>
                <a:sym typeface="Arial"/>
              </a:rPr>
              <a:t>View Event Information:</a:t>
            </a:r>
            <a:endParaRPr sz="1200">
              <a:solidFill>
                <a:srgbClr val="000000"/>
              </a:solidFill>
              <a:latin typeface="Arial"/>
              <a:ea typeface="Arial"/>
              <a:cs typeface="Arial"/>
              <a:sym typeface="Arial"/>
            </a:endParaRPr>
          </a:p>
          <a:p>
            <a:pPr indent="457200" lvl="0" marL="457200" rtl="0" algn="just">
              <a:spcBef>
                <a:spcPts val="0"/>
              </a:spcBef>
              <a:spcAft>
                <a:spcPts val="0"/>
              </a:spcAft>
              <a:buNone/>
            </a:pPr>
            <a:r>
              <a:rPr lang="en" sz="1200">
                <a:solidFill>
                  <a:srgbClr val="000000"/>
                </a:solidFill>
                <a:latin typeface="Arial"/>
                <a:ea typeface="Arial"/>
                <a:cs typeface="Arial"/>
                <a:sym typeface="Arial"/>
              </a:rPr>
              <a:t>This feature shows event information such as location, league name, date and time, description of event to users. Database has all the information of events.</a:t>
            </a:r>
            <a:endParaRPr sz="1200">
              <a:solidFill>
                <a:srgbClr val="000000"/>
              </a:solidFill>
              <a:latin typeface="Arial"/>
              <a:ea typeface="Arial"/>
              <a:cs typeface="Arial"/>
              <a:sym typeface="Arial"/>
            </a:endParaRPr>
          </a:p>
          <a:p>
            <a:pPr indent="0" lvl="0" marL="0" rtl="0" algn="just">
              <a:spcBef>
                <a:spcPts val="0"/>
              </a:spcBef>
              <a:spcAft>
                <a:spcPts val="0"/>
              </a:spcAft>
              <a:buNone/>
            </a:pPr>
            <a:r>
              <a:t/>
            </a:r>
            <a:endParaRPr sz="12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680275" y="663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Use-Cases</a:t>
            </a:r>
            <a:endParaRPr/>
          </a:p>
        </p:txBody>
      </p:sp>
      <p:sp>
        <p:nvSpPr>
          <p:cNvPr id="138" name="Google Shape;138;p21"/>
          <p:cNvSpPr txBox="1"/>
          <p:nvPr>
            <p:ph idx="1" type="body"/>
          </p:nvPr>
        </p:nvSpPr>
        <p:spPr>
          <a:xfrm>
            <a:off x="727650" y="1441200"/>
            <a:ext cx="7924800" cy="33849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AutoNum type="arabicPeriod" startAt="4"/>
            </a:pPr>
            <a:r>
              <a:rPr lang="en" sz="1200">
                <a:solidFill>
                  <a:srgbClr val="000000"/>
                </a:solidFill>
                <a:latin typeface="Arial"/>
                <a:ea typeface="Arial"/>
                <a:cs typeface="Arial"/>
                <a:sym typeface="Arial"/>
              </a:rPr>
              <a:t>Add/Update/Delete Events:</a:t>
            </a:r>
            <a:endParaRPr sz="1200">
              <a:solidFill>
                <a:srgbClr val="000000"/>
              </a:solidFill>
              <a:latin typeface="Arial"/>
              <a:ea typeface="Arial"/>
              <a:cs typeface="Arial"/>
              <a:sym typeface="Arial"/>
            </a:endParaRPr>
          </a:p>
          <a:p>
            <a:pPr indent="0" lvl="0" marL="457200" rtl="0" algn="just">
              <a:spcBef>
                <a:spcPts val="0"/>
              </a:spcBef>
              <a:spcAft>
                <a:spcPts val="0"/>
              </a:spcAft>
              <a:buNone/>
            </a:pPr>
            <a:r>
              <a:rPr lang="en" sz="1200">
                <a:solidFill>
                  <a:srgbClr val="000000"/>
                </a:solidFill>
                <a:latin typeface="Arial"/>
                <a:ea typeface="Arial"/>
                <a:cs typeface="Arial"/>
                <a:sym typeface="Arial"/>
              </a:rPr>
              <a:t>	This feature allows event organizers to register their event or modify the event information, or can delete an event on the portal. The database will update the information according to event organizer input.</a:t>
            </a:r>
            <a:endParaRPr sz="1200">
              <a:solidFill>
                <a:srgbClr val="000000"/>
              </a:solidFill>
              <a:latin typeface="Arial"/>
              <a:ea typeface="Arial"/>
              <a:cs typeface="Arial"/>
              <a:sym typeface="Arial"/>
            </a:endParaRPr>
          </a:p>
          <a:p>
            <a:pPr indent="0" lvl="0" marL="457200" rtl="0" algn="just">
              <a:spcBef>
                <a:spcPts val="0"/>
              </a:spcBef>
              <a:spcAft>
                <a:spcPts val="0"/>
              </a:spcAft>
              <a:buNone/>
            </a:pPr>
            <a:r>
              <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AutoNum type="arabicPeriod" startAt="4"/>
            </a:pPr>
            <a:r>
              <a:rPr lang="en" sz="1200">
                <a:solidFill>
                  <a:srgbClr val="000000"/>
                </a:solidFill>
                <a:latin typeface="Arial"/>
                <a:ea typeface="Arial"/>
                <a:cs typeface="Arial"/>
                <a:sym typeface="Arial"/>
              </a:rPr>
              <a:t>View, Select seats and add to cart:</a:t>
            </a:r>
            <a:endParaRPr sz="1200">
              <a:solidFill>
                <a:srgbClr val="000000"/>
              </a:solidFill>
              <a:latin typeface="Arial"/>
              <a:ea typeface="Arial"/>
              <a:cs typeface="Arial"/>
              <a:sym typeface="Arial"/>
            </a:endParaRPr>
          </a:p>
          <a:p>
            <a:pPr indent="457200" lvl="0" marL="457200" rtl="0" algn="just">
              <a:spcBef>
                <a:spcPts val="0"/>
              </a:spcBef>
              <a:spcAft>
                <a:spcPts val="0"/>
              </a:spcAft>
              <a:buNone/>
            </a:pPr>
            <a:r>
              <a:rPr lang="en" sz="1200">
                <a:solidFill>
                  <a:srgbClr val="000000"/>
                </a:solidFill>
                <a:latin typeface="Arial"/>
                <a:ea typeface="Arial"/>
                <a:cs typeface="Arial"/>
                <a:sym typeface="Arial"/>
              </a:rPr>
              <a:t>This feature allows users to view the seating chart and availability for specific events. It helps users to choose the best seats available based on their preferences and budget. And add selected seats to cart to buy at once.  The Event Organizer will contact the Support team to add seating arrangements.</a:t>
            </a:r>
            <a:endParaRPr sz="1200">
              <a:solidFill>
                <a:srgbClr val="000000"/>
              </a:solidFill>
              <a:latin typeface="Arial"/>
              <a:ea typeface="Arial"/>
              <a:cs typeface="Arial"/>
              <a:sym typeface="Arial"/>
            </a:endParaRPr>
          </a:p>
          <a:p>
            <a:pPr indent="457200" lvl="0" marL="457200" rtl="0" algn="just">
              <a:spcBef>
                <a:spcPts val="0"/>
              </a:spcBef>
              <a:spcAft>
                <a:spcPts val="0"/>
              </a:spcAft>
              <a:buNone/>
            </a:pPr>
            <a:r>
              <a:t/>
            </a:r>
            <a:endParaRPr sz="1200">
              <a:solidFill>
                <a:srgbClr val="000000"/>
              </a:solidFill>
              <a:latin typeface="Arial"/>
              <a:ea typeface="Arial"/>
              <a:cs typeface="Arial"/>
              <a:sym typeface="Arial"/>
            </a:endParaRPr>
          </a:p>
          <a:p>
            <a:pPr indent="-311150" lvl="0" marL="457200" rtl="0" algn="just">
              <a:spcBef>
                <a:spcPts val="0"/>
              </a:spcBef>
              <a:spcAft>
                <a:spcPts val="0"/>
              </a:spcAft>
              <a:buClr>
                <a:schemeClr val="dk2"/>
              </a:buClr>
              <a:buSzPts val="1300"/>
              <a:buAutoNum type="arabicPeriod" startAt="4"/>
            </a:pPr>
            <a:r>
              <a:rPr lang="en" sz="1200">
                <a:solidFill>
                  <a:srgbClr val="000000"/>
                </a:solidFill>
                <a:latin typeface="Arial"/>
                <a:ea typeface="Arial"/>
                <a:cs typeface="Arial"/>
                <a:sym typeface="Arial"/>
              </a:rPr>
              <a:t>Payment through Different Tenders (Credit card, debit card, Apple Pay, PayPal etc.):</a:t>
            </a:r>
            <a:endParaRPr sz="1200">
              <a:solidFill>
                <a:srgbClr val="000000"/>
              </a:solidFill>
              <a:latin typeface="Arial"/>
              <a:ea typeface="Arial"/>
              <a:cs typeface="Arial"/>
              <a:sym typeface="Arial"/>
            </a:endParaRPr>
          </a:p>
          <a:p>
            <a:pPr indent="0" lvl="0" marL="457200" rtl="0" algn="just">
              <a:spcBef>
                <a:spcPts val="0"/>
              </a:spcBef>
              <a:spcAft>
                <a:spcPts val="0"/>
              </a:spcAft>
              <a:buNone/>
            </a:pPr>
            <a:r>
              <a:rPr lang="en" sz="1200">
                <a:solidFill>
                  <a:srgbClr val="000000"/>
                </a:solidFill>
                <a:latin typeface="Arial"/>
                <a:ea typeface="Arial"/>
                <a:cs typeface="Arial"/>
                <a:sym typeface="Arial"/>
              </a:rPr>
              <a:t>	This feature allows users to choose from different payment options, such as credit card, debit card, PayPal, and other payment gateways. It provides users with a flexible and convenient way to make payments for their purchases. All tenders' validity will be checked through financial institutions. And after checkout, all the transaction data will be stored in the database.</a:t>
            </a:r>
            <a:endParaRPr sz="1200">
              <a:solidFill>
                <a:srgbClr val="000000"/>
              </a:solidFill>
              <a:latin typeface="Arial"/>
              <a:ea typeface="Arial"/>
              <a:cs typeface="Arial"/>
              <a:sym typeface="Arial"/>
            </a:endParaRPr>
          </a:p>
          <a:p>
            <a:pPr indent="0" lvl="0" marL="0" rtl="0" algn="just">
              <a:spcBef>
                <a:spcPts val="0"/>
              </a:spcBef>
              <a:spcAft>
                <a:spcPts val="0"/>
              </a:spcAft>
              <a:buNone/>
            </a:pPr>
            <a:r>
              <a:t/>
            </a:r>
            <a:endParaRPr sz="12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