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97" r:id="rId3"/>
    <p:sldId id="298" r:id="rId4"/>
    <p:sldId id="299" r:id="rId5"/>
    <p:sldId id="300" r:id="rId6"/>
    <p:sldId id="31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24" r:id="rId15"/>
    <p:sldId id="315" r:id="rId16"/>
    <p:sldId id="316" r:id="rId17"/>
    <p:sldId id="317" r:id="rId18"/>
    <p:sldId id="320" r:id="rId19"/>
    <p:sldId id="321" r:id="rId20"/>
    <p:sldId id="318" r:id="rId21"/>
    <p:sldId id="322" r:id="rId22"/>
    <p:sldId id="32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2077-360D-4E9F-ABAA-7A163BC7D2A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044F-57ED-4FD9-B9BA-153303F2C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17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2077-360D-4E9F-ABAA-7A163BC7D2A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044F-57ED-4FD9-B9BA-153303F2C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15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2077-360D-4E9F-ABAA-7A163BC7D2A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044F-57ED-4FD9-B9BA-153303F2C8E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9454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2077-360D-4E9F-ABAA-7A163BC7D2A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044F-57ED-4FD9-B9BA-153303F2C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347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2077-360D-4E9F-ABAA-7A163BC7D2A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044F-57ED-4FD9-B9BA-153303F2C8E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8586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2077-360D-4E9F-ABAA-7A163BC7D2A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044F-57ED-4FD9-B9BA-153303F2C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450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2077-360D-4E9F-ABAA-7A163BC7D2A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044F-57ED-4FD9-B9BA-153303F2C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421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2077-360D-4E9F-ABAA-7A163BC7D2A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044F-57ED-4FD9-B9BA-153303F2C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75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2077-360D-4E9F-ABAA-7A163BC7D2A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044F-57ED-4FD9-B9BA-153303F2C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00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2077-360D-4E9F-ABAA-7A163BC7D2A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044F-57ED-4FD9-B9BA-153303F2C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194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2077-360D-4E9F-ABAA-7A163BC7D2A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044F-57ED-4FD9-B9BA-153303F2C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80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2077-360D-4E9F-ABAA-7A163BC7D2A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044F-57ED-4FD9-B9BA-153303F2C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13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2077-360D-4E9F-ABAA-7A163BC7D2A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044F-57ED-4FD9-B9BA-153303F2C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99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2077-360D-4E9F-ABAA-7A163BC7D2A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044F-57ED-4FD9-B9BA-153303F2C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50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2077-360D-4E9F-ABAA-7A163BC7D2A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044F-57ED-4FD9-B9BA-153303F2C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33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2077-360D-4E9F-ABAA-7A163BC7D2A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044F-57ED-4FD9-B9BA-153303F2C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77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02077-360D-4E9F-ABAA-7A163BC7D2A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54044F-57ED-4FD9-B9BA-153303F2C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60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0FA1-B007-B25A-7532-6A4809BF2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8914" y="2361066"/>
            <a:ext cx="7794171" cy="1479323"/>
          </a:xfrm>
        </p:spPr>
        <p:txBody>
          <a:bodyPr>
            <a:noAutofit/>
          </a:bodyPr>
          <a:lstStyle/>
          <a:p>
            <a:r>
              <a:rPr lang="en-IN" sz="3600" b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GenReal</a:t>
            </a:r>
            <a:r>
              <a:rPr lang="en-IN" sz="36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: Unmasking AI-Generated Faces with Smart Detection</a:t>
            </a:r>
            <a:endParaRPr lang="en-IN" sz="36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1C7BD-1EAC-D1A0-CD24-E4FC08F6D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2944" y="4698124"/>
            <a:ext cx="9144000" cy="2029246"/>
          </a:xfrm>
        </p:spPr>
        <p:txBody>
          <a:bodyPr/>
          <a:lstStyle/>
          <a:p>
            <a:pPr algn="r"/>
            <a:r>
              <a:rPr lang="en-IN" dirty="0">
                <a:solidFill>
                  <a:schemeClr val="tx1"/>
                </a:solidFill>
              </a:rPr>
              <a:t>TEAM 01:</a:t>
            </a:r>
          </a:p>
          <a:p>
            <a:pPr algn="r"/>
            <a:r>
              <a:rPr lang="en-IN" dirty="0">
                <a:solidFill>
                  <a:schemeClr val="tx1"/>
                </a:solidFill>
              </a:rPr>
              <a:t>HEMANTH V</a:t>
            </a:r>
          </a:p>
          <a:p>
            <a:pPr algn="r"/>
            <a:r>
              <a:rPr lang="en-IN" dirty="0">
                <a:solidFill>
                  <a:schemeClr val="tx1"/>
                </a:solidFill>
              </a:rPr>
              <a:t>KEERTHISAN M</a:t>
            </a:r>
          </a:p>
          <a:p>
            <a:pPr algn="r"/>
            <a:r>
              <a:rPr lang="en-IN" dirty="0">
                <a:solidFill>
                  <a:schemeClr val="tx1"/>
                </a:solidFill>
              </a:rPr>
              <a:t>S CHARAN</a:t>
            </a:r>
          </a:p>
          <a:p>
            <a:pPr algn="r"/>
            <a:r>
              <a:rPr lang="en-IN" dirty="0">
                <a:solidFill>
                  <a:schemeClr val="tx1"/>
                </a:solidFill>
              </a:rPr>
              <a:t>BHARGAVI M V</a:t>
            </a:r>
          </a:p>
        </p:txBody>
      </p:sp>
    </p:spTree>
    <p:extLst>
      <p:ext uri="{BB962C8B-B14F-4D97-AF65-F5344CB8AC3E}">
        <p14:creationId xmlns:p14="http://schemas.microsoft.com/office/powerpoint/2010/main" val="101133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22635-932D-CF0A-4CBE-A282A7281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E03C-A00A-F07A-CF8A-328C5790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  Best  ML Model Performance</a:t>
            </a:r>
            <a:br>
              <a:rPr lang="en-IN" dirty="0"/>
            </a:br>
            <a:r>
              <a:rPr lang="en-IN" sz="25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Logestic</a:t>
            </a:r>
            <a:r>
              <a:rPr lang="en-IN" sz="2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Regression</a:t>
            </a:r>
            <a:endParaRPr lang="en-IN" sz="25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C4DB05-E51E-4762-49F8-A88D611CF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836" y="1515291"/>
            <a:ext cx="5306613" cy="48434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D77834-3704-E8DE-B780-A57EC0236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9" y="2569028"/>
            <a:ext cx="4876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6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A0F8B-34F6-E822-4772-7D2190803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86B811-74D8-5D1A-A72C-0D10FD179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138" y="1934004"/>
            <a:ext cx="5789930" cy="403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095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3307C-84AD-0658-B830-BCEDEB823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55F9-3305-A189-2734-C743300D6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ML 4 Best Model Performance</a:t>
            </a:r>
            <a:br>
              <a:rPr lang="en-IN" dirty="0"/>
            </a:br>
            <a:r>
              <a:rPr lang="en-IN" dirty="0"/>
              <a:t>KNN</a:t>
            </a:r>
            <a:endParaRPr lang="en-IN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73860A-6A5E-B361-273B-89CAA2A5D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8034"/>
            <a:ext cx="5143500" cy="3114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4125E7-F6F9-64A4-5417-38B0F35A7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963" y="1140823"/>
            <a:ext cx="5758020" cy="507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00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>
            <a:extLst>
              <a:ext uri="{FF2B5EF4-FFF2-40B4-BE49-F238E27FC236}">
                <a16:creationId xmlns:a16="http://schemas.microsoft.com/office/drawing/2014/main" id="{0412156E-A476-8CCE-7084-BE5108C51D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-864326"/>
            <a:ext cx="4445726" cy="444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4D5521-644E-3169-2943-A13094EE5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62" y="428625"/>
            <a:ext cx="844867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48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8CD46-8841-8881-FDDA-59624C80F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16FD-4244-0DB9-D346-199C1035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 Best DL Model Performance</a:t>
            </a:r>
            <a:br>
              <a:rPr lang="en-IN" dirty="0"/>
            </a:br>
            <a:r>
              <a:rPr lang="en-IN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Xception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08F1AA-49A1-3179-2962-DB5D860870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71336" y="2708367"/>
            <a:ext cx="5048465" cy="1737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5D9EB7-4CCC-6776-4C0A-70D29B007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366" y="1152125"/>
            <a:ext cx="3389267" cy="502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20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D16EBA-27F3-18BA-AEF2-EA9D778E0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867" y="1050712"/>
            <a:ext cx="7087870" cy="495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99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D756-5C70-2981-1A5A-B8CE333D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 Best DL  Model Performance</a:t>
            </a:r>
            <a:br>
              <a:rPr lang="en-IN" dirty="0"/>
            </a:b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InceptionV3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D67DA-48E9-69E6-28A8-11906804E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392" y="2662237"/>
            <a:ext cx="3736975" cy="1533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218D88-04D2-8408-72BF-43D3AF616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665" y="1825625"/>
            <a:ext cx="3100705" cy="416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89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ABDCEF-FD15-D3D8-446F-D7D1C6C75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377" y="271984"/>
            <a:ext cx="7423513" cy="631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2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DE35-EAAD-403F-1C2C-C296592A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DL 4 Best Model Performance</a:t>
            </a:r>
            <a:br>
              <a:rPr lang="en-IN" dirty="0"/>
            </a:br>
            <a:r>
              <a:rPr lang="en-IN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VGG16 (Visual Geometry Group 16-layer network)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1A61CB-95A6-5AB7-C20B-34D0C16E16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91654" y="2743200"/>
            <a:ext cx="4415136" cy="18029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BA97B9-337A-0485-A07A-5B92D94AE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637" y="811471"/>
            <a:ext cx="4660321" cy="471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93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1415B5-A8E7-977C-14D4-036D133AA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06" y="808598"/>
            <a:ext cx="6164126" cy="524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7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56DDF-169F-1AF8-9B84-82B0E2CA1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71F4E-CAD7-8CE1-5183-B751585DA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085" y="-186040"/>
            <a:ext cx="7794171" cy="1479323"/>
          </a:xfrm>
        </p:spPr>
        <p:txBody>
          <a:bodyPr>
            <a:normAutofit/>
          </a:bodyPr>
          <a:lstStyle/>
          <a:p>
            <a:pPr algn="l"/>
            <a:r>
              <a:rPr lang="en-IN" sz="4400" dirty="0"/>
              <a:t>Problem Definition</a:t>
            </a:r>
            <a:endParaRPr lang="en-IN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E89CF-0DAC-F55B-E363-73F380F27BD2}"/>
              </a:ext>
            </a:extLst>
          </p:cNvPr>
          <p:cNvSpPr txBox="1"/>
          <p:nvPr/>
        </p:nvSpPr>
        <p:spPr>
          <a:xfrm>
            <a:off x="468085" y="1805412"/>
            <a:ext cx="1089524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Problem:</a:t>
            </a:r>
            <a:br>
              <a:rPr lang="en-US" dirty="0"/>
            </a:br>
            <a:r>
              <a:rPr lang="en-US" dirty="0"/>
              <a:t>Real versus fake image detection has become a significant challenge due to the rise of AI-generated media. Fake images can be used maliciously, leading to misinformation, loss of trust, and security threats in areas such as social media, journalism, and identification systems.</a:t>
            </a:r>
          </a:p>
          <a:p>
            <a:r>
              <a:rPr lang="en-US" b="1" dirty="0"/>
              <a:t>The Gap:</a:t>
            </a:r>
            <a:br>
              <a:rPr lang="en-US" dirty="0"/>
            </a:br>
            <a:r>
              <a:rPr lang="en-US" dirty="0"/>
              <a:t>Current tools often lack robust, scalable, and accurate solutions for distinguishing between real and AI-generated images, particularly in real-time applications. These tools may struggle with detecting subtle visual inconsistencies or may fail as generative models evolve.</a:t>
            </a:r>
          </a:p>
          <a:p>
            <a:r>
              <a:rPr lang="en-US" b="1" dirty="0"/>
              <a:t>Our Solution:</a:t>
            </a:r>
            <a:br>
              <a:rPr lang="en-US" dirty="0"/>
            </a:br>
            <a:r>
              <a:rPr lang="en-US" dirty="0"/>
              <a:t>An AI-powered system to detect fake images by analyzing subtle artifacts and inconsistencies. The system leverages deep learning models trained on large datasets of real and AI-generated images, providing accurate detection and explainability for users.</a:t>
            </a:r>
          </a:p>
          <a:p>
            <a:r>
              <a:rPr lang="en-US" b="1" dirty="0"/>
              <a:t>Visual Suggestion:</a:t>
            </a:r>
            <a:br>
              <a:rPr lang="en-US" dirty="0"/>
            </a:br>
            <a:r>
              <a:rPr lang="en-US" dirty="0"/>
              <a:t>A clean diagram illustrating the problem (e.g., a side-by-side comparison of real and fake images) and the solution pathway (AI-powered detection using visual cues like texture inconsistencies and feature artifacts).</a:t>
            </a:r>
          </a:p>
        </p:txBody>
      </p:sp>
    </p:spTree>
    <p:extLst>
      <p:ext uri="{BB962C8B-B14F-4D97-AF65-F5344CB8AC3E}">
        <p14:creationId xmlns:p14="http://schemas.microsoft.com/office/powerpoint/2010/main" val="2094420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2D6D3-4628-1907-6F5E-F3B7830F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DL 4 Best Model Performance</a:t>
            </a:r>
            <a:br>
              <a:rPr lang="en-IN" dirty="0"/>
            </a:br>
            <a:r>
              <a:rPr lang="en-IN" sz="3200" dirty="0"/>
              <a:t>CNN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102F6C-1A13-C949-46A2-8D1ABC1FE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982" y="1461708"/>
            <a:ext cx="4511386" cy="45113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4C6E3D-0FFD-CA3C-DA68-4A53CDE1A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783" y="1590848"/>
            <a:ext cx="3672840" cy="500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16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A4B5-F1FB-A4F6-F8D4-8E09FB05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0AFD8-045C-F419-80AB-D0347B967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A. Accuracy in Detection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Effective Identification</a:t>
            </a:r>
            <a:r>
              <a:rPr lang="en-US" dirty="0"/>
              <a:t>: High-accuracy detection of real vs. AI-generated images using advanced deep learning techniques.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Artifacts Analysis</a:t>
            </a:r>
            <a:r>
              <a:rPr lang="en-US" dirty="0"/>
              <a:t>: Detection leverages inconsistencies in texture, lighting, and edges, often left by AI models.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User Feedback</a:t>
            </a:r>
            <a:r>
              <a:rPr lang="en-US" dirty="0"/>
              <a:t>: Intuitive, easy-to-use interface ensuring clear results for users.</a:t>
            </a:r>
          </a:p>
          <a:p>
            <a:r>
              <a:rPr lang="en-US" b="1" dirty="0"/>
              <a:t>B. Contributions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Integrated Models</a:t>
            </a:r>
            <a:r>
              <a:rPr lang="en-US" dirty="0"/>
              <a:t>: Incorporates multiple detection models to analyze subtle visual cues.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Explainability</a:t>
            </a:r>
            <a:r>
              <a:rPr lang="en-US" dirty="0"/>
              <a:t>: Offers insights into the decision-making process, building trust and reliability.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Versatile Applications</a:t>
            </a:r>
            <a:r>
              <a:rPr lang="en-US" dirty="0"/>
              <a:t>: Scalable solution for social media, journalism, and cybersecurity.</a:t>
            </a:r>
          </a:p>
          <a:p>
            <a:r>
              <a:rPr lang="en-US" b="1" dirty="0"/>
              <a:t>C. Future Improvements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Model Generalization</a:t>
            </a:r>
            <a:r>
              <a:rPr lang="en-US" dirty="0"/>
              <a:t>: Broader dataset training to improve robustness against emerging AI techniques.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Real-Time Performance</a:t>
            </a:r>
            <a:r>
              <a:rPr lang="en-US" dirty="0"/>
              <a:t>: Enhancements for instantaneous image detection and reporting.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System Scalability</a:t>
            </a:r>
            <a:r>
              <a:rPr lang="en-US" dirty="0"/>
              <a:t>: Mobile app development and cloud integration for broader reach.</a:t>
            </a:r>
          </a:p>
        </p:txBody>
      </p:sp>
    </p:spTree>
    <p:extLst>
      <p:ext uri="{BB962C8B-B14F-4D97-AF65-F5344CB8AC3E}">
        <p14:creationId xmlns:p14="http://schemas.microsoft.com/office/powerpoint/2010/main" val="3150403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3C02-5EA8-0429-4A29-94DFFD5C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References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E6EE163-A490-7D94-3134-F838B14071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5738" y="2847133"/>
            <a:ext cx="817723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Choi, H. M., &amp; Kim, J. H. (2021): Deep learning for detecting fake images.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 of Artificial Intelligence Research, 34(3), 201-215.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Wang, S., et al. (2020): GAN-generated images and detection methods.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Computer Vision and Pattern Recognition, 38(5), 421-435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Nguyen, T. T., et al. (2019): Forensics on AI-manipulated media.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Transactions on Information Forensics, 14(7), 1803-1815. </a:t>
            </a:r>
          </a:p>
        </p:txBody>
      </p:sp>
    </p:spTree>
    <p:extLst>
      <p:ext uri="{BB962C8B-B14F-4D97-AF65-F5344CB8AC3E}">
        <p14:creationId xmlns:p14="http://schemas.microsoft.com/office/powerpoint/2010/main" val="1063511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11A7-7BBA-6FFC-3701-0DD4D280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 and EDA plots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343A605-3E51-E81F-EFF7-7DACC916A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07" y="1887112"/>
            <a:ext cx="4864795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FAD87F-B725-14B0-BA7A-9B89D5D42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841" y="2218817"/>
            <a:ext cx="4334510" cy="2749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956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A381E4-195E-537A-CDAD-764958739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640" y="683172"/>
            <a:ext cx="8429297" cy="53588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3062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14133-29E1-5FB5-8D21-9B9AE02A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Engineering or Feature Extraction Results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F41E3A-A4E1-62D0-BBC4-51DC9018B6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863" y="2643670"/>
            <a:ext cx="4183062" cy="2915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172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1DAA-C708-4457-6F41-27EC3FB2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ML 4 Best Model Performance</a:t>
            </a:r>
            <a:br>
              <a:rPr lang="en-IN" dirty="0"/>
            </a:br>
            <a:r>
              <a:rPr lang="en-IN" sz="1800" b="1" dirty="0">
                <a:latin typeface="Times New Roman" panose="02020603050405020304" pitchFamily="18" charset="0"/>
              </a:rPr>
              <a:t>Random Forest</a:t>
            </a:r>
            <a:endParaRPr lang="en-IN" sz="3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257E82-4420-EB6F-2357-5D9A44676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283" y="1930400"/>
            <a:ext cx="7817308" cy="417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03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07EEA-A082-F299-F101-B29A73BF1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408E9D-ED87-9207-E875-DB471B604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507" y="1540645"/>
            <a:ext cx="6102985" cy="464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99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0D3BE-05E9-1A7E-2930-2B0422727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32BF-13EF-91AD-E4F7-D05EED48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ML 4 Best Model Performance</a:t>
            </a:r>
            <a:br>
              <a:rPr lang="en-IN" dirty="0"/>
            </a:br>
            <a:r>
              <a:rPr lang="en-IN" dirty="0" err="1"/>
              <a:t>XGboost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ECA2F-ED3B-4B11-F6E8-7E471A007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03" y="2199322"/>
            <a:ext cx="4600575" cy="3190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D969E9-036E-C13B-1C2D-797A97050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427" y="2199322"/>
            <a:ext cx="4890770" cy="279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2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14E99-BB6C-DD3E-1335-1D8E13D01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CDEDA1-57FC-029F-7B44-12A5335575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842" y="951886"/>
            <a:ext cx="7760517" cy="478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451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3439</TotalTime>
  <Words>514</Words>
  <Application>Microsoft Office PowerPoint</Application>
  <PresentationFormat>Widescreen</PresentationFormat>
  <Paragraphs>40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Times New Roman</vt:lpstr>
      <vt:lpstr>Trebuchet MS</vt:lpstr>
      <vt:lpstr>Wingdings 3</vt:lpstr>
      <vt:lpstr>Facet</vt:lpstr>
      <vt:lpstr>GenReal: Unmasking AI-Generated Faces with Smart Detection</vt:lpstr>
      <vt:lpstr>Problem Definition</vt:lpstr>
      <vt:lpstr>Dataset Description and EDA plots</vt:lpstr>
      <vt:lpstr>PowerPoint Presentation</vt:lpstr>
      <vt:lpstr>Data Engineering or Feature Extraction Results</vt:lpstr>
      <vt:lpstr>ML 4 Best Model Performance Random Forest</vt:lpstr>
      <vt:lpstr>PowerPoint Presentation</vt:lpstr>
      <vt:lpstr>ML 4 Best Model Performance XGboost</vt:lpstr>
      <vt:lpstr>PowerPoint Presentation</vt:lpstr>
      <vt:lpstr>4  Best  ML Model Performance Logestic Regression</vt:lpstr>
      <vt:lpstr>PowerPoint Presentation</vt:lpstr>
      <vt:lpstr>ML 4 Best Model Performance KNN</vt:lpstr>
      <vt:lpstr>PowerPoint Presentation</vt:lpstr>
      <vt:lpstr>4 Best DL Model Performance Xception </vt:lpstr>
      <vt:lpstr>PowerPoint Presentation</vt:lpstr>
      <vt:lpstr>4 Best DL  Model Performance  InceptionV3 </vt:lpstr>
      <vt:lpstr>PowerPoint Presentation</vt:lpstr>
      <vt:lpstr>DL 4 Best Model Performance VGG16 (Visual Geometry Group 16-layer network) </vt:lpstr>
      <vt:lpstr>PowerPoint Presentation</vt:lpstr>
      <vt:lpstr>DL 4 Best Model Performance CNN</vt:lpstr>
      <vt:lpstr>CONCLUSION</vt:lpstr>
      <vt:lpstr>Main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Kushal Kumar</dc:creator>
  <cp:lastModifiedBy>HEMANTH V</cp:lastModifiedBy>
  <cp:revision>9</cp:revision>
  <dcterms:created xsi:type="dcterms:W3CDTF">2024-12-01T13:50:51Z</dcterms:created>
  <dcterms:modified xsi:type="dcterms:W3CDTF">2025-02-07T00:20:58Z</dcterms:modified>
</cp:coreProperties>
</file>