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p:scale>
          <a:sx n="109" d="100"/>
          <a:sy n="109"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a:t>单击此处编辑母版标题样式</a:t>
            </a:r>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64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81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35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8"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9"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46834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342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175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917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285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496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699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10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4/4/2024</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1625155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2.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组合"/>
          <p:cNvGrpSpPr>
            <a:grpSpLocks/>
          </p:cNvGrpSpPr>
          <p:nvPr/>
        </p:nvGrpSpPr>
        <p:grpSpPr>
          <a:xfrm>
            <a:off x="669801" y="685800"/>
            <a:ext cx="5554980" cy="142494"/>
            <a:chOff x="669801" y="685800"/>
            <a:chExt cx="5554980" cy="142494"/>
          </a:xfrm>
        </p:grpSpPr>
        <p:sp>
          <p:nvSpPr>
            <p:cNvPr id="10"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13" name="组合"/>
          <p:cNvGrpSpPr>
            <a:grpSpLocks/>
          </p:cNvGrpSpPr>
          <p:nvPr/>
        </p:nvGrpSpPr>
        <p:grpSpPr>
          <a:xfrm>
            <a:off x="12063221" y="680464"/>
            <a:ext cx="5554980" cy="147828"/>
            <a:chOff x="12063221" y="680464"/>
            <a:chExt cx="5554980" cy="147828"/>
          </a:xfrm>
        </p:grpSpPr>
        <p:sp>
          <p:nvSpPr>
            <p:cNvPr id="12"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15" name="组合"/>
          <p:cNvGrpSpPr>
            <a:grpSpLocks/>
          </p:cNvGrpSpPr>
          <p:nvPr/>
        </p:nvGrpSpPr>
        <p:grpSpPr>
          <a:xfrm>
            <a:off x="6362745" y="685800"/>
            <a:ext cx="5554980" cy="137160"/>
            <a:chOff x="6362745" y="685800"/>
            <a:chExt cx="5554980" cy="137160"/>
          </a:xfrm>
        </p:grpSpPr>
        <p:sp>
          <p:nvSpPr>
            <p:cNvPr id="14"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16"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grpSp>
        <p:nvGrpSpPr>
          <p:cNvPr id="18" name="组合"/>
          <p:cNvGrpSpPr>
            <a:grpSpLocks/>
          </p:cNvGrpSpPr>
          <p:nvPr/>
        </p:nvGrpSpPr>
        <p:grpSpPr>
          <a:xfrm>
            <a:off x="669801" y="4628646"/>
            <a:ext cx="16948402" cy="5007198"/>
            <a:chOff x="669801" y="4628646"/>
            <a:chExt cx="16948402" cy="5007198"/>
          </a:xfrm>
        </p:grpSpPr>
        <p:sp>
          <p:nvSpPr>
            <p:cNvPr id="17" name="曲线"/>
            <p:cNvSpPr>
              <a:spLocks/>
            </p:cNvSpPr>
            <p:nvPr/>
          </p:nvSpPr>
          <p:spPr>
            <a:xfrm>
              <a:off x="669801" y="4628646"/>
              <a:ext cx="16948402" cy="500719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465359"/>
            </a:solidFill>
            <a:ln cap="flat" cmpd="sng">
              <a:noFill/>
              <a:prstDash val="solid"/>
              <a:miter/>
            </a:ln>
          </p:spPr>
        </p:sp>
      </p:grpSp>
      <p:sp>
        <p:nvSpPr>
          <p:cNvPr id="19" name="矩形"/>
          <p:cNvSpPr>
            <a:spLocks/>
          </p:cNvSpPr>
          <p:nvPr/>
        </p:nvSpPr>
        <p:spPr>
          <a:xfrm>
            <a:off x="2194384" y="2592216"/>
            <a:ext cx="13533119" cy="8229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480"/>
              </a:lnSpc>
              <a:spcBef>
                <a:spcPts val="0"/>
              </a:spcBef>
              <a:spcAft>
                <a:spcPts val="0"/>
              </a:spcAft>
              <a:buNone/>
            </a:pPr>
            <a:r>
              <a:rPr lang="en-US" altLang="zh-CN" sz="5400" b="0" i="0" u="none" strike="noStrike" kern="1200" cap="none" spc="0" baseline="0">
                <a:solidFill>
                  <a:srgbClr val="1CADE4"/>
                </a:solidFill>
                <a:latin typeface="Arial Bold" charset="0"/>
                <a:ea typeface="宋体" charset="0"/>
                <a:cs typeface="Calibri" charset="0"/>
              </a:rPr>
              <a:t>IMDB Movie Reviews</a:t>
            </a:r>
            <a:endParaRPr lang="zh-CN" altLang="en-US" sz="5400" b="0" i="0" u="none" strike="noStrike" kern="1200" cap="none" spc="0" baseline="0">
              <a:solidFill>
                <a:srgbClr val="1CADE4"/>
              </a:solidFill>
              <a:latin typeface="Arial Bold" charset="0"/>
              <a:ea typeface="宋体" charset="0"/>
              <a:cs typeface="Calibri" charset="0"/>
            </a:endParaRPr>
          </a:p>
        </p:txBody>
      </p:sp>
      <p:sp>
        <p:nvSpPr>
          <p:cNvPr id="20" name="矩形"/>
          <p:cNvSpPr>
            <a:spLocks/>
          </p:cNvSpPr>
          <p:nvPr/>
        </p:nvSpPr>
        <p:spPr>
          <a:xfrm>
            <a:off x="-403233" y="1501952"/>
            <a:ext cx="18907092" cy="73139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5759"/>
              </a:lnSpc>
              <a:spcBef>
                <a:spcPts val="0"/>
              </a:spcBef>
              <a:spcAft>
                <a:spcPts val="0"/>
              </a:spcAft>
              <a:buNone/>
            </a:pPr>
            <a:r>
              <a:rPr lang="en-US" altLang="zh-CN" sz="4800" b="0" i="0" u="none" strike="noStrike" kern="1200" cap="none" spc="0" baseline="0">
                <a:solidFill>
                  <a:srgbClr val="1482AC"/>
                </a:solidFill>
                <a:latin typeface="Arial Bold" charset="0"/>
                <a:ea typeface="宋体" charset="0"/>
                <a:cs typeface="Calibri" charset="0"/>
              </a:rPr>
              <a:t>CAPSTONE PROJECT</a:t>
            </a:r>
            <a:endParaRPr lang="zh-CN" altLang="en-US" sz="4800" b="0" i="0" u="none" strike="noStrike" kern="1200" cap="none" spc="0" baseline="0">
              <a:solidFill>
                <a:srgbClr val="1482AC"/>
              </a:solidFill>
              <a:latin typeface="Arial Bold" charset="0"/>
              <a:ea typeface="宋体" charset="0"/>
              <a:cs typeface="Calibri" charset="0"/>
            </a:endParaRPr>
          </a:p>
        </p:txBody>
      </p:sp>
      <p:sp>
        <p:nvSpPr>
          <p:cNvPr id="21" name="矩形"/>
          <p:cNvSpPr>
            <a:spLocks/>
          </p:cNvSpPr>
          <p:nvPr/>
        </p:nvSpPr>
        <p:spPr>
          <a:xfrm>
            <a:off x="4767734" y="6858592"/>
            <a:ext cx="11787394" cy="18288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00"/>
              </a:lnSpc>
              <a:spcBef>
                <a:spcPts val="0"/>
              </a:spcBef>
              <a:spcAft>
                <a:spcPts val="0"/>
              </a:spcAft>
              <a:buNone/>
            </a:pPr>
            <a:r>
              <a:rPr lang="en-US" altLang="zh-CN" sz="3000" b="0" i="0" u="none" strike="noStrike" kern="1200" cap="none" spc="0" baseline="0" dirty="0">
                <a:solidFill>
                  <a:srgbClr val="1482AC"/>
                </a:solidFill>
                <a:latin typeface="Arial Bold" charset="0"/>
                <a:ea typeface="宋体" charset="0"/>
                <a:cs typeface="Calibri" charset="0"/>
              </a:rPr>
              <a:t>Presented By:</a:t>
            </a:r>
          </a:p>
          <a:p>
            <a:pPr marL="0" indent="0" algn="l">
              <a:lnSpc>
                <a:spcPts val="3600"/>
              </a:lnSpc>
              <a:spcBef>
                <a:spcPts val="0"/>
              </a:spcBef>
              <a:spcAft>
                <a:spcPts val="0"/>
              </a:spcAft>
              <a:buNone/>
            </a:pPr>
            <a:r>
              <a:rPr lang="en-US" altLang="zh-CN" sz="3000" b="0" i="0" u="none" strike="noStrike" kern="1200" cap="none" spc="0" baseline="0" dirty="0">
                <a:solidFill>
                  <a:srgbClr val="1482AC"/>
                </a:solidFill>
                <a:latin typeface="Arial Bold" charset="0"/>
                <a:ea typeface="宋体" charset="0"/>
                <a:cs typeface="Calibri" charset="0"/>
              </a:rPr>
              <a:t>HEMANTH RAJ</a:t>
            </a:r>
            <a:r>
              <a:rPr lang="en-GB" altLang="zh-CN" sz="3000" b="0" i="0" u="none" strike="noStrike" kern="1200" cap="none" spc="0" baseline="0" dirty="0">
                <a:solidFill>
                  <a:srgbClr val="1482AC"/>
                </a:solidFill>
                <a:latin typeface="Arial Bold" charset="0"/>
                <a:ea typeface="宋体" charset="0"/>
                <a:cs typeface="Calibri" charset="0"/>
              </a:rPr>
              <a:t> B </a:t>
            </a:r>
            <a:r>
              <a:rPr lang="en-US" altLang="zh-CN" sz="3000" b="0" i="0" u="none" strike="noStrike" kern="1200" cap="none" spc="0" baseline="0" dirty="0">
                <a:solidFill>
                  <a:srgbClr val="1482AC"/>
                </a:solidFill>
                <a:latin typeface="Arial Bold" charset="0"/>
                <a:ea typeface="宋体" charset="0"/>
                <a:cs typeface="Calibri" charset="0"/>
              </a:rPr>
              <a:t>- </a:t>
            </a:r>
            <a:r>
              <a:rPr lang="en-US" altLang="zh-CN" sz="3000" b="0" i="0" u="none" strike="noStrike" kern="1200" cap="none" spc="0" baseline="0" dirty="0" err="1">
                <a:solidFill>
                  <a:srgbClr val="1482AC"/>
                </a:solidFill>
                <a:latin typeface="Arial Bold" charset="0"/>
                <a:ea typeface="宋体" charset="0"/>
                <a:cs typeface="Calibri" charset="0"/>
              </a:rPr>
              <a:t>Karpaga</a:t>
            </a:r>
            <a:r>
              <a:rPr lang="en-US" altLang="zh-CN" sz="3000" b="0" i="0" u="none" strike="noStrike" kern="1200" cap="none" spc="0" baseline="0" dirty="0">
                <a:solidFill>
                  <a:srgbClr val="1482AC"/>
                </a:solidFill>
                <a:latin typeface="Arial Bold" charset="0"/>
                <a:ea typeface="宋体" charset="0"/>
                <a:cs typeface="Calibri" charset="0"/>
              </a:rPr>
              <a:t> </a:t>
            </a:r>
            <a:r>
              <a:rPr lang="en-US" altLang="zh-CN" sz="3000" b="0" i="0" u="none" strike="noStrike" kern="1200" cap="none" spc="0" baseline="0" dirty="0" err="1">
                <a:solidFill>
                  <a:srgbClr val="1482AC"/>
                </a:solidFill>
                <a:latin typeface="Arial Bold" charset="0"/>
                <a:ea typeface="宋体" charset="0"/>
                <a:cs typeface="Calibri" charset="0"/>
              </a:rPr>
              <a:t>Vinayaga</a:t>
            </a:r>
            <a:r>
              <a:rPr lang="en-US" altLang="zh-CN" sz="3000" b="0" i="0" u="none" strike="noStrike" kern="1200" cap="none" spc="0" baseline="0" dirty="0">
                <a:solidFill>
                  <a:srgbClr val="1482AC"/>
                </a:solidFill>
                <a:latin typeface="Arial Bold" charset="0"/>
                <a:ea typeface="宋体" charset="0"/>
                <a:cs typeface="Calibri" charset="0"/>
              </a:rPr>
              <a:t> College of Engineering &amp; Technology - </a:t>
            </a:r>
            <a:r>
              <a:rPr lang="en-US" altLang="zh-CN" sz="3000" b="0" i="0" u="none" strike="noStrike" kern="1200" cap="none" spc="0" baseline="0" dirty="0" err="1">
                <a:solidFill>
                  <a:srgbClr val="1482AC"/>
                </a:solidFill>
                <a:latin typeface="Arial Bold" charset="0"/>
                <a:ea typeface="宋体" charset="0"/>
                <a:cs typeface="Calibri" charset="0"/>
              </a:rPr>
              <a:t>B.Tech</a:t>
            </a:r>
            <a:r>
              <a:rPr lang="en-US" altLang="zh-CN" sz="3000" b="0" i="0" u="none" strike="noStrike" kern="1200" cap="none" spc="0" baseline="0" dirty="0">
                <a:solidFill>
                  <a:srgbClr val="1482AC"/>
                </a:solidFill>
                <a:latin typeface="Arial Bold" charset="0"/>
                <a:ea typeface="宋体" charset="0"/>
                <a:cs typeface="Calibri" charset="0"/>
              </a:rPr>
              <a:t>. Biotechnology</a:t>
            </a:r>
          </a:p>
          <a:p>
            <a:pPr marL="0" indent="0" algn="l">
              <a:lnSpc>
                <a:spcPts val="3600"/>
              </a:lnSpc>
              <a:spcBef>
                <a:spcPts val="0"/>
              </a:spcBef>
              <a:spcAft>
                <a:spcPts val="0"/>
              </a:spcAft>
              <a:buNone/>
            </a:pPr>
            <a:endParaRPr lang="zh-CN" altLang="en-US" sz="3000" b="0" i="0" u="none" strike="noStrike" kern="1200" cap="none" spc="0" baseline="0" dirty="0">
              <a:solidFill>
                <a:srgbClr val="1482AC"/>
              </a:solidFill>
              <a:latin typeface="Arial Bold" charset="0"/>
              <a:ea typeface="宋体" charset="0"/>
              <a:cs typeface="Calibri" charset="0"/>
            </a:endParaRPr>
          </a:p>
        </p:txBody>
      </p:sp>
    </p:spTree>
    <p:extLst>
      <p:ext uri="{BB962C8B-B14F-4D97-AF65-F5344CB8AC3E}">
        <p14:creationId xmlns:p14="http://schemas.microsoft.com/office/powerpoint/2010/main" val="169013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组合"/>
          <p:cNvGrpSpPr>
            <a:grpSpLocks/>
          </p:cNvGrpSpPr>
          <p:nvPr/>
        </p:nvGrpSpPr>
        <p:grpSpPr>
          <a:xfrm>
            <a:off x="669801" y="685800"/>
            <a:ext cx="5554980" cy="142494"/>
            <a:chOff x="669801" y="685800"/>
            <a:chExt cx="5554980" cy="142494"/>
          </a:xfrm>
        </p:grpSpPr>
        <p:sp>
          <p:nvSpPr>
            <p:cNvPr id="97"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100" name="组合"/>
          <p:cNvGrpSpPr>
            <a:grpSpLocks/>
          </p:cNvGrpSpPr>
          <p:nvPr/>
        </p:nvGrpSpPr>
        <p:grpSpPr>
          <a:xfrm>
            <a:off x="12063221" y="680464"/>
            <a:ext cx="5554980" cy="147828"/>
            <a:chOff x="12063221" y="680464"/>
            <a:chExt cx="5554980" cy="147828"/>
          </a:xfrm>
        </p:grpSpPr>
        <p:sp>
          <p:nvSpPr>
            <p:cNvPr id="99"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102" name="组合"/>
          <p:cNvGrpSpPr>
            <a:grpSpLocks/>
          </p:cNvGrpSpPr>
          <p:nvPr/>
        </p:nvGrpSpPr>
        <p:grpSpPr>
          <a:xfrm>
            <a:off x="6362745" y="685800"/>
            <a:ext cx="5554980" cy="137160"/>
            <a:chOff x="6362745" y="685800"/>
            <a:chExt cx="5554980" cy="137160"/>
          </a:xfrm>
        </p:grpSpPr>
        <p:sp>
          <p:nvSpPr>
            <p:cNvPr id="101"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103"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104" name="矩形"/>
          <p:cNvSpPr>
            <a:spLocks/>
          </p:cNvSpPr>
          <p:nvPr/>
        </p:nvSpPr>
        <p:spPr>
          <a:xfrm>
            <a:off x="963227" y="984654"/>
            <a:ext cx="16361544" cy="81830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References</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105" name="矩形"/>
          <p:cNvSpPr>
            <a:spLocks/>
          </p:cNvSpPr>
          <p:nvPr/>
        </p:nvSpPr>
        <p:spPr>
          <a:xfrm>
            <a:off x="2894882" y="3285125"/>
            <a:ext cx="12498237" cy="362149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239"/>
              </a:lnSpc>
              <a:spcBef>
                <a:spcPts val="0"/>
              </a:spcBef>
              <a:spcAft>
                <a:spcPts val="0"/>
              </a:spcAft>
              <a:buNone/>
            </a:pPr>
            <a:r>
              <a:rPr lang="en-US" altLang="zh-CN" sz="5171" b="0" i="0" u="sng" strike="noStrike" kern="1200" cap="none" spc="0" baseline="0">
                <a:solidFill>
                  <a:srgbClr val="000000"/>
                </a:solidFill>
                <a:latin typeface="Canva Sans" charset="0"/>
                <a:ea typeface="宋体" charset="0"/>
                <a:cs typeface="Calibri" charset="0"/>
                <a:hlinkClick r:id="rId3"/>
              </a:rPr>
              <a:t>https://www.naanmudhalvan.tn.gov.in/https:/skillsbuild.org/https:/www.canva.com/https:/www.google.com/https:/chat.openai.com/https:/www.python.org/</a:t>
            </a:r>
            <a:endParaRPr lang="zh-CN" altLang="en-US" sz="5171" b="0" i="0" u="sng" strike="noStrike" kern="1200" cap="none" spc="0" baseline="0">
              <a:solidFill>
                <a:srgbClr val="000000"/>
              </a:solidFill>
              <a:latin typeface="Canva Sans" charset="0"/>
              <a:ea typeface="宋体" charset="0"/>
              <a:cs typeface="Calibri" charset="0"/>
              <a:hlinkClick r:id="rId3"/>
            </a:endParaRPr>
          </a:p>
        </p:txBody>
      </p:sp>
    </p:spTree>
    <p:extLst>
      <p:ext uri="{BB962C8B-B14F-4D97-AF65-F5344CB8AC3E}">
        <p14:creationId xmlns:p14="http://schemas.microsoft.com/office/powerpoint/2010/main" val="87403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a:grpSpLocks/>
          </p:cNvGrpSpPr>
          <p:nvPr/>
        </p:nvGrpSpPr>
        <p:grpSpPr>
          <a:xfrm>
            <a:off x="669801" y="685800"/>
            <a:ext cx="5554980" cy="142494"/>
            <a:chOff x="669801" y="685800"/>
            <a:chExt cx="5554980" cy="142494"/>
          </a:xfrm>
        </p:grpSpPr>
        <p:sp>
          <p:nvSpPr>
            <p:cNvPr id="106"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109" name="组合"/>
          <p:cNvGrpSpPr>
            <a:grpSpLocks/>
          </p:cNvGrpSpPr>
          <p:nvPr/>
        </p:nvGrpSpPr>
        <p:grpSpPr>
          <a:xfrm>
            <a:off x="12063221" y="680464"/>
            <a:ext cx="5554980" cy="147828"/>
            <a:chOff x="12063221" y="680464"/>
            <a:chExt cx="5554980" cy="147828"/>
          </a:xfrm>
        </p:grpSpPr>
        <p:sp>
          <p:nvSpPr>
            <p:cNvPr id="108"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111" name="组合"/>
          <p:cNvGrpSpPr>
            <a:grpSpLocks/>
          </p:cNvGrpSpPr>
          <p:nvPr/>
        </p:nvGrpSpPr>
        <p:grpSpPr>
          <a:xfrm>
            <a:off x="6362745" y="685800"/>
            <a:ext cx="5554980" cy="137160"/>
            <a:chOff x="6362745" y="685800"/>
            <a:chExt cx="5554980" cy="137160"/>
          </a:xfrm>
        </p:grpSpPr>
        <p:sp>
          <p:nvSpPr>
            <p:cNvPr id="110"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112"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113" name="矩形"/>
          <p:cNvSpPr>
            <a:spLocks/>
          </p:cNvSpPr>
          <p:nvPr/>
        </p:nvSpPr>
        <p:spPr>
          <a:xfrm>
            <a:off x="2286001" y="4109322"/>
            <a:ext cx="13765236" cy="198262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charset="0"/>
                <a:ea typeface="宋体" charset="0"/>
                <a:cs typeface="Calibri" charset="0"/>
              </a:rPr>
              <a:t>THANK YOU</a:t>
            </a:r>
            <a:endParaRPr lang="zh-CN" altLang="en-US" sz="4200" b="0" i="0" u="none" strike="noStrike" kern="1200" cap="none" spc="0" baseline="0">
              <a:solidFill>
                <a:srgbClr val="002060"/>
              </a:solidFill>
              <a:latin typeface="Arial Bold" charset="0"/>
              <a:ea typeface="宋体" charset="0"/>
              <a:cs typeface="Calibri" charset="0"/>
            </a:endParaRPr>
          </a:p>
        </p:txBody>
      </p:sp>
    </p:spTree>
    <p:extLst>
      <p:ext uri="{BB962C8B-B14F-4D97-AF65-F5344CB8AC3E}">
        <p14:creationId xmlns:p14="http://schemas.microsoft.com/office/powerpoint/2010/main" val="21215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组合"/>
          <p:cNvGrpSpPr>
            <a:grpSpLocks/>
          </p:cNvGrpSpPr>
          <p:nvPr/>
        </p:nvGrpSpPr>
        <p:grpSpPr>
          <a:xfrm>
            <a:off x="669801" y="685800"/>
            <a:ext cx="5554980" cy="142494"/>
            <a:chOff x="669801" y="685800"/>
            <a:chExt cx="5554980" cy="142494"/>
          </a:xfrm>
        </p:grpSpPr>
        <p:sp>
          <p:nvSpPr>
            <p:cNvPr id="22"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25" name="组合"/>
          <p:cNvGrpSpPr>
            <a:grpSpLocks/>
          </p:cNvGrpSpPr>
          <p:nvPr/>
        </p:nvGrpSpPr>
        <p:grpSpPr>
          <a:xfrm>
            <a:off x="12063221" y="680464"/>
            <a:ext cx="5554980" cy="147828"/>
            <a:chOff x="12063221" y="680464"/>
            <a:chExt cx="5554980" cy="147828"/>
          </a:xfrm>
        </p:grpSpPr>
        <p:sp>
          <p:nvSpPr>
            <p:cNvPr id="24"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27" name="组合"/>
          <p:cNvGrpSpPr>
            <a:grpSpLocks/>
          </p:cNvGrpSpPr>
          <p:nvPr/>
        </p:nvGrpSpPr>
        <p:grpSpPr>
          <a:xfrm>
            <a:off x="6362745" y="685800"/>
            <a:ext cx="5554980" cy="137160"/>
            <a:chOff x="6362745" y="685800"/>
            <a:chExt cx="5554980" cy="137160"/>
          </a:xfrm>
        </p:grpSpPr>
        <p:sp>
          <p:nvSpPr>
            <p:cNvPr id="26"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28"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29" name="矩形"/>
          <p:cNvSpPr>
            <a:spLocks/>
          </p:cNvSpPr>
          <p:nvPr/>
        </p:nvSpPr>
        <p:spPr>
          <a:xfrm>
            <a:off x="1365800" y="797697"/>
            <a:ext cx="15590520" cy="6400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charset="0"/>
                <a:ea typeface="宋体" charset="0"/>
                <a:cs typeface="Calibri" charset="0"/>
              </a:rPr>
              <a:t>OUTLINE</a:t>
            </a:r>
            <a:endParaRPr lang="zh-CN" altLang="en-US" sz="4200" b="0" i="0" u="none" strike="noStrike" kern="1200" cap="none" spc="0" baseline="0">
              <a:solidFill>
                <a:srgbClr val="002060"/>
              </a:solidFill>
              <a:latin typeface="Arial Bold" charset="0"/>
              <a:ea typeface="宋体" charset="0"/>
              <a:cs typeface="Calibri" charset="0"/>
            </a:endParaRPr>
          </a:p>
        </p:txBody>
      </p:sp>
      <p:sp>
        <p:nvSpPr>
          <p:cNvPr id="30" name="矩形"/>
          <p:cNvSpPr>
            <a:spLocks/>
          </p:cNvSpPr>
          <p:nvPr/>
        </p:nvSpPr>
        <p:spPr>
          <a:xfrm>
            <a:off x="1348740" y="2378877"/>
            <a:ext cx="16345650" cy="5029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charset="0"/>
                <a:ea typeface="宋体" charset="0"/>
                <a:cs typeface="Calibri" charset="0"/>
              </a:rPr>
              <a:t>  </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Problem Statement </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Proposed System/Solution</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System Development Approach</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Algorithm &amp; Deployment  </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Result </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Conclusion</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Future Scope</a:t>
            </a:r>
          </a:p>
          <a:p>
            <a:pPr marL="542798" lvl="1"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charset="0"/>
                <a:ea typeface="宋体" charset="0"/>
                <a:cs typeface="Calibri" charset="0"/>
              </a:rPr>
              <a:t>References</a:t>
            </a:r>
          </a:p>
          <a:p>
            <a:pPr marL="542798" lvl="1" indent="-271399" algn="l">
              <a:lnSpc>
                <a:spcPts val="3959"/>
              </a:lnSpc>
              <a:spcBef>
                <a:spcPts val="0"/>
              </a:spcBef>
              <a:spcAft>
                <a:spcPts val="0"/>
              </a:spcAft>
              <a:buNone/>
            </a:pPr>
            <a:endParaRPr lang="zh-CN" altLang="en-US" sz="3000" b="0" i="0" u="none" strike="noStrike" kern="1200" cap="none" spc="0" baseline="0">
              <a:solidFill>
                <a:srgbClr val="404040"/>
              </a:solidFill>
              <a:latin typeface="Arial Bold" charset="0"/>
              <a:ea typeface="宋体" charset="0"/>
              <a:cs typeface="Calibri" charset="0"/>
            </a:endParaRPr>
          </a:p>
        </p:txBody>
      </p:sp>
    </p:spTree>
    <p:extLst>
      <p:ext uri="{BB962C8B-B14F-4D97-AF65-F5344CB8AC3E}">
        <p14:creationId xmlns:p14="http://schemas.microsoft.com/office/powerpoint/2010/main" val="33164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组合"/>
          <p:cNvGrpSpPr>
            <a:grpSpLocks/>
          </p:cNvGrpSpPr>
          <p:nvPr/>
        </p:nvGrpSpPr>
        <p:grpSpPr>
          <a:xfrm>
            <a:off x="669801" y="685800"/>
            <a:ext cx="5554980" cy="142494"/>
            <a:chOff x="669801" y="685800"/>
            <a:chExt cx="5554980" cy="142494"/>
          </a:xfrm>
        </p:grpSpPr>
        <p:sp>
          <p:nvSpPr>
            <p:cNvPr id="31"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34" name="组合"/>
          <p:cNvGrpSpPr>
            <a:grpSpLocks/>
          </p:cNvGrpSpPr>
          <p:nvPr/>
        </p:nvGrpSpPr>
        <p:grpSpPr>
          <a:xfrm>
            <a:off x="12063221" y="680464"/>
            <a:ext cx="5554980" cy="147828"/>
            <a:chOff x="12063221" y="680464"/>
            <a:chExt cx="5554980" cy="147828"/>
          </a:xfrm>
        </p:grpSpPr>
        <p:sp>
          <p:nvSpPr>
            <p:cNvPr id="33"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36" name="组合"/>
          <p:cNvGrpSpPr>
            <a:grpSpLocks/>
          </p:cNvGrpSpPr>
          <p:nvPr/>
        </p:nvGrpSpPr>
        <p:grpSpPr>
          <a:xfrm>
            <a:off x="6362745" y="685800"/>
            <a:ext cx="5554980" cy="137160"/>
            <a:chOff x="6362745" y="685800"/>
            <a:chExt cx="5554980" cy="137160"/>
          </a:xfrm>
        </p:grpSpPr>
        <p:sp>
          <p:nvSpPr>
            <p:cNvPr id="35"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37"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38" name="矩形"/>
          <p:cNvSpPr>
            <a:spLocks/>
          </p:cNvSpPr>
          <p:nvPr/>
        </p:nvSpPr>
        <p:spPr>
          <a:xfrm>
            <a:off x="963227" y="984654"/>
            <a:ext cx="16361544" cy="90525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Problem Statement</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39" name="矩形"/>
          <p:cNvSpPr>
            <a:spLocks/>
          </p:cNvSpPr>
          <p:nvPr/>
        </p:nvSpPr>
        <p:spPr>
          <a:xfrm>
            <a:off x="1028700" y="3504585"/>
            <a:ext cx="16296071" cy="326135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charset="0"/>
                <a:ea typeface="宋体" charset="0"/>
                <a:cs typeface="Calibri"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charset="0"/>
              <a:ea typeface="宋体" charset="0"/>
              <a:cs typeface="Calibri" charset="0"/>
            </a:endParaRPr>
          </a:p>
        </p:txBody>
      </p:sp>
    </p:spTree>
    <p:extLst>
      <p:ext uri="{BB962C8B-B14F-4D97-AF65-F5344CB8AC3E}">
        <p14:creationId xmlns:p14="http://schemas.microsoft.com/office/powerpoint/2010/main" val="9202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组合"/>
          <p:cNvGrpSpPr>
            <a:grpSpLocks/>
          </p:cNvGrpSpPr>
          <p:nvPr/>
        </p:nvGrpSpPr>
        <p:grpSpPr>
          <a:xfrm>
            <a:off x="669801" y="685800"/>
            <a:ext cx="5554980" cy="142494"/>
            <a:chOff x="669801" y="685800"/>
            <a:chExt cx="5554980" cy="142494"/>
          </a:xfrm>
        </p:grpSpPr>
        <p:sp>
          <p:nvSpPr>
            <p:cNvPr id="40"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43" name="组合"/>
          <p:cNvGrpSpPr>
            <a:grpSpLocks/>
          </p:cNvGrpSpPr>
          <p:nvPr/>
        </p:nvGrpSpPr>
        <p:grpSpPr>
          <a:xfrm>
            <a:off x="12063221" y="680464"/>
            <a:ext cx="5554980" cy="147828"/>
            <a:chOff x="12063221" y="680464"/>
            <a:chExt cx="5554980" cy="147828"/>
          </a:xfrm>
        </p:grpSpPr>
        <p:sp>
          <p:nvSpPr>
            <p:cNvPr id="42"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45" name="组合"/>
          <p:cNvGrpSpPr>
            <a:grpSpLocks/>
          </p:cNvGrpSpPr>
          <p:nvPr/>
        </p:nvGrpSpPr>
        <p:grpSpPr>
          <a:xfrm>
            <a:off x="6362745" y="685800"/>
            <a:ext cx="5554980" cy="137160"/>
            <a:chOff x="6362745" y="685800"/>
            <a:chExt cx="5554980" cy="137160"/>
          </a:xfrm>
        </p:grpSpPr>
        <p:sp>
          <p:nvSpPr>
            <p:cNvPr id="44"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46"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47" name="矩形"/>
          <p:cNvSpPr>
            <a:spLocks/>
          </p:cNvSpPr>
          <p:nvPr/>
        </p:nvSpPr>
        <p:spPr>
          <a:xfrm>
            <a:off x="963227" y="984654"/>
            <a:ext cx="16361544" cy="90525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Proposed Solution</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48" name="矩形"/>
          <p:cNvSpPr>
            <a:spLocks/>
          </p:cNvSpPr>
          <p:nvPr/>
        </p:nvSpPr>
        <p:spPr>
          <a:xfrm>
            <a:off x="669801" y="2613580"/>
            <a:ext cx="16542600" cy="50673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To tackle this binary sentiment classification task on the movie dataset, you could use various classification algorithms such as:</a:t>
            </a: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charset="0"/>
              <a:ea typeface="宋体" charset="0"/>
              <a:cs typeface="Calibri"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1. Logistic Regression</a:t>
            </a: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2. Support Vector Machines (SVM)</a:t>
            </a: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3. Random Forest</a:t>
            </a: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4. Gradient Boosting</a:t>
            </a: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5. Neural Networks (Deep Learning)</a:t>
            </a: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charset="0"/>
              <a:ea typeface="宋体" charset="0"/>
              <a:cs typeface="Calibri"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charset="0"/>
              <a:ea typeface="宋体" charset="0"/>
              <a:cs typeface="Calibri"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charset="0"/>
                <a:ea typeface="宋体" charset="0"/>
                <a:cs typeface="Calibri"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charset="0"/>
              <a:ea typeface="宋体" charset="0"/>
              <a:cs typeface="Calibri" charset="0"/>
            </a:endParaRPr>
          </a:p>
        </p:txBody>
      </p:sp>
    </p:spTree>
    <p:extLst>
      <p:ext uri="{BB962C8B-B14F-4D97-AF65-F5344CB8AC3E}">
        <p14:creationId xmlns:p14="http://schemas.microsoft.com/office/powerpoint/2010/main" val="148682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p:cNvGrpSpPr>
            <a:grpSpLocks/>
          </p:cNvGrpSpPr>
          <p:nvPr/>
        </p:nvGrpSpPr>
        <p:grpSpPr>
          <a:xfrm>
            <a:off x="669801" y="685800"/>
            <a:ext cx="5554980" cy="142494"/>
            <a:chOff x="669801" y="685800"/>
            <a:chExt cx="5554980" cy="142494"/>
          </a:xfrm>
        </p:grpSpPr>
        <p:sp>
          <p:nvSpPr>
            <p:cNvPr id="49"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52" name="组合"/>
          <p:cNvGrpSpPr>
            <a:grpSpLocks/>
          </p:cNvGrpSpPr>
          <p:nvPr/>
        </p:nvGrpSpPr>
        <p:grpSpPr>
          <a:xfrm>
            <a:off x="12063221" y="680464"/>
            <a:ext cx="5554980" cy="147828"/>
            <a:chOff x="12063221" y="680464"/>
            <a:chExt cx="5554980" cy="147828"/>
          </a:xfrm>
        </p:grpSpPr>
        <p:sp>
          <p:nvSpPr>
            <p:cNvPr id="51"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54" name="组合"/>
          <p:cNvGrpSpPr>
            <a:grpSpLocks/>
          </p:cNvGrpSpPr>
          <p:nvPr/>
        </p:nvGrpSpPr>
        <p:grpSpPr>
          <a:xfrm>
            <a:off x="6362745" y="685800"/>
            <a:ext cx="5554980" cy="137160"/>
            <a:chOff x="6362745" y="685800"/>
            <a:chExt cx="5554980" cy="137160"/>
          </a:xfrm>
        </p:grpSpPr>
        <p:sp>
          <p:nvSpPr>
            <p:cNvPr id="53"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55"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56" name="矩形"/>
          <p:cNvSpPr>
            <a:spLocks/>
          </p:cNvSpPr>
          <p:nvPr/>
        </p:nvSpPr>
        <p:spPr>
          <a:xfrm>
            <a:off x="963227" y="925278"/>
            <a:ext cx="16361544" cy="90525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System  Approach</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57" name="矩形"/>
          <p:cNvSpPr>
            <a:spLocks/>
          </p:cNvSpPr>
          <p:nvPr/>
        </p:nvSpPr>
        <p:spPr>
          <a:xfrm>
            <a:off x="765051" y="2172017"/>
            <a:ext cx="16113181" cy="396963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1. Data Preprocessing: Tokenize, remove stopwords, punctuation, and perform stemming or lemmatization.</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2. Feature Extraction: Utilize word embeddings like Word2Vec or TF-IDF to convert text into numerical representations.</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3. Model Selection: Experiment with Logistic Regression, SVM, Random Forest, Gradient Boosting, and Deep Learning (RNNs/CNNs).</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4. Model Training and Evaluation: Split dataset, train models, and evaluate using metrics like accuracy, precision, recall, and F1-score.</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5. Hyperparameter Tuning: Fine-tune model parameters using techniques like grid search or random search.</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6. Ensemble Methods (Optional): Combine predictions of multiple models for improved performance.</a:t>
            </a: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charset="0"/>
                <a:ea typeface="宋体" charset="0"/>
                <a:cs typeface="Calibri" charset="0"/>
              </a:rPr>
              <a:t>7. Deployment and Monitoring: Deploy trained model, monitor performance, and retrain periodically with new data.</a:t>
            </a:r>
            <a:endParaRPr lang="zh-CN" altLang="en-US" sz="2480" b="0" i="0" u="none" strike="noStrike" kern="1200" cap="none" spc="0" baseline="0">
              <a:solidFill>
                <a:srgbClr val="000000"/>
              </a:solidFill>
              <a:latin typeface="Canva Sans" charset="0"/>
              <a:ea typeface="宋体" charset="0"/>
              <a:cs typeface="Calibri" charset="0"/>
            </a:endParaRPr>
          </a:p>
        </p:txBody>
      </p:sp>
    </p:spTree>
    <p:extLst>
      <p:ext uri="{BB962C8B-B14F-4D97-AF65-F5344CB8AC3E}">
        <p14:creationId xmlns:p14="http://schemas.microsoft.com/office/powerpoint/2010/main" val="151220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组合"/>
          <p:cNvGrpSpPr>
            <a:grpSpLocks/>
          </p:cNvGrpSpPr>
          <p:nvPr/>
        </p:nvGrpSpPr>
        <p:grpSpPr>
          <a:xfrm>
            <a:off x="669801" y="685800"/>
            <a:ext cx="5554980" cy="142494"/>
            <a:chOff x="669801" y="685800"/>
            <a:chExt cx="5554980" cy="142494"/>
          </a:xfrm>
        </p:grpSpPr>
        <p:sp>
          <p:nvSpPr>
            <p:cNvPr id="58"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61" name="组合"/>
          <p:cNvGrpSpPr>
            <a:grpSpLocks/>
          </p:cNvGrpSpPr>
          <p:nvPr/>
        </p:nvGrpSpPr>
        <p:grpSpPr>
          <a:xfrm>
            <a:off x="12063221" y="680464"/>
            <a:ext cx="5554980" cy="147828"/>
            <a:chOff x="12063221" y="680464"/>
            <a:chExt cx="5554980" cy="147828"/>
          </a:xfrm>
        </p:grpSpPr>
        <p:sp>
          <p:nvSpPr>
            <p:cNvPr id="60"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63" name="组合"/>
          <p:cNvGrpSpPr>
            <a:grpSpLocks/>
          </p:cNvGrpSpPr>
          <p:nvPr/>
        </p:nvGrpSpPr>
        <p:grpSpPr>
          <a:xfrm>
            <a:off x="6362745" y="685800"/>
            <a:ext cx="5554980" cy="137160"/>
            <a:chOff x="6362745" y="685800"/>
            <a:chExt cx="5554980" cy="137160"/>
          </a:xfrm>
        </p:grpSpPr>
        <p:sp>
          <p:nvSpPr>
            <p:cNvPr id="62"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64"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65" name="矩形"/>
          <p:cNvSpPr>
            <a:spLocks/>
          </p:cNvSpPr>
          <p:nvPr/>
        </p:nvSpPr>
        <p:spPr>
          <a:xfrm>
            <a:off x="963227" y="984654"/>
            <a:ext cx="16361544" cy="90525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Algorithm &amp; Deployment</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66" name="矩形"/>
          <p:cNvSpPr>
            <a:spLocks/>
          </p:cNvSpPr>
          <p:nvPr/>
        </p:nvSpPr>
        <p:spPr>
          <a:xfrm>
            <a:off x="1216851" y="2145858"/>
            <a:ext cx="8512642" cy="699973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Algorithm Selection: Support Vector Machines (SVM)</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Deployment:</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1. Training the SVM Model:</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Preprocess the movie review dataset by tokenization, removing stopwords, punctuation, and possibly stemming or lemmatization.</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Utilize techniques like TF-IDF to convert text data into numerical representations.</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Train the SVM model on the preprocessed and feature-extracted training dataset.</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2. Evaluation:</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Evaluate the trained SVM model on the separate testing dataset to assess its performance in predicting sentiment (positive or negative) of movie reviews.</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Use evaluation metrics such as accuracy, precision, recall, and F1-score to measure the model's performance.</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3. Hyperparameter Tuning:</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Fine-tune the hyperparameters of the SVM model using techniques like grid search or random search to optimize its performance.</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Parameters to tune may include the choice of kernel (e.g., linear, polynomial, radial basis function), regularization parameter (C), and kernel coefficients.</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4. Deployment:</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Once the SVM model is trained and evaluated satisfactorily, deploy it into a production environment.</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Integrate the model into an application or service where users can input movie reviews and receive predictions on sentiment.</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Ensure scalability and efficiency of the deployed model to handle real-time inference requests.</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5. Monitoring:</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Implement monitoring mechanisms to track the performance of the deployed SVM model in production.</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Monitor metrics such as prediction accuracy, response time, and resource utilization to identify any issues or degradation in performance.</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Set up alerts to notify stakeholders of any anomalies or deviations from expected behavior.</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6. Retraining:</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Periodically retrain the SVM model with new data to ensure its effectiveness and relevance over time.</a:t>
            </a: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   - Incorporate mechanisms to automatically trigger retraining based on predefined criteria, such as reaching a certain threshold of data drift or model degradation.</a:t>
            </a: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charset="0"/>
              <a:ea typeface="宋体" charset="0"/>
              <a:cs typeface="Calibri"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charset="0"/>
                <a:ea typeface="宋体" charset="0"/>
                <a:cs typeface="Calibri"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charset="0"/>
              <a:ea typeface="宋体" charset="0"/>
              <a:cs typeface="Calibri" charset="0"/>
            </a:endParaRPr>
          </a:p>
        </p:txBody>
      </p:sp>
      <p:sp>
        <p:nvSpPr>
          <p:cNvPr id="67" name="矩形"/>
          <p:cNvSpPr>
            <a:spLocks/>
          </p:cNvSpPr>
          <p:nvPr/>
        </p:nvSpPr>
        <p:spPr>
          <a:xfrm>
            <a:off x="11203165" y="2031558"/>
            <a:ext cx="6729378" cy="780593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Program:</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import numpy as n</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import pandas as p</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import matplotlib.pyplot as m</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import seaborn as 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data=p.read_csv("C:\\mydata.csv")</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data.head(50)</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data.columns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data.tail(50)</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data.describe()</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s.histplot(data["sentiment"],bins=30,kde=True)</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m.title("Histogram")</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m.xlabel("reviews")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m.ylabel("sentiment")</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m.show()</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data["sentiment"].value_counts().plot(kind='bar')</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m.title("Bardiagram")</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m.xlabel("Reviews")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m.ylabel("Sentiment")</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m.show()</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m.pie(data["sentiment"].value_counts(),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            labels=data["sentiment"].unique(),autopct="%.1f%%")</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m.title("Piechart")</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m.xlabel("Reviews")</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m.ylabel("Sentiment")</a:t>
            </a: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charset="0"/>
                <a:ea typeface="宋体" charset="0"/>
                <a:cs typeface="Calibri" charset="0"/>
              </a:rPr>
              <a:t>m.show()</a:t>
            </a:r>
            <a:endParaRPr lang="zh-CN" altLang="en-US" sz="1687" b="0" i="0" u="none" strike="noStrike" kern="1200" cap="none" spc="0" baseline="0">
              <a:solidFill>
                <a:srgbClr val="000000"/>
              </a:solidFill>
              <a:latin typeface="Canva Sans" charset="0"/>
              <a:ea typeface="宋体" charset="0"/>
              <a:cs typeface="Calibri" charset="0"/>
            </a:endParaRPr>
          </a:p>
        </p:txBody>
      </p:sp>
    </p:spTree>
    <p:extLst>
      <p:ext uri="{BB962C8B-B14F-4D97-AF65-F5344CB8AC3E}">
        <p14:creationId xmlns:p14="http://schemas.microsoft.com/office/powerpoint/2010/main" val="186017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组合"/>
          <p:cNvGrpSpPr>
            <a:grpSpLocks/>
          </p:cNvGrpSpPr>
          <p:nvPr/>
        </p:nvGrpSpPr>
        <p:grpSpPr>
          <a:xfrm>
            <a:off x="669801" y="685800"/>
            <a:ext cx="5554980" cy="142494"/>
            <a:chOff x="669801" y="685800"/>
            <a:chExt cx="5554980" cy="142494"/>
          </a:xfrm>
        </p:grpSpPr>
        <p:sp>
          <p:nvSpPr>
            <p:cNvPr id="68"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71" name="组合"/>
          <p:cNvGrpSpPr>
            <a:grpSpLocks/>
          </p:cNvGrpSpPr>
          <p:nvPr/>
        </p:nvGrpSpPr>
        <p:grpSpPr>
          <a:xfrm>
            <a:off x="12063221" y="680464"/>
            <a:ext cx="5554980" cy="147828"/>
            <a:chOff x="12063221" y="680464"/>
            <a:chExt cx="5554980" cy="147828"/>
          </a:xfrm>
        </p:grpSpPr>
        <p:sp>
          <p:nvSpPr>
            <p:cNvPr id="70"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73" name="组合"/>
          <p:cNvGrpSpPr>
            <a:grpSpLocks/>
          </p:cNvGrpSpPr>
          <p:nvPr/>
        </p:nvGrpSpPr>
        <p:grpSpPr>
          <a:xfrm>
            <a:off x="6362745" y="685800"/>
            <a:ext cx="5554980" cy="137160"/>
            <a:chOff x="6362745" y="685800"/>
            <a:chExt cx="5554980" cy="137160"/>
          </a:xfrm>
        </p:grpSpPr>
        <p:sp>
          <p:nvSpPr>
            <p:cNvPr id="72"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74"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75" name="曲线"/>
          <p:cNvSpPr>
            <a:spLocks/>
          </p:cNvSpPr>
          <p:nvPr/>
        </p:nvSpPr>
        <p:spPr>
          <a:xfrm>
            <a:off x="9127462" y="2689044"/>
            <a:ext cx="5871517" cy="5989538"/>
          </a:xfrm>
          <a:custGeom>
            <a:avLst/>
            <a:gdLst>
              <a:gd name="T1" fmla="*/ 0 w 21600"/>
              <a:gd name="T2" fmla="*/ 0 h 21600"/>
              <a:gd name="T3" fmla="*/ 21600 w 21600"/>
              <a:gd name="T4" fmla="*/ 21600 h 21600"/>
            </a:gdLst>
            <a:ahLst/>
            <a:cxnLst/>
            <a:rect l="T1" t="T2" r="T3" b="T4"/>
            <a:pathLst>
              <a:path w="21600" h="21600">
                <a:moveTo>
                  <a:pt x="0" y="0"/>
                </a:moveTo>
                <a:lnTo>
                  <a:pt x="21599" y="0"/>
                </a:lnTo>
                <a:lnTo>
                  <a:pt x="21599" y="21600"/>
                </a:lnTo>
                <a:lnTo>
                  <a:pt x="0" y="21600"/>
                </a:lnTo>
                <a:lnTo>
                  <a:pt x="0" y="0"/>
                </a:lnTo>
                <a:close/>
              </a:path>
            </a:pathLst>
          </a:custGeom>
          <a:blipFill rotWithShape="1">
            <a:blip r:embed="rId3"/>
            <a:stretch/>
          </a:blipFill>
          <a:ln cap="flat" cmpd="sng">
            <a:noFill/>
            <a:prstDash val="solid"/>
            <a:miter/>
          </a:ln>
        </p:spPr>
      </p:sp>
      <p:sp>
        <p:nvSpPr>
          <p:cNvPr id="76" name="曲线"/>
          <p:cNvSpPr>
            <a:spLocks/>
          </p:cNvSpPr>
          <p:nvPr/>
        </p:nvSpPr>
        <p:spPr>
          <a:xfrm>
            <a:off x="3447291" y="1879158"/>
            <a:ext cx="5514269" cy="40828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77" name="曲线"/>
          <p:cNvSpPr>
            <a:spLocks/>
          </p:cNvSpPr>
          <p:nvPr/>
        </p:nvSpPr>
        <p:spPr>
          <a:xfrm>
            <a:off x="3785378" y="5683813"/>
            <a:ext cx="5176182" cy="4444541"/>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78" name="矩形"/>
          <p:cNvSpPr>
            <a:spLocks/>
          </p:cNvSpPr>
          <p:nvPr/>
        </p:nvSpPr>
        <p:spPr>
          <a:xfrm>
            <a:off x="963227" y="783783"/>
            <a:ext cx="16361544" cy="10191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Result</a:t>
            </a:r>
            <a:endParaRPr lang="zh-CN" altLang="en-US" sz="5940" b="0" i="0" u="none" strike="noStrike" kern="1200" cap="none" spc="0" baseline="0">
              <a:solidFill>
                <a:srgbClr val="1CADE4"/>
              </a:solidFill>
              <a:latin typeface="Arial Bold" charset="0"/>
              <a:ea typeface="宋体" charset="0"/>
              <a:cs typeface="Calibri" charset="0"/>
            </a:endParaRPr>
          </a:p>
        </p:txBody>
      </p:sp>
    </p:spTree>
    <p:extLst>
      <p:ext uri="{BB962C8B-B14F-4D97-AF65-F5344CB8AC3E}">
        <p14:creationId xmlns:p14="http://schemas.microsoft.com/office/powerpoint/2010/main" val="164340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组合"/>
          <p:cNvGrpSpPr>
            <a:grpSpLocks/>
          </p:cNvGrpSpPr>
          <p:nvPr/>
        </p:nvGrpSpPr>
        <p:grpSpPr>
          <a:xfrm>
            <a:off x="669801" y="685800"/>
            <a:ext cx="5554980" cy="142494"/>
            <a:chOff x="669801" y="685800"/>
            <a:chExt cx="5554980" cy="142494"/>
          </a:xfrm>
        </p:grpSpPr>
        <p:sp>
          <p:nvSpPr>
            <p:cNvPr id="79"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82" name="组合"/>
          <p:cNvGrpSpPr>
            <a:grpSpLocks/>
          </p:cNvGrpSpPr>
          <p:nvPr/>
        </p:nvGrpSpPr>
        <p:grpSpPr>
          <a:xfrm>
            <a:off x="12063221" y="680464"/>
            <a:ext cx="5554980" cy="147828"/>
            <a:chOff x="12063221" y="680464"/>
            <a:chExt cx="5554980" cy="147828"/>
          </a:xfrm>
        </p:grpSpPr>
        <p:sp>
          <p:nvSpPr>
            <p:cNvPr id="81"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84" name="组合"/>
          <p:cNvGrpSpPr>
            <a:grpSpLocks/>
          </p:cNvGrpSpPr>
          <p:nvPr/>
        </p:nvGrpSpPr>
        <p:grpSpPr>
          <a:xfrm>
            <a:off x="6362745" y="685800"/>
            <a:ext cx="5554980" cy="137160"/>
            <a:chOff x="6362745" y="685800"/>
            <a:chExt cx="5554980" cy="137160"/>
          </a:xfrm>
        </p:grpSpPr>
        <p:sp>
          <p:nvSpPr>
            <p:cNvPr id="83"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85"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86" name="矩形"/>
          <p:cNvSpPr>
            <a:spLocks/>
          </p:cNvSpPr>
          <p:nvPr/>
        </p:nvSpPr>
        <p:spPr>
          <a:xfrm>
            <a:off x="963227" y="984654"/>
            <a:ext cx="16361544" cy="81830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charset="0"/>
                <a:ea typeface="宋体" charset="0"/>
                <a:cs typeface="Calibri" charset="0"/>
              </a:rPr>
              <a:t>Conclusion</a:t>
            </a:r>
            <a:endParaRPr lang="zh-CN" altLang="en-US" sz="5940" b="0" i="0" u="none" strike="noStrike" kern="1200" cap="none" spc="0" baseline="0">
              <a:solidFill>
                <a:srgbClr val="1CADE4"/>
              </a:solidFill>
              <a:latin typeface="Arial Bold" charset="0"/>
              <a:ea typeface="宋体" charset="0"/>
              <a:cs typeface="Calibri" charset="0"/>
            </a:endParaRPr>
          </a:p>
        </p:txBody>
      </p:sp>
      <p:sp>
        <p:nvSpPr>
          <p:cNvPr id="87" name="矩形"/>
          <p:cNvSpPr>
            <a:spLocks/>
          </p:cNvSpPr>
          <p:nvPr/>
        </p:nvSpPr>
        <p:spPr>
          <a:xfrm>
            <a:off x="669801" y="2183958"/>
            <a:ext cx="16948400" cy="667272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charset="0"/>
                <a:ea typeface="宋体" charset="0"/>
                <a:cs typeface="Calibri"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charset="0"/>
              <a:ea typeface="宋体" charset="0"/>
              <a:cs typeface="Calibri"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charset="0"/>
                <a:ea typeface="宋体" charset="0"/>
                <a:cs typeface="Calibri"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charset="0"/>
              <a:ea typeface="宋体" charset="0"/>
              <a:cs typeface="Calibri"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charset="0"/>
                <a:ea typeface="宋体" charset="0"/>
                <a:cs typeface="Calibri"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charset="0"/>
              <a:ea typeface="宋体" charset="0"/>
              <a:cs typeface="Calibri"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charset="0"/>
                <a:ea typeface="宋体" charset="0"/>
                <a:cs typeface="Calibri"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charset="0"/>
              <a:ea typeface="宋体" charset="0"/>
              <a:cs typeface="Calibri" charset="0"/>
            </a:endParaRPr>
          </a:p>
        </p:txBody>
      </p:sp>
    </p:spTree>
    <p:extLst>
      <p:ext uri="{BB962C8B-B14F-4D97-AF65-F5344CB8AC3E}">
        <p14:creationId xmlns:p14="http://schemas.microsoft.com/office/powerpoint/2010/main" val="108914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p:cNvGrpSpPr>
            <a:grpSpLocks/>
          </p:cNvGrpSpPr>
          <p:nvPr/>
        </p:nvGrpSpPr>
        <p:grpSpPr>
          <a:xfrm>
            <a:off x="669801" y="685800"/>
            <a:ext cx="5554980" cy="142494"/>
            <a:chOff x="669801" y="685800"/>
            <a:chExt cx="5554980" cy="142494"/>
          </a:xfrm>
        </p:grpSpPr>
        <p:sp>
          <p:nvSpPr>
            <p:cNvPr id="88" name="曲线"/>
            <p:cNvSpPr>
              <a:spLocks/>
            </p:cNvSpPr>
            <p:nvPr/>
          </p:nvSpPr>
          <p:spPr>
            <a:xfrm>
              <a:off x="669801" y="685800"/>
              <a:ext cx="5554980" cy="14249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close/>
                </a:path>
              </a:pathLst>
            </a:custGeom>
            <a:solidFill>
              <a:srgbClr val="465359"/>
            </a:solidFill>
            <a:ln cap="flat" cmpd="sng">
              <a:noFill/>
              <a:prstDash val="solid"/>
              <a:miter/>
            </a:ln>
          </p:spPr>
        </p:sp>
      </p:grpSp>
      <p:grpSp>
        <p:nvGrpSpPr>
          <p:cNvPr id="91" name="组合"/>
          <p:cNvGrpSpPr>
            <a:grpSpLocks/>
          </p:cNvGrpSpPr>
          <p:nvPr/>
        </p:nvGrpSpPr>
        <p:grpSpPr>
          <a:xfrm>
            <a:off x="12063221" y="680464"/>
            <a:ext cx="5554980" cy="147828"/>
            <a:chOff x="12063221" y="680464"/>
            <a:chExt cx="5554980" cy="147828"/>
          </a:xfrm>
        </p:grpSpPr>
        <p:sp>
          <p:nvSpPr>
            <p:cNvPr id="90" name="曲线"/>
            <p:cNvSpPr>
              <a:spLocks/>
            </p:cNvSpPr>
            <p:nvPr/>
          </p:nvSpPr>
          <p:spPr>
            <a:xfrm>
              <a:off x="12063221" y="680464"/>
              <a:ext cx="5554980" cy="1478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969FA7"/>
            </a:solidFill>
            <a:ln cap="flat" cmpd="sng">
              <a:noFill/>
              <a:prstDash val="solid"/>
              <a:miter/>
            </a:ln>
          </p:spPr>
        </p:sp>
      </p:grpSp>
      <p:grpSp>
        <p:nvGrpSpPr>
          <p:cNvPr id="93" name="组合"/>
          <p:cNvGrpSpPr>
            <a:grpSpLocks/>
          </p:cNvGrpSpPr>
          <p:nvPr/>
        </p:nvGrpSpPr>
        <p:grpSpPr>
          <a:xfrm>
            <a:off x="6362745" y="685800"/>
            <a:ext cx="5554980" cy="137160"/>
            <a:chOff x="6362745" y="685800"/>
            <a:chExt cx="5554980" cy="137160"/>
          </a:xfrm>
        </p:grpSpPr>
        <p:sp>
          <p:nvSpPr>
            <p:cNvPr id="92" name="曲线"/>
            <p:cNvSpPr>
              <a:spLocks/>
            </p:cNvSpPr>
            <p:nvPr/>
          </p:nvSpPr>
          <p:spPr>
            <a:xfrm>
              <a:off x="6362745" y="685800"/>
              <a:ext cx="5554980" cy="13716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1CADE4"/>
            </a:solidFill>
            <a:ln cap="flat" cmpd="sng">
              <a:noFill/>
              <a:prstDash val="solid"/>
              <a:miter/>
            </a:ln>
          </p:spPr>
        </p:sp>
      </p:grpSp>
      <p:sp>
        <p:nvSpPr>
          <p:cNvPr id="94" name="曲线" descr="Logo  Description automatically generated"/>
          <p:cNvSpPr>
            <a:spLocks/>
          </p:cNvSpPr>
          <p:nvPr/>
        </p:nvSpPr>
        <p:spPr>
          <a:xfrm>
            <a:off x="15727505" y="9656865"/>
            <a:ext cx="1688707" cy="5476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2"/>
            <a:stretch>
              <a:fillRect t="-141" b="-141"/>
            </a:stretch>
          </a:blipFill>
          <a:ln cap="flat" cmpd="sng">
            <a:noFill/>
            <a:prstDash val="solid"/>
            <a:miter/>
          </a:ln>
        </p:spPr>
      </p:sp>
      <p:sp>
        <p:nvSpPr>
          <p:cNvPr id="95" name="矩形"/>
          <p:cNvSpPr>
            <a:spLocks/>
          </p:cNvSpPr>
          <p:nvPr/>
        </p:nvSpPr>
        <p:spPr>
          <a:xfrm>
            <a:off x="894944" y="1322233"/>
            <a:ext cx="16361544" cy="6944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charset="0"/>
                <a:ea typeface="宋体" charset="0"/>
                <a:cs typeface="Calibri" charset="0"/>
              </a:rPr>
              <a:t>Future scope</a:t>
            </a:r>
            <a:endParaRPr lang="zh-CN" altLang="en-US" sz="4950" b="0" i="0" u="none" strike="noStrike" kern="1200" cap="none" spc="0" baseline="0">
              <a:solidFill>
                <a:srgbClr val="1CADE4"/>
              </a:solidFill>
              <a:latin typeface="Arial Bold" charset="0"/>
              <a:ea typeface="宋体" charset="0"/>
              <a:cs typeface="Calibri" charset="0"/>
            </a:endParaRPr>
          </a:p>
        </p:txBody>
      </p:sp>
      <p:sp>
        <p:nvSpPr>
          <p:cNvPr id="96" name="矩形"/>
          <p:cNvSpPr>
            <a:spLocks/>
          </p:cNvSpPr>
          <p:nvPr/>
        </p:nvSpPr>
        <p:spPr>
          <a:xfrm>
            <a:off x="1028700" y="2425050"/>
            <a:ext cx="16230600" cy="644468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1. Model Comparison: Explore and compare the performance of different classification algorithms (Logistic Regression, Random Forest, Gradient Boosting, etc.) to identify the most suitable model for the task.</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2. Advanced Deep Learning Techniques: Experiment with advanced deep learning architectures such as transformers (e.g., BERT, GPT) for improved sentiment classification performance.</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3. Ensemble Methods: Investigate ensemble learning techniques to combine the predictions of multiple models for further enhancement of sentiment prediction accuracy.</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4. Fine-grained Sentiment Analysis: Extend the analysis to include fine-grained sentiment analysis, distinguishing between different levels of sentiment intensity (e.g., strongly positive, mildly positive, neutral, mildly negative, strongly negative).</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5. Multimodal Sentiment Analysis: Incorporate additional modalities such as images or audio data along with text to perform multimodal sentiment analysis for a richer understanding of movie reviews.</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6. Real-time Sentiment Analysis: Develop real-time sentiment analysis systems capable of processing streaming data and providing instant insights into audience sentiment trends.</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7. Domain Adaptation: Explore techniques for domain adaptation to adapt the sentiment analysis model to specific genres or languages prevalent in the movie industry.</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8. Interactive Visualization: Create interactive visualization tools to explore the sentiment distribution of movie reviews and analyze trends over time.</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9. Feedback Integration: Implement mechanisms to incorporate user feedback into the sentiment analysis model, continuously improving its accuracy and relevance.</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10. Application in Recommendation Systems:Integrate sentiment analysis into movie recommendation systems to personalize recommendations based on user preferences and sentiment analysis of reviews.</a:t>
            </a: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charset="0"/>
                <a:ea typeface="宋体" charset="0"/>
                <a:cs typeface="Calibri"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charset="0"/>
              <a:ea typeface="宋体" charset="0"/>
              <a:cs typeface="Calibri" charset="0"/>
            </a:endParaRPr>
          </a:p>
        </p:txBody>
      </p:sp>
    </p:spTree>
    <p:extLst>
      <p:ext uri="{BB962C8B-B14F-4D97-AF65-F5344CB8AC3E}">
        <p14:creationId xmlns:p14="http://schemas.microsoft.com/office/powerpoint/2010/main" val="4934020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Hemanth Raj Boopathy</cp:lastModifiedBy>
  <cp:revision>3</cp:revision>
  <dcterms:created xsi:type="dcterms:W3CDTF">2006-08-16T00:00:00Z</dcterms:created>
  <dcterms:modified xsi:type="dcterms:W3CDTF">2024-04-04T08:23:28Z</dcterms:modified>
</cp:coreProperties>
</file>