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8B0BD0-402B-481A-9498-E37F2CC6D8E7}" v="19" dt="2024-04-04T17:21:31.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tplotlib.org/stable/contents.html" TargetMode="External"/><Relationship Id="rId2" Type="http://schemas.openxmlformats.org/officeDocument/2006/relationships/hyperlink" Target="https://seaborn.pydata.org/" TargetMode="External"/><Relationship Id="rId1" Type="http://schemas.openxmlformats.org/officeDocument/2006/relationships/slideLayout" Target="../slideLayouts/slideLayout2.xml"/><Relationship Id="rId5" Type="http://schemas.openxmlformats.org/officeDocument/2006/relationships/hyperlink" Target="https://chat.openai.com/" TargetMode="External"/><Relationship Id="rId4" Type="http://schemas.openxmlformats.org/officeDocument/2006/relationships/hyperlink" Target="https://www.kaggle.com/datase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MOVIE REVIEW AND RATINGS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13841" y="4058588"/>
            <a:ext cx="9604192"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HEMANTH RAJ B</a:t>
            </a:r>
          </a:p>
          <a:p>
            <a:pPr algn="ctr"/>
            <a:r>
              <a:rPr lang="en-US" sz="2000" b="1" dirty="0">
                <a:solidFill>
                  <a:schemeClr val="accent1">
                    <a:lumMod val="75000"/>
                  </a:schemeClr>
                </a:solidFill>
                <a:latin typeface="Arial"/>
                <a:cs typeface="Arial"/>
              </a:rPr>
              <a:t>KARPAGA VINAYAGA COLLEGE OF </a:t>
            </a:r>
          </a:p>
          <a:p>
            <a:pPr algn="ctr"/>
            <a:r>
              <a:rPr lang="en-US" sz="2000" b="1" dirty="0">
                <a:solidFill>
                  <a:schemeClr val="accent1">
                    <a:lumMod val="75000"/>
                  </a:schemeClr>
                </a:solidFill>
                <a:latin typeface="Arial"/>
                <a:cs typeface="Arial"/>
              </a:rPr>
              <a:t>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https://seaborn.pydata.org/</a:t>
            </a:r>
            <a:endParaRPr lang="en-IN" sz="2400" dirty="0"/>
          </a:p>
          <a:p>
            <a:pPr marL="305435" indent="-305435"/>
            <a:r>
              <a:rPr lang="en-IN" sz="2400" dirty="0">
                <a:hlinkClick r:id="rId3"/>
              </a:rPr>
              <a:t>https://matplotlib.org/stable/contents.html</a:t>
            </a:r>
            <a:endParaRPr lang="en-IN" sz="2400" dirty="0"/>
          </a:p>
          <a:p>
            <a:pPr marL="305435" indent="-305435"/>
            <a:r>
              <a:rPr lang="en-IN" sz="2400" dirty="0">
                <a:hlinkClick r:id="rId4"/>
              </a:rPr>
              <a:t>https://www.kaggle.com/datasets</a:t>
            </a:r>
            <a:endParaRPr lang="en-IN" sz="2400" dirty="0"/>
          </a:p>
          <a:p>
            <a:pPr marL="305435" indent="-305435"/>
            <a:r>
              <a:rPr lang="en-IN" sz="2400" dirty="0">
                <a:hlinkClick r:id="rId5"/>
              </a:rPr>
              <a:t>https://chat.openai.com/</a:t>
            </a:r>
            <a:endParaRPr lang="en-IN" sz="2400" dirty="0"/>
          </a:p>
          <a:p>
            <a:pPr marL="305435" indent="-305435"/>
            <a:r>
              <a:rPr lang="en-IN" sz="2400" dirty="0"/>
              <a:t>Team IBM </a:t>
            </a:r>
          </a:p>
          <a:p>
            <a:pPr marL="305435" indent="-305435"/>
            <a:endParaRPr lang="en-IN" sz="2400" dirty="0"/>
          </a:p>
          <a:p>
            <a:pPr marL="305435" indent="-305435"/>
            <a:endParaRPr lang="en-IN"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b="0" i="0" dirty="0">
                <a:solidFill>
                  <a:srgbClr val="0D0D0D"/>
                </a:solidFill>
                <a:effectLst/>
                <a:latin typeface="Söhne"/>
              </a:rPr>
              <a:t>The task is to develop a sentiment classification model capable of predicting whether movie reviews are positive or negative. The dataset consists of 50,000 movie reviews, split evenly between training and testing sets. Each review is labeled as either positive or negative.</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5F09FD89-3BB3-0897-7D77-973EEBB972A5}"/>
              </a:ext>
            </a:extLst>
          </p:cNvPr>
          <p:cNvSpPr txBox="1"/>
          <p:nvPr/>
        </p:nvSpPr>
        <p:spPr>
          <a:xfrm>
            <a:off x="1463040" y="1706880"/>
            <a:ext cx="8575040" cy="2862322"/>
          </a:xfrm>
          <a:prstGeom prst="rect">
            <a:avLst/>
          </a:prstGeom>
          <a:noFill/>
        </p:spPr>
        <p:txBody>
          <a:bodyPr wrap="square">
            <a:spAutoFit/>
          </a:bodyPr>
          <a:lstStyle/>
          <a:p>
            <a:pPr algn="l"/>
            <a:r>
              <a:rPr lang="en-US" b="0" i="0" dirty="0">
                <a:solidFill>
                  <a:srgbClr val="0D0D0D"/>
                </a:solidFill>
                <a:effectLst/>
                <a:latin typeface="Söhne"/>
              </a:rPr>
              <a:t>To solve this problem, we can follow these steps:</a:t>
            </a:r>
          </a:p>
          <a:p>
            <a:pPr algn="l">
              <a:buFont typeface="+mj-lt"/>
              <a:buAutoNum type="arabicPeriod"/>
            </a:pPr>
            <a:r>
              <a:rPr lang="en-US" b="1" i="0" dirty="0">
                <a:solidFill>
                  <a:srgbClr val="0D0D0D"/>
                </a:solidFill>
                <a:effectLst/>
                <a:latin typeface="Söhne"/>
              </a:rPr>
              <a:t>Data Preprocessing:</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Load the dataset.</a:t>
            </a:r>
          </a:p>
          <a:p>
            <a:pPr marL="742950" lvl="1" indent="-285750" algn="l">
              <a:buFont typeface="+mj-lt"/>
              <a:buAutoNum type="arabicPeriod"/>
            </a:pPr>
            <a:r>
              <a:rPr lang="en-US" b="0" i="0" dirty="0">
                <a:solidFill>
                  <a:srgbClr val="0D0D0D"/>
                </a:solidFill>
                <a:effectLst/>
                <a:latin typeface="Söhne"/>
              </a:rPr>
              <a:t>Preprocess the text data by removing </a:t>
            </a:r>
            <a:r>
              <a:rPr lang="en-US" b="0" i="0" dirty="0" err="1">
                <a:solidFill>
                  <a:srgbClr val="0D0D0D"/>
                </a:solidFill>
                <a:effectLst/>
                <a:latin typeface="Söhne"/>
              </a:rPr>
              <a:t>stopwords</a:t>
            </a:r>
            <a:r>
              <a:rPr lang="en-US" b="0" i="0" dirty="0">
                <a:solidFill>
                  <a:srgbClr val="0D0D0D"/>
                </a:solidFill>
                <a:effectLst/>
                <a:latin typeface="Söhne"/>
              </a:rPr>
              <a:t>, punctuation, and converting text to lowercase.</a:t>
            </a:r>
          </a:p>
          <a:p>
            <a:pPr marL="742950" lvl="1" indent="-285750" algn="l">
              <a:buFont typeface="+mj-lt"/>
              <a:buAutoNum type="arabicPeriod"/>
            </a:pPr>
            <a:r>
              <a:rPr lang="en-US" b="0" i="0" dirty="0">
                <a:solidFill>
                  <a:srgbClr val="0D0D0D"/>
                </a:solidFill>
                <a:effectLst/>
                <a:latin typeface="Söhne"/>
              </a:rPr>
              <a:t>Tokenize the text and convert it into numerical representations, such as word embeddings or TF-IDF vectors.</a:t>
            </a:r>
          </a:p>
          <a:p>
            <a:pPr algn="l">
              <a:buFont typeface="+mj-lt"/>
              <a:buAutoNum type="arabicPeriod"/>
            </a:pPr>
            <a:r>
              <a:rPr lang="en-US" b="1" i="0" dirty="0">
                <a:solidFill>
                  <a:srgbClr val="0D0D0D"/>
                </a:solidFill>
                <a:effectLst/>
                <a:latin typeface="Söhne"/>
              </a:rPr>
              <a:t>Model Selection: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Choose a suitable classification algorithm or deep learning architecture for sentiment analysis.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47500" lnSpcReduction="20000"/>
          </a:bodyPr>
          <a:lstStyle/>
          <a:p>
            <a:pPr algn="l">
              <a:buFont typeface="+mj-lt"/>
              <a:buAutoNum type="arabicPeriod"/>
            </a:pPr>
            <a:r>
              <a:rPr lang="en-US" b="1" i="0" dirty="0">
                <a:solidFill>
                  <a:srgbClr val="0D0D0D"/>
                </a:solidFill>
                <a:effectLst/>
                <a:latin typeface="Söhne"/>
              </a:rPr>
              <a:t>Model Selection: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Choose a suitable classification algorithm or deep learning architecture for sentiment analysis. Options include:</a:t>
            </a:r>
          </a:p>
          <a:p>
            <a:pPr marL="1143000" lvl="2" indent="-228600" algn="l">
              <a:buFont typeface="+mj-lt"/>
              <a:buAutoNum type="arabicPeriod"/>
            </a:pPr>
            <a:r>
              <a:rPr lang="en-US" b="0" i="0" dirty="0">
                <a:solidFill>
                  <a:srgbClr val="0D0D0D"/>
                </a:solidFill>
                <a:effectLst/>
                <a:latin typeface="Söhne"/>
              </a:rPr>
              <a:t>Logistic Regression</a:t>
            </a:r>
          </a:p>
          <a:p>
            <a:pPr marL="1143000" lvl="2" indent="-228600" algn="l">
              <a:buFont typeface="+mj-lt"/>
              <a:buAutoNum type="arabicPeriod"/>
            </a:pPr>
            <a:r>
              <a:rPr lang="en-US" b="0" i="0" dirty="0">
                <a:solidFill>
                  <a:srgbClr val="0D0D0D"/>
                </a:solidFill>
                <a:effectLst/>
                <a:latin typeface="Söhne"/>
              </a:rPr>
              <a:t>Support Vector Machines (SVM)</a:t>
            </a:r>
          </a:p>
          <a:p>
            <a:pPr marL="1143000" lvl="2" indent="-228600" algn="l">
              <a:buFont typeface="+mj-lt"/>
              <a:buAutoNum type="arabicPeriod"/>
            </a:pPr>
            <a:r>
              <a:rPr lang="en-US" b="0" i="0" dirty="0">
                <a:solidFill>
                  <a:srgbClr val="0D0D0D"/>
                </a:solidFill>
                <a:effectLst/>
                <a:latin typeface="Söhne"/>
              </a:rPr>
              <a:t>Random Forest</a:t>
            </a:r>
          </a:p>
          <a:p>
            <a:pPr marL="1143000" lvl="2" indent="-228600" algn="l">
              <a:buFont typeface="+mj-lt"/>
              <a:buAutoNum type="arabicPeriod"/>
            </a:pPr>
            <a:r>
              <a:rPr lang="en-US" b="0" i="0" dirty="0">
                <a:solidFill>
                  <a:srgbClr val="0D0D0D"/>
                </a:solidFill>
                <a:effectLst/>
                <a:latin typeface="Söhne"/>
              </a:rPr>
              <a:t>Convolutional Neural Networks (CNN)</a:t>
            </a:r>
          </a:p>
          <a:p>
            <a:pPr marL="1143000" lvl="2" indent="-228600" algn="l">
              <a:buFont typeface="+mj-lt"/>
              <a:buAutoNum type="arabicPeriod"/>
            </a:pPr>
            <a:r>
              <a:rPr lang="en-US" b="0" i="0" dirty="0">
                <a:solidFill>
                  <a:srgbClr val="0D0D0D"/>
                </a:solidFill>
                <a:effectLst/>
                <a:latin typeface="Söhne"/>
              </a:rPr>
              <a:t>Recurrent Neural Networks (RNN), like Long Short-Term Memory (LSTM) or Gated Recurrent Unit (GRU)</a:t>
            </a:r>
          </a:p>
          <a:p>
            <a:pPr marL="1143000" lvl="2" indent="-228600" algn="l">
              <a:buFont typeface="+mj-lt"/>
              <a:buAutoNum type="arabicPeriod"/>
            </a:pPr>
            <a:r>
              <a:rPr lang="en-US" b="0" i="0" dirty="0">
                <a:solidFill>
                  <a:srgbClr val="0D0D0D"/>
                </a:solidFill>
                <a:effectLst/>
                <a:latin typeface="Söhne"/>
              </a:rPr>
              <a:t>Transformer-based models like BERT, GPT, etc.</a:t>
            </a:r>
          </a:p>
          <a:p>
            <a:pPr marL="742950" lvl="1" indent="-285750" algn="l">
              <a:buFont typeface="+mj-lt"/>
              <a:buAutoNum type="arabicPeriod"/>
            </a:pPr>
            <a:r>
              <a:rPr lang="en-US" b="0" i="0" dirty="0">
                <a:solidFill>
                  <a:srgbClr val="0D0D0D"/>
                </a:solidFill>
                <a:effectLst/>
                <a:latin typeface="Söhne"/>
              </a:rPr>
              <a:t>Experiment with different models to find the one that performs best on the dataset.</a:t>
            </a:r>
          </a:p>
          <a:p>
            <a:pPr algn="l">
              <a:buFont typeface="+mj-lt"/>
              <a:buAutoNum type="arabicPeriod"/>
            </a:pPr>
            <a:r>
              <a:rPr lang="en-US" b="1" i="0" dirty="0">
                <a:solidFill>
                  <a:srgbClr val="0D0D0D"/>
                </a:solidFill>
                <a:effectLst/>
                <a:latin typeface="Söhne"/>
              </a:rPr>
              <a:t>Model Training:</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Split the training set further into training and validation sets to monitor the model's performance during training.</a:t>
            </a:r>
          </a:p>
          <a:p>
            <a:pPr marL="742950" lvl="1" indent="-285750" algn="l">
              <a:buFont typeface="+mj-lt"/>
              <a:buAutoNum type="arabicPeriod"/>
            </a:pPr>
            <a:r>
              <a:rPr lang="en-US" b="0" i="0" dirty="0">
                <a:solidFill>
                  <a:srgbClr val="0D0D0D"/>
                </a:solidFill>
                <a:effectLst/>
                <a:latin typeface="Söhne"/>
              </a:rPr>
              <a:t>Train the selected model on the training set.</a:t>
            </a:r>
          </a:p>
          <a:p>
            <a:pPr marL="742950" lvl="1" indent="-285750" algn="l">
              <a:buFont typeface="+mj-lt"/>
              <a:buAutoNum type="arabicPeriod"/>
            </a:pPr>
            <a:r>
              <a:rPr lang="en-US" b="0" i="0" dirty="0">
                <a:solidFill>
                  <a:srgbClr val="0D0D0D"/>
                </a:solidFill>
                <a:effectLst/>
                <a:latin typeface="Söhne"/>
              </a:rPr>
              <a:t>Fine-tune hyperparameters if necessary to improve performance.</a:t>
            </a:r>
          </a:p>
          <a:p>
            <a:pPr algn="l">
              <a:buFont typeface="+mj-lt"/>
              <a:buAutoNum type="arabicPeriod"/>
            </a:pPr>
            <a:r>
              <a:rPr lang="en-US" b="1" i="0" dirty="0">
                <a:solidFill>
                  <a:srgbClr val="0D0D0D"/>
                </a:solidFill>
                <a:effectLst/>
                <a:latin typeface="Söhne"/>
              </a:rPr>
              <a:t>Model Evaluation: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Evaluate the trained model on the test set to assess its performance.</a:t>
            </a:r>
          </a:p>
          <a:p>
            <a:pPr marL="742950" lvl="1" indent="-285750" algn="l">
              <a:buFont typeface="+mj-lt"/>
              <a:buAutoNum type="arabicPeriod"/>
            </a:pPr>
            <a:r>
              <a:rPr lang="en-US" b="0" i="0" dirty="0">
                <a:solidFill>
                  <a:srgbClr val="0D0D0D"/>
                </a:solidFill>
                <a:effectLst/>
                <a:latin typeface="Söhne"/>
              </a:rPr>
              <a:t>Calculate metrics such as accuracy, precision, recall, and F1-score to measure the model's effectiveness.</a:t>
            </a:r>
          </a:p>
          <a:p>
            <a:pPr marL="742950" lvl="1" indent="-285750" algn="l">
              <a:buFont typeface="+mj-lt"/>
              <a:buAutoNum type="arabicPeriod"/>
            </a:pPr>
            <a:r>
              <a:rPr lang="en-US" b="0" i="0" dirty="0">
                <a:solidFill>
                  <a:srgbClr val="0D0D0D"/>
                </a:solidFill>
                <a:effectLst/>
                <a:latin typeface="Söhne"/>
              </a:rPr>
              <a:t>Analyze any misclassifications and consider refining the model further if necessary.</a:t>
            </a:r>
          </a:p>
          <a:p>
            <a:pPr algn="l">
              <a:buFont typeface="+mj-lt"/>
              <a:buAutoNum type="arabicPeriod"/>
            </a:pPr>
            <a:r>
              <a:rPr lang="en-US" b="1" i="0" dirty="0">
                <a:solidFill>
                  <a:srgbClr val="0D0D0D"/>
                </a:solidFill>
                <a:effectLst/>
                <a:latin typeface="Söhne"/>
              </a:rPr>
              <a:t>Deployment: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Once satisfied with the model's performance, deploy it for real-world use, such as sentiment analysis of movie reviews.</a:t>
            </a:r>
          </a:p>
          <a:p>
            <a:pPr marL="742950" lvl="1" indent="-285750" algn="l">
              <a:buFont typeface="+mj-lt"/>
              <a:buAutoNum type="arabicPeriod"/>
            </a:pPr>
            <a:r>
              <a:rPr lang="en-US" b="0" i="0" dirty="0">
                <a:solidFill>
                  <a:srgbClr val="0D0D0D"/>
                </a:solidFill>
                <a:effectLst/>
                <a:latin typeface="Söhne"/>
              </a:rPr>
              <a:t>Develop a user-friendly interface if needed for easy interaction with the model.</a:t>
            </a:r>
          </a:p>
          <a:p>
            <a:pPr algn="l">
              <a:buFont typeface="+mj-lt"/>
              <a:buAutoNum type="arabicPeriod"/>
            </a:pPr>
            <a:r>
              <a:rPr lang="en-US" b="1" i="0" dirty="0">
                <a:solidFill>
                  <a:srgbClr val="0D0D0D"/>
                </a:solidFill>
                <a:effectLst/>
                <a:latin typeface="Söhne"/>
              </a:rPr>
              <a:t>Monitoring and Maintenance: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Continuously monitor the model's performance in the production environment.</a:t>
            </a:r>
          </a:p>
          <a:p>
            <a:pPr marL="742950" lvl="1" indent="-285750" algn="l">
              <a:buFont typeface="+mj-lt"/>
              <a:buAutoNum type="arabicPeriod"/>
            </a:pPr>
            <a:r>
              <a:rPr lang="en-US" b="0" i="0" dirty="0">
                <a:solidFill>
                  <a:srgbClr val="0D0D0D"/>
                </a:solidFill>
                <a:effectLst/>
                <a:latin typeface="Söhne"/>
              </a:rPr>
              <a:t>Update the model periodically with new data to ensure it remains accurate and relevant.</a:t>
            </a:r>
          </a:p>
          <a:p>
            <a:pPr algn="l"/>
            <a:r>
              <a:rPr lang="en-US" b="0" i="0" dirty="0">
                <a:solidFill>
                  <a:srgbClr val="0D0D0D"/>
                </a:solidFill>
                <a:effectLst/>
                <a:latin typeface="Söhne"/>
              </a:rPr>
              <a:t>By following these steps, we can create an effective sentiment classification model for predicting the sentiment of movie reviews, helping users make informed decisions about which movies to watch based on their reviews.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numCol="2">
            <a:noAutofit/>
          </a:bodyPr>
          <a:lstStyle/>
          <a:p>
            <a:pPr marL="305435" indent="-305435" algn="just">
              <a:lnSpc>
                <a:spcPct val="100000"/>
              </a:lnSpc>
            </a:pPr>
            <a:r>
              <a:rPr lang="en-US" sz="700" dirty="0"/>
              <a:t>Here's a high-level algorithm for sentiment classification of movie reviews using machine learning or deep learning techniques:</a:t>
            </a:r>
          </a:p>
          <a:p>
            <a:pPr marL="305435" indent="-305435" algn="just">
              <a:lnSpc>
                <a:spcPct val="100000"/>
              </a:lnSpc>
            </a:pPr>
            <a:endParaRPr lang="en-US" sz="700" dirty="0"/>
          </a:p>
          <a:p>
            <a:pPr marL="305435" indent="-305435" algn="just">
              <a:lnSpc>
                <a:spcPct val="100000"/>
              </a:lnSpc>
            </a:pPr>
            <a:r>
              <a:rPr lang="en-US" sz="700" dirty="0"/>
              <a:t>1. **Data Preprocessing:**</a:t>
            </a:r>
          </a:p>
          <a:p>
            <a:pPr marL="305435" indent="-305435" algn="just">
              <a:lnSpc>
                <a:spcPct val="100000"/>
              </a:lnSpc>
            </a:pPr>
            <a:r>
              <a:rPr lang="en-US" sz="700" dirty="0"/>
              <a:t>   - Load the movie review dataset containing 50,000 reviews (25,000 for training and 25,000 for testing).</a:t>
            </a:r>
          </a:p>
          <a:p>
            <a:pPr marL="305435" indent="-305435" algn="just">
              <a:lnSpc>
                <a:spcPct val="100000"/>
              </a:lnSpc>
            </a:pPr>
            <a:r>
              <a:rPr lang="en-US" sz="700" dirty="0"/>
              <a:t>   - Preprocess the text data:</a:t>
            </a:r>
          </a:p>
          <a:p>
            <a:pPr marL="305435" indent="-305435" algn="just">
              <a:lnSpc>
                <a:spcPct val="100000"/>
              </a:lnSpc>
            </a:pPr>
            <a:r>
              <a:rPr lang="en-US" sz="700" dirty="0"/>
              <a:t>     - Convert text to lowercase.</a:t>
            </a:r>
          </a:p>
          <a:p>
            <a:pPr marL="305435" indent="-305435" algn="just">
              <a:lnSpc>
                <a:spcPct val="100000"/>
              </a:lnSpc>
            </a:pPr>
            <a:r>
              <a:rPr lang="en-US" sz="700" dirty="0"/>
              <a:t>     - Remove punctuation marks.</a:t>
            </a:r>
          </a:p>
          <a:p>
            <a:pPr marL="305435" indent="-305435" algn="just">
              <a:lnSpc>
                <a:spcPct val="100000"/>
              </a:lnSpc>
            </a:pPr>
            <a:r>
              <a:rPr lang="en-US" sz="700" dirty="0"/>
              <a:t>     - Remove </a:t>
            </a:r>
            <a:r>
              <a:rPr lang="en-US" sz="700" dirty="0" err="1"/>
              <a:t>stopwords</a:t>
            </a:r>
            <a:r>
              <a:rPr lang="en-US" sz="700" dirty="0"/>
              <a:t> (common words like "the", "is", etc.).</a:t>
            </a:r>
          </a:p>
          <a:p>
            <a:pPr marL="305435" indent="-305435" algn="just">
              <a:lnSpc>
                <a:spcPct val="100000"/>
              </a:lnSpc>
            </a:pPr>
            <a:r>
              <a:rPr lang="en-US" sz="700" dirty="0"/>
              <a:t>     - Tokenize the text (split into individual words or tokens).</a:t>
            </a:r>
          </a:p>
          <a:p>
            <a:pPr marL="305435" indent="-305435" algn="just">
              <a:lnSpc>
                <a:spcPct val="100000"/>
              </a:lnSpc>
            </a:pPr>
            <a:r>
              <a:rPr lang="en-US" sz="700" dirty="0"/>
              <a:t>     - Convert tokens into numerical representations (e.g., word embeddings or TF-IDF vectors).</a:t>
            </a:r>
          </a:p>
          <a:p>
            <a:pPr marL="305435" indent="-305435" algn="just">
              <a:lnSpc>
                <a:spcPct val="100000"/>
              </a:lnSpc>
            </a:pPr>
            <a:r>
              <a:rPr lang="en-US" sz="700" dirty="0"/>
              <a:t>   - Split the dataset into training and testing sets.</a:t>
            </a:r>
          </a:p>
          <a:p>
            <a:pPr marL="305435" indent="-305435" algn="just">
              <a:lnSpc>
                <a:spcPct val="100000"/>
              </a:lnSpc>
            </a:pPr>
            <a:endParaRPr lang="en-US" sz="700" dirty="0"/>
          </a:p>
          <a:p>
            <a:pPr marL="305435" indent="-305435" algn="just">
              <a:lnSpc>
                <a:spcPct val="100000"/>
              </a:lnSpc>
            </a:pPr>
            <a:r>
              <a:rPr lang="en-US" sz="700" dirty="0"/>
              <a:t>2. **Model Selection:**</a:t>
            </a:r>
          </a:p>
          <a:p>
            <a:pPr marL="305435" indent="-305435" algn="just">
              <a:lnSpc>
                <a:spcPct val="100000"/>
              </a:lnSpc>
            </a:pPr>
            <a:r>
              <a:rPr lang="en-US" sz="700" dirty="0"/>
              <a:t>   - Choose a classification algorithm or deep learning architecture suitable for sentiment analysis. Options include logistic regression, support vector machines (SVM), random forests, convolutional neural networks (CNN), recurrent neural networks (RNN), or transformer-based models like BERT.</a:t>
            </a:r>
          </a:p>
          <a:p>
            <a:pPr marL="305435" indent="-305435" algn="just">
              <a:lnSpc>
                <a:spcPct val="100000"/>
              </a:lnSpc>
            </a:pPr>
            <a:r>
              <a:rPr lang="en-US" sz="700" dirty="0"/>
              <a:t>   - Select the appropriate model based on factors such as performance, complexity, and scalability.</a:t>
            </a:r>
          </a:p>
          <a:p>
            <a:pPr marL="305435" indent="-305435" algn="just">
              <a:lnSpc>
                <a:spcPct val="100000"/>
              </a:lnSpc>
            </a:pPr>
            <a:endParaRPr lang="en-US" sz="700" dirty="0"/>
          </a:p>
          <a:p>
            <a:pPr marL="305435" indent="-305435" algn="just">
              <a:lnSpc>
                <a:spcPct val="100000"/>
              </a:lnSpc>
            </a:pPr>
            <a:r>
              <a:rPr lang="en-US" sz="700" dirty="0"/>
              <a:t>3. **Model Training:**</a:t>
            </a:r>
          </a:p>
          <a:p>
            <a:pPr marL="305435" indent="-305435" algn="just">
              <a:lnSpc>
                <a:spcPct val="100000"/>
              </a:lnSpc>
            </a:pPr>
            <a:r>
              <a:rPr lang="en-US" sz="700" dirty="0"/>
              <a:t>   - Split the training set further into training and validation sets (e.g., 80% training, 20% validation).</a:t>
            </a:r>
          </a:p>
          <a:p>
            <a:pPr marL="305435" indent="-305435" algn="just">
              <a:lnSpc>
                <a:spcPct val="100000"/>
              </a:lnSpc>
            </a:pPr>
            <a:r>
              <a:rPr lang="en-US" sz="700" dirty="0"/>
              <a:t>   - Train the selected model on the training set:</a:t>
            </a:r>
          </a:p>
          <a:p>
            <a:pPr marL="305435" indent="-305435" algn="just">
              <a:lnSpc>
                <a:spcPct val="100000"/>
              </a:lnSpc>
            </a:pPr>
            <a:r>
              <a:rPr lang="en-US" sz="700" dirty="0"/>
              <a:t>     - Feed the preprocessed text data into the model.</a:t>
            </a:r>
          </a:p>
          <a:p>
            <a:pPr marL="305435" indent="-305435" algn="just">
              <a:lnSpc>
                <a:spcPct val="100000"/>
              </a:lnSpc>
            </a:pPr>
            <a:r>
              <a:rPr lang="en-US" sz="700" dirty="0"/>
              <a:t>     - Update model parameters iteratively to minimize the loss function.</a:t>
            </a:r>
          </a:p>
          <a:p>
            <a:pPr marL="305435" indent="-305435" algn="just">
              <a:lnSpc>
                <a:spcPct val="100000"/>
              </a:lnSpc>
            </a:pPr>
            <a:r>
              <a:rPr lang="en-US" sz="700" dirty="0"/>
              <a:t>     - Monitor performance on the validation set to avoid overfitting.</a:t>
            </a:r>
          </a:p>
          <a:p>
            <a:pPr marL="305435" indent="-305435" algn="just">
              <a:lnSpc>
                <a:spcPct val="100000"/>
              </a:lnSpc>
            </a:pPr>
            <a:r>
              <a:rPr lang="en-US" sz="700" dirty="0"/>
              <a:t>   - Fine-tune hyperparameters if necessary to optimize model performance.</a:t>
            </a:r>
          </a:p>
          <a:p>
            <a:pPr marL="305435" indent="-305435" algn="just">
              <a:lnSpc>
                <a:spcPct val="100000"/>
              </a:lnSpc>
            </a:pPr>
            <a:endParaRPr lang="en-US" sz="700" dirty="0"/>
          </a:p>
          <a:p>
            <a:pPr marL="305435" indent="-305435" algn="just">
              <a:lnSpc>
                <a:spcPct val="100000"/>
              </a:lnSpc>
            </a:pPr>
            <a:r>
              <a:rPr lang="en-US" sz="700" dirty="0"/>
              <a:t>4. **Model Evaluation:**</a:t>
            </a:r>
          </a:p>
          <a:p>
            <a:pPr marL="305435" indent="-305435" algn="just">
              <a:lnSpc>
                <a:spcPct val="100000"/>
              </a:lnSpc>
            </a:pPr>
            <a:r>
              <a:rPr lang="en-US" sz="700" dirty="0"/>
              <a:t>   - Evaluate the trained model on the testing set:</a:t>
            </a:r>
          </a:p>
          <a:p>
            <a:pPr marL="305435" indent="-305435" algn="just">
              <a:lnSpc>
                <a:spcPct val="100000"/>
              </a:lnSpc>
            </a:pPr>
            <a:r>
              <a:rPr lang="en-US" sz="700" dirty="0"/>
              <a:t>     - Feed the preprocessed test data into the trained model.</a:t>
            </a:r>
          </a:p>
          <a:p>
            <a:pPr marL="305435" indent="-305435" algn="just">
              <a:lnSpc>
                <a:spcPct val="100000"/>
              </a:lnSpc>
            </a:pPr>
            <a:r>
              <a:rPr lang="en-US" sz="700" dirty="0"/>
              <a:t>     - Predict the sentiment (positive or negative) for each review.</a:t>
            </a:r>
          </a:p>
          <a:p>
            <a:pPr marL="305435" indent="-305435" algn="just">
              <a:lnSpc>
                <a:spcPct val="100000"/>
              </a:lnSpc>
            </a:pPr>
            <a:r>
              <a:rPr lang="en-US" sz="700" dirty="0"/>
              <a:t>     - Compare the predicted labels with the true labels to calculate performance metrics such as accuracy, precision, recall, and F1-score.</a:t>
            </a:r>
          </a:p>
          <a:p>
            <a:pPr marL="305435" indent="-305435" algn="just">
              <a:lnSpc>
                <a:spcPct val="100000"/>
              </a:lnSpc>
            </a:pPr>
            <a:r>
              <a:rPr lang="en-US" sz="700" dirty="0"/>
              <a:t>     - Analyze any misclassifications and identify areas for improvement.</a:t>
            </a:r>
          </a:p>
          <a:p>
            <a:pPr marL="305435" indent="-305435" algn="just">
              <a:lnSpc>
                <a:spcPct val="100000"/>
              </a:lnSpc>
            </a:pPr>
            <a:endParaRPr lang="en-US" sz="700" dirty="0"/>
          </a:p>
          <a:p>
            <a:pPr marL="305435" indent="-305435" algn="just">
              <a:lnSpc>
                <a:spcPct val="100000"/>
              </a:lnSpc>
            </a:pPr>
            <a:r>
              <a:rPr lang="en-US" sz="700" dirty="0"/>
              <a:t>5. **Deployment:**</a:t>
            </a:r>
          </a:p>
          <a:p>
            <a:pPr marL="305435" indent="-305435" algn="just">
              <a:lnSpc>
                <a:spcPct val="100000"/>
              </a:lnSpc>
            </a:pPr>
            <a:r>
              <a:rPr lang="en-US" sz="700" dirty="0"/>
              <a:t>   - Once satisfied with the model's performance, deploy it for real-world use:</a:t>
            </a:r>
          </a:p>
          <a:p>
            <a:pPr marL="305435" indent="-305435" algn="just">
              <a:lnSpc>
                <a:spcPct val="100000"/>
              </a:lnSpc>
            </a:pPr>
            <a:r>
              <a:rPr lang="en-US" sz="700" dirty="0"/>
              <a:t>     - Integrate the model into an application or platform for sentiment analysis of movie reviews.</a:t>
            </a:r>
          </a:p>
          <a:p>
            <a:pPr marL="305435" indent="-305435" algn="just">
              <a:lnSpc>
                <a:spcPct val="100000"/>
              </a:lnSpc>
            </a:pPr>
            <a:r>
              <a:rPr lang="en-US" sz="700" dirty="0"/>
              <a:t>     - Develop a user-friendly interface for users to input movie reviews and receive sentiment predictions.</a:t>
            </a:r>
          </a:p>
          <a:p>
            <a:pPr marL="305435" indent="-305435" algn="just">
              <a:lnSpc>
                <a:spcPct val="100000"/>
              </a:lnSpc>
            </a:pPr>
            <a:r>
              <a:rPr lang="en-US" sz="700" dirty="0"/>
              <a:t>     - Implement monitoring mechanisms to track model performance and usage in the production environment.</a:t>
            </a:r>
          </a:p>
          <a:p>
            <a:pPr marL="305435" indent="-305435" algn="just">
              <a:lnSpc>
                <a:spcPct val="100000"/>
              </a:lnSpc>
            </a:pPr>
            <a:endParaRPr lang="en-US" sz="700" dirty="0"/>
          </a:p>
          <a:p>
            <a:pPr marL="305435" indent="-305435" algn="just">
              <a:lnSpc>
                <a:spcPct val="100000"/>
              </a:lnSpc>
            </a:pPr>
            <a:r>
              <a:rPr lang="en-US" sz="700" dirty="0"/>
              <a:t>6. **Monitoring and Maintenance:**</a:t>
            </a:r>
          </a:p>
          <a:p>
            <a:pPr marL="305435" indent="-305435" algn="just">
              <a:lnSpc>
                <a:spcPct val="100000"/>
              </a:lnSpc>
            </a:pPr>
            <a:r>
              <a:rPr lang="en-US" sz="700" dirty="0"/>
              <a:t>   - Continuously monitor the deployed model's performance:</a:t>
            </a:r>
          </a:p>
          <a:p>
            <a:pPr marL="305435" indent="-305435" algn="just">
              <a:lnSpc>
                <a:spcPct val="100000"/>
              </a:lnSpc>
            </a:pPr>
            <a:r>
              <a:rPr lang="en-US" sz="700" dirty="0"/>
              <a:t>     - Track key metrics such as accuracy, response time, and user feedback.</a:t>
            </a:r>
          </a:p>
          <a:p>
            <a:pPr marL="305435" indent="-305435" algn="just">
              <a:lnSpc>
                <a:spcPct val="100000"/>
              </a:lnSpc>
            </a:pPr>
            <a:r>
              <a:rPr lang="en-US" sz="700" dirty="0"/>
              <a:t>     - Address any issues or drift in performance promptly.</a:t>
            </a:r>
          </a:p>
          <a:p>
            <a:pPr marL="305435" indent="-305435" algn="just">
              <a:lnSpc>
                <a:spcPct val="100000"/>
              </a:lnSpc>
            </a:pPr>
            <a:r>
              <a:rPr lang="en-US" sz="700" dirty="0"/>
              <a:t>     - Periodically retrain the model with new data to ensure it remains accurate and up-to-date.</a:t>
            </a:r>
          </a:p>
          <a:p>
            <a:pPr marL="305435" indent="-305435" algn="just">
              <a:lnSpc>
                <a:spcPct val="100000"/>
              </a:lnSpc>
            </a:pPr>
            <a:endParaRPr lang="en-US" sz="700" dirty="0"/>
          </a:p>
          <a:p>
            <a:pPr marL="305435" indent="-305435" algn="just">
              <a:lnSpc>
                <a:spcPct val="100000"/>
              </a:lnSpc>
            </a:pPr>
            <a:r>
              <a:rPr lang="en-US" sz="700" dirty="0"/>
              <a:t>This algorithm outlines the key steps involved in building a sentiment classification system for movie reviews, from data preprocessing and model selection to deployment and maintenance. Depending on the specific requirements and constraints, you may need to adapt or extend this algorithm accordingly.</a:t>
            </a:r>
            <a:endParaRPr lang="en-IN" sz="7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3954" y="1257402"/>
            <a:ext cx="10942213" cy="4343195"/>
          </a:xfrm>
        </p:spPr>
        <p:txBody>
          <a:bodyPr>
            <a:normAutofit/>
          </a:bodyPr>
          <a:lstStyle/>
          <a:p>
            <a:pPr marL="0" indent="0" algn="just">
              <a:lnSpc>
                <a:spcPct val="150000"/>
              </a:lnSpc>
              <a:buNone/>
            </a:pPr>
            <a:endParaRPr lang="en-US" sz="2400" dirty="0"/>
          </a:p>
          <a:p>
            <a:pPr marL="0" indent="0" algn="just">
              <a:lnSpc>
                <a:spcPct val="150000"/>
              </a:lnSpc>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IN" sz="2400" dirty="0"/>
          </a:p>
        </p:txBody>
      </p:sp>
      <p:pic>
        <p:nvPicPr>
          <p:cNvPr id="41" name="Picture 40">
            <a:extLst>
              <a:ext uri="{FF2B5EF4-FFF2-40B4-BE49-F238E27FC236}">
                <a16:creationId xmlns:a16="http://schemas.microsoft.com/office/drawing/2014/main" id="{56637B78-C295-943D-249C-A6F194F945AA}"/>
              </a:ext>
            </a:extLst>
          </p:cNvPr>
          <p:cNvPicPr>
            <a:picLocks noChangeAspect="1"/>
          </p:cNvPicPr>
          <p:nvPr/>
        </p:nvPicPr>
        <p:blipFill>
          <a:blip r:embed="rId2"/>
          <a:stretch>
            <a:fillRect/>
          </a:stretch>
        </p:blipFill>
        <p:spPr>
          <a:xfrm>
            <a:off x="373954" y="1620606"/>
            <a:ext cx="2816286" cy="1199249"/>
          </a:xfrm>
          <a:prstGeom prst="rect">
            <a:avLst/>
          </a:prstGeom>
        </p:spPr>
      </p:pic>
      <p:pic>
        <p:nvPicPr>
          <p:cNvPr id="43" name="Picture 42">
            <a:extLst>
              <a:ext uri="{FF2B5EF4-FFF2-40B4-BE49-F238E27FC236}">
                <a16:creationId xmlns:a16="http://schemas.microsoft.com/office/drawing/2014/main" id="{6BF57EEE-4A3F-0F71-C5B8-4E5CEB36A944}"/>
              </a:ext>
            </a:extLst>
          </p:cNvPr>
          <p:cNvPicPr>
            <a:picLocks noChangeAspect="1"/>
          </p:cNvPicPr>
          <p:nvPr/>
        </p:nvPicPr>
        <p:blipFill>
          <a:blip r:embed="rId3"/>
          <a:stretch>
            <a:fillRect/>
          </a:stretch>
        </p:blipFill>
        <p:spPr>
          <a:xfrm>
            <a:off x="9438641" y="3404028"/>
            <a:ext cx="2261412" cy="1776733"/>
          </a:xfrm>
          <a:prstGeom prst="rect">
            <a:avLst/>
          </a:prstGeom>
        </p:spPr>
      </p:pic>
      <p:pic>
        <p:nvPicPr>
          <p:cNvPr id="45" name="Picture 44">
            <a:extLst>
              <a:ext uri="{FF2B5EF4-FFF2-40B4-BE49-F238E27FC236}">
                <a16:creationId xmlns:a16="http://schemas.microsoft.com/office/drawing/2014/main" id="{87A35777-B76F-E2A4-8D5C-2283FFC224DE}"/>
              </a:ext>
            </a:extLst>
          </p:cNvPr>
          <p:cNvPicPr>
            <a:picLocks noChangeAspect="1"/>
          </p:cNvPicPr>
          <p:nvPr/>
        </p:nvPicPr>
        <p:blipFill>
          <a:blip r:embed="rId4"/>
          <a:stretch>
            <a:fillRect/>
          </a:stretch>
        </p:blipFill>
        <p:spPr>
          <a:xfrm>
            <a:off x="373954" y="2799649"/>
            <a:ext cx="2816286" cy="997585"/>
          </a:xfrm>
          <a:prstGeom prst="rect">
            <a:avLst/>
          </a:prstGeom>
        </p:spPr>
      </p:pic>
      <p:pic>
        <p:nvPicPr>
          <p:cNvPr id="47" name="Picture 46">
            <a:extLst>
              <a:ext uri="{FF2B5EF4-FFF2-40B4-BE49-F238E27FC236}">
                <a16:creationId xmlns:a16="http://schemas.microsoft.com/office/drawing/2014/main" id="{12ECDCDC-C17E-EE77-AE02-307F16B5FC1B}"/>
              </a:ext>
            </a:extLst>
          </p:cNvPr>
          <p:cNvPicPr>
            <a:picLocks noChangeAspect="1"/>
          </p:cNvPicPr>
          <p:nvPr/>
        </p:nvPicPr>
        <p:blipFill>
          <a:blip r:embed="rId5"/>
          <a:stretch>
            <a:fillRect/>
          </a:stretch>
        </p:blipFill>
        <p:spPr>
          <a:xfrm>
            <a:off x="373954" y="3910973"/>
            <a:ext cx="2849464" cy="1049404"/>
          </a:xfrm>
          <a:prstGeom prst="rect">
            <a:avLst/>
          </a:prstGeom>
        </p:spPr>
      </p:pic>
      <p:pic>
        <p:nvPicPr>
          <p:cNvPr id="49" name="Picture 48">
            <a:extLst>
              <a:ext uri="{FF2B5EF4-FFF2-40B4-BE49-F238E27FC236}">
                <a16:creationId xmlns:a16="http://schemas.microsoft.com/office/drawing/2014/main" id="{AB267646-5725-6C64-485C-971100D53DF7}"/>
              </a:ext>
            </a:extLst>
          </p:cNvPr>
          <p:cNvPicPr>
            <a:picLocks noChangeAspect="1"/>
          </p:cNvPicPr>
          <p:nvPr/>
        </p:nvPicPr>
        <p:blipFill>
          <a:blip r:embed="rId6"/>
          <a:stretch>
            <a:fillRect/>
          </a:stretch>
        </p:blipFill>
        <p:spPr>
          <a:xfrm>
            <a:off x="373954" y="4942983"/>
            <a:ext cx="2986928" cy="1295257"/>
          </a:xfrm>
          <a:prstGeom prst="rect">
            <a:avLst/>
          </a:prstGeom>
        </p:spPr>
      </p:pic>
      <p:pic>
        <p:nvPicPr>
          <p:cNvPr id="51" name="Picture 50">
            <a:extLst>
              <a:ext uri="{FF2B5EF4-FFF2-40B4-BE49-F238E27FC236}">
                <a16:creationId xmlns:a16="http://schemas.microsoft.com/office/drawing/2014/main" id="{61C2CC01-D67C-7105-F356-952351A39860}"/>
              </a:ext>
            </a:extLst>
          </p:cNvPr>
          <p:cNvPicPr>
            <a:picLocks noChangeAspect="1"/>
          </p:cNvPicPr>
          <p:nvPr/>
        </p:nvPicPr>
        <p:blipFill>
          <a:blip r:embed="rId7"/>
          <a:stretch>
            <a:fillRect/>
          </a:stretch>
        </p:blipFill>
        <p:spPr>
          <a:xfrm>
            <a:off x="3607303" y="2659803"/>
            <a:ext cx="2937698" cy="1350310"/>
          </a:xfrm>
          <a:prstGeom prst="rect">
            <a:avLst/>
          </a:prstGeom>
        </p:spPr>
      </p:pic>
      <p:pic>
        <p:nvPicPr>
          <p:cNvPr id="53" name="Picture 52">
            <a:extLst>
              <a:ext uri="{FF2B5EF4-FFF2-40B4-BE49-F238E27FC236}">
                <a16:creationId xmlns:a16="http://schemas.microsoft.com/office/drawing/2014/main" id="{FA64063B-3D1E-6052-9CDA-04C132DAAC39}"/>
              </a:ext>
            </a:extLst>
          </p:cNvPr>
          <p:cNvPicPr>
            <a:picLocks noChangeAspect="1"/>
          </p:cNvPicPr>
          <p:nvPr/>
        </p:nvPicPr>
        <p:blipFill>
          <a:blip r:embed="rId8"/>
          <a:stretch>
            <a:fillRect/>
          </a:stretch>
        </p:blipFill>
        <p:spPr>
          <a:xfrm>
            <a:off x="3607303" y="3992090"/>
            <a:ext cx="2895382" cy="1330860"/>
          </a:xfrm>
          <a:prstGeom prst="rect">
            <a:avLst/>
          </a:prstGeom>
        </p:spPr>
      </p:pic>
      <p:pic>
        <p:nvPicPr>
          <p:cNvPr id="55" name="Picture 54">
            <a:extLst>
              <a:ext uri="{FF2B5EF4-FFF2-40B4-BE49-F238E27FC236}">
                <a16:creationId xmlns:a16="http://schemas.microsoft.com/office/drawing/2014/main" id="{F1B8BB66-9BAC-C427-79B0-DD31A89BB3EC}"/>
              </a:ext>
            </a:extLst>
          </p:cNvPr>
          <p:cNvPicPr>
            <a:picLocks noChangeAspect="1"/>
          </p:cNvPicPr>
          <p:nvPr/>
        </p:nvPicPr>
        <p:blipFill>
          <a:blip r:embed="rId9"/>
          <a:stretch>
            <a:fillRect/>
          </a:stretch>
        </p:blipFill>
        <p:spPr>
          <a:xfrm>
            <a:off x="3764527" y="5245865"/>
            <a:ext cx="2623250" cy="1149974"/>
          </a:xfrm>
          <a:prstGeom prst="rect">
            <a:avLst/>
          </a:prstGeom>
        </p:spPr>
      </p:pic>
      <p:pic>
        <p:nvPicPr>
          <p:cNvPr id="57" name="Picture 56">
            <a:extLst>
              <a:ext uri="{FF2B5EF4-FFF2-40B4-BE49-F238E27FC236}">
                <a16:creationId xmlns:a16="http://schemas.microsoft.com/office/drawing/2014/main" id="{14D873E7-0662-3704-D31B-E1F6D6815298}"/>
              </a:ext>
            </a:extLst>
          </p:cNvPr>
          <p:cNvPicPr>
            <a:picLocks noChangeAspect="1"/>
          </p:cNvPicPr>
          <p:nvPr/>
        </p:nvPicPr>
        <p:blipFill>
          <a:blip r:embed="rId10"/>
          <a:stretch>
            <a:fillRect/>
          </a:stretch>
        </p:blipFill>
        <p:spPr>
          <a:xfrm>
            <a:off x="6545001" y="1441113"/>
            <a:ext cx="2816287" cy="1203615"/>
          </a:xfrm>
          <a:prstGeom prst="rect">
            <a:avLst/>
          </a:prstGeom>
        </p:spPr>
      </p:pic>
      <p:pic>
        <p:nvPicPr>
          <p:cNvPr id="59" name="Picture 58">
            <a:extLst>
              <a:ext uri="{FF2B5EF4-FFF2-40B4-BE49-F238E27FC236}">
                <a16:creationId xmlns:a16="http://schemas.microsoft.com/office/drawing/2014/main" id="{809639E3-15A4-AD19-944C-24F6CAFB8FD9}"/>
              </a:ext>
            </a:extLst>
          </p:cNvPr>
          <p:cNvPicPr>
            <a:picLocks noChangeAspect="1"/>
          </p:cNvPicPr>
          <p:nvPr/>
        </p:nvPicPr>
        <p:blipFill>
          <a:blip r:embed="rId11"/>
          <a:stretch>
            <a:fillRect/>
          </a:stretch>
        </p:blipFill>
        <p:spPr>
          <a:xfrm>
            <a:off x="6666445" y="2684587"/>
            <a:ext cx="2772195" cy="1126437"/>
          </a:xfrm>
          <a:prstGeom prst="rect">
            <a:avLst/>
          </a:prstGeom>
        </p:spPr>
      </p:pic>
      <p:pic>
        <p:nvPicPr>
          <p:cNvPr id="61" name="Picture 60">
            <a:extLst>
              <a:ext uri="{FF2B5EF4-FFF2-40B4-BE49-F238E27FC236}">
                <a16:creationId xmlns:a16="http://schemas.microsoft.com/office/drawing/2014/main" id="{C81D1109-49AA-8000-121D-CF2C2020FCCE}"/>
              </a:ext>
            </a:extLst>
          </p:cNvPr>
          <p:cNvPicPr>
            <a:picLocks noChangeAspect="1"/>
          </p:cNvPicPr>
          <p:nvPr/>
        </p:nvPicPr>
        <p:blipFill>
          <a:blip r:embed="rId12"/>
          <a:stretch>
            <a:fillRect/>
          </a:stretch>
        </p:blipFill>
        <p:spPr>
          <a:xfrm>
            <a:off x="6749106" y="4023160"/>
            <a:ext cx="2689534" cy="1092849"/>
          </a:xfrm>
          <a:prstGeom prst="rect">
            <a:avLst/>
          </a:prstGeom>
        </p:spPr>
      </p:pic>
      <p:pic>
        <p:nvPicPr>
          <p:cNvPr id="63" name="Picture 62">
            <a:extLst>
              <a:ext uri="{FF2B5EF4-FFF2-40B4-BE49-F238E27FC236}">
                <a16:creationId xmlns:a16="http://schemas.microsoft.com/office/drawing/2014/main" id="{475506DF-BCC0-E917-F82B-7CF48B5E8240}"/>
              </a:ext>
            </a:extLst>
          </p:cNvPr>
          <p:cNvPicPr>
            <a:picLocks noChangeAspect="1"/>
          </p:cNvPicPr>
          <p:nvPr/>
        </p:nvPicPr>
        <p:blipFill>
          <a:blip r:embed="rId13"/>
          <a:stretch>
            <a:fillRect/>
          </a:stretch>
        </p:blipFill>
        <p:spPr>
          <a:xfrm>
            <a:off x="6685729" y="5269443"/>
            <a:ext cx="2816287" cy="1156771"/>
          </a:xfrm>
          <a:prstGeom prst="rect">
            <a:avLst/>
          </a:prstGeom>
        </p:spPr>
      </p:pic>
      <p:pic>
        <p:nvPicPr>
          <p:cNvPr id="65" name="Picture 64">
            <a:extLst>
              <a:ext uri="{FF2B5EF4-FFF2-40B4-BE49-F238E27FC236}">
                <a16:creationId xmlns:a16="http://schemas.microsoft.com/office/drawing/2014/main" id="{C586A49E-466D-2CBF-B8CA-083890B5ACB8}"/>
              </a:ext>
            </a:extLst>
          </p:cNvPr>
          <p:cNvPicPr>
            <a:picLocks noChangeAspect="1"/>
          </p:cNvPicPr>
          <p:nvPr/>
        </p:nvPicPr>
        <p:blipFill>
          <a:blip r:embed="rId14"/>
          <a:stretch>
            <a:fillRect/>
          </a:stretch>
        </p:blipFill>
        <p:spPr>
          <a:xfrm>
            <a:off x="9438640" y="950852"/>
            <a:ext cx="2320132" cy="2322478"/>
          </a:xfrm>
          <a:prstGeom prst="rect">
            <a:avLst/>
          </a:prstGeom>
        </p:spPr>
      </p:pic>
      <p:pic>
        <p:nvPicPr>
          <p:cNvPr id="67" name="Picture 66">
            <a:extLst>
              <a:ext uri="{FF2B5EF4-FFF2-40B4-BE49-F238E27FC236}">
                <a16:creationId xmlns:a16="http://schemas.microsoft.com/office/drawing/2014/main" id="{713A4302-21FE-70C0-57CA-7E57B7ACF7E5}"/>
              </a:ext>
            </a:extLst>
          </p:cNvPr>
          <p:cNvPicPr>
            <a:picLocks noChangeAspect="1"/>
          </p:cNvPicPr>
          <p:nvPr/>
        </p:nvPicPr>
        <p:blipFill>
          <a:blip r:embed="rId15"/>
          <a:stretch>
            <a:fillRect/>
          </a:stretch>
        </p:blipFill>
        <p:spPr>
          <a:xfrm>
            <a:off x="3559849" y="1184669"/>
            <a:ext cx="2827928" cy="1450184"/>
          </a:xfrm>
          <a:prstGeom prst="rect">
            <a:avLst/>
          </a:prstGeom>
        </p:spPr>
      </p:pic>
      <p:pic>
        <p:nvPicPr>
          <p:cNvPr id="69" name="Picture 68">
            <a:extLst>
              <a:ext uri="{FF2B5EF4-FFF2-40B4-BE49-F238E27FC236}">
                <a16:creationId xmlns:a16="http://schemas.microsoft.com/office/drawing/2014/main" id="{335DDF37-7D4F-6246-D522-9E520C9EDF29}"/>
              </a:ext>
            </a:extLst>
          </p:cNvPr>
          <p:cNvPicPr>
            <a:picLocks noChangeAspect="1"/>
          </p:cNvPicPr>
          <p:nvPr/>
        </p:nvPicPr>
        <p:blipFill>
          <a:blip r:embed="rId2"/>
          <a:stretch>
            <a:fillRect/>
          </a:stretch>
        </p:blipFill>
        <p:spPr>
          <a:xfrm>
            <a:off x="9588320" y="5326786"/>
            <a:ext cx="2111732" cy="101579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pPr marL="0" indent="0">
              <a:buNone/>
            </a:pPr>
            <a:endParaRPr lang="en-US" sz="2000" dirty="0"/>
          </a:p>
          <a:p>
            <a:pPr marL="305435" indent="-305435"/>
            <a:endParaRPr lang="en-US" sz="2000" dirty="0"/>
          </a:p>
          <a:p>
            <a:pPr marL="305435" indent="-305435"/>
            <a:r>
              <a:rPr lang="en-US" sz="2000" dirty="0"/>
              <a:t>In conclusion, the developed sentiment classification model for movie reviews has proven to be effective in analyzing the sentiment of textual data. By leveraging a convolutional neural network (CNN) architecture and comprehensive data preprocessing techniques, we successfully trained a model capable of accurately predicting whether movie reviews convey positive or negative sentiments.</a:t>
            </a:r>
          </a:p>
          <a:p>
            <a:pPr marL="305435" indent="-305435"/>
            <a:endParaRPr lang="en-US" sz="2000" dirty="0"/>
          </a:p>
          <a:p>
            <a:pPr marL="305435" indent="-305435"/>
            <a:r>
              <a:rPr lang="en-US" sz="2000" dirty="0"/>
              <a:t>The evaluation results showcase the model's robust performance, as evidenced by its high accuracy, precision, recall, and F1-score on the test dataset. Furthermore, the model's deployment into a user-friendly interface enables seamless interaction, empowering users to obtain sentiment predictions for movie reviews effortlessly.</a:t>
            </a:r>
          </a:p>
          <a:p>
            <a:pPr marL="305435" indent="-305435"/>
            <a:endParaRPr lang="en-US" sz="2000" dirty="0"/>
          </a:p>
          <a:p>
            <a:pPr marL="305435" indent="-305435"/>
            <a:r>
              <a:rPr lang="en-US" sz="2000" dirty="0"/>
              <a:t>Moving forward, continuous monitoring and maintenance of the deployed model will ensure its ongoing reliability and relevance in real-world applications. Regular updates and retraining with new data will further enhance the model's accuracy and adaptability to evolving trends in movie reviews.</a:t>
            </a:r>
          </a:p>
          <a:p>
            <a:pPr marL="305435" indent="-305435"/>
            <a:endParaRPr lang="en-US" sz="2000" dirty="0"/>
          </a:p>
          <a:p>
            <a:pPr marL="305435" indent="-305435"/>
            <a:r>
              <a:rPr lang="en-US" sz="2000" dirty="0"/>
              <a:t>Overall, the sentiment classification model represents a valuable tool for decision-making in the realm of movie selection, providing users with actionable insights derived from the sentiment conveyed in reviews.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AB3C6CC1-698C-3511-8D41-1FB4DAF13905}"/>
              </a:ext>
            </a:extLst>
          </p:cNvPr>
          <p:cNvSpPr txBox="1"/>
          <p:nvPr/>
        </p:nvSpPr>
        <p:spPr>
          <a:xfrm>
            <a:off x="626715" y="1374955"/>
            <a:ext cx="10759040" cy="4339650"/>
          </a:xfrm>
          <a:prstGeom prst="rect">
            <a:avLst/>
          </a:prstGeom>
          <a:noFill/>
        </p:spPr>
        <p:txBody>
          <a:bodyPr wrap="square">
            <a:spAutoFit/>
          </a:bodyPr>
          <a:lstStyle/>
          <a:p>
            <a:r>
              <a:rPr lang="en-US" sz="1200" dirty="0"/>
              <a:t>1. Multimodal Sentiment Analysis: Expand the model to incorporate multimodal data, including text, images, and possibly audio, to capture richer representations of sentiment from diverse sources such as movie posters, trailers, and user-generated content.</a:t>
            </a:r>
          </a:p>
          <a:p>
            <a:endParaRPr lang="en-US" sz="1200" dirty="0"/>
          </a:p>
          <a:p>
            <a:r>
              <a:rPr lang="en-US" sz="1200" dirty="0"/>
              <a:t>2. Fine-Grained Sentiment Analysis: Enhance the model to perform fine-grained sentiment analysis, distinguishing between different aspects or facets of sentiment within movie reviews, such as plot, acting, cinematography, and soundtrack.</a:t>
            </a:r>
          </a:p>
          <a:p>
            <a:endParaRPr lang="en-US" sz="1200" dirty="0"/>
          </a:p>
          <a:p>
            <a:r>
              <a:rPr lang="en-US" sz="1200" dirty="0"/>
              <a:t>3. Transfer Learning and Pretrained Models: Explore transfer learning techniques using pretrained models such as BERT, GPT, or </a:t>
            </a:r>
            <a:r>
              <a:rPr lang="en-US" sz="1200" dirty="0" err="1"/>
              <a:t>RoBERTa</a:t>
            </a:r>
            <a:r>
              <a:rPr lang="en-US" sz="1200" dirty="0"/>
              <a:t> to leverage large-scale language representations and further improve the model's performance on movie review sentiment analysis tasks.</a:t>
            </a:r>
          </a:p>
          <a:p>
            <a:endParaRPr lang="en-US" sz="1200" dirty="0"/>
          </a:p>
          <a:p>
            <a:r>
              <a:rPr lang="en-US" sz="1200" dirty="0"/>
              <a:t>4. Domain Adaptation: Investigate domain adaptation methods to adapt the sentiment classification model to specific genres, languages, or cultural contexts within the movie review domain, ensuring robustness and accuracy across diverse datasets.</a:t>
            </a:r>
          </a:p>
          <a:p>
            <a:endParaRPr lang="en-US" sz="1200" dirty="0"/>
          </a:p>
          <a:p>
            <a:r>
              <a:rPr lang="en-US" sz="1200" dirty="0"/>
              <a:t>5. Temporal Analysis: Incorporate temporal analysis techniques to capture temporal dynamics and trends in movie sentiment over time, enabling the model to adapt to changing audience preferences and industry developments.</a:t>
            </a:r>
          </a:p>
          <a:p>
            <a:endParaRPr lang="en-US" sz="1200" dirty="0"/>
          </a:p>
          <a:p>
            <a:r>
              <a:rPr lang="en-US" sz="1200" dirty="0"/>
              <a:t>6. User Personalization: Integrate user feedback mechanisms and personalization features into the model to tailor sentiment predictions based on individual user preferences, viewing history, and demographic characteristics.</a:t>
            </a:r>
          </a:p>
          <a:p>
            <a:endParaRPr lang="en-US" sz="1200" dirty="0"/>
          </a:p>
          <a:p>
            <a:r>
              <a:rPr lang="en-US" sz="1200" dirty="0"/>
              <a:t>7. Sentiment Visualization: Develop visualization techniques to interpret and visualize the sentiment analysis results, providing users with intuitive insights into the overall sentiment trends and patterns within movie reviews.</a:t>
            </a:r>
          </a:p>
          <a:p>
            <a:endParaRPr lang="en-US" sz="1200" dirty="0"/>
          </a:p>
          <a:p>
            <a:r>
              <a:rPr lang="en-US" sz="1200" dirty="0"/>
              <a:t>8. Industry Applications: Explore applications of the sentiment classification model beyond movie reviews, such as analyzing sentiment in social media discussions, product reviews, market sentiment analysis, and customer feedback analysis in various industries.</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1490</Words>
  <Application>Microsoft Office PowerPoint</Application>
  <PresentationFormat>Widescreen</PresentationFormat>
  <Paragraphs>138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MOVIE REVIEW AND RATINGS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Hemanth Raj Boopathy</cp:lastModifiedBy>
  <cp:revision>24</cp:revision>
  <dcterms:created xsi:type="dcterms:W3CDTF">2021-05-26T16:50:10Z</dcterms:created>
  <dcterms:modified xsi:type="dcterms:W3CDTF">2024-04-04T17:25:52Z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