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1" r:id="rId10"/>
    <p:sldId id="257" r:id="rId11"/>
    <p:sldId id="260" r:id="rId12"/>
    <p:sldId id="262" r:id="rId13"/>
    <p:sldId id="258" r:id="rId14"/>
    <p:sldId id="259" r:id="rId15"/>
    <p:sldId id="261" r:id="rId16"/>
    <p:sldId id="272" r:id="rId17"/>
    <p:sldId id="273" r:id="rId18"/>
    <p:sldId id="275" r:id="rId19"/>
    <p:sldId id="270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AFEFD84-24DC-480A-96C8-AA14D8833FC1}">
          <p14:sldIdLst>
            <p14:sldId id="256"/>
            <p14:sldId id="263"/>
            <p14:sldId id="264"/>
            <p14:sldId id="265"/>
            <p14:sldId id="266"/>
            <p14:sldId id="267"/>
          </p14:sldIdLst>
        </p14:section>
        <p14:section name="Untitled Section" id="{E73BDEA3-30A4-4D2A-BBC3-1140EC2B44D7}">
          <p14:sldIdLst>
            <p14:sldId id="268"/>
            <p14:sldId id="269"/>
            <p14:sldId id="271"/>
            <p14:sldId id="257"/>
            <p14:sldId id="260"/>
            <p14:sldId id="262"/>
            <p14:sldId id="258"/>
            <p14:sldId id="259"/>
            <p14:sldId id="261"/>
            <p14:sldId id="272"/>
            <p14:sldId id="273"/>
            <p14:sldId id="275"/>
            <p14:sldId id="270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C2E8EE8-B346-4E75-A13C-5DAEEE2BDA66}" type="datetimeFigureOut">
              <a:rPr lang="en-IN" smtClean="0"/>
              <a:t>25-11-2019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2290F0A-8A11-43C7-8551-4016158AE33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608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8EE8-B346-4E75-A13C-5DAEEE2BDA66}" type="datetimeFigureOut">
              <a:rPr lang="en-IN" smtClean="0"/>
              <a:t>25-11-2019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90F0A-8A11-43C7-8551-4016158AE3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4277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8EE8-B346-4E75-A13C-5DAEEE2BDA66}" type="datetimeFigureOut">
              <a:rPr lang="en-IN" smtClean="0"/>
              <a:t>25-11-2019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90F0A-8A11-43C7-8551-4016158AE33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8939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8EE8-B346-4E75-A13C-5DAEEE2BDA66}" type="datetimeFigureOut">
              <a:rPr lang="en-IN" smtClean="0"/>
              <a:t>25-11-2019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90F0A-8A11-43C7-8551-4016158AE33A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0075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8EE8-B346-4E75-A13C-5DAEEE2BDA66}" type="datetimeFigureOut">
              <a:rPr lang="en-IN" smtClean="0"/>
              <a:t>25-11-2019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90F0A-8A11-43C7-8551-4016158AE3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471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8EE8-B346-4E75-A13C-5DAEEE2BDA66}" type="datetimeFigureOut">
              <a:rPr lang="en-IN" smtClean="0"/>
              <a:t>25-11-2019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90F0A-8A11-43C7-8551-4016158AE33A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126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8EE8-B346-4E75-A13C-5DAEEE2BDA66}" type="datetimeFigureOut">
              <a:rPr lang="en-IN" smtClean="0"/>
              <a:t>25-11-2019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90F0A-8A11-43C7-8551-4016158AE33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7429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8EE8-B346-4E75-A13C-5DAEEE2BDA66}" type="datetimeFigureOut">
              <a:rPr lang="en-IN" smtClean="0"/>
              <a:t>25-11-2019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90F0A-8A11-43C7-8551-4016158AE33A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6537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8EE8-B346-4E75-A13C-5DAEEE2BDA66}" type="datetimeFigureOut">
              <a:rPr lang="en-IN" smtClean="0"/>
              <a:t>25-11-2019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90F0A-8A11-43C7-8551-4016158AE33A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129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8EE8-B346-4E75-A13C-5DAEEE2BDA66}" type="datetimeFigureOut">
              <a:rPr lang="en-IN" smtClean="0"/>
              <a:t>25-11-2019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90F0A-8A11-43C7-8551-4016158AE3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972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8EE8-B346-4E75-A13C-5DAEEE2BDA66}" type="datetimeFigureOut">
              <a:rPr lang="en-IN" smtClean="0"/>
              <a:t>25-11-2019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90F0A-8A11-43C7-8551-4016158AE33A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2821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8EE8-B346-4E75-A13C-5DAEEE2BDA66}" type="datetimeFigureOut">
              <a:rPr lang="en-IN" smtClean="0"/>
              <a:t>25-11-2019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90F0A-8A11-43C7-8551-4016158AE3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8193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8EE8-B346-4E75-A13C-5DAEEE2BDA66}" type="datetimeFigureOut">
              <a:rPr lang="en-IN" smtClean="0"/>
              <a:t>25-11-2019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90F0A-8A11-43C7-8551-4016158AE33A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833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8EE8-B346-4E75-A13C-5DAEEE2BDA66}" type="datetimeFigureOut">
              <a:rPr lang="en-IN" smtClean="0"/>
              <a:t>25-11-2019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90F0A-8A11-43C7-8551-4016158AE33A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352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8EE8-B346-4E75-A13C-5DAEEE2BDA66}" type="datetimeFigureOut">
              <a:rPr lang="en-IN" smtClean="0"/>
              <a:t>25-11-2019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90F0A-8A11-43C7-8551-4016158AE3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7113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8EE8-B346-4E75-A13C-5DAEEE2BDA66}" type="datetimeFigureOut">
              <a:rPr lang="en-IN" smtClean="0"/>
              <a:t>25-11-2019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90F0A-8A11-43C7-8551-4016158AE33A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1964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8EE8-B346-4E75-A13C-5DAEEE2BDA66}" type="datetimeFigureOut">
              <a:rPr lang="en-IN" smtClean="0"/>
              <a:t>25-11-2019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90F0A-8A11-43C7-8551-4016158AE3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4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C2E8EE8-B346-4E75-A13C-5DAEEE2BDA66}" type="datetimeFigureOut">
              <a:rPr lang="en-IN" smtClean="0"/>
              <a:t>25-11-2019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2290F0A-8A11-43C7-8551-4016158AE3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383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achinelearningmastery.com/sarima-for-time-series-forecasting-in-python/" TargetMode="External"/><Relationship Id="rId2" Type="http://schemas.openxmlformats.org/officeDocument/2006/relationships/hyperlink" Target="https://newonlinecourses.science.psu.edu/stat510/lesson/5/5.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chinelearningmastery.com/decompose-time-series-data-trend-seasonality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Experiential Learning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593986"/>
            <a:ext cx="6815669" cy="1320802"/>
          </a:xfrm>
        </p:spPr>
        <p:txBody>
          <a:bodyPr/>
          <a:lstStyle/>
          <a:p>
            <a:r>
              <a:rPr lang="en-IN" sz="2400" dirty="0" smtClean="0"/>
              <a:t>Applied Statistical Methods</a:t>
            </a:r>
          </a:p>
          <a:p>
            <a:r>
              <a:rPr lang="en-IN" dirty="0" smtClean="0"/>
              <a:t>Group-5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9093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70059" y="815782"/>
            <a:ext cx="9601200" cy="1303337"/>
          </a:xfrm>
        </p:spPr>
        <p:txBody>
          <a:bodyPr/>
          <a:lstStyle/>
          <a:p>
            <a:r>
              <a:rPr lang="en-IN" dirty="0" smtClean="0"/>
              <a:t>Plotting Time series data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732" y="2119119"/>
            <a:ext cx="7067550" cy="3978275"/>
          </a:xfrm>
        </p:spPr>
      </p:pic>
    </p:spTree>
    <p:extLst>
      <p:ext uri="{BB962C8B-B14F-4D97-AF65-F5344CB8AC3E}">
        <p14:creationId xmlns:p14="http://schemas.microsoft.com/office/powerpoint/2010/main" val="670927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Inferences from Data Plot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From the data plot we can observe that, there is seasonal component.</a:t>
            </a:r>
          </a:p>
          <a:p>
            <a:r>
              <a:rPr lang="en-IN" dirty="0" smtClean="0"/>
              <a:t>This seasonal variation is relatively constant over time i.e.,  it’s magnitude doesn’t increase over time.</a:t>
            </a:r>
          </a:p>
          <a:p>
            <a:r>
              <a:rPr lang="en-IN" dirty="0" smtClean="0"/>
              <a:t>So, in such cases </a:t>
            </a:r>
            <a:r>
              <a:rPr lang="en-IN" dirty="0"/>
              <a:t>A</a:t>
            </a:r>
            <a:r>
              <a:rPr lang="en-IN" dirty="0" smtClean="0"/>
              <a:t>dditive Decomposition is much useful than </a:t>
            </a:r>
            <a:r>
              <a:rPr lang="en-IN" dirty="0"/>
              <a:t>M</a:t>
            </a:r>
            <a:r>
              <a:rPr lang="en-IN" dirty="0" smtClean="0"/>
              <a:t>ultiplicative Decomposition.</a:t>
            </a:r>
          </a:p>
          <a:p>
            <a:r>
              <a:rPr lang="en-IN" dirty="0" smtClean="0"/>
              <a:t>Anyways, we will do both and analyse them.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2529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is this decomposition done?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10233990" cy="3764355"/>
          </a:xfrm>
        </p:spPr>
        <p:txBody>
          <a:bodyPr>
            <a:normAutofit fontScale="92500"/>
          </a:bodyPr>
          <a:lstStyle/>
          <a:p>
            <a:r>
              <a:rPr lang="en-IN" dirty="0" smtClean="0"/>
              <a:t>Firstly, we have to calculate the trend.</a:t>
            </a:r>
          </a:p>
          <a:p>
            <a:r>
              <a:rPr lang="en-IN" dirty="0" smtClean="0"/>
              <a:t>Here, we have done that by Moving Averages Smoothing method.</a:t>
            </a:r>
          </a:p>
          <a:p>
            <a:r>
              <a:rPr lang="en-IN" dirty="0" smtClean="0"/>
              <a:t>Next, we have de-trend the series. This means, we have to subtract/divide trend from series in additive/multiplicative models respectively.</a:t>
            </a:r>
          </a:p>
          <a:p>
            <a:r>
              <a:rPr lang="en-IN" dirty="0" smtClean="0"/>
              <a:t>Next, we estimate </a:t>
            </a:r>
            <a:r>
              <a:rPr lang="en-IN" dirty="0"/>
              <a:t>these effects </a:t>
            </a:r>
            <a:r>
              <a:rPr lang="en-IN" dirty="0" smtClean="0"/>
              <a:t>by averaging the </a:t>
            </a:r>
            <a:r>
              <a:rPr lang="en-IN" dirty="0"/>
              <a:t>de-trended values for a specific </a:t>
            </a:r>
            <a:r>
              <a:rPr lang="en-IN" dirty="0" smtClean="0"/>
              <a:t>season.</a:t>
            </a:r>
          </a:p>
          <a:p>
            <a:r>
              <a:rPr lang="en-IN" dirty="0" smtClean="0"/>
              <a:t>Finally, we calculate Residual.</a:t>
            </a:r>
          </a:p>
          <a:p>
            <a:r>
              <a:rPr lang="en-IN" dirty="0"/>
              <a:t>For the additive model, </a:t>
            </a:r>
            <a:r>
              <a:rPr lang="en-IN" dirty="0" smtClean="0"/>
              <a:t>Residual </a:t>
            </a:r>
            <a:r>
              <a:rPr lang="en-IN" dirty="0"/>
              <a:t>= series – </a:t>
            </a:r>
            <a:r>
              <a:rPr lang="en-IN" dirty="0" smtClean="0"/>
              <a:t>(trend </a:t>
            </a:r>
            <a:r>
              <a:rPr lang="en-IN" dirty="0"/>
              <a:t>+</a:t>
            </a:r>
            <a:r>
              <a:rPr lang="en-IN" dirty="0" smtClean="0"/>
              <a:t> seasonal).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For the multiplicative model, </a:t>
            </a:r>
            <a:r>
              <a:rPr lang="en-IN" dirty="0" smtClean="0"/>
              <a:t>Residual </a:t>
            </a:r>
            <a:r>
              <a:rPr lang="en-IN" dirty="0"/>
              <a:t>= series / (trend*seasonal</a:t>
            </a:r>
            <a:r>
              <a:rPr lang="en-IN" dirty="0" smtClean="0"/>
              <a:t>).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4502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57220" y="917217"/>
            <a:ext cx="9601200" cy="1303337"/>
          </a:xfrm>
        </p:spPr>
        <p:txBody>
          <a:bodyPr/>
          <a:lstStyle/>
          <a:p>
            <a:r>
              <a:rPr lang="en-IN" dirty="0" smtClean="0"/>
              <a:t>Additive Decomposition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395" y="2220554"/>
            <a:ext cx="6292850" cy="3930650"/>
          </a:xfrm>
        </p:spPr>
      </p:pic>
    </p:spTree>
    <p:extLst>
      <p:ext uri="{BB962C8B-B14F-4D97-AF65-F5344CB8AC3E}">
        <p14:creationId xmlns:p14="http://schemas.microsoft.com/office/powerpoint/2010/main" val="1346132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08599" y="920377"/>
            <a:ext cx="9601200" cy="1303337"/>
          </a:xfrm>
        </p:spPr>
        <p:txBody>
          <a:bodyPr/>
          <a:lstStyle/>
          <a:p>
            <a:r>
              <a:rPr lang="en-IN" dirty="0" smtClean="0"/>
              <a:t>Multiplicative Decomposition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586" y="2223714"/>
            <a:ext cx="7007225" cy="3946525"/>
          </a:xfrm>
        </p:spPr>
      </p:pic>
    </p:spTree>
    <p:extLst>
      <p:ext uri="{BB962C8B-B14F-4D97-AF65-F5344CB8AC3E}">
        <p14:creationId xmlns:p14="http://schemas.microsoft.com/office/powerpoint/2010/main" val="936872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Observations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From the graphs of residuals of both Decompositions, the residuals of Additive Decomposition are more random than Multiplicative Decomposition.</a:t>
            </a:r>
          </a:p>
          <a:p>
            <a:r>
              <a:rPr lang="en-IN" dirty="0" smtClean="0"/>
              <a:t>So, also by residual Analysis we can conclude that Additive Decomposition is better for our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437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4CDF2-0E38-421E-9202-948535901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FORECASTING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18FD3-F1D0-46CC-AE88-48EAE571D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200" dirty="0"/>
              <a:t> We used SARIMA(Seasonal Auto Regressive Integrated Moving Average) for forecasting.</a:t>
            </a:r>
          </a:p>
          <a:p>
            <a:r>
              <a:rPr lang="en-US" sz="3200" dirty="0"/>
              <a:t>ARIMA model was not that effective because it expects data to be non-seasonal or has seasonality component removed.</a:t>
            </a:r>
          </a:p>
          <a:p>
            <a:r>
              <a:rPr lang="en-IN" sz="3200" dirty="0"/>
              <a:t>Moving average was not effective because it is a smoothing technique and it </a:t>
            </a:r>
            <a:r>
              <a:rPr lang="en-IN" sz="3200" dirty="0" err="1"/>
              <a:t>smoothes</a:t>
            </a:r>
            <a:r>
              <a:rPr lang="en-IN" sz="3200" dirty="0"/>
              <a:t> data which is not that accurate.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0353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4902B-74F8-41E4-9FDC-6F4CAB19E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8991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PROCEDURE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42787-E670-47D4-BFC7-526844BA9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183" y="2568271"/>
            <a:ext cx="10240616" cy="3466769"/>
          </a:xfrm>
        </p:spPr>
        <p:txBody>
          <a:bodyPr>
            <a:normAutofit/>
          </a:bodyPr>
          <a:lstStyle/>
          <a:p>
            <a:r>
              <a:rPr lang="en-US" sz="2800" dirty="0"/>
              <a:t>We used NUMXL package in EXCEL for SARIMA.</a:t>
            </a:r>
          </a:p>
          <a:p>
            <a:r>
              <a:rPr lang="en-US" sz="2800" dirty="0"/>
              <a:t>We collected two data per month from year 2000 to 2010.</a:t>
            </a:r>
          </a:p>
          <a:p>
            <a:r>
              <a:rPr lang="en-IN" sz="2800" dirty="0"/>
              <a:t>Using NUMXL we conducted SARIMA.</a:t>
            </a:r>
          </a:p>
          <a:p>
            <a:r>
              <a:rPr lang="en-IN" sz="2800" dirty="0"/>
              <a:t>The predicted values, standard deviations, upper limit and lower limits are written in report.</a:t>
            </a: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399064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Prediction for 2011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221" y="2729411"/>
            <a:ext cx="7361558" cy="2194750"/>
          </a:xfrm>
        </p:spPr>
      </p:pic>
    </p:spTree>
    <p:extLst>
      <p:ext uri="{BB962C8B-B14F-4D97-AF65-F5344CB8AC3E}">
        <p14:creationId xmlns:p14="http://schemas.microsoft.com/office/powerpoint/2010/main" val="20538872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newonlinecourses.science.psu.edu/stat510/lesson/5/5.1</a:t>
            </a:r>
            <a:endParaRPr lang="en-IN" dirty="0" smtClean="0"/>
          </a:p>
          <a:p>
            <a:r>
              <a:rPr lang="en-IN" dirty="0">
                <a:hlinkClick r:id="rId3"/>
              </a:rPr>
              <a:t>https://machinelearningmastery.com/sarima-for-time-series-forecasting-in-python</a:t>
            </a:r>
            <a:r>
              <a:rPr lang="en-IN" dirty="0" smtClean="0">
                <a:hlinkClick r:id="rId3"/>
              </a:rPr>
              <a:t>/</a:t>
            </a:r>
            <a:endParaRPr lang="en-IN" dirty="0" smtClean="0"/>
          </a:p>
          <a:p>
            <a:r>
              <a:rPr lang="en-IN" dirty="0">
                <a:hlinkClick r:id="rId4"/>
              </a:rPr>
              <a:t>https://machinelearningmastery.com/decompose-time-series-data-trend-seasonality</a:t>
            </a:r>
            <a:r>
              <a:rPr lang="en-IN" dirty="0" smtClean="0">
                <a:hlinkClick r:id="rId4"/>
              </a:rPr>
              <a:t>/</a:t>
            </a: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4143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3224" y="2157951"/>
            <a:ext cx="11061700" cy="2427288"/>
          </a:xfrm>
        </p:spPr>
        <p:txBody>
          <a:bodyPr/>
          <a:lstStyle/>
          <a:p>
            <a:pPr algn="ctr"/>
            <a:r>
              <a:rPr lang="en-US" dirty="0" smtClean="0"/>
              <a:t>PEARSON </a:t>
            </a:r>
            <a:r>
              <a:rPr lang="en-US" dirty="0"/>
              <a:t>GROUP (Q2)</a:t>
            </a:r>
          </a:p>
        </p:txBody>
      </p:sp>
    </p:spTree>
    <p:extLst>
      <p:ext uri="{BB962C8B-B14F-4D97-AF65-F5344CB8AC3E}">
        <p14:creationId xmlns:p14="http://schemas.microsoft.com/office/powerpoint/2010/main" val="15765851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201F9-5EE3-45B6-8A5F-2F4A0596486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67908" y="2783329"/>
            <a:ext cx="10515600" cy="36480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dirty="0">
                <a:solidFill>
                  <a:schemeClr val="tx1"/>
                </a:solidFill>
              </a:rPr>
              <a:t>THANK YOU</a:t>
            </a:r>
          </a:p>
          <a:p>
            <a:pPr marL="0" indent="0">
              <a:buNone/>
            </a:pPr>
            <a:endParaRPr lang="en-IN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922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Understanding about Renewable energy.</a:t>
            </a:r>
          </a:p>
          <a:p>
            <a:r>
              <a:rPr lang="en-US" dirty="0"/>
              <a:t>Understanding the terminologies used in the data set.</a:t>
            </a:r>
          </a:p>
          <a:p>
            <a:r>
              <a:rPr lang="en-US" dirty="0" smtClean="0"/>
              <a:t>Inspecting whether GHI and wind speed dataset for the year 2000 follow </a:t>
            </a:r>
            <a:r>
              <a:rPr lang="en-US" dirty="0"/>
              <a:t>N</a:t>
            </a:r>
            <a:r>
              <a:rPr lang="en-US" dirty="0" smtClean="0"/>
              <a:t>ormal distribution. </a:t>
            </a:r>
          </a:p>
          <a:p>
            <a:r>
              <a:rPr lang="en-US" dirty="0" smtClean="0"/>
              <a:t>If </a:t>
            </a:r>
            <a:r>
              <a:rPr lang="en-US" dirty="0"/>
              <a:t>not, which distribution do they </a:t>
            </a:r>
            <a:r>
              <a:rPr lang="en-US" dirty="0" smtClean="0"/>
              <a:t>follow?</a:t>
            </a:r>
            <a:endParaRPr lang="en-US" dirty="0"/>
          </a:p>
          <a:p>
            <a:r>
              <a:rPr lang="en-US" dirty="0"/>
              <a:t>Constructing time series plot for wind speed dataset for years 2000-2010.</a:t>
            </a:r>
          </a:p>
          <a:p>
            <a:r>
              <a:rPr lang="en-US" dirty="0" smtClean="0"/>
              <a:t>Decompose the time series plots into various components and forecasting the Wind </a:t>
            </a:r>
            <a:r>
              <a:rPr lang="en-US" dirty="0"/>
              <a:t>S</a:t>
            </a:r>
            <a:r>
              <a:rPr lang="en-US" dirty="0" smtClean="0"/>
              <a:t>peed.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557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97368" y="1812221"/>
            <a:ext cx="10842625" cy="3132137"/>
          </a:xfrm>
        </p:spPr>
        <p:txBody>
          <a:bodyPr/>
          <a:lstStyle/>
          <a:p>
            <a:pPr algn="ctr"/>
            <a:r>
              <a:rPr lang="en-US" dirty="0" smtClean="0"/>
              <a:t>INSPECTING </a:t>
            </a:r>
            <a:r>
              <a:rPr lang="en-US" dirty="0"/>
              <a:t>THE DISTRIBUTION</a:t>
            </a:r>
          </a:p>
        </p:txBody>
      </p:sp>
    </p:spTree>
    <p:extLst>
      <p:ext uri="{BB962C8B-B14F-4D97-AF65-F5344CB8AC3E}">
        <p14:creationId xmlns:p14="http://schemas.microsoft.com/office/powerpoint/2010/main" val="3319997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87287" y="871400"/>
            <a:ext cx="9601200" cy="1303337"/>
          </a:xfrm>
        </p:spPr>
        <p:txBody>
          <a:bodyPr/>
          <a:lstStyle/>
          <a:p>
            <a:r>
              <a:rPr lang="en-US" dirty="0"/>
              <a:t>PLOTTING THE </a:t>
            </a:r>
            <a:r>
              <a:rPr lang="en-US" dirty="0" smtClean="0"/>
              <a:t>HISTOGRAMS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87" y="2247900"/>
            <a:ext cx="4953000" cy="3798888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783" y="2359025"/>
            <a:ext cx="4927600" cy="3582988"/>
          </a:xfrm>
        </p:spPr>
      </p:pic>
    </p:spTree>
    <p:extLst>
      <p:ext uri="{BB962C8B-B14F-4D97-AF65-F5344CB8AC3E}">
        <p14:creationId xmlns:p14="http://schemas.microsoft.com/office/powerpoint/2010/main" val="2950381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06212" y="2246120"/>
            <a:ext cx="3611562" cy="2611437"/>
          </a:xfrm>
        </p:spPr>
        <p:txBody>
          <a:bodyPr/>
          <a:lstStyle/>
          <a:p>
            <a:r>
              <a:rPr lang="en-US" dirty="0"/>
              <a:t>Kolmogorov-Smirnov(KS) test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056" y="634579"/>
            <a:ext cx="5732891" cy="5584599"/>
          </a:xfrm>
        </p:spPr>
      </p:pic>
    </p:spTree>
    <p:extLst>
      <p:ext uri="{BB962C8B-B14F-4D97-AF65-F5344CB8AC3E}">
        <p14:creationId xmlns:p14="http://schemas.microsoft.com/office/powerpoint/2010/main" val="1676993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test…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In this test, the cumulative probabilities of values in the data are compared with cumulative probabilities in a theoretical normal distribution.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critical value is found from K-S table.  This value comes to be 0.014531.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null hypothesis is this distribution follows normal distribution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Test Statistic, D = max</a:t>
            </a:r>
            <a:r>
              <a:rPr lang="en-US" baseline="-25000" dirty="0" smtClean="0"/>
              <a:t>1≤Y</a:t>
            </a:r>
            <a:r>
              <a:rPr lang="en-US" baseline="-25000" dirty="0"/>
              <a:t> </a:t>
            </a:r>
            <a:r>
              <a:rPr lang="en-US" baseline="-25000" dirty="0" smtClean="0"/>
              <a:t>≤N</a:t>
            </a:r>
            <a:r>
              <a:rPr lang="en-US" dirty="0" smtClean="0"/>
              <a:t>  [F(Y</a:t>
            </a:r>
            <a:r>
              <a:rPr lang="en-US" baseline="-25000" dirty="0" smtClean="0"/>
              <a:t>i</a:t>
            </a:r>
            <a:r>
              <a:rPr lang="en-US" dirty="0" smtClean="0"/>
              <a:t>) – (i-1)/N , (i/N) – F(Y</a:t>
            </a:r>
            <a:r>
              <a:rPr lang="en-US" baseline="-25000" dirty="0" smtClean="0"/>
              <a:t>i</a:t>
            </a:r>
            <a:r>
              <a:rPr lang="en-US" dirty="0" smtClean="0"/>
              <a:t>)]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If the test statistic is LESS THAN the critical value, we ACCEPT the null hypothesis.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test statistic for wind speed came out to be 0.027018.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test statistic for GHI data came out to be 0.285966.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Both are more than the critical value.</a:t>
            </a:r>
          </a:p>
        </p:txBody>
      </p:sp>
    </p:spTree>
    <p:extLst>
      <p:ext uri="{BB962C8B-B14F-4D97-AF65-F5344CB8AC3E}">
        <p14:creationId xmlns:p14="http://schemas.microsoft.com/office/powerpoint/2010/main" val="563435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90550" y="26333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Using Minitab.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-95416" y="1355684"/>
            <a:ext cx="5157788" cy="823912"/>
          </a:xfrm>
        </p:spPr>
        <p:txBody>
          <a:bodyPr>
            <a:normAutofit/>
          </a:bodyPr>
          <a:lstStyle/>
          <a:p>
            <a:pPr lvl="1" algn="ctr"/>
            <a:r>
              <a:rPr lang="en-US" sz="2400" dirty="0"/>
              <a:t>GHI DATASET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900" y="2016083"/>
            <a:ext cx="5753100" cy="4191000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6889543" y="1270000"/>
            <a:ext cx="5183187" cy="823913"/>
          </a:xfrm>
        </p:spPr>
        <p:txBody>
          <a:bodyPr/>
          <a:lstStyle/>
          <a:p>
            <a:pPr algn="ctr"/>
            <a:r>
              <a:rPr lang="en-US" dirty="0"/>
              <a:t>WIND SPEED </a:t>
            </a:r>
            <a:r>
              <a:rPr lang="en-US" dirty="0" smtClean="0"/>
              <a:t>DATASET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79596"/>
            <a:ext cx="5848350" cy="3863975"/>
          </a:xfrm>
        </p:spPr>
      </p:pic>
    </p:spTree>
    <p:extLst>
      <p:ext uri="{BB962C8B-B14F-4D97-AF65-F5344CB8AC3E}">
        <p14:creationId xmlns:p14="http://schemas.microsoft.com/office/powerpoint/2010/main" val="1939350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This Data doesn’t follow any of the above Distributions.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64309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137</TotalTime>
  <Words>541</Words>
  <Application>Microsoft Office PowerPoint</Application>
  <PresentationFormat>Widescreen</PresentationFormat>
  <Paragraphs>61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Garamond</vt:lpstr>
      <vt:lpstr>Organic</vt:lpstr>
      <vt:lpstr>Experiential Learning</vt:lpstr>
      <vt:lpstr>PEARSON GROUP (Q2)</vt:lpstr>
      <vt:lpstr>Problem Statement</vt:lpstr>
      <vt:lpstr>INSPECTING THE DISTRIBUTION</vt:lpstr>
      <vt:lpstr>PLOTTING THE HISTOGRAMS</vt:lpstr>
      <vt:lpstr>Kolmogorov-Smirnov(KS) test</vt:lpstr>
      <vt:lpstr>About this test…</vt:lpstr>
      <vt:lpstr>Using Minitab.</vt:lpstr>
      <vt:lpstr>Conclusion</vt:lpstr>
      <vt:lpstr>Plotting Time series data</vt:lpstr>
      <vt:lpstr>Inferences from Data Plot</vt:lpstr>
      <vt:lpstr>How is this decomposition done?</vt:lpstr>
      <vt:lpstr>Additive Decomposition</vt:lpstr>
      <vt:lpstr>Multiplicative Decomposition</vt:lpstr>
      <vt:lpstr>Observations</vt:lpstr>
      <vt:lpstr>FORECASTING</vt:lpstr>
      <vt:lpstr>PROCEDURE</vt:lpstr>
      <vt:lpstr>Prediction for 2011 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Paidipelly Hemanth Rao</dc:creator>
  <cp:lastModifiedBy>Paidipelly Hemanth Rao</cp:lastModifiedBy>
  <cp:revision>19</cp:revision>
  <dcterms:created xsi:type="dcterms:W3CDTF">2019-11-25T06:05:08Z</dcterms:created>
  <dcterms:modified xsi:type="dcterms:W3CDTF">2019-11-25T08:25:21Z</dcterms:modified>
</cp:coreProperties>
</file>