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56" r:id="rId5"/>
    <p:sldId id="257" r:id="rId6"/>
    <p:sldId id="265" r:id="rId7"/>
    <p:sldId id="258" r:id="rId8"/>
    <p:sldId id="259" r:id="rId9"/>
    <p:sldId id="272" r:id="rId10"/>
    <p:sldId id="273" r:id="rId11"/>
    <p:sldId id="274" r:id="rId12"/>
    <p:sldId id="275" r:id="rId13"/>
    <p:sldId id="288" r:id="rId14"/>
    <p:sldId id="290" r:id="rId15"/>
    <p:sldId id="260" r:id="rId16"/>
    <p:sldId id="261" r:id="rId17"/>
    <p:sldId id="266" r:id="rId18"/>
    <p:sldId id="267" r:id="rId19"/>
    <p:sldId id="262" r:id="rId20"/>
    <p:sldId id="263" r:id="rId21"/>
    <p:sldId id="268" r:id="rId22"/>
    <p:sldId id="269" r:id="rId23"/>
    <p:sldId id="270" r:id="rId24"/>
    <p:sldId id="271" r:id="rId25"/>
    <p:sldId id="276" r:id="rId26"/>
    <p:sldId id="277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970E-6652-48A4-9E48-38DC592FC3A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BB86A-76A4-4766-945C-C044B567FC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BB86A-76A4-4766-945C-C044B567FC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FCEE-1932-4AA6-8625-6CF8B2F63B3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31-7319-4980-9571-C8A694EDBBE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288C-52C1-424E-BB7A-BABA6AEF16C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76D9-4A9B-4076-870C-C3F6E7492C1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CD78-49AA-4DFB-8FB0-D6AFBA0A9D9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16C-DD4D-4C76-A96B-DD09A2CAD14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43E6-4761-4F08-B836-2CEDBF40FD4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AAC-DB06-4A48-8CB0-5C41D4D4E6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9EDD-63B4-4D8F-BE63-8A7AB60E73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C2C-41ED-4000-A0FE-9B97903BA5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C6BF-EB6F-4CCD-B782-91C7FE524F8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FF33-6D62-4815-B3E3-78E391F4FB6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03D0-42DA-443B-99AD-A9E357E1BB7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1F8A-CE7E-43AF-A926-2F5057AA7EE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8909-C886-4C1D-AF29-7268FF0AE10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677-A8F3-4337-9D18-F9E296E0EBA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852B-F3DF-4F3C-B96A-71A2925514A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086" y="180306"/>
            <a:ext cx="8915399" cy="157122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RETINAL BLOOD VESSEL  SEGMENTATION USING MATCHED FILTER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0676" y="3219718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GUIDED BY-</a:t>
            </a:r>
            <a:endParaRPr lang="en-US" dirty="0" smtClean="0"/>
          </a:p>
          <a:p>
            <a:r>
              <a:rPr lang="en-US" dirty="0" smtClean="0"/>
              <a:t>R MANJUNATHA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4710" y="4954991"/>
            <a:ext cx="2434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SHEKHAR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CHANDAN</a:t>
            </a:r>
            <a:endParaRPr lang="en-US" dirty="0" smtClean="0"/>
          </a:p>
          <a:p>
            <a:r>
              <a:rPr lang="en-US" dirty="0" smtClean="0"/>
              <a:t>     GANESH</a:t>
            </a:r>
            <a:endParaRPr lang="en-US" dirty="0" smtClean="0"/>
          </a:p>
          <a:p>
            <a:r>
              <a:rPr lang="en-US" dirty="0" smtClean="0"/>
              <a:t>     HEMANTH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7744" y="4589866"/>
            <a:ext cx="779767" cy="365125"/>
          </a:xfrm>
        </p:spPr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Equation explanation: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281"/>
            <a:ext cx="8915400" cy="53833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</a:t>
            </a:r>
            <a:r>
              <a:rPr lang="en-US" sz="2000" dirty="0"/>
              <a:t>(𝑥, 𝑦) = − 𝑒𝑥𝑝 (− 𝑥 </a:t>
            </a:r>
            <a:r>
              <a:rPr lang="en-US" sz="2000" baseline="30000" dirty="0"/>
              <a:t>2</a:t>
            </a:r>
            <a:r>
              <a:rPr lang="en-US" sz="2000" dirty="0"/>
              <a:t>/ 2𝜎</a:t>
            </a:r>
            <a:r>
              <a:rPr lang="en-US" sz="2000" baseline="30000" dirty="0"/>
              <a:t>2 </a:t>
            </a:r>
            <a:r>
              <a:rPr lang="en-US" sz="2000" dirty="0"/>
              <a:t>)</a:t>
            </a:r>
            <a:endParaRPr lang="en-US" sz="2000" dirty="0"/>
          </a:p>
          <a:p>
            <a:pPr lvl="0"/>
            <a:r>
              <a:rPr lang="en-US" sz="2000" dirty="0"/>
              <a:t>It’s a probability function, which yields probability value (i.e. ranges from 0-1).</a:t>
            </a:r>
            <a:endParaRPr lang="en-US" sz="2000" dirty="0"/>
          </a:p>
          <a:p>
            <a:pPr lvl="0"/>
            <a:r>
              <a:rPr lang="en-US" sz="2000" dirty="0"/>
              <a:t>The range of X</a:t>
            </a:r>
            <a:r>
              <a:rPr lang="en-US" sz="2000" baseline="30000" dirty="0"/>
              <a:t> </a:t>
            </a:r>
            <a:r>
              <a:rPr lang="en-US" sz="2000" dirty="0"/>
              <a:t>is the sub space and </a:t>
            </a:r>
            <a:r>
              <a:rPr lang="en-US" sz="2000" dirty="0" err="1"/>
              <a:t>exp</a:t>
            </a:r>
            <a:r>
              <a:rPr lang="en-US" sz="2000" dirty="0"/>
              <a:t>(x</a:t>
            </a:r>
            <a:r>
              <a:rPr lang="en-US" sz="2000" baseline="30000" dirty="0"/>
              <a:t>2</a:t>
            </a:r>
            <a:r>
              <a:rPr lang="en-US" sz="2000" dirty="0"/>
              <a:t>) gives the mean square value of the total distribution  </a:t>
            </a:r>
            <a:endParaRPr lang="en-US" sz="2000" dirty="0"/>
          </a:p>
          <a:p>
            <a:pPr lvl="0"/>
            <a:r>
              <a:rPr lang="en-US" sz="2000" dirty="0"/>
              <a:t>𝜎</a:t>
            </a:r>
            <a:r>
              <a:rPr lang="en-US" sz="2000" baseline="30000" dirty="0"/>
              <a:t>2  </a:t>
            </a:r>
            <a:r>
              <a:rPr lang="en-US" sz="2000" dirty="0"/>
              <a:t>is the variance which divides the mean square value to give out their probability distribution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614101-5388-4145-AF25-37B19BBC3013}" type="slidenum">
              <a:rPr lang="en-US" smtClean="0"/>
            </a:fld>
            <a:endParaRPr lang="en-US"/>
          </a:p>
        </p:txBody>
      </p:sp>
      <p:sp>
        <p:nvSpPr>
          <p:cNvPr id="5" name="Picture 2" descr="C:\Users\sheks\Pictures\Screenshots\eq_plots\Screenshot (69).png"/>
          <p:cNvSpPr/>
          <p:nvPr/>
        </p:nvSpPr>
        <p:spPr>
          <a:xfrm>
            <a:off x="6096000" y="3429000"/>
            <a:ext cx="4829175" cy="2752725"/>
          </a:xfrm>
        </p:spPr>
      </p:sp>
      <p:sp>
        <p:nvSpPr>
          <p:cNvPr id="6" name="Picture 2" descr="C:\Users\sheks\Pictures\Screenshots\eq_plots\Screenshot (69).png"/>
          <p:cNvSpPr/>
          <p:nvPr/>
        </p:nvSpPr>
        <p:spPr>
          <a:xfrm>
            <a:off x="6223000" y="3556000"/>
            <a:ext cx="4829175" cy="2752725"/>
          </a:xfrm>
        </p:spPr>
      </p:sp>
      <p:sp>
        <p:nvSpPr>
          <p:cNvPr id="7" name="Picture 2" descr="C:\Users\sheks\Pictures\Screenshots\eq_plots\Screenshot (69).png"/>
          <p:cNvSpPr/>
          <p:nvPr/>
        </p:nvSpPr>
        <p:spPr>
          <a:xfrm>
            <a:off x="6350000" y="3683000"/>
            <a:ext cx="4829175" cy="2752725"/>
          </a:xfrm>
        </p:spPr>
      </p:sp>
      <p:pic>
        <p:nvPicPr>
          <p:cNvPr id="8" name="Content Placeholder 7" descr="Untitled"/>
          <p:cNvPicPr>
            <a:picLocks noChangeAspect="1"/>
          </p:cNvPicPr>
          <p:nvPr>
            <p:ph sz="half" idx="1"/>
          </p:nvPr>
        </p:nvPicPr>
        <p:blipFill>
          <a:blip r:embed="rId1"/>
          <a:srcRect l="-240" t="109" r="38198" b="11988"/>
          <a:stretch>
            <a:fillRect/>
          </a:stretch>
        </p:blipFill>
        <p:spPr>
          <a:xfrm>
            <a:off x="6669405" y="2893695"/>
            <a:ext cx="5441950" cy="3823970"/>
          </a:xfrm>
          <a:prstGeom prst="rect">
            <a:avLst/>
          </a:prstGeom>
        </p:spPr>
      </p:pic>
      <p:pic>
        <p:nvPicPr>
          <p:cNvPr id="12" name="Content Placeholder 11" descr="Untitled1"/>
          <p:cNvPicPr>
            <a:picLocks noChangeAspect="1"/>
          </p:cNvPicPr>
          <p:nvPr>
            <p:ph sz="half" idx="2"/>
          </p:nvPr>
        </p:nvPicPr>
        <p:blipFill>
          <a:blip r:embed="rId2"/>
          <a:srcRect t="2052" r="40218" b="11866"/>
          <a:stretch>
            <a:fillRect/>
          </a:stretch>
        </p:blipFill>
        <p:spPr>
          <a:xfrm>
            <a:off x="1600200" y="276860"/>
            <a:ext cx="5077460" cy="2884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b="1"/>
              <a:t>kernel creation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6" name="Content Placeholder 5" descr="Untitled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060" y="1769110"/>
            <a:ext cx="9961245" cy="29444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14850" y="5041265"/>
            <a:ext cx="205105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kernel matrix</a:t>
            </a:r>
            <a:endParaRPr lang="en-I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0"/>
            <a:ext cx="10515600" cy="858368"/>
          </a:xfrm>
        </p:spPr>
        <p:txBody>
          <a:bodyPr/>
          <a:lstStyle/>
          <a:p>
            <a:pPr algn="ctr"/>
            <a:r>
              <a:rPr lang="en-US" b="1" dirty="0" smtClean="0"/>
              <a:t>SEGMENTATION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4090925"/>
            <a:ext cx="11668259" cy="495346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retinal vasculature is composed of arteries and veins appearing as elongated features, with their tributaries visible within the retinal image.</a:t>
            </a:r>
            <a:endParaRPr lang="en-US" sz="2400" dirty="0" smtClean="0"/>
          </a:p>
          <a:p>
            <a:r>
              <a:rPr lang="en-US" sz="2400" dirty="0" smtClean="0"/>
              <a:t>There is a wide range of vessel widths ranging from 1-20 pixels.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r="11533"/>
          <a:stretch>
            <a:fillRect/>
          </a:stretch>
        </p:blipFill>
        <p:spPr>
          <a:xfrm>
            <a:off x="4042116" y="722180"/>
            <a:ext cx="4173415" cy="3624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8" y="1414702"/>
            <a:ext cx="10880421" cy="47387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Other structures appearing in ocular fundus image include </a:t>
            </a:r>
            <a:r>
              <a:rPr lang="en-US" sz="2400" dirty="0" smtClean="0"/>
              <a:t>the retina </a:t>
            </a:r>
            <a:r>
              <a:rPr lang="en-US" sz="2400" dirty="0"/>
              <a:t>boundary, the optic disc, and pathologies in the form </a:t>
            </a:r>
            <a:r>
              <a:rPr lang="en-US" sz="2400" dirty="0" smtClean="0"/>
              <a:t>of cotton  </a:t>
            </a:r>
            <a:r>
              <a:rPr lang="en-US" sz="2400" dirty="0"/>
              <a:t>wool spots, bright and dark </a:t>
            </a:r>
            <a:r>
              <a:rPr lang="en-US" sz="2400" dirty="0" smtClean="0"/>
              <a:t>lesions.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The orientation and grey level of a vessel does not change abruptly; they are locally linear and gradually change in intensity along their lengths.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The vessels can be expected to be connected and, in the retina, form a binary tree-like structure. However, the shape, size and local grey level of blood vessels can vary hugely and some background features may have similar attributes to vessels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523668" y="691242"/>
            <a:ext cx="269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Continued....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US" b="1" dirty="0" smtClean="0"/>
              <a:t>Improvisation techniques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9403"/>
            <a:ext cx="8915400" cy="4571819"/>
          </a:xfrm>
        </p:spPr>
        <p:txBody>
          <a:bodyPr/>
          <a:lstStyle/>
          <a:p>
            <a:r>
              <a:rPr lang="en-US" sz="2400" dirty="0"/>
              <a:t>The retinal image usually has imperfections like poor contrast and noise, </a:t>
            </a:r>
            <a:r>
              <a:rPr lang="en-US" sz="2400" dirty="0" smtClean="0"/>
              <a:t>which </a:t>
            </a:r>
            <a:r>
              <a:rPr lang="en-US" sz="2400" dirty="0"/>
              <a:t>need to be reduced or eliminated before extracting pixels’ features for </a:t>
            </a:r>
            <a:r>
              <a:rPr lang="en-US" sz="2400" dirty="0" smtClean="0"/>
              <a:t>classification</a:t>
            </a:r>
            <a:endParaRPr lang="en-US" sz="2400" dirty="0" smtClean="0"/>
          </a:p>
          <a:p>
            <a:r>
              <a:rPr lang="en-US" sz="2400" dirty="0"/>
              <a:t>Often, the green channel of an RGB (red/green/blue) image is extracted because it provides better vessel-background </a:t>
            </a:r>
            <a:r>
              <a:rPr lang="en-US" sz="2400" dirty="0" smtClean="0"/>
              <a:t>contrast </a:t>
            </a:r>
            <a:r>
              <a:rPr lang="en-US" sz="2400" dirty="0"/>
              <a:t>than red or blue channels, </a:t>
            </a:r>
            <a:r>
              <a:rPr lang="en-US" sz="2400" dirty="0" smtClean="0"/>
              <a:t>and </a:t>
            </a:r>
            <a:r>
              <a:rPr lang="en-US" sz="2400" dirty="0"/>
              <a:t>can thus be used for identifying blood vessels from retinal images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47583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remove the noise and jitters in an image ,  wavelet transformation is used which also results in the data compression.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so to overcome this compression of data inverse transformation is done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 of an image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52907"/>
            <a:ext cx="10515600" cy="491483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Glaucoma</a:t>
            </a:r>
            <a:r>
              <a:rPr lang="en-US" sz="2400" dirty="0" smtClean="0"/>
              <a:t> </a:t>
            </a:r>
            <a:r>
              <a:rPr lang="en-US" sz="2400" dirty="0"/>
              <a:t>disease is characterized by changes in the </a:t>
            </a:r>
            <a:r>
              <a:rPr lang="en-US" sz="2400" dirty="0" smtClean="0"/>
              <a:t>eye ground </a:t>
            </a:r>
            <a:r>
              <a:rPr lang="en-US" sz="2400" dirty="0"/>
              <a:t>in the region of the </a:t>
            </a:r>
            <a:r>
              <a:rPr lang="en-US" sz="2400" u="sng" dirty="0"/>
              <a:t>optic nerve </a:t>
            </a:r>
            <a:r>
              <a:rPr lang="en-US" sz="2400" u="sng" dirty="0" smtClean="0"/>
              <a:t>head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enlargement of </a:t>
            </a:r>
            <a:r>
              <a:rPr lang="en-US" sz="2400" dirty="0"/>
              <a:t>the </a:t>
            </a:r>
            <a:r>
              <a:rPr lang="en-US" sz="2400" dirty="0" smtClean="0"/>
              <a:t>excavation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(ii</a:t>
            </a:r>
            <a:r>
              <a:rPr lang="en-US" sz="2400" dirty="0"/>
              <a:t>) disc </a:t>
            </a:r>
            <a:r>
              <a:rPr lang="en-US" sz="2400" dirty="0" smtClean="0"/>
              <a:t>hemorrhage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iii) thinning of the </a:t>
            </a:r>
            <a:r>
              <a:rPr lang="en-US" sz="2400" dirty="0" err="1" smtClean="0"/>
              <a:t>neuro</a:t>
            </a:r>
            <a:r>
              <a:rPr lang="en-US" sz="2400" dirty="0"/>
              <a:t>-</a:t>
            </a:r>
            <a:r>
              <a:rPr lang="en-US" sz="2400" dirty="0" smtClean="0"/>
              <a:t>retinal rim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(iv</a:t>
            </a:r>
            <a:r>
              <a:rPr lang="en-US" sz="2400" dirty="0"/>
              <a:t>) loss of retina </a:t>
            </a:r>
            <a:r>
              <a:rPr lang="en-US" sz="2400" dirty="0" smtClean="0"/>
              <a:t>nerve fibers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Diabetics</a:t>
            </a:r>
            <a:r>
              <a:rPr lang="en-US" sz="2400" dirty="0" smtClean="0"/>
              <a:t> </a:t>
            </a:r>
            <a:r>
              <a:rPr lang="en-US" sz="2400" dirty="0"/>
              <a:t>is characterized by hemorrhages (which </a:t>
            </a:r>
            <a:r>
              <a:rPr lang="en-US" sz="2400" dirty="0" smtClean="0"/>
              <a:t>leads </a:t>
            </a:r>
            <a:r>
              <a:rPr lang="en-US" sz="2400" dirty="0"/>
              <a:t>to change in </a:t>
            </a:r>
            <a:r>
              <a:rPr lang="en-US" sz="2400" u="sng" dirty="0"/>
              <a:t>tortuosity</a:t>
            </a:r>
            <a:r>
              <a:rPr lang="en-US" sz="2400" dirty="0"/>
              <a:t> and </a:t>
            </a:r>
            <a:r>
              <a:rPr lang="en-US" sz="2400" u="sng" dirty="0"/>
              <a:t>diameter</a:t>
            </a:r>
            <a:r>
              <a:rPr lang="en-US" sz="2400" dirty="0"/>
              <a:t>) and can be detected using density analysis of the segmented retinal </a:t>
            </a:r>
            <a:r>
              <a:rPr lang="en-US" sz="2400" dirty="0" smtClean="0"/>
              <a:t>images</a:t>
            </a:r>
            <a:r>
              <a:rPr lang="en-US" sz="2400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720" y="1152907"/>
            <a:ext cx="10515600" cy="5236805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b="1" dirty="0" smtClean="0"/>
              <a:t>Premature</a:t>
            </a:r>
            <a:r>
              <a:rPr lang="en-US" sz="2400" dirty="0" smtClean="0"/>
              <a:t> </a:t>
            </a:r>
            <a:r>
              <a:rPr lang="en-US" sz="2400" b="1" dirty="0" smtClean="0"/>
              <a:t>birth </a:t>
            </a:r>
            <a:r>
              <a:rPr lang="en-US" sz="2400" dirty="0" smtClean="0"/>
              <a:t>cases </a:t>
            </a:r>
            <a:r>
              <a:rPr lang="en-US" sz="2400" dirty="0"/>
              <a:t>are characterized by inappropriate and </a:t>
            </a:r>
            <a:r>
              <a:rPr lang="en-US" sz="2400" dirty="0" smtClean="0"/>
              <a:t>disorganized </a:t>
            </a:r>
            <a:r>
              <a:rPr lang="en-US" sz="2400" dirty="0"/>
              <a:t>retinal </a:t>
            </a:r>
            <a:r>
              <a:rPr lang="en-US" sz="2400" dirty="0" smtClean="0"/>
              <a:t>vessels. Here, the </a:t>
            </a:r>
            <a:r>
              <a:rPr lang="en-US" sz="2400" dirty="0"/>
              <a:t>blood vessels become dilated with tortuosity as of serpentine </a:t>
            </a:r>
            <a:r>
              <a:rPr lang="en-US" sz="2400" dirty="0" smtClean="0"/>
              <a:t>paths. High </a:t>
            </a:r>
            <a:r>
              <a:rPr lang="en-US" sz="2400" dirty="0"/>
              <a:t>blood flow and increased congestion of vessels are observed.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Study </a:t>
            </a:r>
            <a:r>
              <a:rPr lang="en-US" sz="2400" dirty="0"/>
              <a:t>of macula is used for the detection of many macular diseases by </a:t>
            </a:r>
            <a:r>
              <a:rPr lang="en-US" sz="2400" dirty="0" err="1"/>
              <a:t>opthomologists</a:t>
            </a:r>
            <a:r>
              <a:rPr lang="en-US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91" y="353653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SUMMARY OF OUR WORK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5" name="Content Placeholder 4" descr="C:\Users\sheks\Pictures\Screenshots\Screenshot (58)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64" y="2112135"/>
            <a:ext cx="9714448" cy="45204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90164" y="163561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good output: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6519"/>
            <a:ext cx="9144000" cy="1120462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040" y="1596981"/>
            <a:ext cx="9144000" cy="44560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retinal blood vessel segmentation algorithms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 useful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for the diagnosis and monitoring of eye diseases such as diabetic retinopathy,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hypertension, glaucoma etc.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methods in a variety of edge detection algorithms do not always lead to acceptable results in extracting various features in an image.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matched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detect piecewise linear segments of blood vessels in these images. Generally we construct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templates that are used to search for vessel segments along all possible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templates are combined to get a accurate segmented vessel structure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 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603" y="489130"/>
            <a:ext cx="8911687" cy="663777"/>
          </a:xfrm>
        </p:spPr>
        <p:txBody>
          <a:bodyPr>
            <a:normAutofit/>
          </a:bodyPr>
          <a:lstStyle/>
          <a:p>
            <a:r>
              <a:rPr lang="en-US" sz="2000" b="1" dirty="0"/>
              <a:t>Trying to improvise using green </a:t>
            </a:r>
            <a:r>
              <a:rPr lang="en-US" sz="2000" b="1" dirty="0" smtClean="0"/>
              <a:t>channel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5" name="Content Placeholder 4" descr="C:\Users\sheks\Pictures\Screenshots\Screenshot (59)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79" y="1302232"/>
            <a:ext cx="9015211" cy="5343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Applied </a:t>
            </a:r>
            <a:r>
              <a:rPr lang="en-US" sz="2000" b="1" dirty="0" err="1"/>
              <a:t>xor</a:t>
            </a:r>
            <a:r>
              <a:rPr lang="en-US" sz="2000" b="1" dirty="0"/>
              <a:t> between the three channels of </a:t>
            </a:r>
            <a:r>
              <a:rPr lang="en-US" sz="2000" b="1" dirty="0" smtClean="0"/>
              <a:t>image</a:t>
            </a:r>
            <a:r>
              <a:rPr lang="en-US" sz="2000" dirty="0" smtClean="0"/>
              <a:t>: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5" name="Content Placeholder 4" descr="C:\Users\sheks\Pictures\Screenshots\Screenshot (61)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1300766"/>
            <a:ext cx="8487178" cy="525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28927"/>
          </a:xfrm>
        </p:spPr>
        <p:txBody>
          <a:bodyPr>
            <a:noAutofit/>
          </a:bodyPr>
          <a:lstStyle/>
          <a:p>
            <a:r>
              <a:rPr lang="en-US" sz="2000" b="1" dirty="0"/>
              <a:t>Applied </a:t>
            </a:r>
            <a:r>
              <a:rPr lang="en-US" sz="2000" b="1" dirty="0" err="1"/>
              <a:t>xor</a:t>
            </a:r>
            <a:r>
              <a:rPr lang="en-US" sz="2000" b="1" dirty="0"/>
              <a:t> between the r and b channel image and then </a:t>
            </a:r>
            <a:r>
              <a:rPr lang="en-US" sz="2000" b="1" dirty="0" err="1"/>
              <a:t>xnor</a:t>
            </a:r>
            <a:r>
              <a:rPr lang="en-US" sz="2000" b="1" dirty="0"/>
              <a:t> with the g channel </a:t>
            </a:r>
            <a:r>
              <a:rPr lang="en-US" sz="2000" b="1" dirty="0" smtClean="0"/>
              <a:t>image: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5" name="Content Placeholder 4" descr="C:\Users\sheks\Pictures\Screenshots\Screenshot (62)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84101"/>
            <a:ext cx="8911687" cy="476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51" y="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Future works:</a:t>
            </a:r>
            <a:br>
              <a:rPr lang="en-US" b="1" dirty="0" smtClean="0"/>
            </a:br>
            <a:br>
              <a:rPr lang="en-US" b="1" dirty="0"/>
            </a:br>
            <a:br>
              <a:rPr lang="en-US" b="1" dirty="0" smtClean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11" y="1024030"/>
            <a:ext cx="8915400" cy="6070218"/>
          </a:xfrm>
        </p:spPr>
        <p:txBody>
          <a:bodyPr/>
          <a:lstStyle/>
          <a:p>
            <a:r>
              <a:rPr lang="en-US" dirty="0"/>
              <a:t>We have planned of a possible modification to our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  <a:lum bright="-17000" contrast="19000"/>
          </a:blip>
          <a:stretch>
            <a:fillRect/>
          </a:stretch>
        </p:blipFill>
        <p:spPr>
          <a:xfrm>
            <a:off x="1755831" y="1653004"/>
            <a:ext cx="8779120" cy="48122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4758315"/>
          </a:xfrm>
        </p:spPr>
        <p:txBody>
          <a:bodyPr>
            <a:normAutofit/>
          </a:bodyPr>
          <a:lstStyle/>
          <a:p>
            <a:r>
              <a:rPr lang="en-US" sz="2000" dirty="0"/>
              <a:t>A structuring element will start at any arbitrary point and will go on tracing the curves using the graph theory concept of neighboring pixels which is similar to 8-point connectivity in Image Processing. With this the system should be able to trace out the distance the structuring element has traced out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This is similar to the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maps when it traces our destination path from the starting point,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5" name="Picture 4" descr="C:\Users\sheks\Pictures\Screenshots\Screenshot (74).png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50737" r="46635" b="24464"/>
          <a:stretch>
            <a:fillRect/>
          </a:stretch>
        </p:blipFill>
        <p:spPr bwMode="auto">
          <a:xfrm>
            <a:off x="3117030" y="2794581"/>
            <a:ext cx="186245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pitchFamily="18" charset="0"/>
                <a:sym typeface="+mn-ea"/>
              </a:rPr>
              <a:t>References: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082" y="1408430"/>
            <a:ext cx="8915400" cy="3777622"/>
          </a:xfrm>
        </p:spPr>
        <p:txBody>
          <a:bodyPr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US" sz="2400" u="sng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sym typeface="+mn-ea"/>
              </a:rPr>
              <a:t>www.ietdl.org</a:t>
            </a: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“Retinal vessel segmentation by imporved matched filtering”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                                      - Jan Odstricilik,  Radim kolar,  Attila Budar.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US" sz="2400" u="sng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sym typeface="+mn-ea"/>
              </a:rPr>
              <a:t>IEEE Trascation Medical Imaging:</a:t>
            </a:r>
            <a:endParaRPr lang="en-IN" altLang="en-US" sz="2400" u="sng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“Detection of Blood vessel in Retinal Images using Two-dimensional Matched Filter” 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                                     - Subhasis Chaudhuri,  Shankar Chatterjii, Norman Katz.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              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US" sz="2400" u="sng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sym typeface="+mn-ea"/>
              </a:rPr>
              <a:t>Blood Vessel Segmentation from Retinal Images:</a:t>
            </a: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    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sym typeface="+mn-ea"/>
              </a:rPr>
              <a:t>                                      - Anil Maharjan </a:t>
            </a:r>
            <a:endParaRPr lang="en-IN" altLang="en-US" sz="2400">
              <a:latin typeface="Times New Roman" panose="02020603050405020304" pitchFamily="18" charset="0"/>
              <a:sym typeface="+mn-ea"/>
            </a:endParaRP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967" y="1152907"/>
            <a:ext cx="10515600" cy="499210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Retinal images have been widely used for diagnosing vascular and non-vascular pathology in medical image processing.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Retinal images provide information on the changes in retinal vascular structure, which are common in diseases such as diabetes, glaucoma, hypertension, cardiovascular disease and strokes.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segmentation of retinal blood vessels from retinal images would be a powerful tool for medical diagnostics.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aim of segmentation is to differentiate an object of interest and the background from an image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Fundus photography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32" y="1631413"/>
            <a:ext cx="4152281" cy="3778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06" y="1467465"/>
            <a:ext cx="4468970" cy="3942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904" y="586115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Fundus camera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02333" y="610043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Fundus image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21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PROPOSED METHODOLOGIES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967" y="1133341"/>
            <a:ext cx="10515600" cy="44254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blood vessels usually have a very low contrast so different methods are proposed to get an accurate segmentation. </a:t>
            </a:r>
            <a:endParaRPr lang="en-US" sz="2400" dirty="0" smtClean="0"/>
          </a:p>
          <a:p>
            <a:r>
              <a:rPr lang="en-US" sz="2400" dirty="0" smtClean="0"/>
              <a:t>Different authors have categorized vessel segmentation into different methods.</a:t>
            </a:r>
            <a:endParaRPr lang="en-US" sz="2400" dirty="0" smtClean="0"/>
          </a:p>
          <a:p>
            <a:r>
              <a:rPr lang="en-US" sz="2400" dirty="0" smtClean="0"/>
              <a:t>Among them, the highly used method is pattern recognition.</a:t>
            </a:r>
            <a:endParaRPr lang="en-US" sz="2400" dirty="0" smtClean="0"/>
          </a:p>
          <a:p>
            <a:r>
              <a:rPr lang="en-US" sz="2400" dirty="0" smtClean="0"/>
              <a:t>Pattern recognition is divided as supervised and unsupervised based on the method of classification.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38200" y="309094"/>
            <a:ext cx="10515600" cy="9272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Continued….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967" y="1146715"/>
            <a:ext cx="10515600" cy="447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Now, retinal vessel segmentation techniques are classified into 7        categories.</a:t>
            </a:r>
            <a:endParaRPr lang="en-US" sz="2400" dirty="0" smtClean="0"/>
          </a:p>
          <a:p>
            <a:r>
              <a:rPr lang="en-US" sz="2400" dirty="0" smtClean="0"/>
              <a:t>(1) Pattern recognition</a:t>
            </a:r>
            <a:endParaRPr lang="en-US" sz="2400" dirty="0" smtClean="0"/>
          </a:p>
          <a:p>
            <a:r>
              <a:rPr lang="en-US" sz="2400" dirty="0" smtClean="0"/>
              <a:t> (2) Matched filtering</a:t>
            </a:r>
            <a:endParaRPr lang="en-US" sz="2400" dirty="0" smtClean="0"/>
          </a:p>
          <a:p>
            <a:r>
              <a:rPr lang="en-US" sz="2400" dirty="0" smtClean="0"/>
              <a:t> (3)Mathematical morphology</a:t>
            </a:r>
            <a:endParaRPr lang="en-US" sz="2400" dirty="0" smtClean="0"/>
          </a:p>
          <a:p>
            <a:r>
              <a:rPr lang="en-US" sz="2400" dirty="0" smtClean="0"/>
              <a:t> (4) Multi-scale approaches</a:t>
            </a:r>
            <a:endParaRPr lang="en-US" sz="2400" dirty="0" smtClean="0"/>
          </a:p>
          <a:p>
            <a:r>
              <a:rPr lang="en-US" sz="2400" dirty="0" smtClean="0"/>
              <a:t>(5) Vessel tracking</a:t>
            </a:r>
            <a:endParaRPr lang="en-US" sz="2400" dirty="0" smtClean="0"/>
          </a:p>
          <a:p>
            <a:r>
              <a:rPr lang="en-US" sz="2400" dirty="0" smtClean="0"/>
              <a:t>(6) Model based approaches</a:t>
            </a:r>
            <a:endParaRPr lang="en-US" sz="2400" dirty="0" smtClean="0"/>
          </a:p>
          <a:p>
            <a:r>
              <a:rPr lang="en-US" sz="2400" dirty="0" smtClean="0"/>
              <a:t>(7) Parallel/hardware based approaches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Matched filter: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7988"/>
            <a:ext cx="8915400" cy="5117205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Chaudhuri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, the two dimensional Gaussian matched filter can be expressed as: 𝑓(𝑥, 𝑦) = − 𝑒𝑥𝑝 (− 𝑥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2𝜎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∀ |𝑦| ≤ 𝐿/2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𝜎 is the scale of the filter or the spread of the intensity profile and 𝐿 is the length of the vessel segment having the same orientation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is rotated along 12 possible directions by 15 degree steps to form 12 different templates because the vessels can be oriented in any direction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retinal image is convolved individually by each of the 12 kernels with different orientations and, from the set of these 12 output images, the maximum value for each pixel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selected to form the matched filter response image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CONCEPTOF MATCHED FILTER: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/>
          </a:p>
        </p:txBody>
      </p:sp>
      <p:pic>
        <p:nvPicPr>
          <p:cNvPr id="5" name="Content Placeholder 4" descr="C:\Users\sheks\Pictures\Screenshots\Screenshot (72).png"/>
          <p:cNvPicPr>
            <a:picLocks noGrp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3" t="13682" r="21795" b="5652"/>
          <a:stretch>
            <a:fillRect/>
          </a:stretch>
        </p:blipFill>
        <p:spPr bwMode="auto">
          <a:xfrm>
            <a:off x="2684999" y="1152907"/>
            <a:ext cx="6008240" cy="554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912181" y="1752482"/>
            <a:ext cx="288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a. shows the noisy input.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12181" y="2806400"/>
            <a:ext cx="262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shows the object to be detected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12181" y="3644720"/>
            <a:ext cx="288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cross correlation of a and b where the object has been detected as the highest peak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MATCHED FILTER: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392" y="1244957"/>
            <a:ext cx="8915400" cy="5374783"/>
          </a:xfrm>
        </p:spPr>
        <p:txBody>
          <a:bodyPr>
            <a:normAutofit/>
          </a:bodyPr>
          <a:lstStyle/>
          <a:p>
            <a:r>
              <a:rPr lang="en-US" sz="2000" dirty="0"/>
              <a:t>According to </a:t>
            </a:r>
            <a:r>
              <a:rPr lang="en-US" sz="2000" dirty="0" err="1" smtClean="0"/>
              <a:t>Chaudhari</a:t>
            </a:r>
            <a:r>
              <a:rPr lang="en-US" sz="2000" dirty="0" smtClean="0"/>
              <a:t> </a:t>
            </a:r>
            <a:r>
              <a:rPr lang="en-US" sz="2000" dirty="0"/>
              <a:t>et al., retinal blood vessels possess three different characteristics: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	  ● </a:t>
            </a:r>
            <a:r>
              <a:rPr lang="en-US" sz="2000" dirty="0"/>
              <a:t>The blood vessels have small curvatures and may be </a:t>
            </a:r>
            <a:r>
              <a:rPr lang="en-US" sz="2000" dirty="0" smtClean="0"/>
              <a:t>	approximated </a:t>
            </a:r>
            <a:r>
              <a:rPr lang="en-US" sz="2000" dirty="0"/>
              <a:t>by piecewise linear segmentation</a:t>
            </a:r>
            <a:r>
              <a:rPr lang="en-US" sz="2000" dirty="0" smtClean="0"/>
              <a:t>.                                                                                           	● </a:t>
            </a:r>
            <a:r>
              <a:rPr lang="en-US" sz="2000" dirty="0"/>
              <a:t>The width of blood vessel decreases when moving away from </a:t>
            </a:r>
            <a:r>
              <a:rPr lang="en-US" sz="2000" dirty="0" smtClean="0"/>
              <a:t>	the </a:t>
            </a:r>
            <a:r>
              <a:rPr lang="en-US" sz="2000" dirty="0"/>
              <a:t>optic disk. </a:t>
            </a:r>
            <a:r>
              <a:rPr lang="en-US" sz="2000" dirty="0" smtClean="0"/>
              <a:t>                                                                                                                                    	● </a:t>
            </a:r>
            <a:r>
              <a:rPr lang="en-US" sz="2000" dirty="0"/>
              <a:t>Due to lower reflectance of vessels in comparison to other retinal </a:t>
            </a:r>
            <a:r>
              <a:rPr lang="en-US" sz="2000" dirty="0" smtClean="0"/>
              <a:t>	structures</a:t>
            </a:r>
            <a:r>
              <a:rPr lang="en-US" sz="2000" dirty="0"/>
              <a:t>, they seem to be darker compared to the background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Using matched filtering, image’s features can be detected, which are most similar to a predefined template (</a:t>
            </a:r>
            <a:r>
              <a:rPr lang="en-US" sz="2000" dirty="0" smtClean="0"/>
              <a:t>which we </a:t>
            </a:r>
            <a:r>
              <a:rPr lang="en-US" sz="2000" dirty="0"/>
              <a:t>term as KERNEL). Matched filter (MF) has ability to respond to both the vessels’ and non-vessels’ edges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101-5388-4145-AF25-37B19BBC30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7570</Words>
  <Application>WPS Presentation</Application>
  <PresentationFormat>Widescreen</PresentationFormat>
  <Paragraphs>217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Wingdings 3</vt:lpstr>
      <vt:lpstr>Arial</vt:lpstr>
      <vt:lpstr>Algerian</vt:lpstr>
      <vt:lpstr>Times New Roman</vt:lpstr>
      <vt:lpstr>Century Gothic</vt:lpstr>
      <vt:lpstr>Microsoft YaHei</vt:lpstr>
      <vt:lpstr>Calibri</vt:lpstr>
      <vt:lpstr>BatangChe</vt:lpstr>
      <vt:lpstr>Segoe Print</vt:lpstr>
      <vt:lpstr>Wingdings</vt:lpstr>
      <vt:lpstr>Wisp</vt:lpstr>
      <vt:lpstr>RETINAL BLOOD VESSEL  SEGMENTATION USING MATCHED FILTER</vt:lpstr>
      <vt:lpstr>ABSTRACT</vt:lpstr>
      <vt:lpstr>INTRODUCTION</vt:lpstr>
      <vt:lpstr>Fundus photography:</vt:lpstr>
      <vt:lpstr>PROPOSED METHODOLOGIES</vt:lpstr>
      <vt:lpstr>    Continued….</vt:lpstr>
      <vt:lpstr>Matched filter:</vt:lpstr>
      <vt:lpstr>CONCEPTOF MATCHED FILTER:</vt:lpstr>
      <vt:lpstr>WHY MATCHED FILTER:</vt:lpstr>
      <vt:lpstr>Equation explanation:</vt:lpstr>
      <vt:lpstr>PowerPoint 演示文稿</vt:lpstr>
      <vt:lpstr>PowerPoint 演示文稿</vt:lpstr>
      <vt:lpstr>SEGMENTATION</vt:lpstr>
      <vt:lpstr>PowerPoint 演示文稿</vt:lpstr>
      <vt:lpstr>Improvisation techniques:</vt:lpstr>
      <vt:lpstr>Continued..</vt:lpstr>
      <vt:lpstr>APPLICATIONS</vt:lpstr>
      <vt:lpstr>      Continued…</vt:lpstr>
      <vt:lpstr>SUMMARY OF OUR WORK</vt:lpstr>
      <vt:lpstr>Trying to improvise using green channel:</vt:lpstr>
      <vt:lpstr>Applied xor between the three channels of image: </vt:lpstr>
      <vt:lpstr>Applied xor between the r and b channel image and then xnor with the g channel image:</vt:lpstr>
      <vt:lpstr>Future works:    </vt:lpstr>
      <vt:lpstr>Continued…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chandan</dc:creator>
  <cp:lastModifiedBy>User</cp:lastModifiedBy>
  <cp:revision>28</cp:revision>
  <dcterms:created xsi:type="dcterms:W3CDTF">2017-05-18T06:54:00Z</dcterms:created>
  <dcterms:modified xsi:type="dcterms:W3CDTF">2017-05-19T04:27:20Z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