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3" autoAdjust="0"/>
    <p:restoredTop sz="94660"/>
  </p:normalViewPr>
  <p:slideViewPr>
    <p:cSldViewPr snapToGrid="0">
      <p:cViewPr varScale="1">
        <p:scale>
          <a:sx n="68" d="100"/>
          <a:sy n="68" d="100"/>
        </p:scale>
        <p:origin x="9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5FC63C-F419-47E0-B45A-468D1C6256AD}" type="datetimeFigureOut">
              <a:rPr lang="en-US" smtClean="0"/>
              <a:t>21-Feb-17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75B08-F314-4D55-93E5-4A34698FA7AB}" type="slidenum">
              <a:rPr lang="en-US" smtClean="0"/>
              <a:t>‹#›</a:t>
            </a:fld>
            <a:endParaRPr lang="en-US"/>
          </a:p>
        </p:txBody>
      </p:sp>
    </p:spTree>
    <p:extLst>
      <p:ext uri="{BB962C8B-B14F-4D97-AF65-F5344CB8AC3E}">
        <p14:creationId xmlns:p14="http://schemas.microsoft.com/office/powerpoint/2010/main" val="1913110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F75B08-F314-4D55-93E5-4A34698FA7AB}" type="slidenum">
              <a:rPr lang="en-US" smtClean="0"/>
              <a:t>1</a:t>
            </a:fld>
            <a:endParaRPr lang="en-US"/>
          </a:p>
        </p:txBody>
      </p:sp>
    </p:spTree>
    <p:extLst>
      <p:ext uri="{BB962C8B-B14F-4D97-AF65-F5344CB8AC3E}">
        <p14:creationId xmlns:p14="http://schemas.microsoft.com/office/powerpoint/2010/main" val="2167656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F75B08-F314-4D55-93E5-4A34698FA7AB}" type="slidenum">
              <a:rPr lang="en-US" smtClean="0"/>
              <a:t>2</a:t>
            </a:fld>
            <a:endParaRPr lang="en-US"/>
          </a:p>
        </p:txBody>
      </p:sp>
    </p:spTree>
    <p:extLst>
      <p:ext uri="{BB962C8B-B14F-4D97-AF65-F5344CB8AC3E}">
        <p14:creationId xmlns:p14="http://schemas.microsoft.com/office/powerpoint/2010/main" val="4198856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F75B08-F314-4D55-93E5-4A34698FA7AB}" type="slidenum">
              <a:rPr lang="en-US" smtClean="0"/>
              <a:t>3</a:t>
            </a:fld>
            <a:endParaRPr lang="en-US"/>
          </a:p>
        </p:txBody>
      </p:sp>
    </p:spTree>
    <p:extLst>
      <p:ext uri="{BB962C8B-B14F-4D97-AF65-F5344CB8AC3E}">
        <p14:creationId xmlns:p14="http://schemas.microsoft.com/office/powerpoint/2010/main" val="2797161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F75B08-F314-4D55-93E5-4A34698FA7AB}" type="slidenum">
              <a:rPr lang="en-US" smtClean="0"/>
              <a:t>4</a:t>
            </a:fld>
            <a:endParaRPr lang="en-US"/>
          </a:p>
        </p:txBody>
      </p:sp>
    </p:spTree>
    <p:extLst>
      <p:ext uri="{BB962C8B-B14F-4D97-AF65-F5344CB8AC3E}">
        <p14:creationId xmlns:p14="http://schemas.microsoft.com/office/powerpoint/2010/main" val="923404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F75B08-F314-4D55-93E5-4A34698FA7AB}" type="slidenum">
              <a:rPr lang="en-US" smtClean="0"/>
              <a:t>5</a:t>
            </a:fld>
            <a:endParaRPr lang="en-US"/>
          </a:p>
        </p:txBody>
      </p:sp>
    </p:spTree>
    <p:extLst>
      <p:ext uri="{BB962C8B-B14F-4D97-AF65-F5344CB8AC3E}">
        <p14:creationId xmlns:p14="http://schemas.microsoft.com/office/powerpoint/2010/main" val="2324814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F75B08-F314-4D55-93E5-4A34698FA7AB}" type="slidenum">
              <a:rPr lang="en-US" smtClean="0"/>
              <a:t>6</a:t>
            </a:fld>
            <a:endParaRPr lang="en-US"/>
          </a:p>
        </p:txBody>
      </p:sp>
    </p:spTree>
    <p:extLst>
      <p:ext uri="{BB962C8B-B14F-4D97-AF65-F5344CB8AC3E}">
        <p14:creationId xmlns:p14="http://schemas.microsoft.com/office/powerpoint/2010/main" val="249472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F75B08-F314-4D55-93E5-4A34698FA7AB}" type="slidenum">
              <a:rPr lang="en-US" smtClean="0"/>
              <a:t>7</a:t>
            </a:fld>
            <a:endParaRPr lang="en-US"/>
          </a:p>
        </p:txBody>
      </p:sp>
    </p:spTree>
    <p:extLst>
      <p:ext uri="{BB962C8B-B14F-4D97-AF65-F5344CB8AC3E}">
        <p14:creationId xmlns:p14="http://schemas.microsoft.com/office/powerpoint/2010/main" val="2782612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F75B08-F314-4D55-93E5-4A34698FA7AB}" type="slidenum">
              <a:rPr lang="en-US" smtClean="0"/>
              <a:t>8</a:t>
            </a:fld>
            <a:endParaRPr lang="en-US"/>
          </a:p>
        </p:txBody>
      </p:sp>
    </p:spTree>
    <p:extLst>
      <p:ext uri="{BB962C8B-B14F-4D97-AF65-F5344CB8AC3E}">
        <p14:creationId xmlns:p14="http://schemas.microsoft.com/office/powerpoint/2010/main" val="3999611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21DC00-E213-4F95-8E27-24DB15A5A790}" type="datetimeFigureOut">
              <a:rPr lang="en-US" smtClean="0"/>
              <a:t>21-Feb-17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ADD9D-C5FF-4CC4-A481-9423EDD1B308}" type="slidenum">
              <a:rPr lang="en-US" smtClean="0"/>
              <a:t>‹#›</a:t>
            </a:fld>
            <a:endParaRPr lang="en-US"/>
          </a:p>
        </p:txBody>
      </p:sp>
    </p:spTree>
    <p:extLst>
      <p:ext uri="{BB962C8B-B14F-4D97-AF65-F5344CB8AC3E}">
        <p14:creationId xmlns:p14="http://schemas.microsoft.com/office/powerpoint/2010/main" val="313335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21DC00-E213-4F95-8E27-24DB15A5A790}" type="datetimeFigureOut">
              <a:rPr lang="en-US" smtClean="0"/>
              <a:t>21-Feb-17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DADD9D-C5FF-4CC4-A481-9423EDD1B308}" type="slidenum">
              <a:rPr lang="en-US" smtClean="0"/>
              <a:t>‹#›</a:t>
            </a:fld>
            <a:endParaRPr lang="en-US"/>
          </a:p>
        </p:txBody>
      </p:sp>
    </p:spTree>
    <p:extLst>
      <p:ext uri="{BB962C8B-B14F-4D97-AF65-F5344CB8AC3E}">
        <p14:creationId xmlns:p14="http://schemas.microsoft.com/office/powerpoint/2010/main" val="2676161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921DC00-E213-4F95-8E27-24DB15A5A790}" type="datetimeFigureOut">
              <a:rPr lang="en-US" smtClean="0"/>
              <a:t>21-Feb-17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ADD9D-C5FF-4CC4-A481-9423EDD1B308}" type="slidenum">
              <a:rPr lang="en-US" smtClean="0"/>
              <a:t>‹#›</a:t>
            </a:fld>
            <a:endParaRPr lang="en-US"/>
          </a:p>
        </p:txBody>
      </p:sp>
    </p:spTree>
    <p:extLst>
      <p:ext uri="{BB962C8B-B14F-4D97-AF65-F5344CB8AC3E}">
        <p14:creationId xmlns:p14="http://schemas.microsoft.com/office/powerpoint/2010/main" val="3435650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921DC00-E213-4F95-8E27-24DB15A5A790}" type="datetimeFigureOut">
              <a:rPr lang="en-US" smtClean="0"/>
              <a:t>21-Feb-17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ADD9D-C5FF-4CC4-A481-9423EDD1B30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1062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21DC00-E213-4F95-8E27-24DB15A5A790}" type="datetimeFigureOut">
              <a:rPr lang="en-US" smtClean="0"/>
              <a:t>21-Feb-17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ADD9D-C5FF-4CC4-A481-9423EDD1B308}" type="slidenum">
              <a:rPr lang="en-US" smtClean="0"/>
              <a:t>‹#›</a:t>
            </a:fld>
            <a:endParaRPr lang="en-US"/>
          </a:p>
        </p:txBody>
      </p:sp>
    </p:spTree>
    <p:extLst>
      <p:ext uri="{BB962C8B-B14F-4D97-AF65-F5344CB8AC3E}">
        <p14:creationId xmlns:p14="http://schemas.microsoft.com/office/powerpoint/2010/main" val="1942465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921DC00-E213-4F95-8E27-24DB15A5A790}" type="datetimeFigureOut">
              <a:rPr lang="en-US" smtClean="0"/>
              <a:t>21-Feb-17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ADD9D-C5FF-4CC4-A481-9423EDD1B308}" type="slidenum">
              <a:rPr lang="en-US" smtClean="0"/>
              <a:t>‹#›</a:t>
            </a:fld>
            <a:endParaRPr lang="en-US"/>
          </a:p>
        </p:txBody>
      </p:sp>
    </p:spTree>
    <p:extLst>
      <p:ext uri="{BB962C8B-B14F-4D97-AF65-F5344CB8AC3E}">
        <p14:creationId xmlns:p14="http://schemas.microsoft.com/office/powerpoint/2010/main" val="686379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921DC00-E213-4F95-8E27-24DB15A5A790}" type="datetimeFigureOut">
              <a:rPr lang="en-US" smtClean="0"/>
              <a:t>21-Feb-17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ADD9D-C5FF-4CC4-A481-9423EDD1B308}" type="slidenum">
              <a:rPr lang="en-US" smtClean="0"/>
              <a:t>‹#›</a:t>
            </a:fld>
            <a:endParaRPr lang="en-US"/>
          </a:p>
        </p:txBody>
      </p:sp>
    </p:spTree>
    <p:extLst>
      <p:ext uri="{BB962C8B-B14F-4D97-AF65-F5344CB8AC3E}">
        <p14:creationId xmlns:p14="http://schemas.microsoft.com/office/powerpoint/2010/main" val="941910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21DC00-E213-4F95-8E27-24DB15A5A790}" type="datetimeFigureOut">
              <a:rPr lang="en-US" smtClean="0"/>
              <a:t>21-Feb-17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ADD9D-C5FF-4CC4-A481-9423EDD1B308}" type="slidenum">
              <a:rPr lang="en-US" smtClean="0"/>
              <a:t>‹#›</a:t>
            </a:fld>
            <a:endParaRPr lang="en-US"/>
          </a:p>
        </p:txBody>
      </p:sp>
    </p:spTree>
    <p:extLst>
      <p:ext uri="{BB962C8B-B14F-4D97-AF65-F5344CB8AC3E}">
        <p14:creationId xmlns:p14="http://schemas.microsoft.com/office/powerpoint/2010/main" val="451025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21DC00-E213-4F95-8E27-24DB15A5A790}" type="datetimeFigureOut">
              <a:rPr lang="en-US" smtClean="0"/>
              <a:t>21-Feb-17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ADD9D-C5FF-4CC4-A481-9423EDD1B308}" type="slidenum">
              <a:rPr lang="en-US" smtClean="0"/>
              <a:t>‹#›</a:t>
            </a:fld>
            <a:endParaRPr lang="en-US"/>
          </a:p>
        </p:txBody>
      </p:sp>
    </p:spTree>
    <p:extLst>
      <p:ext uri="{BB962C8B-B14F-4D97-AF65-F5344CB8AC3E}">
        <p14:creationId xmlns:p14="http://schemas.microsoft.com/office/powerpoint/2010/main" val="190505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921DC00-E213-4F95-8E27-24DB15A5A790}" type="datetimeFigureOut">
              <a:rPr lang="en-US" smtClean="0"/>
              <a:t>21-Feb-17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ADD9D-C5FF-4CC4-A481-9423EDD1B308}" type="slidenum">
              <a:rPr lang="en-US" smtClean="0"/>
              <a:t>‹#›</a:t>
            </a:fld>
            <a:endParaRPr lang="en-US"/>
          </a:p>
        </p:txBody>
      </p:sp>
    </p:spTree>
    <p:extLst>
      <p:ext uri="{BB962C8B-B14F-4D97-AF65-F5344CB8AC3E}">
        <p14:creationId xmlns:p14="http://schemas.microsoft.com/office/powerpoint/2010/main" val="2454095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21DC00-E213-4F95-8E27-24DB15A5A790}" type="datetimeFigureOut">
              <a:rPr lang="en-US" smtClean="0"/>
              <a:t>21-Feb-17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ADD9D-C5FF-4CC4-A481-9423EDD1B308}" type="slidenum">
              <a:rPr lang="en-US" smtClean="0"/>
              <a:t>‹#›</a:t>
            </a:fld>
            <a:endParaRPr lang="en-US"/>
          </a:p>
        </p:txBody>
      </p:sp>
    </p:spTree>
    <p:extLst>
      <p:ext uri="{BB962C8B-B14F-4D97-AF65-F5344CB8AC3E}">
        <p14:creationId xmlns:p14="http://schemas.microsoft.com/office/powerpoint/2010/main" val="2448594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21DC00-E213-4F95-8E27-24DB15A5A790}" type="datetimeFigureOut">
              <a:rPr lang="en-US" smtClean="0"/>
              <a:t>21-Feb-17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DADD9D-C5FF-4CC4-A481-9423EDD1B308}" type="slidenum">
              <a:rPr lang="en-US" smtClean="0"/>
              <a:t>‹#›</a:t>
            </a:fld>
            <a:endParaRPr lang="en-US"/>
          </a:p>
        </p:txBody>
      </p:sp>
    </p:spTree>
    <p:extLst>
      <p:ext uri="{BB962C8B-B14F-4D97-AF65-F5344CB8AC3E}">
        <p14:creationId xmlns:p14="http://schemas.microsoft.com/office/powerpoint/2010/main" val="2458135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21DC00-E213-4F95-8E27-24DB15A5A790}" type="datetimeFigureOut">
              <a:rPr lang="en-US" smtClean="0"/>
              <a:t>21-Feb-17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DADD9D-C5FF-4CC4-A481-9423EDD1B308}" type="slidenum">
              <a:rPr lang="en-US" smtClean="0"/>
              <a:t>‹#›</a:t>
            </a:fld>
            <a:endParaRPr lang="en-US"/>
          </a:p>
        </p:txBody>
      </p:sp>
    </p:spTree>
    <p:extLst>
      <p:ext uri="{BB962C8B-B14F-4D97-AF65-F5344CB8AC3E}">
        <p14:creationId xmlns:p14="http://schemas.microsoft.com/office/powerpoint/2010/main" val="74036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921DC00-E213-4F95-8E27-24DB15A5A790}" type="datetimeFigureOut">
              <a:rPr lang="en-US" smtClean="0"/>
              <a:t>21-Feb-17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5DADD9D-C5FF-4CC4-A481-9423EDD1B308}" type="slidenum">
              <a:rPr lang="en-US" smtClean="0"/>
              <a:t>‹#›</a:t>
            </a:fld>
            <a:endParaRPr lang="en-US"/>
          </a:p>
        </p:txBody>
      </p:sp>
    </p:spTree>
    <p:extLst>
      <p:ext uri="{BB962C8B-B14F-4D97-AF65-F5344CB8AC3E}">
        <p14:creationId xmlns:p14="http://schemas.microsoft.com/office/powerpoint/2010/main" val="1482284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921DC00-E213-4F95-8E27-24DB15A5A790}" type="datetimeFigureOut">
              <a:rPr lang="en-US" smtClean="0"/>
              <a:t>21-Feb-17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5DADD9D-C5FF-4CC4-A481-9423EDD1B308}" type="slidenum">
              <a:rPr lang="en-US" smtClean="0"/>
              <a:t>‹#›</a:t>
            </a:fld>
            <a:endParaRPr lang="en-US"/>
          </a:p>
        </p:txBody>
      </p:sp>
    </p:spTree>
    <p:extLst>
      <p:ext uri="{BB962C8B-B14F-4D97-AF65-F5344CB8AC3E}">
        <p14:creationId xmlns:p14="http://schemas.microsoft.com/office/powerpoint/2010/main" val="318234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921DC00-E213-4F95-8E27-24DB15A5A790}" type="datetimeFigureOut">
              <a:rPr lang="en-US" smtClean="0"/>
              <a:t>21-Feb-17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5DADD9D-C5FF-4CC4-A481-9423EDD1B308}" type="slidenum">
              <a:rPr lang="en-US" smtClean="0"/>
              <a:t>‹#›</a:t>
            </a:fld>
            <a:endParaRPr lang="en-US"/>
          </a:p>
        </p:txBody>
      </p:sp>
    </p:spTree>
    <p:extLst>
      <p:ext uri="{BB962C8B-B14F-4D97-AF65-F5344CB8AC3E}">
        <p14:creationId xmlns:p14="http://schemas.microsoft.com/office/powerpoint/2010/main" val="357670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21DC00-E213-4F95-8E27-24DB15A5A790}" type="datetimeFigureOut">
              <a:rPr lang="en-US" smtClean="0"/>
              <a:t>21-Feb-17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DADD9D-C5FF-4CC4-A481-9423EDD1B308}" type="slidenum">
              <a:rPr lang="en-US" smtClean="0"/>
              <a:t>‹#›</a:t>
            </a:fld>
            <a:endParaRPr lang="en-US"/>
          </a:p>
        </p:txBody>
      </p:sp>
    </p:spTree>
    <p:extLst>
      <p:ext uri="{BB962C8B-B14F-4D97-AF65-F5344CB8AC3E}">
        <p14:creationId xmlns:p14="http://schemas.microsoft.com/office/powerpoint/2010/main" val="212785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921DC00-E213-4F95-8E27-24DB15A5A790}" type="datetimeFigureOut">
              <a:rPr lang="en-US" smtClean="0"/>
              <a:t>21-Feb-17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5DADD9D-C5FF-4CC4-A481-9423EDD1B308}" type="slidenum">
              <a:rPr lang="en-US" smtClean="0"/>
              <a:t>‹#›</a:t>
            </a:fld>
            <a:endParaRPr lang="en-US"/>
          </a:p>
        </p:txBody>
      </p:sp>
    </p:spTree>
    <p:extLst>
      <p:ext uri="{BB962C8B-B14F-4D97-AF65-F5344CB8AC3E}">
        <p14:creationId xmlns:p14="http://schemas.microsoft.com/office/powerpoint/2010/main" val="228291890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25083"/>
            <a:ext cx="10317248" cy="2862322"/>
          </a:xfrm>
          <a:prstGeom prst="rect">
            <a:avLst/>
          </a:prstGeom>
          <a:noFill/>
        </p:spPr>
        <p:txBody>
          <a:bodyPr wrap="none" rtlCol="0">
            <a:spAutoFit/>
          </a:bodyPr>
          <a:lstStyle/>
          <a:p>
            <a:r>
              <a:rPr lang="en-US" sz="6000" dirty="0"/>
              <a:t>SEGMENTATION OF RETINAL</a:t>
            </a:r>
          </a:p>
          <a:p>
            <a:r>
              <a:rPr lang="en-US" sz="6000" dirty="0"/>
              <a:t>BLOOD VESSELS USING </a:t>
            </a:r>
          </a:p>
          <a:p>
            <a:r>
              <a:rPr lang="en-US" sz="6000" dirty="0"/>
              <a:t>MATCHED FILTER</a:t>
            </a:r>
          </a:p>
        </p:txBody>
      </p:sp>
      <p:sp>
        <p:nvSpPr>
          <p:cNvPr id="6" name="TextBox 5"/>
          <p:cNvSpPr txBox="1"/>
          <p:nvPr/>
        </p:nvSpPr>
        <p:spPr>
          <a:xfrm>
            <a:off x="4617668" y="3573194"/>
            <a:ext cx="3212739" cy="369332"/>
          </a:xfrm>
          <a:prstGeom prst="rect">
            <a:avLst/>
          </a:prstGeom>
          <a:noFill/>
        </p:spPr>
        <p:txBody>
          <a:bodyPr wrap="none" rtlCol="0">
            <a:spAutoFit/>
          </a:bodyPr>
          <a:lstStyle/>
          <a:p>
            <a:r>
              <a:rPr lang="en-US" dirty="0"/>
              <a:t>FIRST-PHASE PRESENTATION</a:t>
            </a:r>
          </a:p>
        </p:txBody>
      </p:sp>
      <p:sp>
        <p:nvSpPr>
          <p:cNvPr id="7" name="TextBox 6"/>
          <p:cNvSpPr txBox="1"/>
          <p:nvPr/>
        </p:nvSpPr>
        <p:spPr>
          <a:xfrm>
            <a:off x="9200271" y="5430129"/>
            <a:ext cx="2852063" cy="646331"/>
          </a:xfrm>
          <a:prstGeom prst="rect">
            <a:avLst/>
          </a:prstGeom>
          <a:noFill/>
        </p:spPr>
        <p:txBody>
          <a:bodyPr wrap="none" rtlCol="0">
            <a:spAutoFit/>
          </a:bodyPr>
          <a:lstStyle/>
          <a:p>
            <a:r>
              <a:rPr lang="en-US" dirty="0"/>
              <a:t>MENTORED BY-</a:t>
            </a:r>
          </a:p>
          <a:p>
            <a:r>
              <a:rPr lang="en-US" dirty="0" err="1"/>
              <a:t>Asst</a:t>
            </a:r>
            <a:r>
              <a:rPr lang="en-US" dirty="0"/>
              <a:t> Prof. R MANJUNATH</a:t>
            </a:r>
          </a:p>
        </p:txBody>
      </p:sp>
    </p:spTree>
    <p:extLst>
      <p:ext uri="{BB962C8B-B14F-4D97-AF65-F5344CB8AC3E}">
        <p14:creationId xmlns:p14="http://schemas.microsoft.com/office/powerpoint/2010/main" val="3786751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06240" y="126609"/>
            <a:ext cx="3082895" cy="369332"/>
          </a:xfrm>
          <a:prstGeom prst="rect">
            <a:avLst/>
          </a:prstGeom>
          <a:noFill/>
        </p:spPr>
        <p:txBody>
          <a:bodyPr wrap="none" rtlCol="0">
            <a:spAutoFit/>
          </a:bodyPr>
          <a:lstStyle/>
          <a:p>
            <a:r>
              <a:rPr lang="en-US" dirty="0"/>
              <a:t>WHAT IS MATCHED FILTER?</a:t>
            </a:r>
          </a:p>
        </p:txBody>
      </p:sp>
      <p:sp>
        <p:nvSpPr>
          <p:cNvPr id="3" name="TextBox 2"/>
          <p:cNvSpPr txBox="1"/>
          <p:nvPr/>
        </p:nvSpPr>
        <p:spPr>
          <a:xfrm>
            <a:off x="1041009" y="1547446"/>
            <a:ext cx="10438228" cy="1200329"/>
          </a:xfrm>
          <a:prstGeom prst="rect">
            <a:avLst/>
          </a:prstGeom>
          <a:noFill/>
        </p:spPr>
        <p:txBody>
          <a:bodyPr wrap="square" rtlCol="0">
            <a:spAutoFit/>
          </a:bodyPr>
          <a:lstStyle/>
          <a:p>
            <a:r>
              <a:rPr lang="en-US" dirty="0"/>
              <a:t>MATCHED  FILTER IS OBTAINED BY CO-RELATING A KNOWN SIGNAL OR TEMPLATE WITH AN UNKNOWN SIGNAL TO DETECT THE PRESENCE OF THE TEMPLATE IN THE UNKNOWN SIGNAL. THIS IS SIMILAR TO CROSS-CORELATION. </a:t>
            </a:r>
          </a:p>
          <a:p>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3308" r="31846"/>
          <a:stretch/>
        </p:blipFill>
        <p:spPr>
          <a:xfrm>
            <a:off x="3713868" y="2635233"/>
            <a:ext cx="4572001" cy="3863867"/>
          </a:xfrm>
          <a:prstGeom prst="rect">
            <a:avLst/>
          </a:prstGeom>
        </p:spPr>
      </p:pic>
    </p:spTree>
    <p:extLst>
      <p:ext uri="{BB962C8B-B14F-4D97-AF65-F5344CB8AC3E}">
        <p14:creationId xmlns:p14="http://schemas.microsoft.com/office/powerpoint/2010/main" val="2059141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3889" y="801858"/>
            <a:ext cx="5519460" cy="769441"/>
          </a:xfrm>
          <a:prstGeom prst="rect">
            <a:avLst/>
          </a:prstGeom>
          <a:noFill/>
        </p:spPr>
        <p:txBody>
          <a:bodyPr wrap="none" rtlCol="0">
            <a:spAutoFit/>
          </a:bodyPr>
          <a:lstStyle/>
          <a:p>
            <a:r>
              <a:rPr lang="en-US" sz="4400" u="sng" dirty="0"/>
              <a:t>2D MATCHED FILTER</a:t>
            </a:r>
          </a:p>
        </p:txBody>
      </p:sp>
      <p:sp>
        <p:nvSpPr>
          <p:cNvPr id="4" name="TextBox 3"/>
          <p:cNvSpPr txBox="1"/>
          <p:nvPr/>
        </p:nvSpPr>
        <p:spPr>
          <a:xfrm>
            <a:off x="1223889" y="1856935"/>
            <a:ext cx="10255348" cy="3108543"/>
          </a:xfrm>
          <a:prstGeom prst="rect">
            <a:avLst/>
          </a:prstGeom>
          <a:noFill/>
        </p:spPr>
        <p:txBody>
          <a:bodyPr wrap="square" rtlCol="0">
            <a:spAutoFit/>
          </a:bodyPr>
          <a:lstStyle/>
          <a:p>
            <a:r>
              <a:rPr lang="en-US" sz="2800" dirty="0"/>
              <a:t>The two-dimensional MF locally exploits the correlation between local image areas and 2D masks(kernels) developed according to the appearance of typical blood vessel segments of different widths (diameters) and orientations. These masks(kernels) were created by measuring numerous perpendicular cross-sectional intensity profiles of retinal vessels in the images</a:t>
            </a:r>
            <a:endParaRPr lang="en-US" sz="2800" dirty="0"/>
          </a:p>
        </p:txBody>
      </p:sp>
    </p:spTree>
    <p:extLst>
      <p:ext uri="{BB962C8B-B14F-4D97-AF65-F5344CB8AC3E}">
        <p14:creationId xmlns:p14="http://schemas.microsoft.com/office/powerpoint/2010/main" val="1968087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27606" y="0"/>
            <a:ext cx="5543505" cy="830997"/>
          </a:xfrm>
          <a:prstGeom prst="rect">
            <a:avLst/>
          </a:prstGeom>
          <a:noFill/>
        </p:spPr>
        <p:txBody>
          <a:bodyPr wrap="none" rtlCol="0">
            <a:spAutoFit/>
          </a:bodyPr>
          <a:lstStyle/>
          <a:p>
            <a:r>
              <a:rPr lang="en-US" sz="4800" u="sng" dirty="0"/>
              <a:t>KERNEL CREATION</a:t>
            </a:r>
          </a:p>
        </p:txBody>
      </p:sp>
      <p:pic>
        <p:nvPicPr>
          <p:cNvPr id="5" name="Picture 4"/>
          <p:cNvPicPr>
            <a:picLocks noChangeAspect="1"/>
          </p:cNvPicPr>
          <p:nvPr/>
        </p:nvPicPr>
        <p:blipFill>
          <a:blip r:embed="rId3"/>
          <a:stretch>
            <a:fillRect/>
          </a:stretch>
        </p:blipFill>
        <p:spPr>
          <a:xfrm>
            <a:off x="280745" y="2532185"/>
            <a:ext cx="5786345" cy="1549223"/>
          </a:xfrm>
          <a:prstGeom prst="rect">
            <a:avLst/>
          </a:prstGeom>
        </p:spPr>
      </p:pic>
      <p:pic>
        <p:nvPicPr>
          <p:cNvPr id="6" name="Picture 5"/>
          <p:cNvPicPr>
            <a:picLocks noChangeAspect="1"/>
          </p:cNvPicPr>
          <p:nvPr/>
        </p:nvPicPr>
        <p:blipFill>
          <a:blip r:embed="rId4"/>
          <a:stretch>
            <a:fillRect/>
          </a:stretch>
        </p:blipFill>
        <p:spPr>
          <a:xfrm>
            <a:off x="280746" y="4610904"/>
            <a:ext cx="7681568" cy="746314"/>
          </a:xfrm>
          <a:prstGeom prst="rect">
            <a:avLst/>
          </a:prstGeom>
        </p:spPr>
      </p:pic>
      <p:pic>
        <p:nvPicPr>
          <p:cNvPr id="7" name="Picture 6"/>
          <p:cNvPicPr>
            <a:picLocks noChangeAspect="1"/>
          </p:cNvPicPr>
          <p:nvPr/>
        </p:nvPicPr>
        <p:blipFill>
          <a:blip r:embed="rId5"/>
          <a:stretch>
            <a:fillRect/>
          </a:stretch>
        </p:blipFill>
        <p:spPr>
          <a:xfrm>
            <a:off x="280746" y="1167618"/>
            <a:ext cx="4725643" cy="766125"/>
          </a:xfrm>
          <a:prstGeom prst="rect">
            <a:avLst/>
          </a:prstGeom>
        </p:spPr>
      </p:pic>
      <p:sp>
        <p:nvSpPr>
          <p:cNvPr id="8" name="TextBox 7"/>
          <p:cNvSpPr txBox="1"/>
          <p:nvPr/>
        </p:nvSpPr>
        <p:spPr>
          <a:xfrm>
            <a:off x="5317587" y="1360493"/>
            <a:ext cx="3036409" cy="369332"/>
          </a:xfrm>
          <a:prstGeom prst="rect">
            <a:avLst/>
          </a:prstGeom>
          <a:noFill/>
        </p:spPr>
        <p:txBody>
          <a:bodyPr wrap="none" rtlCol="0">
            <a:spAutoFit/>
          </a:bodyPr>
          <a:lstStyle/>
          <a:p>
            <a:r>
              <a:rPr lang="en-US" dirty="0"/>
              <a:t>--ROTATED COORDINATES</a:t>
            </a:r>
          </a:p>
        </p:txBody>
      </p:sp>
      <p:sp>
        <p:nvSpPr>
          <p:cNvPr id="9" name="TextBox 8"/>
          <p:cNvSpPr txBox="1"/>
          <p:nvPr/>
        </p:nvSpPr>
        <p:spPr>
          <a:xfrm>
            <a:off x="6471138" y="3306796"/>
            <a:ext cx="2627642" cy="369332"/>
          </a:xfrm>
          <a:prstGeom prst="rect">
            <a:avLst/>
          </a:prstGeom>
          <a:noFill/>
        </p:spPr>
        <p:txBody>
          <a:bodyPr wrap="none" rtlCol="0">
            <a:spAutoFit/>
          </a:bodyPr>
          <a:lstStyle/>
          <a:p>
            <a:r>
              <a:rPr lang="en-US" dirty="0"/>
              <a:t>--ROTATIONAL MATRIX</a:t>
            </a:r>
          </a:p>
        </p:txBody>
      </p:sp>
      <p:sp>
        <p:nvSpPr>
          <p:cNvPr id="10" name="TextBox 9"/>
          <p:cNvSpPr txBox="1"/>
          <p:nvPr/>
        </p:nvSpPr>
        <p:spPr>
          <a:xfrm>
            <a:off x="8353996" y="4984061"/>
            <a:ext cx="2561920" cy="369332"/>
          </a:xfrm>
          <a:prstGeom prst="rect">
            <a:avLst/>
          </a:prstGeom>
          <a:noFill/>
        </p:spPr>
        <p:txBody>
          <a:bodyPr wrap="none" rtlCol="0">
            <a:spAutoFit/>
          </a:bodyPr>
          <a:lstStyle/>
          <a:p>
            <a:r>
              <a:rPr lang="en-US" dirty="0"/>
              <a:t>--KERNEL FORMATION</a:t>
            </a:r>
          </a:p>
        </p:txBody>
      </p:sp>
    </p:spTree>
    <p:extLst>
      <p:ext uri="{BB962C8B-B14F-4D97-AF65-F5344CB8AC3E}">
        <p14:creationId xmlns:p14="http://schemas.microsoft.com/office/powerpoint/2010/main" val="33814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b="55645"/>
          <a:stretch/>
        </p:blipFill>
        <p:spPr>
          <a:xfrm>
            <a:off x="144477" y="140678"/>
            <a:ext cx="5862427" cy="4178104"/>
          </a:xfrm>
          <a:prstGeom prst="rect">
            <a:avLst/>
          </a:prstGeom>
        </p:spPr>
      </p:pic>
      <p:pic>
        <p:nvPicPr>
          <p:cNvPr id="3" name="Picture 2"/>
          <p:cNvPicPr>
            <a:picLocks noChangeAspect="1"/>
          </p:cNvPicPr>
          <p:nvPr/>
        </p:nvPicPr>
        <p:blipFill rotWithShape="1">
          <a:blip r:embed="rId3"/>
          <a:srcRect l="858" t="44354" r="-858" b="13015"/>
          <a:stretch/>
        </p:blipFill>
        <p:spPr>
          <a:xfrm>
            <a:off x="6344529" y="140678"/>
            <a:ext cx="5711487" cy="4178103"/>
          </a:xfrm>
          <a:prstGeom prst="rect">
            <a:avLst/>
          </a:prstGeom>
        </p:spPr>
      </p:pic>
      <p:pic>
        <p:nvPicPr>
          <p:cNvPr id="4" name="Picture 3"/>
          <p:cNvPicPr>
            <a:picLocks noChangeAspect="1"/>
          </p:cNvPicPr>
          <p:nvPr/>
        </p:nvPicPr>
        <p:blipFill rotWithShape="1">
          <a:blip r:embed="rId3"/>
          <a:srcRect t="85507"/>
          <a:stretch/>
        </p:blipFill>
        <p:spPr>
          <a:xfrm>
            <a:off x="534574" y="4515730"/>
            <a:ext cx="10621106" cy="2208628"/>
          </a:xfrm>
          <a:prstGeom prst="rect">
            <a:avLst/>
          </a:prstGeom>
        </p:spPr>
      </p:pic>
    </p:spTree>
    <p:extLst>
      <p:ext uri="{BB962C8B-B14F-4D97-AF65-F5344CB8AC3E}">
        <p14:creationId xmlns:p14="http://schemas.microsoft.com/office/powerpoint/2010/main" val="348851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t="-1" r="50855" b="11170"/>
          <a:stretch/>
        </p:blipFill>
        <p:spPr>
          <a:xfrm>
            <a:off x="304469" y="207625"/>
            <a:ext cx="6504294" cy="6080633"/>
          </a:xfrm>
          <a:prstGeom prst="rect">
            <a:avLst/>
          </a:prstGeom>
        </p:spPr>
      </p:pic>
      <p:sp>
        <p:nvSpPr>
          <p:cNvPr id="5" name="TextBox 4"/>
          <p:cNvSpPr txBox="1"/>
          <p:nvPr/>
        </p:nvSpPr>
        <p:spPr>
          <a:xfrm>
            <a:off x="7301132" y="2082018"/>
            <a:ext cx="3707927" cy="1938992"/>
          </a:xfrm>
          <a:prstGeom prst="rect">
            <a:avLst/>
          </a:prstGeom>
          <a:noFill/>
        </p:spPr>
        <p:txBody>
          <a:bodyPr wrap="square" rtlCol="0">
            <a:spAutoFit/>
          </a:bodyPr>
          <a:lstStyle/>
          <a:p>
            <a:r>
              <a:rPr lang="en-US" sz="4000" dirty="0"/>
              <a:t>ORIGINAL FUNDUS PHOTO</a:t>
            </a:r>
          </a:p>
        </p:txBody>
      </p:sp>
    </p:spTree>
    <p:extLst>
      <p:ext uri="{BB962C8B-B14F-4D97-AF65-F5344CB8AC3E}">
        <p14:creationId xmlns:p14="http://schemas.microsoft.com/office/powerpoint/2010/main" val="3296571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1017" y="182880"/>
            <a:ext cx="9537894" cy="6302326"/>
          </a:xfrm>
          <a:prstGeom prst="rect">
            <a:avLst/>
          </a:prstGeom>
        </p:spPr>
      </p:pic>
    </p:spTree>
    <p:extLst>
      <p:ext uri="{BB962C8B-B14F-4D97-AF65-F5344CB8AC3E}">
        <p14:creationId xmlns:p14="http://schemas.microsoft.com/office/powerpoint/2010/main" val="312320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15396" y="184448"/>
            <a:ext cx="5572359" cy="923330"/>
          </a:xfrm>
          <a:prstGeom prst="rect">
            <a:avLst/>
          </a:prstGeom>
          <a:noFill/>
        </p:spPr>
        <p:txBody>
          <a:bodyPr wrap="none" rtlCol="0">
            <a:spAutoFit/>
          </a:bodyPr>
          <a:lstStyle/>
          <a:p>
            <a:r>
              <a:rPr lang="en-US" sz="5400" u="sng" dirty="0"/>
              <a:t>MODIFICATIONS</a:t>
            </a:r>
          </a:p>
        </p:txBody>
      </p:sp>
      <p:sp>
        <p:nvSpPr>
          <p:cNvPr id="3" name="Rectangle 2"/>
          <p:cNvSpPr/>
          <p:nvPr/>
        </p:nvSpPr>
        <p:spPr>
          <a:xfrm>
            <a:off x="5618732" y="461447"/>
            <a:ext cx="184731" cy="369332"/>
          </a:xfrm>
          <a:prstGeom prst="rect">
            <a:avLst/>
          </a:prstGeom>
        </p:spPr>
        <p:txBody>
          <a:bodyPr wrap="none">
            <a:spAutoFit/>
          </a:bodyPr>
          <a:lstStyle/>
          <a:p>
            <a:endParaRPr lang="en-US" dirty="0"/>
          </a:p>
        </p:txBody>
      </p:sp>
      <p:pic>
        <p:nvPicPr>
          <p:cNvPr id="4" name="Picture 3"/>
          <p:cNvPicPr>
            <a:picLocks noChangeAspect="1"/>
          </p:cNvPicPr>
          <p:nvPr/>
        </p:nvPicPr>
        <p:blipFill>
          <a:blip r:embed="rId3">
            <a:duotone>
              <a:schemeClr val="accent5">
                <a:shade val="45000"/>
                <a:satMod val="135000"/>
              </a:schemeClr>
              <a:prstClr val="white"/>
            </a:duotone>
          </a:blip>
          <a:stretch>
            <a:fillRect/>
          </a:stretch>
        </p:blipFill>
        <p:spPr>
          <a:xfrm>
            <a:off x="971909" y="1384777"/>
            <a:ext cx="10816817" cy="5043741"/>
          </a:xfrm>
          <a:prstGeom prst="rect">
            <a:avLst/>
          </a:prstGeom>
        </p:spPr>
      </p:pic>
    </p:spTree>
    <p:extLst>
      <p:ext uri="{BB962C8B-B14F-4D97-AF65-F5344CB8AC3E}">
        <p14:creationId xmlns:p14="http://schemas.microsoft.com/office/powerpoint/2010/main" val="3817760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63</TotalTime>
  <Words>137</Words>
  <Application>Microsoft Office PowerPoint</Application>
  <PresentationFormat>Widescreen</PresentationFormat>
  <Paragraphs>24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b Bhat</dc:creator>
  <cp:lastModifiedBy>Ganesh b Bhat</cp:lastModifiedBy>
  <cp:revision>7</cp:revision>
  <dcterms:created xsi:type="dcterms:W3CDTF">2017-02-21T06:24:11Z</dcterms:created>
  <dcterms:modified xsi:type="dcterms:W3CDTF">2017-02-21T07:27:25Z</dcterms:modified>
</cp:coreProperties>
</file>