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1"/>
  </p:notesMasterIdLst>
  <p:sldIdLst>
    <p:sldId id="256" r:id="rId2"/>
    <p:sldId id="264" r:id="rId3"/>
    <p:sldId id="259" r:id="rId4"/>
    <p:sldId id="258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110F-2CE8-4AC9-B1D3-CAB990060132}" type="datetimeFigureOut">
              <a:rPr lang="en-US" smtClean="0"/>
              <a:t>5/17/2017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A393-2402-4E25-BD10-275E219E97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2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6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0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54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5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9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5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3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5A393-2402-4E25-BD10-275E219E97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7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0C62-6A1A-420B-BA07-2F6EC06D71A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A379-CB38-4FC7-9DE6-3DEFCAFBE149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7723-E52B-409D-93EF-CBB66EE61360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1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8EBE-A176-4A16-942A-2F9758D97C0E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08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4088-A386-40AB-A97C-64FDFAC0D062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66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7FA3-6A6A-44F5-A815-EC4B9EE694E7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5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4590-3932-4650-B7E2-35A875B44D79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1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A5AA-8715-4DE2-85AA-6366CBD76F45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4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3B29-67D8-42DB-84E2-DE1080C4BA8C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0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E84-63F0-444F-873C-85819719ED81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F866-1EE2-4591-B591-A47D8A31DD99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3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1AB7C-0487-44AE-8784-8A8AF81C0119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6B83-F5DB-4670-BF3A-5969F642DCD6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547A-00BA-4A18-844C-E7F9740CDA1A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995B-41C2-48D0-8F76-8915B23E8948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7317-3A92-47B7-99DF-4DF711F4B9C2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0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5B99-586A-43F0-B98C-FA5A3544B73D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2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00F10-4805-4BE1-AD1E-582D5A753E83}" type="datetime1">
              <a:rPr lang="en-US" smtClean="0"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7D8D-A833-4741-98A9-E074D15AE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87104"/>
            <a:ext cx="8825658" cy="293426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SEMINAR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PHASE 2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121624"/>
            <a:ext cx="10022562" cy="248389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2800" dirty="0" smtClean="0">
                <a:solidFill>
                  <a:srgbClr val="FFC000"/>
                </a:solidFill>
              </a:rPr>
              <a:t>Retinal vessel</a:t>
            </a:r>
            <a:r>
              <a:rPr lang="en-US" sz="12800" cap="none" dirty="0" smtClean="0">
                <a:solidFill>
                  <a:srgbClr val="FFC000"/>
                </a:solidFill>
              </a:rPr>
              <a:t> SEGMENTATION </a:t>
            </a:r>
            <a:r>
              <a:rPr lang="en-US" sz="12800" dirty="0" smtClean="0">
                <a:solidFill>
                  <a:srgbClr val="FFC000"/>
                </a:solidFill>
              </a:rPr>
              <a:t>using        </a:t>
            </a:r>
          </a:p>
          <a:p>
            <a:pPr algn="ctr"/>
            <a:r>
              <a:rPr lang="en-US" sz="12800" dirty="0" smtClean="0">
                <a:solidFill>
                  <a:srgbClr val="FFC000"/>
                </a:solidFill>
              </a:rPr>
              <a:t>   Matched filter</a:t>
            </a:r>
          </a:p>
          <a:p>
            <a:pPr algn="ctr"/>
            <a:r>
              <a:rPr lang="en-US" sz="12800" dirty="0">
                <a:solidFill>
                  <a:schemeClr val="accent2"/>
                </a:solidFill>
              </a:rPr>
              <a:t> </a:t>
            </a:r>
            <a:r>
              <a:rPr lang="en-US" sz="12800" dirty="0" smtClean="0">
                <a:solidFill>
                  <a:schemeClr val="accent2"/>
                </a:solidFill>
              </a:rPr>
              <a:t>               </a:t>
            </a:r>
          </a:p>
          <a:p>
            <a:pPr algn="ctr"/>
            <a:r>
              <a:rPr lang="en-US" sz="12800" dirty="0">
                <a:solidFill>
                  <a:schemeClr val="accent2"/>
                </a:solidFill>
              </a:rPr>
              <a:t> </a:t>
            </a:r>
            <a:r>
              <a:rPr lang="en-US" sz="128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11200" cap="non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11200" cap="non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uided by – </a:t>
            </a:r>
          </a:p>
          <a:p>
            <a:pPr algn="ctr"/>
            <a:r>
              <a:rPr lang="en-US" sz="11200" cap="non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200" cap="non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                                                       R Manjunath</a:t>
            </a:r>
          </a:p>
          <a:p>
            <a:pPr algn="ctr"/>
            <a:endParaRPr lang="en-US" sz="2800" cap="none" dirty="0" smtClean="0">
              <a:solidFill>
                <a:schemeClr val="accent2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     </a:t>
            </a:r>
          </a:p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054" y="5622878"/>
            <a:ext cx="1644543" cy="526007"/>
          </a:xfrm>
        </p:spPr>
        <p:txBody>
          <a:bodyPr/>
          <a:lstStyle/>
          <a:p>
            <a:r>
              <a:rPr lang="en-US" sz="1800" dirty="0" smtClean="0"/>
              <a:t>17-05-2017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05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Preprocessing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involves processes like resizing the image and applying the basic label functions.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Code </a:t>
            </a:r>
            <a:r>
              <a:rPr lang="en-US" dirty="0">
                <a:solidFill>
                  <a:srgbClr val="FFC000"/>
                </a:solidFill>
              </a:rPr>
              <a:t>used :</a:t>
            </a:r>
            <a:r>
              <a:rPr lang="en-US" dirty="0" smtClean="0">
                <a:solidFill>
                  <a:srgbClr val="FFC000"/>
                </a:solidFill>
              </a:rPr>
              <a:t>P = imresize(I</a:t>
            </a:r>
            <a:r>
              <a:rPr lang="en-US" dirty="0">
                <a:solidFill>
                  <a:srgbClr val="FFC000"/>
                </a:solidFill>
              </a:rPr>
              <a:t>, [384 365])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img </a:t>
            </a:r>
            <a:r>
              <a:rPr lang="en-US" dirty="0">
                <a:solidFill>
                  <a:srgbClr val="FFC000"/>
                </a:solidFill>
              </a:rPr>
              <a:t>= </a:t>
            </a:r>
            <a:r>
              <a:rPr lang="en-US" dirty="0" smtClean="0">
                <a:solidFill>
                  <a:srgbClr val="FFC000"/>
                </a:solidFill>
              </a:rPr>
              <a:t>im2double(P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Label function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label matrix takes each connected component, that is for each region of ON pixels, in a binary image and assigns it a unique integer “label”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First output using label function: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C:\Users\sheks\Pictures\Screenshots\Screenshot (56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902777"/>
            <a:ext cx="11843657" cy="48318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085766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We now form &amp; study the histogram of the image for image improvisation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rgbClr val="FFC000"/>
                </a:solidFill>
              </a:rPr>
              <a:t>Code </a:t>
            </a:r>
            <a:r>
              <a:rPr lang="en-US" sz="3200" dirty="0">
                <a:solidFill>
                  <a:srgbClr val="FFC000"/>
                </a:solidFill>
              </a:rPr>
              <a:t>used </a:t>
            </a:r>
            <a:r>
              <a:rPr lang="en-US" sz="3200" dirty="0" smtClean="0">
                <a:solidFill>
                  <a:srgbClr val="FFC000"/>
                </a:solidFill>
              </a:rPr>
              <a:t>: imhist(ima2gray</a:t>
            </a:r>
            <a:r>
              <a:rPr lang="en-US" sz="3200" dirty="0">
                <a:solidFill>
                  <a:srgbClr val="FFC000"/>
                </a:solidFill>
              </a:rPr>
              <a:t>)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 smtClean="0">
                <a:solidFill>
                  <a:srgbClr val="FFC000"/>
                </a:solidFill>
              </a:rPr>
              <a:t>histo=</a:t>
            </a:r>
            <a:r>
              <a:rPr lang="en-US" sz="3200" dirty="0" err="1" smtClean="0">
                <a:solidFill>
                  <a:srgbClr val="FFC000"/>
                </a:solidFill>
              </a:rPr>
              <a:t>adapthisteq</a:t>
            </a:r>
            <a:r>
              <a:rPr lang="en-US" sz="3200" dirty="0" smtClean="0">
                <a:solidFill>
                  <a:srgbClr val="FFC000"/>
                </a:solidFill>
              </a:rPr>
              <a:t>(ima2gray</a:t>
            </a:r>
            <a:r>
              <a:rPr lang="en-US" sz="3200" dirty="0">
                <a:solidFill>
                  <a:srgbClr val="FFC000"/>
                </a:solidFill>
              </a:rPr>
              <a:t>,'clipLimit',0.05,'Distribution','rayleigh');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%</a:t>
            </a:r>
            <a:r>
              <a:rPr lang="en-US" sz="3200" dirty="0" err="1">
                <a:solidFill>
                  <a:srgbClr val="FFC000"/>
                </a:solidFill>
              </a:rPr>
              <a:t>imtool</a:t>
            </a:r>
            <a:r>
              <a:rPr lang="en-US" sz="3200" dirty="0">
                <a:solidFill>
                  <a:srgbClr val="FFC000"/>
                </a:solidFill>
              </a:rPr>
              <a:t>(</a:t>
            </a:r>
            <a:r>
              <a:rPr lang="en-US" sz="3200" dirty="0" err="1">
                <a:solidFill>
                  <a:srgbClr val="FFC000"/>
                </a:solidFill>
              </a:rPr>
              <a:t>histo</a:t>
            </a:r>
            <a:r>
              <a:rPr lang="en-US" sz="3200" dirty="0">
                <a:solidFill>
                  <a:srgbClr val="FFC000"/>
                </a:solidFill>
              </a:rPr>
              <a:t>)</a:t>
            </a:r>
            <a:br>
              <a:rPr lang="en-US" sz="32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%</a:t>
            </a:r>
            <a:r>
              <a:rPr lang="en-US" sz="3200" dirty="0" err="1">
                <a:solidFill>
                  <a:srgbClr val="FFC000"/>
                </a:solidFill>
              </a:rPr>
              <a:t>imtool</a:t>
            </a:r>
            <a:r>
              <a:rPr lang="en-US" sz="3200" dirty="0">
                <a:solidFill>
                  <a:srgbClr val="FFC000"/>
                </a:solidFill>
              </a:rPr>
              <a:t>(ima2gray</a:t>
            </a:r>
            <a:r>
              <a:rPr lang="en-US" sz="3200" dirty="0" smtClean="0">
                <a:solidFill>
                  <a:srgbClr val="FFC000"/>
                </a:solidFill>
              </a:rPr>
              <a:t>)</a:t>
            </a:r>
            <a:br>
              <a:rPr lang="en-US" sz="3200" dirty="0" smtClean="0">
                <a:solidFill>
                  <a:srgbClr val="FFC000"/>
                </a:solidFill>
              </a:rPr>
            </a:b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028" y="227490"/>
            <a:ext cx="9404723" cy="1400530"/>
          </a:xfrm>
        </p:spPr>
        <p:txBody>
          <a:bodyPr/>
          <a:lstStyle/>
          <a:p>
            <a:r>
              <a:rPr lang="en-US" sz="3600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Image Improvisation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It involves conversion from RGB to greyscale image.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C000"/>
                </a:solidFill>
              </a:rPr>
              <a:t>code used :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/>
              <a:t>the segmented output 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20288" y="1628020"/>
            <a:ext cx="334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ima2gray=rgb2gray(</a:t>
            </a:r>
            <a:r>
              <a:rPr lang="en-US" sz="2000" dirty="0" err="1" smtClean="0">
                <a:solidFill>
                  <a:srgbClr val="FFC000"/>
                </a:solidFill>
              </a:rPr>
              <a:t>img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 descr="C:\Users\sheks\Pictures\Screenshots\Screenshot (5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9" y="2812143"/>
            <a:ext cx="12192000" cy="40458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r>
              <a:rPr lang="en-US" sz="3600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Xor operation b/w all 3 channels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smtClean="0"/>
              <a:t> </a:t>
            </a:r>
            <a:r>
              <a:rPr lang="en-US" sz="3200" dirty="0" smtClean="0"/>
              <a:t>It results in noise reduction and jitter removal. Now the vessel parts are better visible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 descr="C:\Users\sheks\Pictures\Screenshots\Screenshot (5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2873830"/>
            <a:ext cx="11916229" cy="39841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5013"/>
          </a:xfrm>
        </p:spPr>
        <p:txBody>
          <a:bodyPr/>
          <a:lstStyle/>
          <a:p>
            <a:r>
              <a:rPr lang="en-US" sz="3200" dirty="0" smtClean="0"/>
              <a:t>Now ,we apply xor between red and blue channels followed by an xnor operation with green channel.</a:t>
            </a:r>
            <a:endParaRPr lang="en-US" sz="3200" dirty="0"/>
          </a:p>
        </p:txBody>
      </p:sp>
      <p:pic>
        <p:nvPicPr>
          <p:cNvPr id="3" name="Picture 2" descr="C:\Users\sheks\Pictures\Screenshots\Screenshot (6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2380342"/>
            <a:ext cx="11959771" cy="44776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Final output image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C:\Users\sheks\Pictures\Screenshots\Screenshot (6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436914"/>
            <a:ext cx="11771086" cy="5421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7D8D-A833-4741-98A9-E074D15AE31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84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PROJECT SEMINAR PHASE 2 </vt:lpstr>
      <vt:lpstr>Preprocessing:   It involves processes like resizing the image and applying the basic label functions.  Code used :P = imresize(I, [384 365]) img = im2double(P)</vt:lpstr>
      <vt:lpstr>Label function:    label matrix takes each connected component, that is for each region of ON pixels, in a binary image and assigns it a unique integer “label”</vt:lpstr>
      <vt:lpstr> First output using label function:</vt:lpstr>
      <vt:lpstr> We now form &amp; study the histogram of the image for image improvisation.  Code used : imhist(ima2gray) histo=adapthisteq(ima2gray,'clipLimit',0.05,'Distribution','rayleigh'); %imtool(histo) %imtool(ima2gray) </vt:lpstr>
      <vt:lpstr>Image Improvisation: It involves conversion from RGB to greyscale image.   code used :  the segmented output  </vt:lpstr>
      <vt:lpstr>Xor operation b/w all 3 channels:  It results in noise reduction and jitter removal. Now the vessel parts are better visible.</vt:lpstr>
      <vt:lpstr>Now ,we apply xor between red and blue channels followed by an xnor operation with green channel.</vt:lpstr>
      <vt:lpstr>Final output image: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b Bhat</dc:creator>
  <cp:lastModifiedBy>chandan</cp:lastModifiedBy>
  <cp:revision>18</cp:revision>
  <dcterms:created xsi:type="dcterms:W3CDTF">2017-05-14T12:41:03Z</dcterms:created>
  <dcterms:modified xsi:type="dcterms:W3CDTF">2017-05-17T09:39:21Z</dcterms:modified>
</cp:coreProperties>
</file>