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54EB97-4DD3-24A8-4320-1868F144A7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D010D2-84AF-6D53-C520-913BC8B62E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B01BBC-9DA3-48F4-A375-E7DDE92B8DBB}" type="datetimeFigureOut">
              <a:rPr lang="en-IN" smtClean="0"/>
              <a:t>18-10-2023</a:t>
            </a:fld>
            <a:endParaRPr lang="en-IN"/>
          </a:p>
        </p:txBody>
      </p:sp>
      <p:sp>
        <p:nvSpPr>
          <p:cNvPr id="4" name="Footer Placeholder 3">
            <a:extLst>
              <a:ext uri="{FF2B5EF4-FFF2-40B4-BE49-F238E27FC236}">
                <a16:creationId xmlns:a16="http://schemas.microsoft.com/office/drawing/2014/main" id="{C7FD81B2-E9CF-1BED-8F41-67DD961C06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By Hemant Kumar</a:t>
            </a:r>
          </a:p>
        </p:txBody>
      </p:sp>
      <p:sp>
        <p:nvSpPr>
          <p:cNvPr id="5" name="Slide Number Placeholder 4">
            <a:extLst>
              <a:ext uri="{FF2B5EF4-FFF2-40B4-BE49-F238E27FC236}">
                <a16:creationId xmlns:a16="http://schemas.microsoft.com/office/drawing/2014/main" id="{4DAF4146-F425-F9B3-F045-5AAC78D3C8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AE347B-258A-4692-8BA4-234C27C664E1}" type="slidenum">
              <a:rPr lang="en-IN" smtClean="0"/>
              <a:t>‹#›</a:t>
            </a:fld>
            <a:endParaRPr lang="en-IN"/>
          </a:p>
        </p:txBody>
      </p:sp>
    </p:spTree>
    <p:extLst>
      <p:ext uri="{BB962C8B-B14F-4D97-AF65-F5344CB8AC3E}">
        <p14:creationId xmlns:p14="http://schemas.microsoft.com/office/powerpoint/2010/main" val="2109237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0239A-BEC8-4D2C-8FD8-421F6D5D2135}" type="datetimeFigureOut">
              <a:rPr lang="en-IN" smtClean="0"/>
              <a:t>18-10-2023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By Hemant Kumar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7121E-A462-4857-9798-16C306110780}" type="slidenum">
              <a:rPr lang="en-IN" smtClean="0"/>
              <a:t>‹#›</a:t>
            </a:fld>
            <a:endParaRPr lang="en-IN"/>
          </a:p>
        </p:txBody>
      </p:sp>
    </p:spTree>
    <p:extLst>
      <p:ext uri="{BB962C8B-B14F-4D97-AF65-F5344CB8AC3E}">
        <p14:creationId xmlns:p14="http://schemas.microsoft.com/office/powerpoint/2010/main" val="27789721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41F4-826E-AF9D-21FD-EA06FB645E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9E28D6-0043-EB86-9F74-8F3A15CAD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86B414-1FE8-1350-A889-2A05CEF9EC88}"/>
              </a:ext>
            </a:extLst>
          </p:cNvPr>
          <p:cNvSpPr>
            <a:spLocks noGrp="1"/>
          </p:cNvSpPr>
          <p:nvPr>
            <p:ph type="dt" sz="half" idx="10"/>
          </p:nvPr>
        </p:nvSpPr>
        <p:spPr/>
        <p:txBody>
          <a:bodyPr/>
          <a:lstStyle/>
          <a:p>
            <a:fld id="{4BA9DF60-95DE-41DD-8051-7A1DE4E4F40C}" type="datetime1">
              <a:rPr lang="en-IN" smtClean="0"/>
              <a:t>18-10-2023</a:t>
            </a:fld>
            <a:endParaRPr lang="en-IN"/>
          </a:p>
        </p:txBody>
      </p:sp>
      <p:sp>
        <p:nvSpPr>
          <p:cNvPr id="5" name="Footer Placeholder 4">
            <a:extLst>
              <a:ext uri="{FF2B5EF4-FFF2-40B4-BE49-F238E27FC236}">
                <a16:creationId xmlns:a16="http://schemas.microsoft.com/office/drawing/2014/main" id="{EFE55678-552C-AD00-073D-B3D03AF9280E}"/>
              </a:ext>
            </a:extLst>
          </p:cNvPr>
          <p:cNvSpPr>
            <a:spLocks noGrp="1"/>
          </p:cNvSpPr>
          <p:nvPr>
            <p:ph type="ftr" sz="quarter" idx="11"/>
          </p:nvPr>
        </p:nvSpPr>
        <p:spPr/>
        <p:txBody>
          <a:bodyPr/>
          <a:lstStyle/>
          <a:p>
            <a:r>
              <a:rPr lang="en-IN"/>
              <a:t>By: Hemant Kumar</a:t>
            </a:r>
          </a:p>
        </p:txBody>
      </p:sp>
      <p:sp>
        <p:nvSpPr>
          <p:cNvPr id="6" name="Slide Number Placeholder 5">
            <a:extLst>
              <a:ext uri="{FF2B5EF4-FFF2-40B4-BE49-F238E27FC236}">
                <a16:creationId xmlns:a16="http://schemas.microsoft.com/office/drawing/2014/main" id="{28A83BDD-D2B7-1D2C-D7B9-B2953164DD23}"/>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246199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10F4-22AB-DFF6-9075-D78972C31E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1B1939-0D53-1E55-024B-30E8E8A33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43C6D-348B-6916-D9B2-2C8CE86B941A}"/>
              </a:ext>
            </a:extLst>
          </p:cNvPr>
          <p:cNvSpPr>
            <a:spLocks noGrp="1"/>
          </p:cNvSpPr>
          <p:nvPr>
            <p:ph type="dt" sz="half" idx="10"/>
          </p:nvPr>
        </p:nvSpPr>
        <p:spPr/>
        <p:txBody>
          <a:bodyPr/>
          <a:lstStyle/>
          <a:p>
            <a:fld id="{BE92B8CC-C9E4-4A25-9D17-DBF392BD3A47}" type="datetime1">
              <a:rPr lang="en-IN" smtClean="0"/>
              <a:t>18-10-2023</a:t>
            </a:fld>
            <a:endParaRPr lang="en-IN"/>
          </a:p>
        </p:txBody>
      </p:sp>
      <p:sp>
        <p:nvSpPr>
          <p:cNvPr id="5" name="Footer Placeholder 4">
            <a:extLst>
              <a:ext uri="{FF2B5EF4-FFF2-40B4-BE49-F238E27FC236}">
                <a16:creationId xmlns:a16="http://schemas.microsoft.com/office/drawing/2014/main" id="{14CBD4DD-0C74-04EF-7E80-451E92843BB4}"/>
              </a:ext>
            </a:extLst>
          </p:cNvPr>
          <p:cNvSpPr>
            <a:spLocks noGrp="1"/>
          </p:cNvSpPr>
          <p:nvPr>
            <p:ph type="ftr" sz="quarter" idx="11"/>
          </p:nvPr>
        </p:nvSpPr>
        <p:spPr/>
        <p:txBody>
          <a:bodyPr/>
          <a:lstStyle/>
          <a:p>
            <a:r>
              <a:rPr lang="en-IN"/>
              <a:t>By: Hemant Kumar</a:t>
            </a:r>
          </a:p>
        </p:txBody>
      </p:sp>
      <p:sp>
        <p:nvSpPr>
          <p:cNvPr id="6" name="Slide Number Placeholder 5">
            <a:extLst>
              <a:ext uri="{FF2B5EF4-FFF2-40B4-BE49-F238E27FC236}">
                <a16:creationId xmlns:a16="http://schemas.microsoft.com/office/drawing/2014/main" id="{B1712B67-F35D-4994-E273-0B94EE3F8410}"/>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139542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2F887-C6F2-B304-62FA-B727F0A890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109427-7B08-97F5-7AEC-AF1B7B407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3079F-E9C3-749A-7A83-D11A2FFB62FC}"/>
              </a:ext>
            </a:extLst>
          </p:cNvPr>
          <p:cNvSpPr>
            <a:spLocks noGrp="1"/>
          </p:cNvSpPr>
          <p:nvPr>
            <p:ph type="dt" sz="half" idx="10"/>
          </p:nvPr>
        </p:nvSpPr>
        <p:spPr/>
        <p:txBody>
          <a:bodyPr/>
          <a:lstStyle/>
          <a:p>
            <a:fld id="{AF6E5F38-F0A6-4B13-9B4B-A0F511E17B97}" type="datetime1">
              <a:rPr lang="en-IN" smtClean="0"/>
              <a:t>18-10-2023</a:t>
            </a:fld>
            <a:endParaRPr lang="en-IN"/>
          </a:p>
        </p:txBody>
      </p:sp>
      <p:sp>
        <p:nvSpPr>
          <p:cNvPr id="5" name="Footer Placeholder 4">
            <a:extLst>
              <a:ext uri="{FF2B5EF4-FFF2-40B4-BE49-F238E27FC236}">
                <a16:creationId xmlns:a16="http://schemas.microsoft.com/office/drawing/2014/main" id="{4502F0B9-5C0E-C518-C540-1E5B488C04BE}"/>
              </a:ext>
            </a:extLst>
          </p:cNvPr>
          <p:cNvSpPr>
            <a:spLocks noGrp="1"/>
          </p:cNvSpPr>
          <p:nvPr>
            <p:ph type="ftr" sz="quarter" idx="11"/>
          </p:nvPr>
        </p:nvSpPr>
        <p:spPr/>
        <p:txBody>
          <a:bodyPr/>
          <a:lstStyle/>
          <a:p>
            <a:r>
              <a:rPr lang="en-IN"/>
              <a:t>By: Hemant Kumar</a:t>
            </a:r>
          </a:p>
        </p:txBody>
      </p:sp>
      <p:sp>
        <p:nvSpPr>
          <p:cNvPr id="6" name="Slide Number Placeholder 5">
            <a:extLst>
              <a:ext uri="{FF2B5EF4-FFF2-40B4-BE49-F238E27FC236}">
                <a16:creationId xmlns:a16="http://schemas.microsoft.com/office/drawing/2014/main" id="{611E3A14-8D55-29A9-556C-7301B203C98E}"/>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3101715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E82A-7339-26D2-40CF-417E55E333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B6B5A0-6515-A633-810D-AACBB3980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2CE02E-F369-8F18-3856-A4CFDB102133}"/>
              </a:ext>
            </a:extLst>
          </p:cNvPr>
          <p:cNvSpPr>
            <a:spLocks noGrp="1"/>
          </p:cNvSpPr>
          <p:nvPr>
            <p:ph type="dt" sz="half" idx="10"/>
          </p:nvPr>
        </p:nvSpPr>
        <p:spPr/>
        <p:txBody>
          <a:bodyPr/>
          <a:lstStyle/>
          <a:p>
            <a:fld id="{1E57636D-431B-462E-B46F-44C25FEB253E}" type="datetime1">
              <a:rPr lang="en-IN" smtClean="0"/>
              <a:t>18-10-2023</a:t>
            </a:fld>
            <a:endParaRPr lang="en-IN"/>
          </a:p>
        </p:txBody>
      </p:sp>
      <p:sp>
        <p:nvSpPr>
          <p:cNvPr id="5" name="Footer Placeholder 4">
            <a:extLst>
              <a:ext uri="{FF2B5EF4-FFF2-40B4-BE49-F238E27FC236}">
                <a16:creationId xmlns:a16="http://schemas.microsoft.com/office/drawing/2014/main" id="{2B757CA7-AB2B-1D0A-2E7D-69E8260CE3C7}"/>
              </a:ext>
            </a:extLst>
          </p:cNvPr>
          <p:cNvSpPr>
            <a:spLocks noGrp="1"/>
          </p:cNvSpPr>
          <p:nvPr>
            <p:ph type="ftr" sz="quarter" idx="11"/>
          </p:nvPr>
        </p:nvSpPr>
        <p:spPr/>
        <p:txBody>
          <a:bodyPr/>
          <a:lstStyle/>
          <a:p>
            <a:r>
              <a:rPr lang="en-IN"/>
              <a:t>By: Hemant Kumar</a:t>
            </a:r>
          </a:p>
        </p:txBody>
      </p:sp>
      <p:sp>
        <p:nvSpPr>
          <p:cNvPr id="6" name="Slide Number Placeholder 5">
            <a:extLst>
              <a:ext uri="{FF2B5EF4-FFF2-40B4-BE49-F238E27FC236}">
                <a16:creationId xmlns:a16="http://schemas.microsoft.com/office/drawing/2014/main" id="{99E0B594-5CFE-A78C-B86C-377332A2757C}"/>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62277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3D68-1CD3-63DF-1EA1-BCF2B1C2BD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708C67-65FD-851B-F51A-6292250D6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6BDD2-DD92-1B97-C7C7-4CB1095CDEFE}"/>
              </a:ext>
            </a:extLst>
          </p:cNvPr>
          <p:cNvSpPr>
            <a:spLocks noGrp="1"/>
          </p:cNvSpPr>
          <p:nvPr>
            <p:ph type="dt" sz="half" idx="10"/>
          </p:nvPr>
        </p:nvSpPr>
        <p:spPr/>
        <p:txBody>
          <a:bodyPr/>
          <a:lstStyle/>
          <a:p>
            <a:fld id="{D441C7C2-629B-491F-8953-63C6097DE487}" type="datetime1">
              <a:rPr lang="en-IN" smtClean="0"/>
              <a:t>18-10-2023</a:t>
            </a:fld>
            <a:endParaRPr lang="en-IN"/>
          </a:p>
        </p:txBody>
      </p:sp>
      <p:sp>
        <p:nvSpPr>
          <p:cNvPr id="5" name="Footer Placeholder 4">
            <a:extLst>
              <a:ext uri="{FF2B5EF4-FFF2-40B4-BE49-F238E27FC236}">
                <a16:creationId xmlns:a16="http://schemas.microsoft.com/office/drawing/2014/main" id="{7C5D460B-E6A6-2E70-1AEE-3E0596153689}"/>
              </a:ext>
            </a:extLst>
          </p:cNvPr>
          <p:cNvSpPr>
            <a:spLocks noGrp="1"/>
          </p:cNvSpPr>
          <p:nvPr>
            <p:ph type="ftr" sz="quarter" idx="11"/>
          </p:nvPr>
        </p:nvSpPr>
        <p:spPr/>
        <p:txBody>
          <a:bodyPr/>
          <a:lstStyle/>
          <a:p>
            <a:r>
              <a:rPr lang="en-IN"/>
              <a:t>By: Hemant Kumar</a:t>
            </a:r>
          </a:p>
        </p:txBody>
      </p:sp>
      <p:sp>
        <p:nvSpPr>
          <p:cNvPr id="6" name="Slide Number Placeholder 5">
            <a:extLst>
              <a:ext uri="{FF2B5EF4-FFF2-40B4-BE49-F238E27FC236}">
                <a16:creationId xmlns:a16="http://schemas.microsoft.com/office/drawing/2014/main" id="{03F2CEF5-CAF1-377E-41B7-F165925488D4}"/>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339925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2FE5-E241-9DED-AE58-69FF91F7D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01169C-5966-0491-A0B6-2937D00137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AA2C7A-F6B4-ABD5-7BDD-7EABD1B77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1248C0-15C3-C1D0-7AF4-53B8B708AE76}"/>
              </a:ext>
            </a:extLst>
          </p:cNvPr>
          <p:cNvSpPr>
            <a:spLocks noGrp="1"/>
          </p:cNvSpPr>
          <p:nvPr>
            <p:ph type="dt" sz="half" idx="10"/>
          </p:nvPr>
        </p:nvSpPr>
        <p:spPr/>
        <p:txBody>
          <a:bodyPr/>
          <a:lstStyle/>
          <a:p>
            <a:fld id="{FAE4465A-A06C-49C7-A032-4CB96DD3CEBD}" type="datetime1">
              <a:rPr lang="en-IN" smtClean="0"/>
              <a:t>18-10-2023</a:t>
            </a:fld>
            <a:endParaRPr lang="en-IN"/>
          </a:p>
        </p:txBody>
      </p:sp>
      <p:sp>
        <p:nvSpPr>
          <p:cNvPr id="6" name="Footer Placeholder 5">
            <a:extLst>
              <a:ext uri="{FF2B5EF4-FFF2-40B4-BE49-F238E27FC236}">
                <a16:creationId xmlns:a16="http://schemas.microsoft.com/office/drawing/2014/main" id="{66C01CA8-0EA9-A0F8-AF92-6571A792E9F3}"/>
              </a:ext>
            </a:extLst>
          </p:cNvPr>
          <p:cNvSpPr>
            <a:spLocks noGrp="1"/>
          </p:cNvSpPr>
          <p:nvPr>
            <p:ph type="ftr" sz="quarter" idx="11"/>
          </p:nvPr>
        </p:nvSpPr>
        <p:spPr/>
        <p:txBody>
          <a:bodyPr/>
          <a:lstStyle/>
          <a:p>
            <a:r>
              <a:rPr lang="en-IN"/>
              <a:t>By: Hemant Kumar</a:t>
            </a:r>
          </a:p>
        </p:txBody>
      </p:sp>
      <p:sp>
        <p:nvSpPr>
          <p:cNvPr id="7" name="Slide Number Placeholder 6">
            <a:extLst>
              <a:ext uri="{FF2B5EF4-FFF2-40B4-BE49-F238E27FC236}">
                <a16:creationId xmlns:a16="http://schemas.microsoft.com/office/drawing/2014/main" id="{2F424B71-AA7C-135E-943A-8A4269A997E4}"/>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217948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187E-FDB8-3AD0-1314-E1F979C69C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D1F353-7770-90AD-BED5-7752AEBA8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E120E8-92F9-DAFF-9C78-A23BBB774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C2DA11-615C-E2FB-663D-5569A3A86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AFEB8-51A1-EEDE-58E2-AE377E1796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28F193-0DA3-ECD6-1161-035C35FA1D4A}"/>
              </a:ext>
            </a:extLst>
          </p:cNvPr>
          <p:cNvSpPr>
            <a:spLocks noGrp="1"/>
          </p:cNvSpPr>
          <p:nvPr>
            <p:ph type="dt" sz="half" idx="10"/>
          </p:nvPr>
        </p:nvSpPr>
        <p:spPr/>
        <p:txBody>
          <a:bodyPr/>
          <a:lstStyle/>
          <a:p>
            <a:fld id="{E9D57F58-EA0F-4E59-93F6-43E3814D7229}" type="datetime1">
              <a:rPr lang="en-IN" smtClean="0"/>
              <a:t>18-10-2023</a:t>
            </a:fld>
            <a:endParaRPr lang="en-IN"/>
          </a:p>
        </p:txBody>
      </p:sp>
      <p:sp>
        <p:nvSpPr>
          <p:cNvPr id="8" name="Footer Placeholder 7">
            <a:extLst>
              <a:ext uri="{FF2B5EF4-FFF2-40B4-BE49-F238E27FC236}">
                <a16:creationId xmlns:a16="http://schemas.microsoft.com/office/drawing/2014/main" id="{DE7F01E1-C2DB-35EB-374E-91B63F1E4BD3}"/>
              </a:ext>
            </a:extLst>
          </p:cNvPr>
          <p:cNvSpPr>
            <a:spLocks noGrp="1"/>
          </p:cNvSpPr>
          <p:nvPr>
            <p:ph type="ftr" sz="quarter" idx="11"/>
          </p:nvPr>
        </p:nvSpPr>
        <p:spPr/>
        <p:txBody>
          <a:bodyPr/>
          <a:lstStyle/>
          <a:p>
            <a:r>
              <a:rPr lang="en-IN"/>
              <a:t>By: Hemant Kumar</a:t>
            </a:r>
          </a:p>
        </p:txBody>
      </p:sp>
      <p:sp>
        <p:nvSpPr>
          <p:cNvPr id="9" name="Slide Number Placeholder 8">
            <a:extLst>
              <a:ext uri="{FF2B5EF4-FFF2-40B4-BE49-F238E27FC236}">
                <a16:creationId xmlns:a16="http://schemas.microsoft.com/office/drawing/2014/main" id="{79913965-711C-6685-D092-44900A36C590}"/>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311337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1F63-E06B-3574-FAE2-264E13B2C8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B937D8-50A1-433B-7960-2A3F96183D73}"/>
              </a:ext>
            </a:extLst>
          </p:cNvPr>
          <p:cNvSpPr>
            <a:spLocks noGrp="1"/>
          </p:cNvSpPr>
          <p:nvPr>
            <p:ph type="dt" sz="half" idx="10"/>
          </p:nvPr>
        </p:nvSpPr>
        <p:spPr/>
        <p:txBody>
          <a:bodyPr/>
          <a:lstStyle/>
          <a:p>
            <a:fld id="{1E429E68-D8B5-41BD-BA36-35261016D8E0}" type="datetime1">
              <a:rPr lang="en-IN" smtClean="0"/>
              <a:t>18-10-2023</a:t>
            </a:fld>
            <a:endParaRPr lang="en-IN"/>
          </a:p>
        </p:txBody>
      </p:sp>
      <p:sp>
        <p:nvSpPr>
          <p:cNvPr id="4" name="Footer Placeholder 3">
            <a:extLst>
              <a:ext uri="{FF2B5EF4-FFF2-40B4-BE49-F238E27FC236}">
                <a16:creationId xmlns:a16="http://schemas.microsoft.com/office/drawing/2014/main" id="{D83EFC1C-6F68-CF2A-26D3-72AB26907C79}"/>
              </a:ext>
            </a:extLst>
          </p:cNvPr>
          <p:cNvSpPr>
            <a:spLocks noGrp="1"/>
          </p:cNvSpPr>
          <p:nvPr>
            <p:ph type="ftr" sz="quarter" idx="11"/>
          </p:nvPr>
        </p:nvSpPr>
        <p:spPr/>
        <p:txBody>
          <a:bodyPr/>
          <a:lstStyle/>
          <a:p>
            <a:r>
              <a:rPr lang="en-IN"/>
              <a:t>By: Hemant Kumar</a:t>
            </a:r>
          </a:p>
        </p:txBody>
      </p:sp>
      <p:sp>
        <p:nvSpPr>
          <p:cNvPr id="5" name="Slide Number Placeholder 4">
            <a:extLst>
              <a:ext uri="{FF2B5EF4-FFF2-40B4-BE49-F238E27FC236}">
                <a16:creationId xmlns:a16="http://schemas.microsoft.com/office/drawing/2014/main" id="{905B5EE5-1532-7059-13C7-028A4769C9E9}"/>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360700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9BA32-914E-57F5-312D-E042C616D9A0}"/>
              </a:ext>
            </a:extLst>
          </p:cNvPr>
          <p:cNvSpPr>
            <a:spLocks noGrp="1"/>
          </p:cNvSpPr>
          <p:nvPr>
            <p:ph type="dt" sz="half" idx="10"/>
          </p:nvPr>
        </p:nvSpPr>
        <p:spPr/>
        <p:txBody>
          <a:bodyPr/>
          <a:lstStyle/>
          <a:p>
            <a:fld id="{B92835D0-4A8F-4172-AC1B-3D82CB35D8E9}" type="datetime1">
              <a:rPr lang="en-IN" smtClean="0"/>
              <a:t>18-10-2023</a:t>
            </a:fld>
            <a:endParaRPr lang="en-IN"/>
          </a:p>
        </p:txBody>
      </p:sp>
      <p:sp>
        <p:nvSpPr>
          <p:cNvPr id="3" name="Footer Placeholder 2">
            <a:extLst>
              <a:ext uri="{FF2B5EF4-FFF2-40B4-BE49-F238E27FC236}">
                <a16:creationId xmlns:a16="http://schemas.microsoft.com/office/drawing/2014/main" id="{12991185-46C6-8BAC-1408-4E321DFCFE95}"/>
              </a:ext>
            </a:extLst>
          </p:cNvPr>
          <p:cNvSpPr>
            <a:spLocks noGrp="1"/>
          </p:cNvSpPr>
          <p:nvPr>
            <p:ph type="ftr" sz="quarter" idx="11"/>
          </p:nvPr>
        </p:nvSpPr>
        <p:spPr/>
        <p:txBody>
          <a:bodyPr/>
          <a:lstStyle/>
          <a:p>
            <a:r>
              <a:rPr lang="en-IN"/>
              <a:t>By: Hemant Kumar</a:t>
            </a:r>
          </a:p>
        </p:txBody>
      </p:sp>
      <p:sp>
        <p:nvSpPr>
          <p:cNvPr id="4" name="Slide Number Placeholder 3">
            <a:extLst>
              <a:ext uri="{FF2B5EF4-FFF2-40B4-BE49-F238E27FC236}">
                <a16:creationId xmlns:a16="http://schemas.microsoft.com/office/drawing/2014/main" id="{C8E02554-DDA1-B942-29B8-8B7B4131F739}"/>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403758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9875-7A30-27AB-9CDA-7E0F85CE7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0A2988-A344-B3E2-C32A-0B69CC448C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0CB2C0-65C5-C8B5-63CF-E26549BFD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1C030-9BDC-E8A2-8413-5FFF316F9B70}"/>
              </a:ext>
            </a:extLst>
          </p:cNvPr>
          <p:cNvSpPr>
            <a:spLocks noGrp="1"/>
          </p:cNvSpPr>
          <p:nvPr>
            <p:ph type="dt" sz="half" idx="10"/>
          </p:nvPr>
        </p:nvSpPr>
        <p:spPr/>
        <p:txBody>
          <a:bodyPr/>
          <a:lstStyle/>
          <a:p>
            <a:fld id="{8E10BB8B-19CF-43E2-AB3B-B49AD4C38A73}" type="datetime1">
              <a:rPr lang="en-IN" smtClean="0"/>
              <a:t>18-10-2023</a:t>
            </a:fld>
            <a:endParaRPr lang="en-IN"/>
          </a:p>
        </p:txBody>
      </p:sp>
      <p:sp>
        <p:nvSpPr>
          <p:cNvPr id="6" name="Footer Placeholder 5">
            <a:extLst>
              <a:ext uri="{FF2B5EF4-FFF2-40B4-BE49-F238E27FC236}">
                <a16:creationId xmlns:a16="http://schemas.microsoft.com/office/drawing/2014/main" id="{D740C66D-DB85-3ECD-7F93-17C4DE2101DD}"/>
              </a:ext>
            </a:extLst>
          </p:cNvPr>
          <p:cNvSpPr>
            <a:spLocks noGrp="1"/>
          </p:cNvSpPr>
          <p:nvPr>
            <p:ph type="ftr" sz="quarter" idx="11"/>
          </p:nvPr>
        </p:nvSpPr>
        <p:spPr/>
        <p:txBody>
          <a:bodyPr/>
          <a:lstStyle/>
          <a:p>
            <a:r>
              <a:rPr lang="en-IN"/>
              <a:t>By: Hemant Kumar</a:t>
            </a:r>
          </a:p>
        </p:txBody>
      </p:sp>
      <p:sp>
        <p:nvSpPr>
          <p:cNvPr id="7" name="Slide Number Placeholder 6">
            <a:extLst>
              <a:ext uri="{FF2B5EF4-FFF2-40B4-BE49-F238E27FC236}">
                <a16:creationId xmlns:a16="http://schemas.microsoft.com/office/drawing/2014/main" id="{71E51171-E2F9-0886-9409-2F72B5339F84}"/>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235100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732D-B007-EB72-9B16-E49386576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1C73C2-AB8A-78BD-02E5-9F95B2C8D1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7E5B0C-F878-896E-37B9-9B1A6FDD1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4E401-D919-9AFF-70C5-C3FF437696E0}"/>
              </a:ext>
            </a:extLst>
          </p:cNvPr>
          <p:cNvSpPr>
            <a:spLocks noGrp="1"/>
          </p:cNvSpPr>
          <p:nvPr>
            <p:ph type="dt" sz="half" idx="10"/>
          </p:nvPr>
        </p:nvSpPr>
        <p:spPr/>
        <p:txBody>
          <a:bodyPr/>
          <a:lstStyle/>
          <a:p>
            <a:fld id="{C493E743-00AB-424A-BF38-1987B8E75079}" type="datetime1">
              <a:rPr lang="en-IN" smtClean="0"/>
              <a:t>18-10-2023</a:t>
            </a:fld>
            <a:endParaRPr lang="en-IN"/>
          </a:p>
        </p:txBody>
      </p:sp>
      <p:sp>
        <p:nvSpPr>
          <p:cNvPr id="6" name="Footer Placeholder 5">
            <a:extLst>
              <a:ext uri="{FF2B5EF4-FFF2-40B4-BE49-F238E27FC236}">
                <a16:creationId xmlns:a16="http://schemas.microsoft.com/office/drawing/2014/main" id="{BEE7BD90-56D3-B9BD-826F-E9F3109DB7B6}"/>
              </a:ext>
            </a:extLst>
          </p:cNvPr>
          <p:cNvSpPr>
            <a:spLocks noGrp="1"/>
          </p:cNvSpPr>
          <p:nvPr>
            <p:ph type="ftr" sz="quarter" idx="11"/>
          </p:nvPr>
        </p:nvSpPr>
        <p:spPr/>
        <p:txBody>
          <a:bodyPr/>
          <a:lstStyle/>
          <a:p>
            <a:r>
              <a:rPr lang="en-IN"/>
              <a:t>By: Hemant Kumar</a:t>
            </a:r>
          </a:p>
        </p:txBody>
      </p:sp>
      <p:sp>
        <p:nvSpPr>
          <p:cNvPr id="7" name="Slide Number Placeholder 6">
            <a:extLst>
              <a:ext uri="{FF2B5EF4-FFF2-40B4-BE49-F238E27FC236}">
                <a16:creationId xmlns:a16="http://schemas.microsoft.com/office/drawing/2014/main" id="{07E65FE4-A53F-11F9-F5C9-2101CB0F6F3F}"/>
              </a:ext>
            </a:extLst>
          </p:cNvPr>
          <p:cNvSpPr>
            <a:spLocks noGrp="1"/>
          </p:cNvSpPr>
          <p:nvPr>
            <p:ph type="sldNum" sz="quarter" idx="12"/>
          </p:nvPr>
        </p:nvSpPr>
        <p:spPr/>
        <p:txBody>
          <a:bodyPr/>
          <a:lstStyle/>
          <a:p>
            <a:fld id="{73E5A669-E573-471D-8FC4-844440221824}" type="slidenum">
              <a:rPr lang="en-IN" smtClean="0"/>
              <a:t>‹#›</a:t>
            </a:fld>
            <a:endParaRPr lang="en-IN"/>
          </a:p>
        </p:txBody>
      </p:sp>
    </p:spTree>
    <p:extLst>
      <p:ext uri="{BB962C8B-B14F-4D97-AF65-F5344CB8AC3E}">
        <p14:creationId xmlns:p14="http://schemas.microsoft.com/office/powerpoint/2010/main" val="28709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allpapercave.com/instagram-wallpapers"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Marker/>
                    </a14:imgEffect>
                  </a14:imgLayer>
                </a14:imgProps>
              </a:ext>
              <a:ext uri="{837473B0-CC2E-450A-ABE3-18F120FF3D39}">
                <a1611:picAttrSrcUrl xmlns:a1611="http://schemas.microsoft.com/office/drawing/2016/11/main" r:id="rId15"/>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4FCA7-768D-AC9E-1688-0CA05372C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E98D68-FAD3-9092-D8C4-524D319CC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B8224-BBAB-FA07-2ED5-20BDCB755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DE73E-0465-43E2-BCEC-2A79AB40BE36}" type="datetime1">
              <a:rPr lang="en-IN" smtClean="0"/>
              <a:t>18-10-2023</a:t>
            </a:fld>
            <a:endParaRPr lang="en-IN"/>
          </a:p>
        </p:txBody>
      </p:sp>
      <p:sp>
        <p:nvSpPr>
          <p:cNvPr id="5" name="Footer Placeholder 4">
            <a:extLst>
              <a:ext uri="{FF2B5EF4-FFF2-40B4-BE49-F238E27FC236}">
                <a16:creationId xmlns:a16="http://schemas.microsoft.com/office/drawing/2014/main" id="{BC11B39F-A363-B030-A2DC-C4B08F80F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By: Hemant Kumar</a:t>
            </a:r>
          </a:p>
        </p:txBody>
      </p:sp>
      <p:sp>
        <p:nvSpPr>
          <p:cNvPr id="6" name="Slide Number Placeholder 5">
            <a:extLst>
              <a:ext uri="{FF2B5EF4-FFF2-40B4-BE49-F238E27FC236}">
                <a16:creationId xmlns:a16="http://schemas.microsoft.com/office/drawing/2014/main" id="{D2103AF3-A60C-5916-2274-FF72F2C218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5A669-E573-471D-8FC4-844440221824}" type="slidenum">
              <a:rPr lang="en-IN" smtClean="0"/>
              <a:t>‹#›</a:t>
            </a:fld>
            <a:endParaRPr lang="en-IN"/>
          </a:p>
        </p:txBody>
      </p:sp>
    </p:spTree>
    <p:extLst>
      <p:ext uri="{BB962C8B-B14F-4D97-AF65-F5344CB8AC3E}">
        <p14:creationId xmlns:p14="http://schemas.microsoft.com/office/powerpoint/2010/main" val="95844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C607-DC83-AA5A-C30F-D880A1B0B3F2}"/>
              </a:ext>
            </a:extLst>
          </p:cNvPr>
          <p:cNvSpPr>
            <a:spLocks noGrp="1"/>
          </p:cNvSpPr>
          <p:nvPr>
            <p:ph type="ctrTitle"/>
          </p:nvPr>
        </p:nvSpPr>
        <p:spPr>
          <a:xfrm>
            <a:off x="4412609" y="1239808"/>
            <a:ext cx="7594833" cy="4699939"/>
          </a:xfrm>
        </p:spPr>
        <p:txBody>
          <a:bodyPr anchor="ctr"/>
          <a:lstStyle/>
          <a:p>
            <a:r>
              <a:rPr lang="en-US" b="1" dirty="0">
                <a:ln>
                  <a:solidFill>
                    <a:schemeClr val="tx1"/>
                  </a:solidFill>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INSTAGRAM USERS ANALYTICS</a:t>
            </a:r>
            <a:endParaRPr lang="en-IN" b="1" dirty="0">
              <a:ln>
                <a:solidFill>
                  <a:schemeClr val="tx1"/>
                </a:solidFill>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8" name="Picture 4" descr="Instagram has started putting ads in search results - The Verge">
            <a:extLst>
              <a:ext uri="{FF2B5EF4-FFF2-40B4-BE49-F238E27FC236}">
                <a16:creationId xmlns:a16="http://schemas.microsoft.com/office/drawing/2014/main" id="{B671818C-9357-1605-9241-4641F7082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74" y="2024039"/>
            <a:ext cx="3351782" cy="28099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Straight Connector 4">
            <a:extLst>
              <a:ext uri="{FF2B5EF4-FFF2-40B4-BE49-F238E27FC236}">
                <a16:creationId xmlns:a16="http://schemas.microsoft.com/office/drawing/2014/main" id="{C286AF5E-2982-C020-F39A-502366455C35}"/>
              </a:ext>
            </a:extLst>
          </p:cNvPr>
          <p:cNvCxnSpPr>
            <a:cxnSpLocks/>
          </p:cNvCxnSpPr>
          <p:nvPr/>
        </p:nvCxnSpPr>
        <p:spPr>
          <a:xfrm>
            <a:off x="4169328" y="1308683"/>
            <a:ext cx="0" cy="433710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 name="Footer Placeholder 12">
            <a:extLst>
              <a:ext uri="{FF2B5EF4-FFF2-40B4-BE49-F238E27FC236}">
                <a16:creationId xmlns:a16="http://schemas.microsoft.com/office/drawing/2014/main" id="{8D677824-ADE0-098C-6586-B886388548F2}"/>
              </a:ext>
            </a:extLst>
          </p:cNvPr>
          <p:cNvSpPr>
            <a:spLocks noGrp="1"/>
          </p:cNvSpPr>
          <p:nvPr>
            <p:ph type="ftr" sz="quarter" idx="11"/>
          </p:nvPr>
        </p:nvSpPr>
        <p:spPr>
          <a:xfrm>
            <a:off x="8210025" y="6207649"/>
            <a:ext cx="4114800" cy="365125"/>
          </a:xfrm>
        </p:spPr>
        <p:txBody>
          <a:bodyPr/>
          <a:lstStyle/>
          <a:p>
            <a:r>
              <a:rPr lang="en-IN" sz="1400" dirty="0">
                <a:solidFill>
                  <a:schemeClr val="tx1"/>
                </a:solidFill>
                <a:latin typeface="Times New Roman" panose="02020603050405020304" pitchFamily="18" charset="0"/>
                <a:cs typeface="Times New Roman" panose="02020603050405020304" pitchFamily="18" charset="0"/>
              </a:rPr>
              <a:t>By: Hemant Kumar</a:t>
            </a:r>
          </a:p>
        </p:txBody>
      </p:sp>
    </p:spTree>
    <p:extLst>
      <p:ext uri="{BB962C8B-B14F-4D97-AF65-F5344CB8AC3E}">
        <p14:creationId xmlns:p14="http://schemas.microsoft.com/office/powerpoint/2010/main" val="69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E4B83C-A818-9697-2324-C06C07577237}"/>
              </a:ext>
            </a:extLst>
          </p:cNvPr>
          <p:cNvSpPr>
            <a:spLocks noGrp="1"/>
          </p:cNvSpPr>
          <p:nvPr>
            <p:ph type="ftr" sz="quarter" idx="11"/>
          </p:nvPr>
        </p:nvSpPr>
        <p:spPr/>
        <p:txBody>
          <a:bodyPr/>
          <a:lstStyle/>
          <a:p>
            <a:r>
              <a:rPr lang="en-IN"/>
              <a:t>By: Hemant Kumar</a:t>
            </a:r>
          </a:p>
        </p:txBody>
      </p:sp>
      <p:sp>
        <p:nvSpPr>
          <p:cNvPr id="5" name="Rectangle 4">
            <a:extLst>
              <a:ext uri="{FF2B5EF4-FFF2-40B4-BE49-F238E27FC236}">
                <a16:creationId xmlns:a16="http://schemas.microsoft.com/office/drawing/2014/main" id="{65E70547-65A4-7D1B-9D07-D3FD02DE9B9E}"/>
              </a:ext>
            </a:extLst>
          </p:cNvPr>
          <p:cNvSpPr/>
          <p:nvPr/>
        </p:nvSpPr>
        <p:spPr>
          <a:xfrm>
            <a:off x="3767705" y="239925"/>
            <a:ext cx="4656590" cy="6582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b="1" dirty="0">
                <a:ln>
                  <a:solidFill>
                    <a:srgbClr val="FF0000"/>
                  </a:solidFill>
                </a:ln>
                <a:solidFill>
                  <a:schemeClr val="tx1"/>
                </a:solidFill>
                <a:latin typeface="Times New Roman" panose="02020603050405020304" pitchFamily="18" charset="0"/>
                <a:cs typeface="Times New Roman" panose="02020603050405020304" pitchFamily="18" charset="0"/>
              </a:rPr>
              <a:t>B. </a:t>
            </a:r>
            <a:r>
              <a:rPr lang="en-IN" sz="2800" b="1" i="0" dirty="0">
                <a:ln>
                  <a:solidFill>
                    <a:srgbClr val="FF0000"/>
                  </a:solidFill>
                </a:ln>
                <a:solidFill>
                  <a:schemeClr val="tx1"/>
                </a:solidFill>
                <a:effectLst/>
                <a:latin typeface="Times New Roman" panose="02020603050405020304" pitchFamily="18" charset="0"/>
                <a:cs typeface="Times New Roman" panose="02020603050405020304" pitchFamily="18" charset="0"/>
              </a:rPr>
              <a:t>Investor Metrics:</a:t>
            </a:r>
            <a:endParaRPr lang="en-IN" sz="2800" b="1" dirty="0">
              <a:ln>
                <a:solidFill>
                  <a:srgbClr val="FF0000"/>
                </a:solidFill>
              </a:ln>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3EFCF30-A105-B8D4-C553-F4E492C4F92D}"/>
              </a:ext>
            </a:extLst>
          </p:cNvPr>
          <p:cNvSpPr/>
          <p:nvPr/>
        </p:nvSpPr>
        <p:spPr>
          <a:xfrm>
            <a:off x="385893" y="1115737"/>
            <a:ext cx="3078760" cy="6962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sz="2400" b="1" i="0" dirty="0">
                <a:solidFill>
                  <a:schemeClr val="tx1"/>
                </a:solidFill>
                <a:effectLst/>
                <a:latin typeface="Times New Roman" panose="02020603050405020304" pitchFamily="18" charset="0"/>
                <a:cs typeface="Times New Roman" panose="02020603050405020304" pitchFamily="18" charset="0"/>
              </a:rPr>
              <a:t>User Engagement: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7BA62FB-6170-4648-D3D9-913C1BAC3BFA}"/>
              </a:ext>
            </a:extLst>
          </p:cNvPr>
          <p:cNvSpPr/>
          <p:nvPr/>
        </p:nvSpPr>
        <p:spPr>
          <a:xfrm>
            <a:off x="385893" y="1963023"/>
            <a:ext cx="6803472" cy="451327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dirty="0">
                <a:solidFill>
                  <a:schemeClr val="tx1"/>
                </a:solidFill>
                <a:latin typeface="Times New Roman" panose="02020603050405020304" pitchFamily="18" charset="0"/>
                <a:cs typeface="Times New Roman" panose="02020603050405020304" pitchFamily="18" charset="0"/>
              </a:rPr>
              <a:t>Q. </a:t>
            </a:r>
            <a:r>
              <a:rPr lang="en-US" b="0" i="0" dirty="0">
                <a:solidFill>
                  <a:schemeClr val="tx1"/>
                </a:solidFill>
                <a:effectLst/>
                <a:latin typeface="Times New Roman" panose="02020603050405020304" pitchFamily="18" charset="0"/>
                <a:cs typeface="Times New Roman" panose="02020603050405020304" pitchFamily="18" charset="0"/>
              </a:rPr>
              <a:t> Calculate the average number of posts per user on Instagram. Also, provide the total number of photos on Instagram divided by the total number of users.</a:t>
            </a:r>
          </a:p>
          <a:p>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buFontTx/>
              <a:buAutoNum type="alphaUcPeriod"/>
            </a:pPr>
            <a:r>
              <a:rPr lang="en-US" sz="1800" b="1" dirty="0">
                <a:solidFill>
                  <a:srgbClr val="000000"/>
                </a:solidFill>
                <a:effectLst/>
                <a:latin typeface="Times New Roman" panose="02020603050405020304" pitchFamily="18" charset="0"/>
                <a:cs typeface="Times New Roman" panose="02020603050405020304" pitchFamily="18" charset="0"/>
              </a:rPr>
              <a:t>Understanding</a:t>
            </a: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rPr>
              <a:t>To find the correct solution to the above question, we need to solve multiple queries at once. For that, we used CTE (Common Table Expressions) which uses "</a:t>
            </a:r>
            <a:r>
              <a:rPr lang="en-US" sz="1800" b="1" dirty="0">
                <a:solidFill>
                  <a:srgbClr val="000000"/>
                </a:solidFill>
                <a:effectLst/>
                <a:latin typeface="Times New Roman" panose="02020603050405020304" pitchFamily="18" charset="0"/>
              </a:rPr>
              <a:t>With" </a:t>
            </a:r>
            <a:r>
              <a:rPr lang="en-US" sz="1800" dirty="0">
                <a:solidFill>
                  <a:srgbClr val="000000"/>
                </a:solidFill>
                <a:effectLst/>
                <a:latin typeface="Times New Roman" panose="02020603050405020304" pitchFamily="18" charset="0"/>
              </a:rPr>
              <a:t>syntax and helps us to solve multiple sub query in a single main query. </a:t>
            </a:r>
          </a:p>
          <a:p>
            <a:pPr marL="342900" indent="-342900">
              <a:buFontTx/>
              <a:buAutoNum type="alphaUcPeriod"/>
            </a:pPr>
            <a:endParaRPr lang="en-US" dirty="0">
              <a:solidFill>
                <a:srgbClr val="000000"/>
              </a:solidFill>
              <a:latin typeface="Times New Roman" panose="02020603050405020304" pitchFamily="18" charset="0"/>
            </a:endParaRPr>
          </a:p>
          <a:p>
            <a:r>
              <a:rPr lang="en-US" sz="1800" dirty="0">
                <a:solidFill>
                  <a:srgbClr val="000000"/>
                </a:solidFill>
                <a:effectLst/>
                <a:latin typeface="Times New Roman" panose="02020603050405020304" pitchFamily="18" charset="0"/>
              </a:rPr>
              <a:t>After using the WITH syntax, we are able to get </a:t>
            </a:r>
            <a:r>
              <a:rPr lang="en-US" sz="1800" b="1" dirty="0" err="1">
                <a:solidFill>
                  <a:srgbClr val="000000"/>
                </a:solidFill>
                <a:effectLst/>
                <a:latin typeface="Times New Roman" panose="02020603050405020304" pitchFamily="18" charset="0"/>
              </a:rPr>
              <a:t>total_user</a:t>
            </a:r>
            <a:r>
              <a:rPr lang="en-US" sz="1800" b="1" dirty="0">
                <a:solidFill>
                  <a:srgbClr val="000000"/>
                </a:solidFill>
                <a:effectLst/>
                <a:latin typeface="Times New Roman" panose="02020603050405020304" pitchFamily="18" charset="0"/>
              </a:rPr>
              <a:t>(100)</a:t>
            </a:r>
            <a:r>
              <a:rPr lang="en-US" sz="1800" dirty="0">
                <a:solidFill>
                  <a:srgbClr val="000000"/>
                </a:solidFill>
                <a:effectLst/>
                <a:latin typeface="Times New Roman" panose="02020603050405020304" pitchFamily="18" charset="0"/>
              </a:rPr>
              <a:t> and </a:t>
            </a:r>
            <a:r>
              <a:rPr lang="en-US" sz="1800" b="1" dirty="0" err="1">
                <a:solidFill>
                  <a:srgbClr val="000000"/>
                </a:solidFill>
                <a:effectLst/>
                <a:latin typeface="Times New Roman" panose="02020603050405020304" pitchFamily="18" charset="0"/>
              </a:rPr>
              <a:t>total_post</a:t>
            </a:r>
            <a:r>
              <a:rPr lang="en-US" sz="1800" b="1" dirty="0">
                <a:solidFill>
                  <a:srgbClr val="000000"/>
                </a:solidFill>
                <a:effectLst/>
                <a:latin typeface="Times New Roman" panose="02020603050405020304" pitchFamily="18" charset="0"/>
              </a:rPr>
              <a:t>(257)</a:t>
            </a:r>
            <a:r>
              <a:rPr lang="en-US" sz="1800" dirty="0">
                <a:solidFill>
                  <a:srgbClr val="000000"/>
                </a:solidFill>
                <a:effectLst/>
                <a:latin typeface="Times New Roman" panose="02020603050405020304" pitchFamily="18" charset="0"/>
              </a:rPr>
              <a:t>, and by using these temporarily made columns we got the </a:t>
            </a:r>
            <a:r>
              <a:rPr lang="en-US" sz="1800" b="1" dirty="0">
                <a:solidFill>
                  <a:srgbClr val="000000"/>
                </a:solidFill>
                <a:effectLst/>
                <a:latin typeface="Times New Roman" panose="02020603050405020304" pitchFamily="18" charset="0"/>
              </a:rPr>
              <a:t>average post per user </a:t>
            </a:r>
            <a:r>
              <a:rPr lang="en-US" sz="1800" dirty="0">
                <a:solidFill>
                  <a:srgbClr val="000000"/>
                </a:solidFill>
                <a:effectLst/>
                <a:latin typeface="Times New Roman" panose="02020603050405020304" pitchFamily="18" charset="0"/>
              </a:rPr>
              <a:t>which is </a:t>
            </a:r>
            <a:r>
              <a:rPr lang="en-US" sz="1800" b="1" dirty="0">
                <a:solidFill>
                  <a:srgbClr val="000000"/>
                </a:solidFill>
                <a:effectLst/>
                <a:latin typeface="Times New Roman" panose="02020603050405020304" pitchFamily="18" charset="0"/>
              </a:rPr>
              <a:t>2.5700</a:t>
            </a:r>
            <a:r>
              <a:rPr lang="en-US" sz="1800" dirty="0">
                <a:solidFill>
                  <a:srgbClr val="000000"/>
                </a:solidFill>
                <a:effectLst/>
                <a:latin typeface="Times New Roman" panose="02020603050405020304" pitchFamily="18" charset="0"/>
              </a:rPr>
              <a:t>.</a:t>
            </a:r>
            <a:endParaRPr lang="en-US" dirty="0">
              <a:effectLst/>
            </a:endParaRPr>
          </a:p>
          <a:p>
            <a:endParaRPr lang="en-US" dirty="0">
              <a:effectLst/>
            </a:endParaRPr>
          </a:p>
        </p:txBody>
      </p:sp>
      <p:pic>
        <p:nvPicPr>
          <p:cNvPr id="10" name="Picture 9">
            <a:extLst>
              <a:ext uri="{FF2B5EF4-FFF2-40B4-BE49-F238E27FC236}">
                <a16:creationId xmlns:a16="http://schemas.microsoft.com/office/drawing/2014/main" id="{81159C8D-8C43-A341-2007-30A7E09035DF}"/>
              </a:ext>
            </a:extLst>
          </p:cNvPr>
          <p:cNvPicPr>
            <a:picLocks noChangeAspect="1"/>
          </p:cNvPicPr>
          <p:nvPr/>
        </p:nvPicPr>
        <p:blipFill>
          <a:blip r:embed="rId2"/>
          <a:stretch>
            <a:fillRect/>
          </a:stretch>
        </p:blipFill>
        <p:spPr>
          <a:xfrm>
            <a:off x="7619566" y="1411014"/>
            <a:ext cx="4114800" cy="2017986"/>
          </a:xfrm>
          <a:prstGeom prst="rect">
            <a:avLst/>
          </a:prstGeom>
        </p:spPr>
      </p:pic>
      <p:pic>
        <p:nvPicPr>
          <p:cNvPr id="12" name="Picture 11">
            <a:extLst>
              <a:ext uri="{FF2B5EF4-FFF2-40B4-BE49-F238E27FC236}">
                <a16:creationId xmlns:a16="http://schemas.microsoft.com/office/drawing/2014/main" id="{4D14624C-846B-7E69-2FC4-1FCF8D6C118D}"/>
              </a:ext>
            </a:extLst>
          </p:cNvPr>
          <p:cNvPicPr>
            <a:picLocks noChangeAspect="1"/>
          </p:cNvPicPr>
          <p:nvPr/>
        </p:nvPicPr>
        <p:blipFill>
          <a:blip r:embed="rId3"/>
          <a:stretch>
            <a:fillRect/>
          </a:stretch>
        </p:blipFill>
        <p:spPr>
          <a:xfrm>
            <a:off x="8290885" y="4133470"/>
            <a:ext cx="2772162" cy="1057423"/>
          </a:xfrm>
          <a:prstGeom prst="rect">
            <a:avLst/>
          </a:prstGeom>
        </p:spPr>
      </p:pic>
    </p:spTree>
    <p:extLst>
      <p:ext uri="{BB962C8B-B14F-4D97-AF65-F5344CB8AC3E}">
        <p14:creationId xmlns:p14="http://schemas.microsoft.com/office/powerpoint/2010/main" val="178376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F03EAFA-43C9-21B4-6C51-46E04F4A7709}"/>
              </a:ext>
            </a:extLst>
          </p:cNvPr>
          <p:cNvSpPr>
            <a:spLocks noGrp="1"/>
          </p:cNvSpPr>
          <p:nvPr>
            <p:ph type="ftr" sz="quarter" idx="11"/>
          </p:nvPr>
        </p:nvSpPr>
        <p:spPr/>
        <p:txBody>
          <a:bodyPr/>
          <a:lstStyle/>
          <a:p>
            <a:r>
              <a:rPr lang="en-IN"/>
              <a:t>By: Hemant Kumar</a:t>
            </a:r>
          </a:p>
        </p:txBody>
      </p:sp>
      <p:sp>
        <p:nvSpPr>
          <p:cNvPr id="5" name="Rectangle 4">
            <a:extLst>
              <a:ext uri="{FF2B5EF4-FFF2-40B4-BE49-F238E27FC236}">
                <a16:creationId xmlns:a16="http://schemas.microsoft.com/office/drawing/2014/main" id="{8D209095-7FED-2518-716A-B67F566C81A8}"/>
              </a:ext>
            </a:extLst>
          </p:cNvPr>
          <p:cNvSpPr/>
          <p:nvPr/>
        </p:nvSpPr>
        <p:spPr>
          <a:xfrm>
            <a:off x="636864" y="511729"/>
            <a:ext cx="3792523" cy="6962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sz="2400" b="1" i="0" dirty="0">
                <a:solidFill>
                  <a:schemeClr val="tx1"/>
                </a:solidFill>
                <a:effectLst/>
                <a:latin typeface="Times New Roman" panose="02020603050405020304" pitchFamily="18" charset="0"/>
                <a:cs typeface="Times New Roman" panose="02020603050405020304" pitchFamily="18" charset="0"/>
              </a:rPr>
              <a:t>Bots &amp; Fake Accounts:</a:t>
            </a:r>
            <a:r>
              <a:rPr lang="en-IN" sz="2400" b="0" i="0" dirty="0">
                <a:solidFill>
                  <a:schemeClr val="tx1"/>
                </a:solidFill>
                <a:effectLst/>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2E838A1-7595-B90C-C6C1-AA2FE1B8F3D5}"/>
              </a:ext>
            </a:extLst>
          </p:cNvPr>
          <p:cNvSpPr/>
          <p:nvPr/>
        </p:nvSpPr>
        <p:spPr>
          <a:xfrm>
            <a:off x="636864" y="1577129"/>
            <a:ext cx="6803472" cy="451327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dirty="0">
                <a:solidFill>
                  <a:schemeClr val="tx1"/>
                </a:solidFill>
                <a:latin typeface="Times New Roman" panose="02020603050405020304" pitchFamily="18" charset="0"/>
                <a:cs typeface="Times New Roman" panose="02020603050405020304" pitchFamily="18" charset="0"/>
              </a:rPr>
              <a:t>Q. </a:t>
            </a:r>
            <a:r>
              <a:rPr lang="en-US" b="0" i="0" dirty="0">
                <a:solidFill>
                  <a:schemeClr val="tx1"/>
                </a:solidFill>
                <a:effectLst/>
                <a:latin typeface="Times New Roman" panose="02020603050405020304" pitchFamily="18" charset="0"/>
                <a:cs typeface="Times New Roman" panose="02020603050405020304" pitchFamily="18" charset="0"/>
              </a:rPr>
              <a:t>Identify users (potential bots) who have liked every single photo on the site, as this is not typically possible for a normal user.</a:t>
            </a:r>
          </a:p>
          <a:p>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buFontTx/>
              <a:buAutoNum type="alphaUcPeriod"/>
            </a:pPr>
            <a:r>
              <a:rPr lang="en-US" sz="1800" b="1" dirty="0">
                <a:solidFill>
                  <a:srgbClr val="000000"/>
                </a:solidFill>
                <a:effectLst/>
                <a:latin typeface="Times New Roman" panose="02020603050405020304" pitchFamily="18" charset="0"/>
                <a:cs typeface="Times New Roman" panose="02020603050405020304" pitchFamily="18" charset="0"/>
              </a:rPr>
              <a:t>Understanding</a:t>
            </a:r>
            <a:r>
              <a:rPr lang="en-US" sz="180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rPr>
              <a:t>After joining the user's table with the likes table, we have the name of the user who likes each photo. Now, we have grouped the data using the username and filter likes with a total number of posts which is 257 as per the last query. </a:t>
            </a:r>
          </a:p>
          <a:p>
            <a:pPr marL="342900" indent="-342900">
              <a:buFontTx/>
              <a:buAutoNum type="alphaUcPeriod"/>
            </a:pPr>
            <a:endParaRPr lang="en-US" dirty="0">
              <a:solidFill>
                <a:srgbClr val="000000"/>
              </a:solidFill>
              <a:latin typeface="Times New Roman" panose="02020603050405020304" pitchFamily="18" charset="0"/>
            </a:endParaRPr>
          </a:p>
          <a:p>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Now we know that there are </a:t>
            </a:r>
            <a:r>
              <a:rPr lang="en-US" sz="1800" b="1" i="0" dirty="0">
                <a:solidFill>
                  <a:srgbClr val="000000"/>
                </a:solidFill>
                <a:effectLst/>
                <a:latin typeface="Times New Roman" panose="02020603050405020304" pitchFamily="18" charset="0"/>
              </a:rPr>
              <a:t>13 accounts </a:t>
            </a:r>
            <a:r>
              <a:rPr lang="en-US" sz="1800" b="0" i="0" dirty="0">
                <a:solidFill>
                  <a:srgbClr val="000000"/>
                </a:solidFill>
                <a:effectLst/>
                <a:latin typeface="Times New Roman" panose="02020603050405020304" pitchFamily="18" charset="0"/>
              </a:rPr>
              <a:t>that liked every posted photo on Instagram. </a:t>
            </a:r>
            <a:endParaRPr lang="en-US" dirty="0">
              <a:solidFill>
                <a:srgbClr val="000000"/>
              </a:solidFill>
              <a:effectLst/>
              <a:latin typeface="Times New Roman" panose="02020603050405020304" pitchFamily="18" charset="0"/>
            </a:endParaRPr>
          </a:p>
        </p:txBody>
      </p:sp>
      <p:pic>
        <p:nvPicPr>
          <p:cNvPr id="3" name="Picture 2">
            <a:extLst>
              <a:ext uri="{FF2B5EF4-FFF2-40B4-BE49-F238E27FC236}">
                <a16:creationId xmlns:a16="http://schemas.microsoft.com/office/drawing/2014/main" id="{AAB8BB70-2A08-2814-43B3-57A166F3C2C5}"/>
              </a:ext>
            </a:extLst>
          </p:cNvPr>
          <p:cNvPicPr>
            <a:picLocks noChangeAspect="1"/>
          </p:cNvPicPr>
          <p:nvPr/>
        </p:nvPicPr>
        <p:blipFill>
          <a:blip r:embed="rId2"/>
          <a:stretch>
            <a:fillRect/>
          </a:stretch>
        </p:blipFill>
        <p:spPr>
          <a:xfrm>
            <a:off x="8044344" y="511729"/>
            <a:ext cx="3213596" cy="2726942"/>
          </a:xfrm>
          <a:prstGeom prst="rect">
            <a:avLst/>
          </a:prstGeom>
        </p:spPr>
      </p:pic>
      <p:pic>
        <p:nvPicPr>
          <p:cNvPr id="8" name="Picture 7">
            <a:extLst>
              <a:ext uri="{FF2B5EF4-FFF2-40B4-BE49-F238E27FC236}">
                <a16:creationId xmlns:a16="http://schemas.microsoft.com/office/drawing/2014/main" id="{C70EB8BB-AA46-FA46-4713-BEEBF7C64C15}"/>
              </a:ext>
            </a:extLst>
          </p:cNvPr>
          <p:cNvPicPr>
            <a:picLocks noChangeAspect="1"/>
          </p:cNvPicPr>
          <p:nvPr/>
        </p:nvPicPr>
        <p:blipFill>
          <a:blip r:embed="rId3"/>
          <a:stretch>
            <a:fillRect/>
          </a:stretch>
        </p:blipFill>
        <p:spPr>
          <a:xfrm>
            <a:off x="8465930" y="3532287"/>
            <a:ext cx="2370423" cy="2356785"/>
          </a:xfrm>
          <a:prstGeom prst="rect">
            <a:avLst/>
          </a:prstGeom>
        </p:spPr>
      </p:pic>
    </p:spTree>
    <p:extLst>
      <p:ext uri="{BB962C8B-B14F-4D97-AF65-F5344CB8AC3E}">
        <p14:creationId xmlns:p14="http://schemas.microsoft.com/office/powerpoint/2010/main" val="134927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7706A58-A137-91D5-8D3A-0594A6182900}"/>
              </a:ext>
            </a:extLst>
          </p:cNvPr>
          <p:cNvSpPr>
            <a:spLocks noGrp="1"/>
          </p:cNvSpPr>
          <p:nvPr>
            <p:ph type="ftr" sz="quarter" idx="11"/>
          </p:nvPr>
        </p:nvSpPr>
        <p:spPr>
          <a:xfrm>
            <a:off x="8870659" y="6451134"/>
            <a:ext cx="4114800" cy="365125"/>
          </a:xfrm>
        </p:spPr>
        <p:txBody>
          <a:bodyPr/>
          <a:lstStyle/>
          <a:p>
            <a:r>
              <a:rPr lang="en-IN" dirty="0"/>
              <a:t>By: Hemant Kumar</a:t>
            </a:r>
          </a:p>
        </p:txBody>
      </p:sp>
      <p:sp>
        <p:nvSpPr>
          <p:cNvPr id="5" name="Rectangle 4">
            <a:extLst>
              <a:ext uri="{FF2B5EF4-FFF2-40B4-BE49-F238E27FC236}">
                <a16:creationId xmlns:a16="http://schemas.microsoft.com/office/drawing/2014/main" id="{7D6A8A0F-F8F9-1DAA-6FFD-BB5F8ED3F4B8}"/>
              </a:ext>
            </a:extLst>
          </p:cNvPr>
          <p:cNvSpPr/>
          <p:nvPr/>
        </p:nvSpPr>
        <p:spPr>
          <a:xfrm>
            <a:off x="4199738" y="243281"/>
            <a:ext cx="3792523" cy="6962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3200" b="1" i="0" dirty="0">
                <a:solidFill>
                  <a:schemeClr val="tx1"/>
                </a:solidFill>
                <a:effectLst/>
                <a:latin typeface="Times New Roman" panose="02020603050405020304" pitchFamily="18" charset="0"/>
                <a:cs typeface="Times New Roman" panose="02020603050405020304" pitchFamily="18" charset="0"/>
              </a:rPr>
              <a:t>Result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666EF71-676C-2617-E388-00E6E628BCC9}"/>
              </a:ext>
            </a:extLst>
          </p:cNvPr>
          <p:cNvSpPr/>
          <p:nvPr/>
        </p:nvSpPr>
        <p:spPr>
          <a:xfrm>
            <a:off x="307595" y="1110289"/>
            <a:ext cx="11576807" cy="5340845"/>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marL="283464" algn="l" rtl="0" latinLnBrk="0">
              <a:spcBef>
                <a:spcPts val="0"/>
              </a:spcBef>
              <a:spcAft>
                <a:spcPts val="0"/>
              </a:spcAft>
            </a:pPr>
            <a:r>
              <a:rPr lang="en-US" sz="1800" b="0" i="0" dirty="0">
                <a:solidFill>
                  <a:srgbClr val="222222"/>
                </a:solidFill>
                <a:effectLst/>
                <a:latin typeface="Arial" panose="020B0604020202020204" pitchFamily="34" charset="0"/>
              </a:rPr>
              <a:t>•</a:t>
            </a:r>
            <a:r>
              <a:rPr lang="en-US" sz="1800" b="0" i="0" dirty="0">
                <a:solidFill>
                  <a:srgbClr val="000000"/>
                </a:solidFill>
                <a:effectLst/>
                <a:latin typeface="Times New Roman" panose="02020603050405020304" pitchFamily="18" charset="0"/>
              </a:rPr>
              <a:t> After sorting the data, we got the 5 oldest accounts or loyal users of Instagram. </a:t>
            </a:r>
            <a:r>
              <a:rPr lang="en-US" sz="1800" b="0" i="0" dirty="0" err="1">
                <a:solidFill>
                  <a:srgbClr val="4472C4"/>
                </a:solidFill>
                <a:effectLst/>
                <a:latin typeface="Times New Roman" panose="02020603050405020304" pitchFamily="18" charset="0"/>
              </a:rPr>
              <a:t>Daryby_Herzog</a:t>
            </a:r>
            <a:r>
              <a:rPr lang="en-US" sz="1800" b="0" i="0" dirty="0">
                <a:solidFill>
                  <a:srgbClr val="4472C4"/>
                </a:solidFill>
                <a:effectLst/>
                <a:latin typeface="Times New Roman" panose="02020603050405020304" pitchFamily="18" charset="0"/>
              </a:rPr>
              <a:t>, Emilio_Bernier52,Elenor88, Nicole71, </a:t>
            </a:r>
            <a:r>
              <a:rPr lang="en-US" sz="1800" b="0" i="0" dirty="0">
                <a:solidFill>
                  <a:srgbClr val="000000"/>
                </a:solidFill>
                <a:effectLst/>
                <a:latin typeface="Times New Roman" panose="02020603050405020304" pitchFamily="18" charset="0"/>
              </a:rPr>
              <a:t>and</a:t>
            </a:r>
            <a:r>
              <a:rPr lang="en-US" sz="1800" b="0" i="0" dirty="0">
                <a:solidFill>
                  <a:srgbClr val="4472C4"/>
                </a:solidFill>
                <a:effectLst/>
                <a:latin typeface="Times New Roman" panose="02020603050405020304" pitchFamily="18" charset="0"/>
              </a:rPr>
              <a:t> Jordyn_Jacobson2</a:t>
            </a:r>
            <a:r>
              <a:rPr lang="en-US" sz="1800" b="0" i="0" dirty="0">
                <a:solidFill>
                  <a:srgbClr val="000000"/>
                </a:solidFill>
                <a:effectLst/>
                <a:latin typeface="Times New Roman" panose="02020603050405020304" pitchFamily="18" charset="0"/>
              </a:rPr>
              <a:t>. Now we can give them a reward for using the platform regularly.</a:t>
            </a:r>
          </a:p>
          <a:p>
            <a:pPr marL="283464" algn="l" rtl="0" latinLnBrk="0">
              <a:spcBef>
                <a:spcPts val="0"/>
              </a:spcBef>
              <a:spcAft>
                <a:spcPts val="0"/>
              </a:spcAft>
            </a:pPr>
            <a:endParaRPr lang="en-US" b="0" i="0" dirty="0">
              <a:solidFill>
                <a:srgbClr val="222222"/>
              </a:solidFill>
              <a:effectLst/>
              <a:latin typeface="Arial" panose="020B0604020202020204" pitchFamily="34" charset="0"/>
            </a:endParaRPr>
          </a:p>
          <a:p>
            <a:pPr marL="283464" algn="l" rtl="0" latinLnBrk="0">
              <a:spcBef>
                <a:spcPts val="0"/>
              </a:spcBef>
              <a:spcAft>
                <a:spcPts val="0"/>
              </a:spcAft>
            </a:pPr>
            <a:r>
              <a:rPr lang="en-US" sz="1800" b="0" i="0" dirty="0">
                <a:solidFill>
                  <a:srgbClr val="222222"/>
                </a:solidFill>
                <a:effectLst/>
                <a:latin typeface="Arial" panose="020B0604020202020204" pitchFamily="34" charset="0"/>
              </a:rPr>
              <a:t>•</a:t>
            </a:r>
            <a:r>
              <a:rPr lang="en-US" sz="1800" b="0" i="0" dirty="0">
                <a:solidFill>
                  <a:srgbClr val="000000"/>
                </a:solidFill>
                <a:effectLst/>
                <a:latin typeface="Times New Roman" panose="02020603050405020304" pitchFamily="18" charset="0"/>
              </a:rPr>
              <a:t>We have the details of all </a:t>
            </a:r>
            <a:r>
              <a:rPr lang="en-US" sz="1800" b="1" i="0" dirty="0">
                <a:solidFill>
                  <a:srgbClr val="000000"/>
                </a:solidFill>
                <a:effectLst/>
                <a:latin typeface="Times New Roman" panose="02020603050405020304" pitchFamily="18" charset="0"/>
              </a:rPr>
              <a:t>26 accounts </a:t>
            </a:r>
            <a:r>
              <a:rPr lang="en-US" sz="1800" b="0" i="0" dirty="0">
                <a:solidFill>
                  <a:srgbClr val="000000"/>
                </a:solidFill>
                <a:effectLst/>
                <a:latin typeface="Times New Roman" panose="02020603050405020304" pitchFamily="18" charset="0"/>
              </a:rPr>
              <a:t>that are inactive and now we need to start sending marketing emails or some special offer emails to attract the users to use the platform again.</a:t>
            </a:r>
          </a:p>
          <a:p>
            <a:pPr marL="283464" algn="l" rtl="0" latinLnBrk="0">
              <a:spcBef>
                <a:spcPts val="0"/>
              </a:spcBef>
              <a:spcAft>
                <a:spcPts val="0"/>
              </a:spcAft>
            </a:pPr>
            <a:endParaRPr lang="en-US" b="0" i="0" dirty="0">
              <a:solidFill>
                <a:srgbClr val="222222"/>
              </a:solidFill>
              <a:effectLst/>
              <a:latin typeface="Arial" panose="020B0604020202020204" pitchFamily="34" charset="0"/>
            </a:endParaRPr>
          </a:p>
          <a:p>
            <a:pPr marL="283464" algn="l" rtl="0" latinLnBrk="0">
              <a:spcBef>
                <a:spcPts val="0"/>
              </a:spcBef>
              <a:spcAft>
                <a:spcPts val="0"/>
              </a:spcAft>
            </a:pPr>
            <a:r>
              <a:rPr lang="en-US" sz="1800" b="0" i="0" dirty="0">
                <a:solidFill>
                  <a:srgbClr val="222222"/>
                </a:solidFill>
                <a:effectLst/>
                <a:latin typeface="Arial" panose="020B0604020202020204" pitchFamily="34" charset="0"/>
              </a:rPr>
              <a:t>•</a:t>
            </a:r>
            <a:r>
              <a:rPr lang="en-US" sz="1800" b="0" i="0" dirty="0">
                <a:solidFill>
                  <a:srgbClr val="000000"/>
                </a:solidFill>
                <a:effectLst/>
                <a:latin typeface="Times New Roman" panose="02020603050405020304" pitchFamily="18" charset="0"/>
              </a:rPr>
              <a:t>As per the data, we know </a:t>
            </a:r>
            <a:r>
              <a:rPr lang="en-US" sz="1800" b="1" i="0" dirty="0">
                <a:solidFill>
                  <a:srgbClr val="000000"/>
                </a:solidFill>
                <a:effectLst/>
                <a:latin typeface="Calibri" panose="020F0502020204030204" pitchFamily="34" charset="0"/>
              </a:rPr>
              <a:t>Zack_Kemmer93</a:t>
            </a:r>
            <a:r>
              <a:rPr lang="en-US" sz="1800" b="0" i="0" dirty="0">
                <a:solidFill>
                  <a:srgbClr val="000000"/>
                </a:solidFill>
                <a:effectLst/>
                <a:latin typeface="Calibri" panose="020F0502020204030204" pitchFamily="34" charset="0"/>
              </a:rPr>
              <a:t> is the winner of the contest with maximum likes on a single photo. So it’s time to share the reward with the winner.</a:t>
            </a:r>
          </a:p>
          <a:p>
            <a:pPr marL="283464" algn="l" rtl="0" latinLnBrk="0">
              <a:spcBef>
                <a:spcPts val="0"/>
              </a:spcBef>
              <a:spcAft>
                <a:spcPts val="0"/>
              </a:spcAft>
            </a:pPr>
            <a:endParaRPr lang="en-US" b="0" i="0" dirty="0">
              <a:solidFill>
                <a:srgbClr val="222222"/>
              </a:solidFill>
              <a:effectLst/>
              <a:latin typeface="Arial" panose="020B0604020202020204" pitchFamily="34" charset="0"/>
            </a:endParaRPr>
          </a:p>
          <a:p>
            <a:pPr marL="283464" algn="l" rtl="0" latinLnBrk="0">
              <a:spcBef>
                <a:spcPts val="0"/>
              </a:spcBef>
              <a:spcAft>
                <a:spcPts val="0"/>
              </a:spcAft>
            </a:pPr>
            <a:r>
              <a:rPr lang="en-US" sz="1800" b="0" i="0" dirty="0">
                <a:solidFill>
                  <a:srgbClr val="222222"/>
                </a:solidFill>
                <a:effectLst/>
                <a:latin typeface="Arial" panose="020B0604020202020204" pitchFamily="34" charset="0"/>
              </a:rPr>
              <a:t>•</a:t>
            </a:r>
            <a:r>
              <a:rPr lang="en-US" sz="1800" b="1" i="0" dirty="0">
                <a:solidFill>
                  <a:srgbClr val="000000"/>
                </a:solidFill>
                <a:effectLst/>
                <a:latin typeface="Times New Roman" panose="02020603050405020304" pitchFamily="18" charset="0"/>
              </a:rPr>
              <a:t>Smile</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beach</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party</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fun,</a:t>
            </a:r>
            <a:r>
              <a:rPr lang="en-US" sz="1800" b="0" i="0" dirty="0">
                <a:solidFill>
                  <a:srgbClr val="000000"/>
                </a:solidFill>
                <a:effectLst/>
                <a:latin typeface="Times New Roman" panose="02020603050405020304" pitchFamily="18" charset="0"/>
              </a:rPr>
              <a:t> and </a:t>
            </a:r>
            <a:r>
              <a:rPr lang="en-US" sz="1800" b="1" i="0" dirty="0">
                <a:solidFill>
                  <a:srgbClr val="000000"/>
                </a:solidFill>
                <a:effectLst/>
                <a:latin typeface="Times New Roman" panose="02020603050405020304" pitchFamily="18" charset="0"/>
              </a:rPr>
              <a:t>concert </a:t>
            </a:r>
            <a:r>
              <a:rPr lang="en-US" sz="1800" b="0" i="0" dirty="0">
                <a:solidFill>
                  <a:srgbClr val="000000"/>
                </a:solidFill>
                <a:effectLst/>
                <a:latin typeface="Times New Roman" panose="02020603050405020304" pitchFamily="18" charset="0"/>
              </a:rPr>
              <a:t>are the trending and most used hashtags on Instagram.</a:t>
            </a:r>
          </a:p>
          <a:p>
            <a:pPr marL="283464" algn="l" rtl="0" latinLnBrk="0">
              <a:spcBef>
                <a:spcPts val="0"/>
              </a:spcBef>
              <a:spcAft>
                <a:spcPts val="0"/>
              </a:spcAft>
            </a:pPr>
            <a:endParaRPr lang="en-US" b="0" i="0" dirty="0">
              <a:solidFill>
                <a:srgbClr val="222222"/>
              </a:solidFill>
              <a:effectLst/>
              <a:latin typeface="Arial" panose="020B0604020202020204" pitchFamily="34" charset="0"/>
            </a:endParaRPr>
          </a:p>
          <a:p>
            <a:pPr marL="283464" algn="l" rtl="0" latinLnBrk="0">
              <a:spcBef>
                <a:spcPts val="0"/>
              </a:spcBef>
              <a:spcAft>
                <a:spcPts val="0"/>
              </a:spcAft>
            </a:pPr>
            <a:r>
              <a:rPr lang="en-US" sz="1800" b="0" i="0" dirty="0">
                <a:solidFill>
                  <a:srgbClr val="222222"/>
                </a:solidFill>
                <a:effectLst/>
                <a:latin typeface="Arial" panose="020B0604020202020204" pitchFamily="34" charset="0"/>
              </a:rPr>
              <a:t>•</a:t>
            </a:r>
            <a:r>
              <a:rPr lang="en-US" sz="1800" b="0" i="0" dirty="0">
                <a:solidFill>
                  <a:srgbClr val="000000"/>
                </a:solidFill>
                <a:effectLst/>
                <a:latin typeface="Times New Roman" panose="02020603050405020304" pitchFamily="18" charset="0"/>
              </a:rPr>
              <a:t>According to the output, we can launch the campaign either on </a:t>
            </a:r>
            <a:r>
              <a:rPr lang="en-US" sz="1800" b="1" i="0" dirty="0">
                <a:solidFill>
                  <a:srgbClr val="000000"/>
                </a:solidFill>
                <a:effectLst/>
                <a:latin typeface="Times New Roman" panose="02020603050405020304" pitchFamily="18" charset="0"/>
              </a:rPr>
              <a:t>Thursday</a:t>
            </a:r>
            <a:r>
              <a:rPr lang="en-US" sz="1800" b="0" i="0" dirty="0">
                <a:solidFill>
                  <a:srgbClr val="000000"/>
                </a:solidFill>
                <a:effectLst/>
                <a:latin typeface="Times New Roman" panose="02020603050405020304" pitchFamily="18" charset="0"/>
              </a:rPr>
              <a:t> or </a:t>
            </a:r>
            <a:r>
              <a:rPr lang="en-US" sz="1800" b="1" i="0" dirty="0">
                <a:solidFill>
                  <a:srgbClr val="000000"/>
                </a:solidFill>
                <a:effectLst/>
                <a:latin typeface="Times New Roman" panose="02020603050405020304" pitchFamily="18" charset="0"/>
              </a:rPr>
              <a:t>Sunday</a:t>
            </a:r>
            <a:r>
              <a:rPr lang="en-US" sz="1800" b="0" i="0" dirty="0">
                <a:solidFill>
                  <a:srgbClr val="000000"/>
                </a:solidFill>
                <a:effectLst/>
                <a:latin typeface="Times New Roman" panose="02020603050405020304" pitchFamily="18" charset="0"/>
              </a:rPr>
              <a:t>.</a:t>
            </a:r>
          </a:p>
          <a:p>
            <a:pPr marL="283464" algn="l" rtl="0" latinLnBrk="0">
              <a:spcBef>
                <a:spcPts val="0"/>
              </a:spcBef>
              <a:spcAft>
                <a:spcPts val="0"/>
              </a:spcAft>
            </a:pPr>
            <a:endParaRPr lang="en-US" b="0" i="0" dirty="0">
              <a:solidFill>
                <a:srgbClr val="222222"/>
              </a:solidFill>
              <a:effectLst/>
              <a:latin typeface="Arial" panose="020B0604020202020204" pitchFamily="34" charset="0"/>
            </a:endParaRPr>
          </a:p>
          <a:p>
            <a:pPr marL="283464" algn="l" rtl="0" latinLnBrk="0">
              <a:spcBef>
                <a:spcPts val="0"/>
              </a:spcBef>
              <a:spcAft>
                <a:spcPts val="0"/>
              </a:spcAft>
            </a:pPr>
            <a:r>
              <a:rPr lang="en-US" sz="1800" b="0" i="0" dirty="0">
                <a:solidFill>
                  <a:srgbClr val="222222"/>
                </a:solidFill>
                <a:effectLst/>
                <a:latin typeface="Arial" panose="020B0604020202020204" pitchFamily="34" charset="0"/>
              </a:rPr>
              <a:t>•</a:t>
            </a:r>
            <a:r>
              <a:rPr lang="en-US" sz="1800" b="0" i="0" dirty="0">
                <a:solidFill>
                  <a:srgbClr val="000000"/>
                </a:solidFill>
                <a:effectLst/>
                <a:latin typeface="Times New Roman" panose="02020603050405020304" pitchFamily="18" charset="0"/>
              </a:rPr>
              <a:t>We have </a:t>
            </a:r>
            <a:r>
              <a:rPr lang="en-US" sz="1800" b="1" i="0" dirty="0">
                <a:solidFill>
                  <a:srgbClr val="000000"/>
                </a:solidFill>
                <a:effectLst/>
                <a:latin typeface="Times New Roman" panose="02020603050405020304" pitchFamily="18" charset="0"/>
              </a:rPr>
              <a:t>100 users </a:t>
            </a:r>
            <a:r>
              <a:rPr lang="en-US" sz="1800" b="0" i="0" dirty="0">
                <a:solidFill>
                  <a:srgbClr val="000000"/>
                </a:solidFill>
                <a:effectLst/>
                <a:latin typeface="Times New Roman" panose="02020603050405020304" pitchFamily="18" charset="0"/>
              </a:rPr>
              <a:t>on Instagram with </a:t>
            </a:r>
            <a:r>
              <a:rPr lang="en-US" sz="1800" b="1" i="0" dirty="0">
                <a:solidFill>
                  <a:srgbClr val="000000"/>
                </a:solidFill>
                <a:effectLst/>
                <a:latin typeface="Times New Roman" panose="02020603050405020304" pitchFamily="18" charset="0"/>
              </a:rPr>
              <a:t>257 total photos</a:t>
            </a:r>
            <a:r>
              <a:rPr lang="en-US" sz="1800" b="0" i="0" dirty="0">
                <a:solidFill>
                  <a:srgbClr val="000000"/>
                </a:solidFill>
                <a:effectLst/>
                <a:latin typeface="Times New Roman" panose="02020603050405020304" pitchFamily="18" charset="0"/>
              </a:rPr>
              <a:t>. So the </a:t>
            </a:r>
            <a:r>
              <a:rPr lang="en-US" sz="1800" b="1" i="0" dirty="0">
                <a:solidFill>
                  <a:srgbClr val="000000"/>
                </a:solidFill>
                <a:effectLst/>
                <a:latin typeface="Times New Roman" panose="02020603050405020304" pitchFamily="18" charset="0"/>
              </a:rPr>
              <a:t>average post per user is 2.57</a:t>
            </a:r>
            <a:r>
              <a:rPr lang="en-US" sz="1800" b="0" i="0" dirty="0">
                <a:solidFill>
                  <a:srgbClr val="000000"/>
                </a:solidFill>
                <a:effectLst/>
                <a:latin typeface="Times New Roman" panose="02020603050405020304" pitchFamily="18" charset="0"/>
              </a:rPr>
              <a:t> which is about 2-3 posts.</a:t>
            </a:r>
          </a:p>
          <a:p>
            <a:pPr marL="283464" algn="l" rtl="0" latinLnBrk="0">
              <a:spcBef>
                <a:spcPts val="0"/>
              </a:spcBef>
              <a:spcAft>
                <a:spcPts val="0"/>
              </a:spcAft>
            </a:pPr>
            <a:endParaRPr lang="en-US" b="0" i="0" dirty="0">
              <a:solidFill>
                <a:srgbClr val="222222"/>
              </a:solidFill>
              <a:effectLst/>
              <a:latin typeface="Arial" panose="020B0604020202020204" pitchFamily="34" charset="0"/>
            </a:endParaRPr>
          </a:p>
          <a:p>
            <a:pPr marL="283464" algn="l" rtl="0" latinLnBrk="0">
              <a:spcBef>
                <a:spcPts val="0"/>
              </a:spcBef>
              <a:spcAft>
                <a:spcPts val="0"/>
              </a:spcAft>
            </a:pPr>
            <a:r>
              <a:rPr lang="en-US" sz="1800" b="0" i="0" dirty="0">
                <a:solidFill>
                  <a:srgbClr val="222222"/>
                </a:solidFill>
                <a:effectLst/>
                <a:latin typeface="Arial" panose="020B0604020202020204" pitchFamily="34" charset="0"/>
              </a:rPr>
              <a:t>•</a:t>
            </a:r>
            <a:r>
              <a:rPr lang="en-US" sz="1800" b="0" i="0" dirty="0">
                <a:solidFill>
                  <a:srgbClr val="000000"/>
                </a:solidFill>
                <a:effectLst/>
                <a:latin typeface="Calibri" panose="020F0502020204030204" pitchFamily="34" charset="0"/>
              </a:rPr>
              <a:t>Need immediate attention to further check these </a:t>
            </a:r>
            <a:r>
              <a:rPr lang="en-US" sz="1800" b="1" i="0" dirty="0">
                <a:solidFill>
                  <a:srgbClr val="000000"/>
                </a:solidFill>
                <a:effectLst/>
                <a:latin typeface="Calibri" panose="020F0502020204030204" pitchFamily="34" charset="0"/>
              </a:rPr>
              <a:t>13 accounts </a:t>
            </a:r>
            <a:r>
              <a:rPr lang="en-US" sz="1800" b="0" i="0" dirty="0">
                <a:solidFill>
                  <a:srgbClr val="000000"/>
                </a:solidFill>
                <a:effectLst/>
                <a:latin typeface="Calibri" panose="020F0502020204030204" pitchFamily="34" charset="0"/>
              </a:rPr>
              <a:t>as these could be bots and can be dangerous for security. </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56598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1CB4BB-D4ED-A610-7052-9C693EA9D71B}"/>
              </a:ext>
            </a:extLst>
          </p:cNvPr>
          <p:cNvSpPr>
            <a:spLocks noGrp="1"/>
          </p:cNvSpPr>
          <p:nvPr>
            <p:ph type="ftr" sz="quarter" idx="11"/>
          </p:nvPr>
        </p:nvSpPr>
        <p:spPr/>
        <p:txBody>
          <a:bodyPr/>
          <a:lstStyle/>
          <a:p>
            <a:r>
              <a:rPr lang="en-IN"/>
              <a:t>By: Hemant Kumar</a:t>
            </a:r>
          </a:p>
        </p:txBody>
      </p:sp>
      <p:pic>
        <p:nvPicPr>
          <p:cNvPr id="2052" name="Picture 4" descr="Free and customizable thank you templates">
            <a:extLst>
              <a:ext uri="{FF2B5EF4-FFF2-40B4-BE49-F238E27FC236}">
                <a16:creationId xmlns:a16="http://schemas.microsoft.com/office/drawing/2014/main" id="{46BB6C2D-5274-1944-3DFE-BBC860992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331" y="984782"/>
            <a:ext cx="6891337" cy="488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22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6AED-815C-F4D1-242D-D6ADB05E4718}"/>
              </a:ext>
            </a:extLst>
          </p:cNvPr>
          <p:cNvSpPr>
            <a:spLocks noGrp="1"/>
          </p:cNvSpPr>
          <p:nvPr>
            <p:ph type="title"/>
          </p:nvPr>
        </p:nvSpPr>
        <p:spPr>
          <a:xfrm>
            <a:off x="612395" y="423848"/>
            <a:ext cx="6023994" cy="951947"/>
          </a:xfrm>
        </p:spPr>
        <p:txBody>
          <a:bodyPr/>
          <a:lstStyle/>
          <a:p>
            <a:r>
              <a:rPr lang="en-US" b="1" u="sng" dirty="0">
                <a:ln>
                  <a:solidFill>
                    <a:schemeClr val="tx1">
                      <a:lumMod val="95000"/>
                      <a:lumOff val="5000"/>
                    </a:schemeClr>
                  </a:solidFill>
                </a:ln>
                <a:solidFill>
                  <a:schemeClr val="bg1"/>
                </a:solidFill>
                <a:latin typeface="Times New Roman" panose="02020603050405020304" pitchFamily="18" charset="0"/>
                <a:cs typeface="Times New Roman" panose="02020603050405020304" pitchFamily="18" charset="0"/>
              </a:rPr>
              <a:t>Project Description:</a:t>
            </a:r>
            <a:endParaRPr lang="en-IN" b="1" u="sng" dirty="0">
              <a:ln>
                <a:solidFill>
                  <a:schemeClr val="tx1">
                    <a:lumMod val="95000"/>
                    <a:lumOff val="5000"/>
                  </a:schemeClr>
                </a:solidFill>
              </a:ln>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7098DF5-24CC-998C-A631-72BAD1413038}"/>
              </a:ext>
            </a:extLst>
          </p:cNvPr>
          <p:cNvSpPr/>
          <p:nvPr/>
        </p:nvSpPr>
        <p:spPr>
          <a:xfrm>
            <a:off x="612395" y="1606798"/>
            <a:ext cx="5897462" cy="447112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t"/>
          <a:lstStyle/>
          <a:p>
            <a:r>
              <a:rPr lang="en-US" sz="2000" dirty="0">
                <a:solidFill>
                  <a:srgbClr val="FF00FF"/>
                </a:solidFill>
                <a:effectLst/>
                <a:latin typeface="Times New Roman" panose="02020603050405020304" pitchFamily="18" charset="0"/>
                <a:cs typeface="Times New Roman" panose="02020603050405020304" pitchFamily="18" charset="0"/>
              </a:rPr>
              <a:t>Instagram</a:t>
            </a:r>
            <a:r>
              <a:rPr lang="en-US" sz="2000" dirty="0">
                <a:effectLst/>
                <a:latin typeface="Times New Roman" panose="02020603050405020304" pitchFamily="18" charset="0"/>
                <a:cs typeface="Times New Roman" panose="02020603050405020304" pitchFamily="18" charset="0"/>
              </a:rPr>
              <a:t> is a widely used social media platform and can be useful for many things. Like reaching new customers for your product by social media marketing or knowing the recent trend to follow and gain audience engagement. </a:t>
            </a:r>
            <a:br>
              <a:rPr lang="en-US" sz="2000" dirty="0">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This project aims to analyze user’s data and get actionable insights for </a:t>
            </a:r>
            <a:r>
              <a:rPr lang="en-US" sz="2000" b="1" dirty="0">
                <a:solidFill>
                  <a:schemeClr val="accent2">
                    <a:lumMod val="75000"/>
                  </a:schemeClr>
                </a:solidFill>
                <a:effectLst/>
                <a:latin typeface="Times New Roman" panose="02020603050405020304" pitchFamily="18" charset="0"/>
                <a:cs typeface="Times New Roman" panose="02020603050405020304" pitchFamily="18" charset="0"/>
              </a:rPr>
              <a:t>Marketing Analysis </a:t>
            </a:r>
            <a:r>
              <a:rPr lang="en-US" sz="2000" dirty="0">
                <a:effectLst/>
                <a:latin typeface="Times New Roman" panose="02020603050405020304" pitchFamily="18" charset="0"/>
                <a:cs typeface="Times New Roman" panose="02020603050405020304" pitchFamily="18" charset="0"/>
              </a:rPr>
              <a:t>and </a:t>
            </a:r>
            <a:r>
              <a:rPr lang="en-US" sz="2000" b="1" dirty="0">
                <a:solidFill>
                  <a:schemeClr val="accent2">
                    <a:lumMod val="75000"/>
                  </a:schemeClr>
                </a:solidFill>
                <a:effectLst/>
                <a:latin typeface="Times New Roman" panose="02020603050405020304" pitchFamily="18" charset="0"/>
                <a:cs typeface="Times New Roman" panose="02020603050405020304" pitchFamily="18" charset="0"/>
              </a:rPr>
              <a:t>Investor Metrics</a:t>
            </a:r>
            <a:r>
              <a:rPr lang="en-US" sz="2000" b="1"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E.g.: Finding the most loyal or old users of this platform, the most liked picture posted on Instagram, users who left using Instagram, finding trending hashtags, and much more using </a:t>
            </a:r>
            <a:r>
              <a:rPr lang="en-US" sz="2000" b="1" dirty="0">
                <a:effectLst/>
                <a:latin typeface="Times New Roman" panose="02020603050405020304" pitchFamily="18" charset="0"/>
                <a:cs typeface="Times New Roman" panose="02020603050405020304" pitchFamily="18" charset="0"/>
              </a:rPr>
              <a:t>MySQL Workbench</a:t>
            </a:r>
            <a:r>
              <a:rPr lang="en-US" sz="2000" dirty="0">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2050" name="Picture 2" descr="How Instagram Analytics Tools Can Transform Brand Strategy?">
            <a:extLst>
              <a:ext uri="{FF2B5EF4-FFF2-40B4-BE49-F238E27FC236}">
                <a16:creationId xmlns:a16="http://schemas.microsoft.com/office/drawing/2014/main" id="{74235985-535F-BC46-C91B-D1905F6A1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596" y="899821"/>
            <a:ext cx="4970382" cy="261496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097A9EE9-C2AC-9A0A-7A95-62ED241DCF02}"/>
              </a:ext>
            </a:extLst>
          </p:cNvPr>
          <p:cNvSpPr>
            <a:spLocks noGrp="1"/>
          </p:cNvSpPr>
          <p:nvPr>
            <p:ph type="ftr" sz="quarter" idx="11"/>
          </p:nvPr>
        </p:nvSpPr>
        <p:spPr/>
        <p:txBody>
          <a:bodyPr/>
          <a:lstStyle/>
          <a:p>
            <a:r>
              <a:rPr lang="en-IN"/>
              <a:t>By: Hemant Kumar</a:t>
            </a:r>
          </a:p>
        </p:txBody>
      </p:sp>
      <p:pic>
        <p:nvPicPr>
          <p:cNvPr id="6" name="Picture 5">
            <a:extLst>
              <a:ext uri="{FF2B5EF4-FFF2-40B4-BE49-F238E27FC236}">
                <a16:creationId xmlns:a16="http://schemas.microsoft.com/office/drawing/2014/main" id="{CA6FED19-FD55-129F-E379-12E509D09C4F}"/>
              </a:ext>
            </a:extLst>
          </p:cNvPr>
          <p:cNvPicPr>
            <a:picLocks noChangeAspect="1"/>
          </p:cNvPicPr>
          <p:nvPr/>
        </p:nvPicPr>
        <p:blipFill>
          <a:blip r:embed="rId3"/>
          <a:stretch>
            <a:fillRect/>
          </a:stretch>
        </p:blipFill>
        <p:spPr>
          <a:xfrm>
            <a:off x="8423285" y="3842362"/>
            <a:ext cx="1991003" cy="2324424"/>
          </a:xfrm>
          <a:prstGeom prst="rect">
            <a:avLst/>
          </a:prstGeom>
        </p:spPr>
      </p:pic>
    </p:spTree>
    <p:extLst>
      <p:ext uri="{BB962C8B-B14F-4D97-AF65-F5344CB8AC3E}">
        <p14:creationId xmlns:p14="http://schemas.microsoft.com/office/powerpoint/2010/main" val="42249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004A-85B4-FA0F-C726-C19D4E063336}"/>
              </a:ext>
            </a:extLst>
          </p:cNvPr>
          <p:cNvSpPr>
            <a:spLocks noGrp="1"/>
          </p:cNvSpPr>
          <p:nvPr>
            <p:ph type="title"/>
          </p:nvPr>
        </p:nvSpPr>
        <p:spPr/>
        <p:txBody>
          <a:bodyPr/>
          <a:lstStyle/>
          <a:p>
            <a:r>
              <a:rPr lang="en-IN" b="1" i="0" u="sng" dirty="0">
                <a:ln>
                  <a:solidFill>
                    <a:schemeClr val="tx1"/>
                  </a:solidFill>
                </a:ln>
                <a:solidFill>
                  <a:schemeClr val="bg1"/>
                </a:solidFill>
                <a:effectLst/>
                <a:latin typeface="Times New Roman" panose="02020603050405020304" pitchFamily="18" charset="0"/>
                <a:cs typeface="Times New Roman" panose="02020603050405020304" pitchFamily="18" charset="0"/>
              </a:rPr>
              <a:t>Approach:</a:t>
            </a:r>
            <a:endParaRPr lang="en-IN" b="1" u="sng" dirty="0">
              <a:ln>
                <a:solidFill>
                  <a:schemeClr val="tx1"/>
                </a:solidFill>
              </a:ln>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AABA89-224D-C53F-B7E5-C2330E7A10B3}"/>
              </a:ext>
            </a:extLst>
          </p:cNvPr>
          <p:cNvSpPr>
            <a:spLocks noGrp="1"/>
          </p:cNvSpPr>
          <p:nvPr>
            <p:ph idx="1"/>
          </p:nvPr>
        </p:nvSpPr>
        <p:spPr>
          <a:xfrm>
            <a:off x="838200" y="1800458"/>
            <a:ext cx="7567569" cy="4351338"/>
          </a:xfrm>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ormAutofit/>
          </a:bodyPr>
          <a:lstStyle/>
          <a:p>
            <a:pPr marL="228600" algn="l" rtl="0" latinLnBrk="0">
              <a:spcBef>
                <a:spcPts val="1000"/>
              </a:spcBef>
              <a:spcAft>
                <a:spcPts val="0"/>
              </a:spcAft>
            </a:pPr>
            <a:r>
              <a:rPr lang="en-US" sz="1800" b="0" i="0" dirty="0">
                <a:solidFill>
                  <a:srgbClr val="000000"/>
                </a:solidFill>
                <a:effectLst/>
                <a:latin typeface="Times New Roman" panose="02020603050405020304" pitchFamily="18" charset="0"/>
              </a:rPr>
              <a:t>First, start with importing the dataset into </a:t>
            </a:r>
            <a:r>
              <a:rPr lang="en-US" sz="1800" b="1" i="0" dirty="0">
                <a:solidFill>
                  <a:srgbClr val="000000"/>
                </a:solidFill>
                <a:effectLst/>
                <a:latin typeface="Times New Roman" panose="02020603050405020304" pitchFamily="18" charset="0"/>
              </a:rPr>
              <a:t>MySQL workbench 8.0</a:t>
            </a:r>
            <a:r>
              <a:rPr lang="en-US" sz="1800" b="0" i="0" dirty="0">
                <a:solidFill>
                  <a:srgbClr val="000000"/>
                </a:solidFill>
                <a:effectLst/>
                <a:latin typeface="Times New Roman" panose="02020603050405020304" pitchFamily="18" charset="0"/>
              </a:rPr>
              <a:t> using the pre-made syntax provided in the dataset file. </a:t>
            </a:r>
            <a:endParaRPr lang="en-US" sz="1400" b="0" i="0" dirty="0">
              <a:solidFill>
                <a:srgbClr val="8492A6"/>
              </a:solidFill>
              <a:effectLst/>
              <a:latin typeface="Manrope"/>
            </a:endParaRPr>
          </a:p>
          <a:p>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After that, explore data using the "SELECT" syntax to get deep information about all the rows and columns including data type and constraints. </a:t>
            </a:r>
          </a:p>
          <a:p>
            <a:r>
              <a:rPr lang="en-US" sz="1800" b="0" i="0" dirty="0">
                <a:solidFill>
                  <a:srgbClr val="000000"/>
                </a:solidFill>
                <a:effectLst/>
                <a:latin typeface="Times New Roman" panose="02020603050405020304" pitchFamily="18" charset="0"/>
              </a:rPr>
              <a:t>Now time to analyze the data using various SQL basics and advanced methods and syntax to get all the requested data from the management. Including uses of </a:t>
            </a:r>
            <a:r>
              <a:rPr lang="en-US" sz="1800" b="1" i="0" dirty="0">
                <a:solidFill>
                  <a:srgbClr val="000000"/>
                </a:solidFill>
                <a:effectLst/>
                <a:latin typeface="Times New Roman" panose="02020603050405020304" pitchFamily="18" charset="0"/>
              </a:rPr>
              <a:t>Joins</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Group</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By</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Order</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by</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Case</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Aggregates</a:t>
            </a:r>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functions</a:t>
            </a:r>
            <a:r>
              <a:rPr lang="en-US" sz="1800" b="0" i="0" dirty="0">
                <a:solidFill>
                  <a:srgbClr val="000000"/>
                </a:solidFill>
                <a:effectLst/>
                <a:latin typeface="Times New Roman" panose="02020603050405020304" pitchFamily="18" charset="0"/>
              </a:rPr>
              <a:t>, etc.</a:t>
            </a:r>
          </a:p>
          <a:p>
            <a:r>
              <a:rPr lang="en-US" sz="1800" b="0" i="0" dirty="0">
                <a:solidFill>
                  <a:srgbClr val="000000"/>
                </a:solidFill>
                <a:effectLst/>
                <a:latin typeface="Times New Roman" panose="02020603050405020304" pitchFamily="18" charset="0"/>
              </a:rPr>
              <a:t>Finalizing the report after getting the requested data and showing the insights to the management team for the growth of the company as well as for investors. </a:t>
            </a:r>
          </a:p>
        </p:txBody>
      </p:sp>
      <p:pic>
        <p:nvPicPr>
          <p:cNvPr id="3076" name="Picture 4" descr="Intro to MySQL - Hyperskill">
            <a:extLst>
              <a:ext uri="{FF2B5EF4-FFF2-40B4-BE49-F238E27FC236}">
                <a16:creationId xmlns:a16="http://schemas.microsoft.com/office/drawing/2014/main" id="{0BE9EF47-1A48-4173-9ABA-9A2CE0AF3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2007" y="4118209"/>
            <a:ext cx="2936195" cy="2033587"/>
          </a:xfrm>
          <a:prstGeom prst="rect">
            <a:avLst/>
          </a:prstGeom>
          <a:ln>
            <a:solidFill>
              <a:schemeClr val="accent2"/>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B76BB5DF-1A0E-DA4F-A4BB-59ED4D2407CB}"/>
              </a:ext>
            </a:extLst>
          </p:cNvPr>
          <p:cNvSpPr>
            <a:spLocks noGrp="1"/>
          </p:cNvSpPr>
          <p:nvPr>
            <p:ph type="ftr" sz="quarter" idx="11"/>
          </p:nvPr>
        </p:nvSpPr>
        <p:spPr/>
        <p:txBody>
          <a:bodyPr/>
          <a:lstStyle/>
          <a:p>
            <a:r>
              <a:rPr lang="en-IN"/>
              <a:t>By: Hemant Kumar</a:t>
            </a:r>
          </a:p>
        </p:txBody>
      </p:sp>
    </p:spTree>
    <p:extLst>
      <p:ext uri="{BB962C8B-B14F-4D97-AF65-F5344CB8AC3E}">
        <p14:creationId xmlns:p14="http://schemas.microsoft.com/office/powerpoint/2010/main" val="140451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E986-1BC9-F241-3E5B-2CA4A5F2EB96}"/>
              </a:ext>
            </a:extLst>
          </p:cNvPr>
          <p:cNvSpPr>
            <a:spLocks noGrp="1"/>
          </p:cNvSpPr>
          <p:nvPr>
            <p:ph type="title"/>
          </p:nvPr>
        </p:nvSpPr>
        <p:spPr>
          <a:xfrm>
            <a:off x="838200" y="373514"/>
            <a:ext cx="10515600" cy="1325563"/>
          </a:xfrm>
        </p:spPr>
        <p:txBody>
          <a:bodyPr/>
          <a:lstStyle/>
          <a:p>
            <a:r>
              <a:rPr lang="en-US" b="1" u="sng" dirty="0">
                <a:ln>
                  <a:solidFill>
                    <a:schemeClr val="tx1"/>
                  </a:solidFill>
                </a:ln>
                <a:solidFill>
                  <a:schemeClr val="bg1"/>
                </a:solidFill>
                <a:latin typeface="Times New Roman" panose="02020603050405020304" pitchFamily="18" charset="0"/>
                <a:cs typeface="Times New Roman" panose="02020603050405020304" pitchFamily="18" charset="0"/>
              </a:rPr>
              <a:t>Tech-Stack Used:</a:t>
            </a:r>
            <a:endParaRPr lang="en-IN" b="1" u="sng" dirty="0">
              <a:ln>
                <a:solidFill>
                  <a:schemeClr val="tx1"/>
                </a:solidFill>
              </a:ln>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5D176C-D125-3323-E5F1-C893A07DEC04}"/>
              </a:ext>
            </a:extLst>
          </p:cNvPr>
          <p:cNvSpPr>
            <a:spLocks noGrp="1"/>
          </p:cNvSpPr>
          <p:nvPr>
            <p:ph idx="1"/>
          </p:nvPr>
        </p:nvSpPr>
        <p:spPr>
          <a:xfrm>
            <a:off x="838200" y="1792069"/>
            <a:ext cx="3708633" cy="4351338"/>
          </a:xfrm>
        </p:spPr>
        <p:style>
          <a:lnRef idx="2">
            <a:schemeClr val="accent2"/>
          </a:lnRef>
          <a:fillRef idx="1">
            <a:schemeClr val="lt1"/>
          </a:fillRef>
          <a:effectRef idx="0">
            <a:schemeClr val="accent2"/>
          </a:effectRef>
          <a:fontRef idx="minor">
            <a:schemeClr val="dk1"/>
          </a:fontRef>
        </p:style>
        <p:txBody>
          <a:bodyPr/>
          <a:lstStyle/>
          <a:p>
            <a:r>
              <a:rPr lang="en-US" dirty="0">
                <a:latin typeface="Times New Roman" panose="02020603050405020304" pitchFamily="18" charset="0"/>
                <a:cs typeface="Times New Roman" panose="02020603050405020304" pitchFamily="18" charset="0"/>
              </a:rPr>
              <a:t>MS Word 2019 Student Edition</a:t>
            </a:r>
          </a:p>
          <a:p>
            <a:r>
              <a:rPr lang="en-US" dirty="0">
                <a:latin typeface="Times New Roman" panose="02020603050405020304" pitchFamily="18" charset="0"/>
                <a:cs typeface="Times New Roman" panose="02020603050405020304" pitchFamily="18" charset="0"/>
              </a:rPr>
              <a:t>MS PowerPoint 2019 Student Edition</a:t>
            </a:r>
          </a:p>
          <a:p>
            <a:r>
              <a:rPr lang="en-US" dirty="0">
                <a:latin typeface="Times New Roman" panose="02020603050405020304" pitchFamily="18" charset="0"/>
                <a:cs typeface="Times New Roman" panose="02020603050405020304" pitchFamily="18" charset="0"/>
              </a:rPr>
              <a:t>MySQL Workbench 8.0</a:t>
            </a:r>
            <a:endParaRPr lang="en-IN" dirty="0">
              <a:latin typeface="Times New Roman" panose="02020603050405020304" pitchFamily="18" charset="0"/>
              <a:cs typeface="Times New Roman" panose="02020603050405020304" pitchFamily="18" charset="0"/>
            </a:endParaRPr>
          </a:p>
        </p:txBody>
      </p:sp>
      <p:pic>
        <p:nvPicPr>
          <p:cNvPr id="4099" name="Picture 3" descr="How To Use MS Word For Free In A Way That Is Not Illegal - News18">
            <a:extLst>
              <a:ext uri="{FF2B5EF4-FFF2-40B4-BE49-F238E27FC236}">
                <a16:creationId xmlns:a16="http://schemas.microsoft.com/office/drawing/2014/main" id="{9294D0E7-47C1-604C-5B09-322E15A9D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332" y="1332671"/>
            <a:ext cx="1991966" cy="13255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103" name="Picture 7" descr="Microsoft PowerPoint - Wikipedia">
            <a:extLst>
              <a:ext uri="{FF2B5EF4-FFF2-40B4-BE49-F238E27FC236}">
                <a16:creationId xmlns:a16="http://schemas.microsoft.com/office/drawing/2014/main" id="{430A7922-EFC3-93D8-FB55-407F59106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7335" y="2633385"/>
            <a:ext cx="1716465" cy="159123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107" name="Picture 11" descr="How to Install MySQL 8 on Oracle Linux 8 - Ron Ekins' - Oracle Technology,  DevOps and Kubernetes Blog">
            <a:extLst>
              <a:ext uri="{FF2B5EF4-FFF2-40B4-BE49-F238E27FC236}">
                <a16:creationId xmlns:a16="http://schemas.microsoft.com/office/drawing/2014/main" id="{55EEA1FE-F767-A673-035E-B51DBA537A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4965" y="4762282"/>
            <a:ext cx="3314700" cy="13811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5A0AFD1E-6AC6-EE19-DF22-814EEA08091E}"/>
              </a:ext>
            </a:extLst>
          </p:cNvPr>
          <p:cNvSpPr>
            <a:spLocks noGrp="1"/>
          </p:cNvSpPr>
          <p:nvPr>
            <p:ph type="ftr" sz="quarter" idx="11"/>
          </p:nvPr>
        </p:nvSpPr>
        <p:spPr/>
        <p:txBody>
          <a:bodyPr/>
          <a:lstStyle/>
          <a:p>
            <a:r>
              <a:rPr lang="en-IN"/>
              <a:t>By: Hemant Kumar</a:t>
            </a:r>
          </a:p>
        </p:txBody>
      </p:sp>
    </p:spTree>
    <p:extLst>
      <p:ext uri="{BB962C8B-B14F-4D97-AF65-F5344CB8AC3E}">
        <p14:creationId xmlns:p14="http://schemas.microsoft.com/office/powerpoint/2010/main" val="293737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7D6D-E855-0876-9643-985CAFD0545F}"/>
              </a:ext>
            </a:extLst>
          </p:cNvPr>
          <p:cNvSpPr>
            <a:spLocks noGrp="1"/>
          </p:cNvSpPr>
          <p:nvPr>
            <p:ph type="title"/>
          </p:nvPr>
        </p:nvSpPr>
        <p:spPr>
          <a:xfrm>
            <a:off x="838199" y="176065"/>
            <a:ext cx="10515600" cy="1325563"/>
          </a:xfrm>
        </p:spPr>
        <p:txBody>
          <a:bodyPr/>
          <a:lstStyle/>
          <a:p>
            <a:r>
              <a:rPr lang="en-IN" b="1" i="0" u="sng" dirty="0">
                <a:ln>
                  <a:solidFill>
                    <a:schemeClr val="tx1"/>
                  </a:solidFill>
                </a:ln>
                <a:solidFill>
                  <a:schemeClr val="bg1"/>
                </a:solidFill>
                <a:effectLst/>
                <a:latin typeface="Times New Roman" panose="02020603050405020304" pitchFamily="18" charset="0"/>
                <a:cs typeface="Times New Roman" panose="02020603050405020304" pitchFamily="18" charset="0"/>
              </a:rPr>
              <a:t>Insights:</a:t>
            </a:r>
            <a:endParaRPr lang="en-IN" b="1" u="sng" dirty="0">
              <a:ln>
                <a:solidFill>
                  <a:schemeClr val="tx1"/>
                </a:solidFill>
              </a:ln>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A018AFA-49ED-DE50-E6F0-8CC90D07C754}"/>
              </a:ext>
            </a:extLst>
          </p:cNvPr>
          <p:cNvSpPr/>
          <p:nvPr/>
        </p:nvSpPr>
        <p:spPr>
          <a:xfrm>
            <a:off x="838199" y="1305328"/>
            <a:ext cx="4404920" cy="6139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b="1" dirty="0">
                <a:ln>
                  <a:solidFill>
                    <a:srgbClr val="FF0000"/>
                  </a:solidFill>
                </a:ln>
                <a:latin typeface="Times New Roman" panose="02020603050405020304" pitchFamily="18" charset="0"/>
                <a:cs typeface="Times New Roman" panose="02020603050405020304" pitchFamily="18" charset="0"/>
              </a:rPr>
              <a:t>A. Marketing Analysis:</a:t>
            </a:r>
            <a:endParaRPr lang="en-IN" sz="2800" b="1" dirty="0">
              <a:ln>
                <a:solidFill>
                  <a:srgbClr val="FF0000"/>
                </a:solidFill>
              </a:ln>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8CE9F6A-312A-77EC-7C13-DA954219BAC0}"/>
              </a:ext>
            </a:extLst>
          </p:cNvPr>
          <p:cNvSpPr/>
          <p:nvPr/>
        </p:nvSpPr>
        <p:spPr>
          <a:xfrm>
            <a:off x="838199" y="2164463"/>
            <a:ext cx="6544113" cy="431183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IN" b="1" i="0" u="sng" dirty="0">
                <a:solidFill>
                  <a:schemeClr val="tx1"/>
                </a:solidFill>
                <a:effectLst/>
                <a:latin typeface="Times New Roman" panose="02020603050405020304" pitchFamily="18" charset="0"/>
                <a:cs typeface="Times New Roman" panose="02020603050405020304" pitchFamily="18" charset="0"/>
              </a:rPr>
              <a:t>Loyal User Reward</a:t>
            </a:r>
          </a:p>
          <a:p>
            <a:r>
              <a:rPr lang="en-IN" b="0" i="0" dirty="0">
                <a:solidFill>
                  <a:schemeClr val="tx1"/>
                </a:solidFill>
                <a:effectLst/>
                <a:latin typeface="Times New Roman" panose="02020603050405020304" pitchFamily="18" charset="0"/>
                <a:cs typeface="Times New Roman" panose="02020603050405020304" pitchFamily="18" charset="0"/>
              </a:rPr>
              <a:t> Q. </a:t>
            </a:r>
            <a:r>
              <a:rPr lang="en-US" b="0" i="0" dirty="0">
                <a:solidFill>
                  <a:schemeClr val="tx1"/>
                </a:solidFill>
                <a:effectLst/>
                <a:latin typeface="Times New Roman" panose="02020603050405020304" pitchFamily="18" charset="0"/>
                <a:cs typeface="Times New Roman" panose="02020603050405020304" pitchFamily="18" charset="0"/>
              </a:rPr>
              <a:t>Identify the five oldest users on Instagram from the provided database.</a:t>
            </a:r>
          </a:p>
          <a:p>
            <a:endParaRPr lang="en-US" dirty="0">
              <a:solidFill>
                <a:schemeClr val="tx1"/>
              </a:solidFill>
              <a:latin typeface="Times New Roman" panose="02020603050405020304" pitchFamily="18" charset="0"/>
              <a:cs typeface="Times New Roman" panose="02020603050405020304" pitchFamily="18" charset="0"/>
            </a:endParaRPr>
          </a:p>
          <a:p>
            <a:pPr marL="342900" indent="-342900">
              <a:buAutoNum type="alphaUcPeriod"/>
            </a:pPr>
            <a:r>
              <a:rPr lang="en-US" b="0" i="0" dirty="0">
                <a:solidFill>
                  <a:srgbClr val="000000"/>
                </a:solidFill>
                <a:effectLst/>
                <a:latin typeface="Times New Roman" panose="02020603050405020304" pitchFamily="18" charset="0"/>
                <a:cs typeface="Times New Roman" panose="02020603050405020304" pitchFamily="18" charset="0"/>
              </a:rPr>
              <a:t>By analyzing and extracting data, we got that the below users are the first or the 5 loyal users of Instagram:</a:t>
            </a:r>
          </a:p>
          <a:p>
            <a:pPr marL="285750" indent="-285750">
              <a:buFont typeface="Arial" panose="020B0604020202020204" pitchFamily="34" charset="0"/>
              <a:buChar char="•"/>
            </a:pPr>
            <a:r>
              <a:rPr lang="en-US" sz="1400" dirty="0" err="1">
                <a:solidFill>
                  <a:schemeClr val="accent1"/>
                </a:solidFill>
                <a:latin typeface="Times New Roman" panose="02020603050405020304" pitchFamily="18" charset="0"/>
                <a:cs typeface="Times New Roman" panose="02020603050405020304" pitchFamily="18" charset="0"/>
              </a:rPr>
              <a:t>Daryby_Herzog</a:t>
            </a:r>
            <a:endParaRPr lang="en-US" sz="1400"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solidFill>
                  <a:schemeClr val="accent1"/>
                </a:solidFill>
                <a:latin typeface="Times New Roman" panose="02020603050405020304" pitchFamily="18" charset="0"/>
                <a:cs typeface="Times New Roman" panose="02020603050405020304" pitchFamily="18" charset="0"/>
              </a:rPr>
              <a:t>Emilio_Bernier52</a:t>
            </a:r>
          </a:p>
          <a:p>
            <a:pPr marL="285750" indent="-285750">
              <a:buFont typeface="Arial" panose="020B0604020202020204" pitchFamily="34" charset="0"/>
              <a:buChar char="•"/>
            </a:pPr>
            <a:r>
              <a:rPr lang="en-US" sz="1400" dirty="0">
                <a:solidFill>
                  <a:schemeClr val="accent1"/>
                </a:solidFill>
                <a:latin typeface="Times New Roman" panose="02020603050405020304" pitchFamily="18" charset="0"/>
                <a:cs typeface="Times New Roman" panose="02020603050405020304" pitchFamily="18" charset="0"/>
              </a:rPr>
              <a:t>Elenor88</a:t>
            </a:r>
          </a:p>
          <a:p>
            <a:pPr marL="285750" indent="-285750">
              <a:buFont typeface="Arial" panose="020B0604020202020204" pitchFamily="34" charset="0"/>
              <a:buChar char="•"/>
            </a:pPr>
            <a:r>
              <a:rPr lang="en-US" sz="1400" dirty="0">
                <a:solidFill>
                  <a:schemeClr val="accent1"/>
                </a:solidFill>
                <a:latin typeface="Times New Roman" panose="02020603050405020304" pitchFamily="18" charset="0"/>
                <a:cs typeface="Times New Roman" panose="02020603050405020304" pitchFamily="18" charset="0"/>
              </a:rPr>
              <a:t>Nicole71</a:t>
            </a:r>
          </a:p>
          <a:p>
            <a:pPr marL="285750" indent="-285750">
              <a:buFont typeface="Arial" panose="020B0604020202020204" pitchFamily="34" charset="0"/>
              <a:buChar char="•"/>
            </a:pPr>
            <a:r>
              <a:rPr lang="en-US" sz="1400" dirty="0">
                <a:solidFill>
                  <a:schemeClr val="accent1"/>
                </a:solidFill>
                <a:latin typeface="Times New Roman" panose="02020603050405020304" pitchFamily="18" charset="0"/>
                <a:cs typeface="Times New Roman" panose="02020603050405020304" pitchFamily="18" charset="0"/>
              </a:rPr>
              <a:t>Jordyn_Jacobson2</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Understanding</a:t>
            </a:r>
            <a:r>
              <a:rPr lang="en-US"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After checking the “users” table, we got to know that we have the “</a:t>
            </a:r>
            <a:r>
              <a:rPr lang="en-US" sz="1800" b="0" i="0" dirty="0" err="1">
                <a:solidFill>
                  <a:srgbClr val="000000"/>
                </a:solidFill>
                <a:effectLst/>
                <a:latin typeface="Times New Roman" panose="02020603050405020304" pitchFamily="18" charset="0"/>
                <a:cs typeface="Times New Roman" panose="02020603050405020304" pitchFamily="18" charset="0"/>
              </a:rPr>
              <a:t>created_at</a:t>
            </a:r>
            <a:r>
              <a:rPr lang="en-US" sz="1800" b="0" i="0" dirty="0">
                <a:solidFill>
                  <a:srgbClr val="000000"/>
                </a:solidFill>
                <a:effectLst/>
                <a:latin typeface="Times New Roman" panose="02020603050405020304" pitchFamily="18" charset="0"/>
                <a:cs typeface="Times New Roman" panose="02020603050405020304" pitchFamily="18" charset="0"/>
              </a:rPr>
              <a:t>” column in it and this helped us to extract the first 5 users who opened accounts and are the loyal users.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DFFD2AF-5ABC-1F35-256F-8FDABAD78B70}"/>
              </a:ext>
            </a:extLst>
          </p:cNvPr>
          <p:cNvPicPr>
            <a:picLocks noChangeAspect="1"/>
          </p:cNvPicPr>
          <p:nvPr/>
        </p:nvPicPr>
        <p:blipFill>
          <a:blip r:embed="rId2"/>
          <a:stretch>
            <a:fillRect/>
          </a:stretch>
        </p:blipFill>
        <p:spPr>
          <a:xfrm>
            <a:off x="7775526" y="2079058"/>
            <a:ext cx="3229426" cy="1428949"/>
          </a:xfrm>
          <a:prstGeom prst="rect">
            <a:avLst/>
          </a:prstGeom>
        </p:spPr>
      </p:pic>
      <p:pic>
        <p:nvPicPr>
          <p:cNvPr id="12" name="Picture 11">
            <a:extLst>
              <a:ext uri="{FF2B5EF4-FFF2-40B4-BE49-F238E27FC236}">
                <a16:creationId xmlns:a16="http://schemas.microsoft.com/office/drawing/2014/main" id="{7DC107AB-6DA1-751F-A886-10C5DF00C90F}"/>
              </a:ext>
            </a:extLst>
          </p:cNvPr>
          <p:cNvPicPr>
            <a:picLocks noChangeAspect="1"/>
          </p:cNvPicPr>
          <p:nvPr/>
        </p:nvPicPr>
        <p:blipFill>
          <a:blip r:embed="rId3"/>
          <a:stretch>
            <a:fillRect/>
          </a:stretch>
        </p:blipFill>
        <p:spPr>
          <a:xfrm>
            <a:off x="7999395" y="3959654"/>
            <a:ext cx="2781688" cy="1790950"/>
          </a:xfrm>
          <a:prstGeom prst="rect">
            <a:avLst/>
          </a:prstGeom>
        </p:spPr>
      </p:pic>
      <p:sp>
        <p:nvSpPr>
          <p:cNvPr id="13" name="Footer Placeholder 12">
            <a:extLst>
              <a:ext uri="{FF2B5EF4-FFF2-40B4-BE49-F238E27FC236}">
                <a16:creationId xmlns:a16="http://schemas.microsoft.com/office/drawing/2014/main" id="{92525589-DA6A-77D0-40E0-1B43BBA5BFD1}"/>
              </a:ext>
            </a:extLst>
          </p:cNvPr>
          <p:cNvSpPr>
            <a:spLocks noGrp="1"/>
          </p:cNvSpPr>
          <p:nvPr>
            <p:ph type="ftr" sz="quarter" idx="11"/>
          </p:nvPr>
        </p:nvSpPr>
        <p:spPr/>
        <p:txBody>
          <a:bodyPr/>
          <a:lstStyle/>
          <a:p>
            <a:r>
              <a:rPr lang="en-IN"/>
              <a:t>By: Hemant Kumar</a:t>
            </a:r>
          </a:p>
        </p:txBody>
      </p:sp>
    </p:spTree>
    <p:extLst>
      <p:ext uri="{BB962C8B-B14F-4D97-AF65-F5344CB8AC3E}">
        <p14:creationId xmlns:p14="http://schemas.microsoft.com/office/powerpoint/2010/main" val="381656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17F69-8E23-5261-C6F0-C41558CEE965}"/>
              </a:ext>
            </a:extLst>
          </p:cNvPr>
          <p:cNvSpPr/>
          <p:nvPr/>
        </p:nvSpPr>
        <p:spPr>
          <a:xfrm>
            <a:off x="604006" y="528508"/>
            <a:ext cx="4471333" cy="5620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sz="2400" b="1" i="0" dirty="0">
                <a:solidFill>
                  <a:schemeClr val="tx1"/>
                </a:solidFill>
                <a:effectLst/>
                <a:latin typeface="Times New Roman" panose="02020603050405020304" pitchFamily="18" charset="0"/>
                <a:cs typeface="Times New Roman" panose="02020603050405020304" pitchFamily="18" charset="0"/>
              </a:rPr>
              <a:t>Inactive User Engagement: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1E04903-9BB0-2558-7D85-089C7FABDCE6}"/>
              </a:ext>
            </a:extLst>
          </p:cNvPr>
          <p:cNvSpPr/>
          <p:nvPr/>
        </p:nvSpPr>
        <p:spPr>
          <a:xfrm>
            <a:off x="604006" y="2004968"/>
            <a:ext cx="6509858" cy="393443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dirty="0">
                <a:solidFill>
                  <a:schemeClr val="tx1"/>
                </a:solidFill>
                <a:latin typeface="Times New Roman" panose="02020603050405020304" pitchFamily="18" charset="0"/>
                <a:cs typeface="Times New Roman" panose="02020603050405020304" pitchFamily="18" charset="0"/>
              </a:rPr>
              <a:t>Q. </a:t>
            </a:r>
            <a:r>
              <a:rPr lang="en-US" b="0" i="0" dirty="0">
                <a:solidFill>
                  <a:schemeClr val="tx1"/>
                </a:solidFill>
                <a:effectLst/>
                <a:latin typeface="Times New Roman" panose="02020603050405020304" pitchFamily="18" charset="0"/>
                <a:cs typeface="Times New Roman" panose="02020603050405020304" pitchFamily="18" charset="0"/>
              </a:rPr>
              <a:t> Identify users who have never posted a single photo on Instagram.</a:t>
            </a:r>
          </a:p>
          <a:p>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buAutoNum type="alphaUcPeriod"/>
            </a:pPr>
            <a:r>
              <a:rPr lang="en-US" sz="1800" b="1" dirty="0">
                <a:solidFill>
                  <a:srgbClr val="000000"/>
                </a:solidFill>
                <a:effectLst/>
                <a:latin typeface="Times New Roman" panose="02020603050405020304" pitchFamily="18" charset="0"/>
              </a:rPr>
              <a:t>Understanding</a:t>
            </a:r>
            <a:r>
              <a:rPr lang="en-US" sz="1800" dirty="0">
                <a:solidFill>
                  <a:srgbClr val="000000"/>
                </a:solidFill>
                <a:effectLst/>
                <a:latin typeface="Times New Roman" panose="02020603050405020304" pitchFamily="18" charset="0"/>
              </a:rPr>
              <a:t>: When we were exploring the raw data, we got that we had two tables “users” and “photos” and both had a common row named "id" and "</a:t>
            </a:r>
            <a:r>
              <a:rPr lang="en-US" sz="1800" dirty="0" err="1">
                <a:solidFill>
                  <a:srgbClr val="000000"/>
                </a:solidFill>
                <a:effectLst/>
                <a:latin typeface="Times New Roman" panose="02020603050405020304" pitchFamily="18" charset="0"/>
              </a:rPr>
              <a:t>user_id</a:t>
            </a:r>
            <a:r>
              <a:rPr lang="en-US" sz="1800" dirty="0">
                <a:solidFill>
                  <a:srgbClr val="000000"/>
                </a:solidFill>
                <a:effectLst/>
                <a:latin typeface="Times New Roman" panose="02020603050405020304" pitchFamily="18" charset="0"/>
              </a:rPr>
              <a:t>" respectively. We are able to join the table and find the users with null values in the photo table.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After cleaning and extracting the right data, we were able to find that we have </a:t>
            </a:r>
            <a:r>
              <a:rPr lang="en-US" b="1" i="0" dirty="0">
                <a:solidFill>
                  <a:srgbClr val="000000"/>
                </a:solidFill>
                <a:effectLst/>
                <a:latin typeface="Times New Roman" panose="02020603050405020304" pitchFamily="18" charset="0"/>
              </a:rPr>
              <a:t>26 accounts </a:t>
            </a:r>
            <a:r>
              <a:rPr lang="en-US" b="0" i="0" dirty="0">
                <a:solidFill>
                  <a:srgbClr val="000000"/>
                </a:solidFill>
                <a:effectLst/>
                <a:latin typeface="Times New Roman" panose="02020603050405020304" pitchFamily="18" charset="0"/>
              </a:rPr>
              <a:t>that never posted any picture on Instagram and now we can share this information with the marketing team in order to send promotional emails. </a:t>
            </a:r>
            <a:endParaRPr lang="en-US" dirty="0">
              <a:solidFill>
                <a:srgbClr val="000000"/>
              </a:solidFill>
              <a:latin typeface="Times New Roman" panose="02020603050405020304" pitchFamily="18" charset="0"/>
            </a:endParaRPr>
          </a:p>
          <a:p>
            <a:pPr marL="342900" indent="-342900">
              <a:buAutoNum type="alphaUcPeriod"/>
            </a:pPr>
            <a:endParaRPr lang="en-US" sz="1800" dirty="0">
              <a:solidFill>
                <a:srgbClr val="000000"/>
              </a:solidFill>
              <a:effectLst/>
              <a:latin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59227F4-6FB3-EC09-E09A-B1A2BCD18386}"/>
              </a:ext>
            </a:extLst>
          </p:cNvPr>
          <p:cNvPicPr>
            <a:picLocks noChangeAspect="1"/>
          </p:cNvPicPr>
          <p:nvPr/>
        </p:nvPicPr>
        <p:blipFill>
          <a:blip r:embed="rId2"/>
          <a:stretch>
            <a:fillRect/>
          </a:stretch>
        </p:blipFill>
        <p:spPr>
          <a:xfrm>
            <a:off x="7365535" y="1090569"/>
            <a:ext cx="4548456" cy="1534087"/>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B95AE849-C635-B650-DF45-964FA8244DDC}"/>
              </a:ext>
            </a:extLst>
          </p:cNvPr>
          <p:cNvPicPr>
            <a:picLocks noChangeAspect="1"/>
          </p:cNvPicPr>
          <p:nvPr/>
        </p:nvPicPr>
        <p:blipFill>
          <a:blip r:embed="rId3"/>
          <a:stretch>
            <a:fillRect/>
          </a:stretch>
        </p:blipFill>
        <p:spPr>
          <a:xfrm>
            <a:off x="8547246" y="2751588"/>
            <a:ext cx="2349238" cy="3934438"/>
          </a:xfrm>
          <a:prstGeom prst="rect">
            <a:avLst/>
          </a:prstGeom>
          <a:ln>
            <a:noFill/>
          </a:ln>
          <a:effectLst>
            <a:outerShdw blurRad="190500" algn="tl" rotWithShape="0">
              <a:srgbClr val="000000">
                <a:alpha val="70000"/>
              </a:srgbClr>
            </a:outerShdw>
          </a:effectLst>
        </p:spPr>
      </p:pic>
      <p:sp>
        <p:nvSpPr>
          <p:cNvPr id="10" name="Footer Placeholder 9">
            <a:extLst>
              <a:ext uri="{FF2B5EF4-FFF2-40B4-BE49-F238E27FC236}">
                <a16:creationId xmlns:a16="http://schemas.microsoft.com/office/drawing/2014/main" id="{F54E90B4-A786-C6D9-D0D0-27E5B620C4FD}"/>
              </a:ext>
            </a:extLst>
          </p:cNvPr>
          <p:cNvSpPr>
            <a:spLocks noGrp="1"/>
          </p:cNvSpPr>
          <p:nvPr>
            <p:ph type="ftr" sz="quarter" idx="11"/>
          </p:nvPr>
        </p:nvSpPr>
        <p:spPr/>
        <p:txBody>
          <a:bodyPr/>
          <a:lstStyle/>
          <a:p>
            <a:r>
              <a:rPr lang="en-IN"/>
              <a:t>By: Hemant Kumar</a:t>
            </a:r>
          </a:p>
        </p:txBody>
      </p:sp>
    </p:spTree>
    <p:extLst>
      <p:ext uri="{BB962C8B-B14F-4D97-AF65-F5344CB8AC3E}">
        <p14:creationId xmlns:p14="http://schemas.microsoft.com/office/powerpoint/2010/main" val="52318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C1ABA8-BA98-02EF-B78E-F58A2F2A14C5}"/>
              </a:ext>
            </a:extLst>
          </p:cNvPr>
          <p:cNvSpPr/>
          <p:nvPr/>
        </p:nvSpPr>
        <p:spPr>
          <a:xfrm>
            <a:off x="604007" y="528507"/>
            <a:ext cx="4681058" cy="6962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sz="2400" b="1" i="0" dirty="0">
                <a:solidFill>
                  <a:schemeClr val="tx1"/>
                </a:solidFill>
                <a:effectLst/>
                <a:latin typeface="Times New Roman" panose="02020603050405020304" pitchFamily="18" charset="0"/>
                <a:cs typeface="Times New Roman" panose="02020603050405020304" pitchFamily="18" charset="0"/>
              </a:rPr>
              <a:t>Contest Winner Declaration:</a:t>
            </a:r>
            <a:r>
              <a:rPr lang="en-IN" sz="2400" b="0" i="0" dirty="0">
                <a:solidFill>
                  <a:schemeClr val="tx1"/>
                </a:solidFill>
                <a:effectLst/>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10B7E76-0BC8-AEE3-68D1-631039C7B586}"/>
              </a:ext>
            </a:extLst>
          </p:cNvPr>
          <p:cNvSpPr/>
          <p:nvPr/>
        </p:nvSpPr>
        <p:spPr>
          <a:xfrm>
            <a:off x="604006" y="2004968"/>
            <a:ext cx="6509858" cy="393443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dirty="0">
                <a:solidFill>
                  <a:schemeClr val="tx1"/>
                </a:solidFill>
                <a:latin typeface="Times New Roman" panose="02020603050405020304" pitchFamily="18" charset="0"/>
                <a:cs typeface="Times New Roman" panose="02020603050405020304" pitchFamily="18" charset="0"/>
              </a:rPr>
              <a:t>Q. </a:t>
            </a:r>
            <a:r>
              <a:rPr lang="en-US" b="0" i="0" dirty="0">
                <a:solidFill>
                  <a:schemeClr val="tx1"/>
                </a:solidFill>
                <a:effectLst/>
                <a:latin typeface="Times New Roman" panose="02020603050405020304" pitchFamily="18" charset="0"/>
                <a:cs typeface="Times New Roman" panose="02020603050405020304" pitchFamily="18" charset="0"/>
              </a:rPr>
              <a:t>  Determine the winner of the contest of most likes on single photo and provide their details to the team.</a:t>
            </a:r>
          </a:p>
          <a:p>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buAutoNum type="alphaUcPeriod"/>
            </a:pPr>
            <a:r>
              <a:rPr lang="en-US" sz="1800" b="1" dirty="0">
                <a:solidFill>
                  <a:srgbClr val="000000"/>
                </a:solidFill>
                <a:effectLst/>
                <a:latin typeface="Times New Roman" panose="02020603050405020304" pitchFamily="18" charset="0"/>
                <a:cs typeface="Times New Roman" panose="02020603050405020304" pitchFamily="18" charset="0"/>
              </a:rPr>
              <a:t>Understanding</a:t>
            </a:r>
            <a:r>
              <a:rPr lang="en-US" sz="180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know that we have a likes table, photos table, and users table with the usernames. So this time we need to join these three tables to get details of the user with max like on a single photo after grouping them according to photo ID. </a:t>
            </a:r>
          </a:p>
          <a:p>
            <a:endParaRPr lang="en-US" dirty="0">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After joining and grouping the data according to the requirement, we got that </a:t>
            </a:r>
            <a:r>
              <a:rPr lang="en-US" b="1" i="0" dirty="0">
                <a:solidFill>
                  <a:srgbClr val="000000"/>
                </a:solidFill>
                <a:effectLst/>
                <a:latin typeface="Times New Roman" panose="02020603050405020304" pitchFamily="18" charset="0"/>
                <a:cs typeface="Times New Roman" panose="02020603050405020304" pitchFamily="18" charset="0"/>
              </a:rPr>
              <a:t>photo ID: 145 </a:t>
            </a:r>
            <a:r>
              <a:rPr lang="en-US" b="0" i="0" dirty="0">
                <a:solidFill>
                  <a:srgbClr val="000000"/>
                </a:solidFill>
                <a:effectLst/>
                <a:latin typeface="Times New Roman" panose="02020603050405020304" pitchFamily="18" charset="0"/>
                <a:cs typeface="Times New Roman" panose="02020603050405020304" pitchFamily="18" charset="0"/>
              </a:rPr>
              <a:t>has the maximum number of likes which is </a:t>
            </a:r>
            <a:r>
              <a:rPr lang="en-US" b="1" i="0" dirty="0">
                <a:solidFill>
                  <a:srgbClr val="000000"/>
                </a:solidFill>
                <a:effectLst/>
                <a:latin typeface="Times New Roman" panose="02020603050405020304" pitchFamily="18" charset="0"/>
                <a:cs typeface="Times New Roman" panose="02020603050405020304" pitchFamily="18" charset="0"/>
              </a:rPr>
              <a:t>48</a:t>
            </a:r>
            <a:r>
              <a:rPr lang="en-US" b="0" i="0" dirty="0">
                <a:solidFill>
                  <a:srgbClr val="000000"/>
                </a:solidFill>
                <a:effectLst/>
                <a:latin typeface="Times New Roman" panose="02020603050405020304" pitchFamily="18" charset="0"/>
                <a:cs typeface="Times New Roman" panose="02020603050405020304" pitchFamily="18" charset="0"/>
              </a:rPr>
              <a:t> and the username is: </a:t>
            </a:r>
            <a:r>
              <a:rPr lang="en-US" b="1" i="0" dirty="0">
                <a:solidFill>
                  <a:srgbClr val="000000"/>
                </a:solidFill>
                <a:effectLst/>
                <a:latin typeface="Times New Roman" panose="02020603050405020304" pitchFamily="18" charset="0"/>
                <a:cs typeface="Times New Roman" panose="02020603050405020304" pitchFamily="18" charset="0"/>
              </a:rPr>
              <a:t>Zack_Kemmer93.</a:t>
            </a:r>
            <a:endParaRPr lang="en-US" b="1"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640B273-6424-6949-0AB5-6EA74472CFB2}"/>
              </a:ext>
            </a:extLst>
          </p:cNvPr>
          <p:cNvPicPr>
            <a:picLocks noChangeAspect="1"/>
          </p:cNvPicPr>
          <p:nvPr/>
        </p:nvPicPr>
        <p:blipFill>
          <a:blip r:embed="rId2"/>
          <a:stretch>
            <a:fillRect/>
          </a:stretch>
        </p:blipFill>
        <p:spPr>
          <a:xfrm>
            <a:off x="7334503" y="1302549"/>
            <a:ext cx="4569475" cy="1672403"/>
          </a:xfrm>
          <a:prstGeom prst="rect">
            <a:avLst/>
          </a:prstGeom>
        </p:spPr>
      </p:pic>
      <p:pic>
        <p:nvPicPr>
          <p:cNvPr id="9" name="Picture 8">
            <a:extLst>
              <a:ext uri="{FF2B5EF4-FFF2-40B4-BE49-F238E27FC236}">
                <a16:creationId xmlns:a16="http://schemas.microsoft.com/office/drawing/2014/main" id="{7479D568-CFBA-F8C8-449C-E53CB1B6B673}"/>
              </a:ext>
            </a:extLst>
          </p:cNvPr>
          <p:cNvPicPr>
            <a:picLocks noChangeAspect="1"/>
          </p:cNvPicPr>
          <p:nvPr/>
        </p:nvPicPr>
        <p:blipFill>
          <a:blip r:embed="rId3"/>
          <a:stretch>
            <a:fillRect/>
          </a:stretch>
        </p:blipFill>
        <p:spPr>
          <a:xfrm>
            <a:off x="8025290" y="3429000"/>
            <a:ext cx="3291459" cy="1809882"/>
          </a:xfrm>
          <a:prstGeom prst="rect">
            <a:avLst/>
          </a:prstGeom>
        </p:spPr>
      </p:pic>
      <p:sp>
        <p:nvSpPr>
          <p:cNvPr id="10" name="Footer Placeholder 9">
            <a:extLst>
              <a:ext uri="{FF2B5EF4-FFF2-40B4-BE49-F238E27FC236}">
                <a16:creationId xmlns:a16="http://schemas.microsoft.com/office/drawing/2014/main" id="{4E76A606-C1EB-9F72-0772-30E2F4AAA139}"/>
              </a:ext>
            </a:extLst>
          </p:cNvPr>
          <p:cNvSpPr>
            <a:spLocks noGrp="1"/>
          </p:cNvSpPr>
          <p:nvPr>
            <p:ph type="ftr" sz="quarter" idx="11"/>
          </p:nvPr>
        </p:nvSpPr>
        <p:spPr/>
        <p:txBody>
          <a:bodyPr/>
          <a:lstStyle/>
          <a:p>
            <a:r>
              <a:rPr lang="en-IN"/>
              <a:t>By: Hemant Kumar</a:t>
            </a:r>
          </a:p>
        </p:txBody>
      </p:sp>
    </p:spTree>
    <p:extLst>
      <p:ext uri="{BB962C8B-B14F-4D97-AF65-F5344CB8AC3E}">
        <p14:creationId xmlns:p14="http://schemas.microsoft.com/office/powerpoint/2010/main" val="140929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D61B30-920D-8379-7B40-FDA52D6CF673}"/>
              </a:ext>
            </a:extLst>
          </p:cNvPr>
          <p:cNvSpPr/>
          <p:nvPr/>
        </p:nvSpPr>
        <p:spPr>
          <a:xfrm>
            <a:off x="604007" y="528507"/>
            <a:ext cx="4152552" cy="6962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sz="2400" b="1" i="0" dirty="0">
                <a:solidFill>
                  <a:schemeClr val="tx1"/>
                </a:solidFill>
                <a:effectLst/>
                <a:latin typeface="Times New Roman" panose="02020603050405020304" pitchFamily="18" charset="0"/>
                <a:cs typeface="Times New Roman" panose="02020603050405020304" pitchFamily="18" charset="0"/>
              </a:rPr>
              <a:t>Hashtag Research:</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672299D-F016-EB6E-41AA-12C64BC18573}"/>
              </a:ext>
            </a:extLst>
          </p:cNvPr>
          <p:cNvSpPr/>
          <p:nvPr/>
        </p:nvSpPr>
        <p:spPr>
          <a:xfrm>
            <a:off x="604007" y="1577129"/>
            <a:ext cx="6509858" cy="393443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dirty="0">
                <a:solidFill>
                  <a:schemeClr val="tx1"/>
                </a:solidFill>
                <a:latin typeface="Times New Roman" panose="02020603050405020304" pitchFamily="18" charset="0"/>
                <a:cs typeface="Times New Roman" panose="02020603050405020304" pitchFamily="18" charset="0"/>
              </a:rPr>
              <a:t>Q. </a:t>
            </a:r>
            <a:r>
              <a:rPr lang="en-US" b="0" i="0" dirty="0">
                <a:solidFill>
                  <a:schemeClr val="tx1"/>
                </a:solidFill>
                <a:effectLst/>
                <a:latin typeface="Times New Roman" panose="02020603050405020304" pitchFamily="18" charset="0"/>
                <a:cs typeface="Times New Roman" panose="02020603050405020304" pitchFamily="18" charset="0"/>
              </a:rPr>
              <a:t>   Identify and suggest the top five most commonly used hashtags on the platform.</a:t>
            </a:r>
          </a:p>
          <a:p>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buAutoNum type="alphaUcPeriod"/>
            </a:pPr>
            <a:r>
              <a:rPr lang="en-US" sz="1800" b="1" dirty="0">
                <a:solidFill>
                  <a:srgbClr val="000000"/>
                </a:solidFill>
                <a:effectLst/>
                <a:latin typeface="Times New Roman" panose="02020603050405020304" pitchFamily="18" charset="0"/>
              </a:rPr>
              <a:t>Understanding</a:t>
            </a:r>
            <a:r>
              <a:rPr lang="en-US" sz="1800" dirty="0">
                <a:solidFill>
                  <a:srgbClr val="000000"/>
                </a:solidFill>
                <a:effectLst/>
                <a:latin typeface="Times New Roman" panose="02020603050405020304" pitchFamily="18" charset="0"/>
              </a:rPr>
              <a:t>: While exploring the data, we got to know that we have two tables named </a:t>
            </a:r>
            <a:r>
              <a:rPr lang="en-US" sz="1800" dirty="0" err="1">
                <a:solidFill>
                  <a:srgbClr val="000000"/>
                </a:solidFill>
                <a:effectLst/>
                <a:latin typeface="Times New Roman" panose="02020603050405020304" pitchFamily="18" charset="0"/>
              </a:rPr>
              <a:t>photo_tags</a:t>
            </a:r>
            <a:r>
              <a:rPr lang="en-US" sz="1800" dirty="0">
                <a:solidFill>
                  <a:srgbClr val="000000"/>
                </a:solidFill>
                <a:effectLst/>
                <a:latin typeface="Times New Roman" panose="02020603050405020304" pitchFamily="18" charset="0"/>
              </a:rPr>
              <a:t> and tags with information related to the use of each tag with photo ID and tag name with tag ID. So we just need to join these two tables and count the uses of the tag after grouping the output according to the tag name. </a:t>
            </a:r>
          </a:p>
          <a:p>
            <a:pPr marL="342900" indent="-342900">
              <a:buAutoNum type="alphaUcPeriod"/>
            </a:pP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After joining and extracting the required output, we found that </a:t>
            </a:r>
            <a:r>
              <a:rPr lang="en-US" b="1" dirty="0">
                <a:solidFill>
                  <a:srgbClr val="000000"/>
                </a:solidFill>
                <a:latin typeface="Times New Roman" panose="02020603050405020304" pitchFamily="18" charset="0"/>
              </a:rPr>
              <a:t>Smile</a:t>
            </a:r>
            <a:r>
              <a:rPr lang="en-US"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beach</a:t>
            </a:r>
            <a:r>
              <a:rPr lang="en-US"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party</a:t>
            </a:r>
            <a:r>
              <a:rPr lang="en-US"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fun</a:t>
            </a:r>
            <a:r>
              <a:rPr lang="en-US" dirty="0">
                <a:solidFill>
                  <a:srgbClr val="000000"/>
                </a:solidFill>
                <a:latin typeface="Times New Roman" panose="02020603050405020304" pitchFamily="18" charset="0"/>
              </a:rPr>
              <a:t> and </a:t>
            </a:r>
            <a:r>
              <a:rPr lang="en-US" b="1" dirty="0">
                <a:solidFill>
                  <a:srgbClr val="000000"/>
                </a:solidFill>
                <a:latin typeface="Times New Roman" panose="02020603050405020304" pitchFamily="18" charset="0"/>
              </a:rPr>
              <a:t>concert </a:t>
            </a:r>
            <a:r>
              <a:rPr lang="en-US" dirty="0">
                <a:solidFill>
                  <a:srgbClr val="000000"/>
                </a:solidFill>
                <a:latin typeface="Times New Roman" panose="02020603050405020304" pitchFamily="18" charset="0"/>
              </a:rPr>
              <a:t>are the top 5 used hashtags. </a:t>
            </a:r>
            <a:endParaRPr lang="en-US" b="1" dirty="0"/>
          </a:p>
          <a:p>
            <a:endParaRPr lang="en-US" dirty="0"/>
          </a:p>
        </p:txBody>
      </p:sp>
      <p:pic>
        <p:nvPicPr>
          <p:cNvPr id="9" name="Picture 8">
            <a:extLst>
              <a:ext uri="{FF2B5EF4-FFF2-40B4-BE49-F238E27FC236}">
                <a16:creationId xmlns:a16="http://schemas.microsoft.com/office/drawing/2014/main" id="{1CCA3A1F-0E3B-EE2F-131F-A6C5AEAB4DE6}"/>
              </a:ext>
            </a:extLst>
          </p:cNvPr>
          <p:cNvPicPr>
            <a:picLocks noChangeAspect="1"/>
          </p:cNvPicPr>
          <p:nvPr/>
        </p:nvPicPr>
        <p:blipFill>
          <a:blip r:embed="rId2"/>
          <a:stretch>
            <a:fillRect/>
          </a:stretch>
        </p:blipFill>
        <p:spPr>
          <a:xfrm>
            <a:off x="7435443" y="1224793"/>
            <a:ext cx="4436183" cy="1338907"/>
          </a:xfrm>
          <a:prstGeom prst="rect">
            <a:avLst/>
          </a:prstGeom>
        </p:spPr>
      </p:pic>
      <p:pic>
        <p:nvPicPr>
          <p:cNvPr id="11" name="Picture 10">
            <a:extLst>
              <a:ext uri="{FF2B5EF4-FFF2-40B4-BE49-F238E27FC236}">
                <a16:creationId xmlns:a16="http://schemas.microsoft.com/office/drawing/2014/main" id="{3350AB92-089D-C2CE-E6E2-01C55065CF40}"/>
              </a:ext>
            </a:extLst>
          </p:cNvPr>
          <p:cNvPicPr>
            <a:picLocks noChangeAspect="1"/>
          </p:cNvPicPr>
          <p:nvPr/>
        </p:nvPicPr>
        <p:blipFill>
          <a:blip r:embed="rId3"/>
          <a:stretch>
            <a:fillRect/>
          </a:stretch>
        </p:blipFill>
        <p:spPr>
          <a:xfrm>
            <a:off x="8319848" y="3272252"/>
            <a:ext cx="2667372" cy="1571844"/>
          </a:xfrm>
          <a:prstGeom prst="rect">
            <a:avLst/>
          </a:prstGeom>
        </p:spPr>
      </p:pic>
      <p:sp>
        <p:nvSpPr>
          <p:cNvPr id="12" name="Footer Placeholder 11">
            <a:extLst>
              <a:ext uri="{FF2B5EF4-FFF2-40B4-BE49-F238E27FC236}">
                <a16:creationId xmlns:a16="http://schemas.microsoft.com/office/drawing/2014/main" id="{5FEE802E-89E9-D858-F823-16D1860FDEB3}"/>
              </a:ext>
            </a:extLst>
          </p:cNvPr>
          <p:cNvSpPr>
            <a:spLocks noGrp="1"/>
          </p:cNvSpPr>
          <p:nvPr>
            <p:ph type="ftr" sz="quarter" idx="11"/>
          </p:nvPr>
        </p:nvSpPr>
        <p:spPr/>
        <p:txBody>
          <a:bodyPr/>
          <a:lstStyle/>
          <a:p>
            <a:r>
              <a:rPr lang="en-IN"/>
              <a:t>By: Hemant Kumar</a:t>
            </a:r>
          </a:p>
        </p:txBody>
      </p:sp>
    </p:spTree>
    <p:extLst>
      <p:ext uri="{BB962C8B-B14F-4D97-AF65-F5344CB8AC3E}">
        <p14:creationId xmlns:p14="http://schemas.microsoft.com/office/powerpoint/2010/main" val="33516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9F6D43-0E3B-1CDF-1E57-0A214227B9BA}"/>
              </a:ext>
            </a:extLst>
          </p:cNvPr>
          <p:cNvSpPr>
            <a:spLocks noGrp="1"/>
          </p:cNvSpPr>
          <p:nvPr>
            <p:ph type="ftr" sz="quarter" idx="11"/>
          </p:nvPr>
        </p:nvSpPr>
        <p:spPr/>
        <p:txBody>
          <a:bodyPr/>
          <a:lstStyle/>
          <a:p>
            <a:r>
              <a:rPr lang="en-IN"/>
              <a:t>By: Hemant Kumar</a:t>
            </a:r>
          </a:p>
        </p:txBody>
      </p:sp>
      <p:sp>
        <p:nvSpPr>
          <p:cNvPr id="5" name="Rectangle 4">
            <a:extLst>
              <a:ext uri="{FF2B5EF4-FFF2-40B4-BE49-F238E27FC236}">
                <a16:creationId xmlns:a16="http://schemas.microsoft.com/office/drawing/2014/main" id="{B8E9899C-3B6A-7D6A-4241-2D833336FB00}"/>
              </a:ext>
            </a:extLst>
          </p:cNvPr>
          <p:cNvSpPr/>
          <p:nvPr/>
        </p:nvSpPr>
        <p:spPr>
          <a:xfrm>
            <a:off x="604007" y="528507"/>
            <a:ext cx="4152552" cy="6962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sz="2400" b="1" i="0" dirty="0">
                <a:solidFill>
                  <a:schemeClr val="tx1"/>
                </a:solidFill>
                <a:effectLst/>
                <a:latin typeface="Times New Roman" panose="02020603050405020304" pitchFamily="18" charset="0"/>
                <a:cs typeface="Times New Roman" panose="02020603050405020304" pitchFamily="18" charset="0"/>
              </a:rPr>
              <a:t>Ad Campaign Launch:</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0D56C96-2DFC-0E57-5D44-1E781C502EE0}"/>
              </a:ext>
            </a:extLst>
          </p:cNvPr>
          <p:cNvSpPr/>
          <p:nvPr/>
        </p:nvSpPr>
        <p:spPr>
          <a:xfrm>
            <a:off x="604007" y="1577129"/>
            <a:ext cx="6803472" cy="451327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dirty="0">
                <a:solidFill>
                  <a:schemeClr val="tx1"/>
                </a:solidFill>
                <a:latin typeface="Times New Roman" panose="02020603050405020304" pitchFamily="18" charset="0"/>
                <a:cs typeface="Times New Roman" panose="02020603050405020304" pitchFamily="18" charset="0"/>
              </a:rPr>
              <a:t>Q. </a:t>
            </a:r>
            <a:r>
              <a:rPr lang="en-US" b="0" i="0" dirty="0">
                <a:solidFill>
                  <a:schemeClr val="tx1"/>
                </a:solidFill>
                <a:effectLst/>
                <a:latin typeface="Times New Roman" panose="02020603050405020304" pitchFamily="18" charset="0"/>
                <a:cs typeface="Times New Roman" panose="02020603050405020304" pitchFamily="18" charset="0"/>
              </a:rPr>
              <a:t>Determine the day of the week when most users register on Instagram. Provide insights on when to schedule an ad campaign.</a:t>
            </a:r>
          </a:p>
          <a:p>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buAutoNum type="alphaUcPeriod"/>
            </a:pPr>
            <a:r>
              <a:rPr lang="en-US" sz="1800" b="1" dirty="0">
                <a:solidFill>
                  <a:srgbClr val="000000"/>
                </a:solidFill>
                <a:effectLst/>
                <a:latin typeface="Times New Roman" panose="02020603050405020304" pitchFamily="18" charset="0"/>
                <a:cs typeface="Times New Roman" panose="02020603050405020304" pitchFamily="18" charset="0"/>
              </a:rPr>
              <a:t>Understanding</a:t>
            </a:r>
            <a:r>
              <a:rPr lang="en-US" sz="180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While reading the question carefully, we got that we need to extract the day name using the user's table, and after that group them using the day name will show the required data.  </a:t>
            </a:r>
          </a:p>
          <a:p>
            <a:pPr marL="342900" indent="-342900">
              <a:buAutoNum type="alphaUcPeriod"/>
            </a:pPr>
            <a:endParaRPr lang="en-US" dirty="0">
              <a:latin typeface="Times New Roman" panose="02020603050405020304" pitchFamily="18" charset="0"/>
              <a:cs typeface="Times New Roman" panose="02020603050405020304" pitchFamily="18" charset="0"/>
            </a:endParaRPr>
          </a:p>
          <a:p>
            <a:pPr marL="342900" indent="-342900">
              <a:buAutoNum type="alphaUcPeriod"/>
            </a:pPr>
            <a:endParaRPr lang="en-US" dirty="0">
              <a:latin typeface="Times New Roman" panose="02020603050405020304" pitchFamily="18" charset="0"/>
              <a:cs typeface="Times New Roman" panose="02020603050405020304" pitchFamily="18" charset="0"/>
            </a:endParaRPr>
          </a:p>
          <a:p>
            <a:pPr marL="0" rtl="0" latinLnBrk="0">
              <a:spcBef>
                <a:spcPts val="0"/>
              </a:spcBef>
              <a:spcAft>
                <a:spcPts val="0"/>
              </a:spcAft>
            </a:pPr>
            <a:r>
              <a:rPr lang="en-US" sz="1800" dirty="0">
                <a:solidFill>
                  <a:srgbClr val="000000"/>
                </a:solidFill>
                <a:effectLst/>
                <a:latin typeface="Times New Roman" panose="02020603050405020304" pitchFamily="18" charset="0"/>
              </a:rPr>
              <a:t>After extracting the day name using the </a:t>
            </a:r>
            <a:r>
              <a:rPr lang="en-US" sz="1800" dirty="0" err="1">
                <a:solidFill>
                  <a:srgbClr val="000000"/>
                </a:solidFill>
                <a:effectLst/>
                <a:latin typeface="Times New Roman" panose="02020603050405020304" pitchFamily="18" charset="0"/>
              </a:rPr>
              <a:t>dayname</a:t>
            </a:r>
            <a:r>
              <a:rPr lang="en-US" sz="1800" dirty="0">
                <a:solidFill>
                  <a:srgbClr val="000000"/>
                </a:solidFill>
                <a:effectLst/>
                <a:latin typeface="Times New Roman" panose="02020603050405020304" pitchFamily="18" charset="0"/>
              </a:rPr>
              <a:t>() syntax and grouping them using the name, we got that </a:t>
            </a:r>
            <a:r>
              <a:rPr lang="en-US" sz="1800" b="1" dirty="0">
                <a:solidFill>
                  <a:srgbClr val="000000"/>
                </a:solidFill>
                <a:effectLst/>
                <a:latin typeface="Times New Roman" panose="02020603050405020304" pitchFamily="18" charset="0"/>
              </a:rPr>
              <a:t>Thursday</a:t>
            </a:r>
            <a:r>
              <a:rPr lang="en-US" sz="1800" dirty="0">
                <a:solidFill>
                  <a:srgbClr val="000000"/>
                </a:solidFill>
                <a:effectLst/>
                <a:latin typeface="Times New Roman" panose="02020603050405020304" pitchFamily="18" charset="0"/>
              </a:rPr>
              <a:t> and </a:t>
            </a:r>
            <a:r>
              <a:rPr lang="en-US" sz="1800" b="1" dirty="0">
                <a:solidFill>
                  <a:srgbClr val="000000"/>
                </a:solidFill>
                <a:effectLst/>
                <a:latin typeface="Times New Roman" panose="02020603050405020304" pitchFamily="18" charset="0"/>
              </a:rPr>
              <a:t>Sunday</a:t>
            </a:r>
            <a:r>
              <a:rPr lang="en-US" sz="1800" dirty="0">
                <a:solidFill>
                  <a:srgbClr val="000000"/>
                </a:solidFill>
                <a:effectLst/>
                <a:latin typeface="Times New Roman" panose="02020603050405020304" pitchFamily="18" charset="0"/>
              </a:rPr>
              <a:t> are the busiest days of the week with 16 registrations on each day. </a:t>
            </a:r>
            <a:endParaRPr lang="en-US" dirty="0">
              <a:effectLst/>
            </a:endParaRPr>
          </a:p>
        </p:txBody>
      </p:sp>
      <p:pic>
        <p:nvPicPr>
          <p:cNvPr id="8" name="Picture 7">
            <a:extLst>
              <a:ext uri="{FF2B5EF4-FFF2-40B4-BE49-F238E27FC236}">
                <a16:creationId xmlns:a16="http://schemas.microsoft.com/office/drawing/2014/main" id="{8783FB5C-F272-10EF-ABDD-5ED7649C3858}"/>
              </a:ext>
            </a:extLst>
          </p:cNvPr>
          <p:cNvPicPr>
            <a:picLocks noChangeAspect="1"/>
          </p:cNvPicPr>
          <p:nvPr/>
        </p:nvPicPr>
        <p:blipFill>
          <a:blip r:embed="rId2"/>
          <a:stretch>
            <a:fillRect/>
          </a:stretch>
        </p:blipFill>
        <p:spPr>
          <a:xfrm>
            <a:off x="7695641" y="1363333"/>
            <a:ext cx="4241894" cy="1794673"/>
          </a:xfrm>
          <a:prstGeom prst="rect">
            <a:avLst/>
          </a:prstGeom>
        </p:spPr>
      </p:pic>
      <p:pic>
        <p:nvPicPr>
          <p:cNvPr id="10" name="Picture 9">
            <a:extLst>
              <a:ext uri="{FF2B5EF4-FFF2-40B4-BE49-F238E27FC236}">
                <a16:creationId xmlns:a16="http://schemas.microsoft.com/office/drawing/2014/main" id="{ED9B0A41-634D-2793-66F8-2C94997803CA}"/>
              </a:ext>
            </a:extLst>
          </p:cNvPr>
          <p:cNvPicPr>
            <a:picLocks noChangeAspect="1"/>
          </p:cNvPicPr>
          <p:nvPr/>
        </p:nvPicPr>
        <p:blipFill>
          <a:blip r:embed="rId3"/>
          <a:stretch>
            <a:fillRect/>
          </a:stretch>
        </p:blipFill>
        <p:spPr>
          <a:xfrm>
            <a:off x="8644849" y="3327771"/>
            <a:ext cx="2343477" cy="2762636"/>
          </a:xfrm>
          <a:prstGeom prst="rect">
            <a:avLst/>
          </a:prstGeom>
        </p:spPr>
      </p:pic>
    </p:spTree>
    <p:extLst>
      <p:ext uri="{BB962C8B-B14F-4D97-AF65-F5344CB8AC3E}">
        <p14:creationId xmlns:p14="http://schemas.microsoft.com/office/powerpoint/2010/main" val="2425200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1296</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Manrope</vt:lpstr>
      <vt:lpstr>Times New Roman</vt:lpstr>
      <vt:lpstr>Office Theme</vt:lpstr>
      <vt:lpstr>INSTAGRAM USERS ANALYTICS</vt:lpstr>
      <vt:lpstr>Project Description:</vt:lpstr>
      <vt:lpstr>Approach:</vt:lpstr>
      <vt:lpstr>Tech-Stack Used:</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USERS ANALYTICS</dc:title>
  <dc:creator>HEMANT SHARMA</dc:creator>
  <cp:lastModifiedBy>HEMANT SHARMA</cp:lastModifiedBy>
  <cp:revision>24</cp:revision>
  <dcterms:created xsi:type="dcterms:W3CDTF">2023-10-16T13:32:29Z</dcterms:created>
  <dcterms:modified xsi:type="dcterms:W3CDTF">2023-10-17T22:28:26Z</dcterms:modified>
</cp:coreProperties>
</file>