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60" r:id="rId4"/>
    <p:sldId id="261" r:id="rId5"/>
    <p:sldId id="263" r:id="rId6"/>
    <p:sldId id="262" r:id="rId7"/>
    <p:sldId id="259" r:id="rId8"/>
    <p:sldId id="268" r:id="rId9"/>
    <p:sldId id="269" r:id="rId10"/>
    <p:sldId id="265" r:id="rId11"/>
    <p:sldId id="266" r:id="rId12"/>
    <p:sldId id="267" r:id="rId13"/>
    <p:sldId id="270"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B78786-A130-497A-B996-CF5FA3E8AA6C}" type="datetimeFigureOut">
              <a:rPr lang="en-US" smtClean="0"/>
              <a:pPr/>
              <a:t>3/13/2023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64F69E-DB98-4903-B3E3-5356341EC9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64F69E-DB98-4903-B3E3-5356341EC9F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142F8C2-C27A-4266-8930-80492AF1BF54}" type="datetimeFigureOut">
              <a:rPr lang="en-US" smtClean="0"/>
              <a:pPr/>
              <a:t>3/13/2023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FEF958E-8B57-4181-B2ED-00B1BD6CAFE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2F8C2-C27A-4266-8930-80492AF1BF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8E-8B57-4181-B2ED-00B1BD6CAF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2F8C2-C27A-4266-8930-80492AF1BF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8E-8B57-4181-B2ED-00B1BD6CAF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142F8C2-C27A-4266-8930-80492AF1BF54}" type="datetimeFigureOut">
              <a:rPr lang="en-US" smtClean="0"/>
              <a:pPr/>
              <a:t>3/13/2023</a:t>
            </a:fld>
            <a:endParaRPr lang="en-US"/>
          </a:p>
        </p:txBody>
      </p:sp>
      <p:sp>
        <p:nvSpPr>
          <p:cNvPr id="9" name="Slide Number Placeholder 8"/>
          <p:cNvSpPr>
            <a:spLocks noGrp="1"/>
          </p:cNvSpPr>
          <p:nvPr>
            <p:ph type="sldNum" sz="quarter" idx="15"/>
          </p:nvPr>
        </p:nvSpPr>
        <p:spPr/>
        <p:txBody>
          <a:bodyPr rtlCol="0"/>
          <a:lstStyle/>
          <a:p>
            <a:fld id="{4FEF958E-8B57-4181-B2ED-00B1BD6CAFE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142F8C2-C27A-4266-8930-80492AF1BF54}" type="datetimeFigureOut">
              <a:rPr lang="en-US" smtClean="0"/>
              <a:pPr/>
              <a:t>3/13/2023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FEF958E-8B57-4181-B2ED-00B1BD6CAF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42F8C2-C27A-4266-8930-80492AF1BF5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F958E-8B57-4181-B2ED-00B1BD6CAFE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142F8C2-C27A-4266-8930-80492AF1BF54}"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F958E-8B57-4181-B2ED-00B1BD6CAFE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142F8C2-C27A-4266-8930-80492AF1BF54}" type="datetimeFigureOut">
              <a:rPr lang="en-US" smtClean="0"/>
              <a:pPr/>
              <a:t>3/13/2023</a:t>
            </a:fld>
            <a:endParaRPr lang="en-US"/>
          </a:p>
        </p:txBody>
      </p:sp>
      <p:sp>
        <p:nvSpPr>
          <p:cNvPr id="7" name="Slide Number Placeholder 6"/>
          <p:cNvSpPr>
            <a:spLocks noGrp="1"/>
          </p:cNvSpPr>
          <p:nvPr>
            <p:ph type="sldNum" sz="quarter" idx="11"/>
          </p:nvPr>
        </p:nvSpPr>
        <p:spPr/>
        <p:txBody>
          <a:bodyPr rtlCol="0"/>
          <a:lstStyle/>
          <a:p>
            <a:fld id="{4FEF958E-8B57-4181-B2ED-00B1BD6CAFE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2F8C2-C27A-4266-8930-80492AF1BF54}"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F958E-8B57-4181-B2ED-00B1BD6CAF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142F8C2-C27A-4266-8930-80492AF1BF54}" type="datetimeFigureOut">
              <a:rPr lang="en-US" smtClean="0"/>
              <a:pPr/>
              <a:t>3/13/2023</a:t>
            </a:fld>
            <a:endParaRPr lang="en-US"/>
          </a:p>
        </p:txBody>
      </p:sp>
      <p:sp>
        <p:nvSpPr>
          <p:cNvPr id="22" name="Slide Number Placeholder 21"/>
          <p:cNvSpPr>
            <a:spLocks noGrp="1"/>
          </p:cNvSpPr>
          <p:nvPr>
            <p:ph type="sldNum" sz="quarter" idx="15"/>
          </p:nvPr>
        </p:nvSpPr>
        <p:spPr/>
        <p:txBody>
          <a:bodyPr rtlCol="0"/>
          <a:lstStyle/>
          <a:p>
            <a:fld id="{4FEF958E-8B57-4181-B2ED-00B1BD6CAFE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142F8C2-C27A-4266-8930-80492AF1BF54}" type="datetimeFigureOut">
              <a:rPr lang="en-US" smtClean="0"/>
              <a:pPr/>
              <a:t>3/13/2023</a:t>
            </a:fld>
            <a:endParaRPr lang="en-US"/>
          </a:p>
        </p:txBody>
      </p:sp>
      <p:sp>
        <p:nvSpPr>
          <p:cNvPr id="18" name="Slide Number Placeholder 17"/>
          <p:cNvSpPr>
            <a:spLocks noGrp="1"/>
          </p:cNvSpPr>
          <p:nvPr>
            <p:ph type="sldNum" sz="quarter" idx="11"/>
          </p:nvPr>
        </p:nvSpPr>
        <p:spPr/>
        <p:txBody>
          <a:bodyPr rtlCol="0"/>
          <a:lstStyle/>
          <a:p>
            <a:fld id="{4FEF958E-8B57-4181-B2ED-00B1BD6CAFE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42F8C2-C27A-4266-8930-80492AF1BF54}" type="datetimeFigureOut">
              <a:rPr lang="en-US" smtClean="0"/>
              <a:pPr/>
              <a:t>3/13/2023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EF958E-8B57-4181-B2ED-00B1BD6CAF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Arima</a:t>
            </a:r>
            <a:r>
              <a:rPr lang="en-IN" dirty="0" smtClean="0"/>
              <a:t> forecasting for traffic prediction</a:t>
            </a:r>
            <a:endParaRPr lang="en-US" dirty="0"/>
          </a:p>
        </p:txBody>
      </p:sp>
      <p:sp>
        <p:nvSpPr>
          <p:cNvPr id="3" name="Subtitle 2"/>
          <p:cNvSpPr>
            <a:spLocks noGrp="1"/>
          </p:cNvSpPr>
          <p:nvPr>
            <p:ph type="subTitle" idx="1"/>
          </p:nvPr>
        </p:nvSpPr>
        <p:spPr/>
        <p:txBody>
          <a:bodyPr>
            <a:normAutofit/>
          </a:bodyPr>
          <a:lstStyle/>
          <a:p>
            <a:r>
              <a:rPr lang="en-IN" dirty="0" smtClean="0"/>
              <a:t>Presented by Group Number-10:</a:t>
            </a:r>
          </a:p>
          <a:p>
            <a:pPr marL="342900" indent="-342900">
              <a:buAutoNum type="arabicPeriod"/>
            </a:pPr>
            <a:r>
              <a:rPr lang="en-IN" dirty="0" err="1" smtClean="0"/>
              <a:t>Hemant</a:t>
            </a:r>
            <a:r>
              <a:rPr lang="en-IN" dirty="0" smtClean="0"/>
              <a:t> Kumar (21CE10027)</a:t>
            </a:r>
          </a:p>
          <a:p>
            <a:pPr marL="342900" indent="-342900">
              <a:buAutoNum type="arabicPeriod"/>
            </a:pPr>
            <a:r>
              <a:rPr lang="en-IN" dirty="0" err="1" smtClean="0"/>
              <a:t>Ijom</a:t>
            </a:r>
            <a:r>
              <a:rPr lang="en-IN" dirty="0" smtClean="0"/>
              <a:t> </a:t>
            </a:r>
            <a:r>
              <a:rPr lang="en-IN" dirty="0" err="1" smtClean="0"/>
              <a:t>Romin</a:t>
            </a:r>
            <a:r>
              <a:rPr lang="en-IN" dirty="0" smtClean="0"/>
              <a:t> (21CE10028)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Implementing </a:t>
            </a:r>
            <a:r>
              <a:rPr lang="en-IN" dirty="0" err="1" smtClean="0"/>
              <a:t>arima</a:t>
            </a:r>
            <a:r>
              <a:rPr lang="en-IN" dirty="0" smtClean="0"/>
              <a:t> on traffic data</a:t>
            </a:r>
            <a:endParaRPr lang="en-US" dirty="0"/>
          </a:p>
        </p:txBody>
      </p:sp>
      <p:sp>
        <p:nvSpPr>
          <p:cNvPr id="3" name="Content Placeholder 2"/>
          <p:cNvSpPr>
            <a:spLocks noGrp="1"/>
          </p:cNvSpPr>
          <p:nvPr>
            <p:ph sz="quarter" idx="1"/>
          </p:nvPr>
        </p:nvSpPr>
        <p:spPr/>
        <p:txBody>
          <a:bodyPr/>
          <a:lstStyle/>
          <a:p>
            <a:r>
              <a:rPr lang="en-IN" dirty="0" smtClean="0"/>
              <a:t>As already discussed we will follow the various steps mentioned above.</a:t>
            </a:r>
          </a:p>
          <a:p>
            <a:pPr algn="just"/>
            <a:r>
              <a:rPr lang="en-IN" dirty="0" smtClean="0"/>
              <a:t>Collect </a:t>
            </a:r>
            <a:r>
              <a:rPr lang="en-IN" dirty="0" smtClean="0"/>
              <a:t>a significant amount of data and </a:t>
            </a:r>
            <a:r>
              <a:rPr lang="en-IN" dirty="0" smtClean="0"/>
              <a:t>process </a:t>
            </a:r>
            <a:r>
              <a:rPr lang="en-IN" dirty="0" smtClean="0"/>
              <a:t>it, then </a:t>
            </a:r>
            <a:r>
              <a:rPr lang="en-IN" dirty="0" smtClean="0"/>
              <a:t>find a suitable model, evaluate the said model and finally forecast. </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r>
              <a:rPr lang="en-IN" dirty="0" smtClean="0"/>
              <a:t>of ARIMA forecasting</a:t>
            </a:r>
            <a:endParaRPr lang="en-US" dirty="0"/>
          </a:p>
        </p:txBody>
      </p:sp>
      <p:sp>
        <p:nvSpPr>
          <p:cNvPr id="3" name="Content Placeholder 2"/>
          <p:cNvSpPr>
            <a:spLocks noGrp="1"/>
          </p:cNvSpPr>
          <p:nvPr>
            <p:ph sz="quarter" idx="1"/>
          </p:nvPr>
        </p:nvSpPr>
        <p:spPr/>
        <p:txBody>
          <a:bodyPr>
            <a:normAutofit/>
          </a:bodyPr>
          <a:lstStyle/>
          <a:p>
            <a:pPr algn="just"/>
            <a:r>
              <a:rPr lang="en-US" dirty="0" smtClean="0"/>
              <a:t>Handles </a:t>
            </a:r>
            <a:r>
              <a:rPr lang="en-US" dirty="0" smtClean="0"/>
              <a:t>seasonality: ARIMA can handle seasonal and non-seasonal time series data and make predictions accordingly.</a:t>
            </a:r>
          </a:p>
          <a:p>
            <a:pPr algn="just"/>
            <a:r>
              <a:rPr lang="en-US" dirty="0" smtClean="0"/>
              <a:t>Easy to interpret: ARIMA models are relatively easy to interpret and explain.</a:t>
            </a:r>
          </a:p>
          <a:p>
            <a:pPr algn="just"/>
            <a:r>
              <a:rPr lang="en-US" dirty="0" smtClean="0"/>
              <a:t>No assumptions about data distribution: ARIMA does not make any assumptions about the distribution of data.</a:t>
            </a:r>
          </a:p>
          <a:p>
            <a:r>
              <a:rPr lang="en-US" dirty="0" smtClean="0"/>
              <a:t>Flexible: ARIMA allows for the incorporation of external variables or covariates that can improve the accuracy of the model.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778098"/>
          </a:xfrm>
        </p:spPr>
        <p:txBody>
          <a:bodyPr>
            <a:normAutofit fontScale="90000"/>
          </a:bodyPr>
          <a:lstStyle/>
          <a:p>
            <a:r>
              <a:rPr lang="en-US" dirty="0" smtClean="0"/>
              <a:t>Disadvantages of ARIMA forecasting:</a:t>
            </a:r>
            <a:br>
              <a:rPr lang="en-US" dirty="0" smtClean="0"/>
            </a:br>
            <a:endParaRPr lang="en-US" dirty="0"/>
          </a:p>
        </p:txBody>
      </p:sp>
      <p:sp>
        <p:nvSpPr>
          <p:cNvPr id="3" name="Content Placeholder 2"/>
          <p:cNvSpPr>
            <a:spLocks noGrp="1"/>
          </p:cNvSpPr>
          <p:nvPr>
            <p:ph sz="quarter" idx="1"/>
          </p:nvPr>
        </p:nvSpPr>
        <p:spPr>
          <a:xfrm>
            <a:off x="467544" y="980728"/>
            <a:ext cx="7457256" cy="5493224"/>
          </a:xfrm>
        </p:spPr>
        <p:txBody>
          <a:bodyPr>
            <a:normAutofit/>
          </a:bodyPr>
          <a:lstStyle/>
          <a:p>
            <a:pPr algn="just"/>
            <a:r>
              <a:rPr lang="en-US" dirty="0" smtClean="0"/>
              <a:t>Requires </a:t>
            </a:r>
            <a:r>
              <a:rPr lang="en-US" dirty="0" smtClean="0"/>
              <a:t>stationary data: ARIMA requires time series data to be stationary, which can be difficult to achieve in practice.</a:t>
            </a:r>
          </a:p>
          <a:p>
            <a:pPr algn="just"/>
            <a:r>
              <a:rPr lang="en-US" dirty="0" smtClean="0"/>
              <a:t>Not suitable for long-term forecasting: ARIMA is best suited for short-term forecasting, typically up to one or two periods ahead. </a:t>
            </a:r>
          </a:p>
          <a:p>
            <a:pPr algn="just"/>
            <a:r>
              <a:rPr lang="en-US" dirty="0" smtClean="0"/>
              <a:t>Sensitive to outliers: ARIMA models can be sensitive to outliers, which can affect the accuracy of the model and the resulting forecasts.</a:t>
            </a:r>
          </a:p>
          <a:p>
            <a:pPr algn="just"/>
            <a:r>
              <a:rPr lang="en-US" dirty="0" smtClean="0"/>
              <a:t>Parameter selection: ARIMA models require the selection of appropriate model parameters, which can be time-consuming.</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355160" cy="720080"/>
          </a:xfrm>
        </p:spPr>
        <p:txBody>
          <a:bodyPr/>
          <a:lstStyle/>
          <a:p>
            <a:pPr algn="ctr"/>
            <a:r>
              <a:rPr lang="en-IN" dirty="0" smtClean="0"/>
              <a:t>Thank you.</a:t>
            </a:r>
            <a:endParaRPr lang="en-US" dirty="0"/>
          </a:p>
        </p:txBody>
      </p:sp>
      <p:sp>
        <p:nvSpPr>
          <p:cNvPr id="3" name="Content Placeholder 2"/>
          <p:cNvSpPr>
            <a:spLocks noGrp="1"/>
          </p:cNvSpPr>
          <p:nvPr>
            <p:ph sz="quarter" idx="1"/>
          </p:nvPr>
        </p:nvSpPr>
        <p:spPr>
          <a:xfrm>
            <a:off x="457200" y="5661248"/>
            <a:ext cx="7355160" cy="812704"/>
          </a:xfrm>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https://www.google.com/url?sa=i&amp;url=https%3A%2F%2Fwww.enjoyalgorithms.com%2Fblog%2Ftime-series-forecasting-using-machine-learning%2F&amp;psig=AOvVaw3y5oqAOXi3ndTj6zajVn74&amp;ust=1678205566445000&amp;source=images&amp;cd=vfe&amp;ved=0CBEQjhxqFwoTCIjV4IbZx_0CFQAAAAAdAAAAABAE</a:t>
            </a:r>
          </a:p>
          <a:p>
            <a:pPr algn="just"/>
            <a:r>
              <a:rPr lang="en-US" dirty="0" smtClean="0"/>
              <a:t>https://www.google.com/url?sa=i&amp;url=https%3A%2F%2Freal-statistics.com%2Ftime-series-analysis%2Farima-processes%2Farima-differencing%2F&amp;psig=AOvVaw2xLYLfALEUBvMzo-8dlwg6&amp;ust=1678208162205000&amp;source=images&amp;cd=vfe&amp;ved=0CBEQjhxqFwoTCNji29zix_0CFQAAAAAdAAAAABAJ</a:t>
            </a:r>
          </a:p>
          <a:p>
            <a:pPr algn="just"/>
            <a:r>
              <a:rPr lang="en-US" dirty="0" smtClean="0"/>
              <a:t>https://www.google.com/url?sa=i&amp;url=https%3A%2F%2Fascelibrary.org%2Fdoi%2F10.1061%2FJTEPBS.0000281&amp;psig=AOvVaw1zdPqyXJGkyfRgSmzKs0O5&amp;ust=1678206366479000&amp;source=images&amp;cd=vfe&amp;ved=0CBEQjhxqFwoTCMignoTcx_0CFQAAAAAdAAAAABAJ</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arima</a:t>
            </a:r>
            <a:r>
              <a:rPr lang="en-IN" dirty="0" smtClean="0"/>
              <a:t> forecasting?</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ARIMA stands for Autoregressive Integrated Moving Average, which is a widely used statistical method for time series analysis and forecasting. ARIMA models are used to model and forecast data with a linear dependence among the observations and can capture the effects of seasonality and trends.</a:t>
            </a:r>
          </a:p>
          <a:p>
            <a:pPr algn="just"/>
            <a:r>
              <a:rPr lang="en-US" dirty="0" smtClean="0"/>
              <a:t>The ARIMA model has three main components: </a:t>
            </a:r>
            <a:r>
              <a:rPr lang="en-US" dirty="0" err="1" smtClean="0"/>
              <a:t>autoregression</a:t>
            </a:r>
            <a:r>
              <a:rPr lang="en-US" dirty="0" smtClean="0"/>
              <a:t> (AR), differencing (I), and moving average (MA). The </a:t>
            </a:r>
            <a:r>
              <a:rPr lang="en-US" dirty="0" err="1" smtClean="0"/>
              <a:t>autoregression</a:t>
            </a:r>
            <a:r>
              <a:rPr lang="en-US" dirty="0" smtClean="0"/>
              <a:t> component models the linear dependence between an observation and a lagged value of the same time series, while the moving average component models the linear dependence between an observation and the error term of a moving average model applied to lagged values of the time series. The differencing component is used to remove the trend or seasonality in the data.</a:t>
            </a:r>
          </a:p>
          <a:p>
            <a:pPr algn="just"/>
            <a:r>
              <a:rPr lang="en-IN" dirty="0" smtClean="0"/>
              <a:t>ARIMA is associated with three salient parameters </a:t>
            </a:r>
            <a:r>
              <a:rPr lang="en-IN" dirty="0" err="1" smtClean="0"/>
              <a:t>p,d</a:t>
            </a:r>
            <a:r>
              <a:rPr lang="en-IN" dirty="0" smtClean="0"/>
              <a:t> and q. And is often written as ARIMA(</a:t>
            </a:r>
            <a:r>
              <a:rPr lang="en-IN" dirty="0" err="1" smtClean="0"/>
              <a:t>p,d,q</a:t>
            </a:r>
            <a:r>
              <a:rPr lang="en-IN" dirty="0" smtClean="0"/>
              <a: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Arima</a:t>
            </a:r>
            <a:r>
              <a:rPr lang="en-IN" dirty="0" smtClean="0"/>
              <a:t> Modelling</a:t>
            </a:r>
            <a:endParaRPr lang="en-US" dirty="0"/>
          </a:p>
        </p:txBody>
      </p:sp>
      <p:sp>
        <p:nvSpPr>
          <p:cNvPr id="5" name="Content Placeholder 4"/>
          <p:cNvSpPr>
            <a:spLocks noGrp="1"/>
          </p:cNvSpPr>
          <p:nvPr>
            <p:ph sz="quarter" idx="1"/>
          </p:nvPr>
        </p:nvSpPr>
        <p:spPr/>
        <p:txBody>
          <a:bodyPr/>
          <a:lstStyle/>
          <a:p>
            <a:pPr algn="just"/>
            <a:r>
              <a:rPr lang="en-IN" dirty="0" smtClean="0"/>
              <a:t>The below equation shows an ARIMA model of parameters p and q.</a:t>
            </a:r>
          </a:p>
          <a:p>
            <a:pPr algn="just"/>
            <a:r>
              <a:rPr lang="en-IN" dirty="0" smtClean="0"/>
              <a:t>The value at time t depends on the previous values, the errors and an additional error term.</a:t>
            </a:r>
          </a:p>
          <a:p>
            <a:pPr algn="just"/>
            <a:r>
              <a:rPr lang="en-IN" dirty="0" smtClean="0"/>
              <a:t>We can also observe that it is a linear model.</a:t>
            </a:r>
          </a:p>
        </p:txBody>
      </p:sp>
      <p:pic>
        <p:nvPicPr>
          <p:cNvPr id="6" name="Content Placeholder 3" descr="1_CTeTXOrmNPXZ7vXgeS5QrA.jpeg"/>
          <p:cNvPicPr>
            <a:picLocks noChangeAspect="1"/>
          </p:cNvPicPr>
          <p:nvPr/>
        </p:nvPicPr>
        <p:blipFill>
          <a:blip r:embed="rId2" cstate="print"/>
          <a:stretch>
            <a:fillRect/>
          </a:stretch>
        </p:blipFill>
        <p:spPr>
          <a:xfrm>
            <a:off x="467544" y="3789040"/>
            <a:ext cx="7467600" cy="172819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implement </a:t>
            </a:r>
            <a:r>
              <a:rPr lang="en-IN" dirty="0" err="1" smtClean="0"/>
              <a:t>arima</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IN" dirty="0" smtClean="0"/>
              <a:t>Data collection: First we collect historical data which can include the number of occurrences of a particular event in a given amount of time (hourly, daily and weekly etc.). </a:t>
            </a:r>
          </a:p>
          <a:p>
            <a:pPr algn="just"/>
            <a:r>
              <a:rPr lang="en-IN" dirty="0" smtClean="0"/>
              <a:t>Data Processing: Once, we have the data, we do certain adjustments such as removing outliers, filling in missing values and converting it into a time series format. (Divided in certain defined intervals)</a:t>
            </a:r>
          </a:p>
          <a:p>
            <a:pPr algn="just"/>
            <a:r>
              <a:rPr lang="en-IN" dirty="0" smtClean="0"/>
              <a:t>Model selection: We find the appropriate ARIMA model based on the data. We analyze the ACF (Auto correlation function) and PACF (Partial auto </a:t>
            </a:r>
            <a:r>
              <a:rPr lang="en-IN" smtClean="0"/>
              <a:t>correlation function) </a:t>
            </a:r>
            <a:r>
              <a:rPr lang="en-IN" dirty="0" smtClean="0"/>
              <a:t>plots and determine the values of p and q. Also we see the trend and apply suitable order of differencing. </a:t>
            </a:r>
          </a:p>
          <a:p>
            <a:pPr algn="just"/>
            <a:r>
              <a:rPr lang="en-IN" dirty="0" smtClean="0"/>
              <a:t>Model fitting: Since we have the ARIMA(</a:t>
            </a:r>
            <a:r>
              <a:rPr lang="en-IN" dirty="0" err="1" smtClean="0"/>
              <a:t>p,d,q</a:t>
            </a:r>
            <a:r>
              <a:rPr lang="en-IN" dirty="0" smtClean="0"/>
              <a:t>) we fit a suitable model based on the parameters. We also estimate these parameters using techniques such as maximum likelihood estimation. </a:t>
            </a:r>
          </a:p>
          <a:p>
            <a:pPr algn="just"/>
            <a:r>
              <a:rPr lang="en-IN" dirty="0" smtClean="0"/>
              <a:t>Model evaluation: Now we evaluate the performances of the model either by comparing with actual values or by calculating various performance metrics such as mean absolute error (MAE) and mean squared error (MSE).</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IN" dirty="0" smtClean="0"/>
              <a:t>Before and </a:t>
            </a:r>
            <a:r>
              <a:rPr lang="en-IN" dirty="0" err="1" smtClean="0"/>
              <a:t>afte</a:t>
            </a:r>
            <a:r>
              <a:rPr lang="en-US" dirty="0" smtClean="0"/>
              <a:t>r </a:t>
            </a:r>
            <a:r>
              <a:rPr lang="en-IN" dirty="0" smtClean="0"/>
              <a:t>differencing once. (d=1)</a:t>
            </a:r>
          </a:p>
          <a:p>
            <a:pPr algn="just"/>
            <a:r>
              <a:rPr lang="en-IN" dirty="0" smtClean="0"/>
              <a:t>We can observe that the data becomes stationary and the linear trend is removed. </a:t>
            </a:r>
            <a:endParaRPr lang="en-US" dirty="0"/>
          </a:p>
        </p:txBody>
      </p:sp>
      <p:pic>
        <p:nvPicPr>
          <p:cNvPr id="4" name="Picture 3" descr="dow-jones-stationary-transformation.png"/>
          <p:cNvPicPr>
            <a:picLocks noChangeAspect="1"/>
          </p:cNvPicPr>
          <p:nvPr/>
        </p:nvPicPr>
        <p:blipFill>
          <a:blip r:embed="rId2" cstate="print"/>
          <a:stretch>
            <a:fillRect/>
          </a:stretch>
        </p:blipFill>
        <p:spPr>
          <a:xfrm>
            <a:off x="251520" y="2924944"/>
            <a:ext cx="8274659" cy="359088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Suitable data</a:t>
            </a:r>
            <a:endParaRPr lang="en-US" dirty="0"/>
          </a:p>
        </p:txBody>
      </p:sp>
      <p:sp>
        <p:nvSpPr>
          <p:cNvPr id="3" name="Content Placeholder 2"/>
          <p:cNvSpPr>
            <a:spLocks noGrp="1"/>
          </p:cNvSpPr>
          <p:nvPr>
            <p:ph sz="quarter" idx="1"/>
          </p:nvPr>
        </p:nvSpPr>
        <p:spPr/>
        <p:txBody>
          <a:bodyPr/>
          <a:lstStyle/>
          <a:p>
            <a:pPr algn="just"/>
            <a:r>
              <a:rPr lang="en-IN" dirty="0" smtClean="0"/>
              <a:t>The data should have clear trend and seasonality. White noise is avoided as it cannot be modelled.</a:t>
            </a:r>
          </a:p>
          <a:p>
            <a:pPr algn="just"/>
            <a:r>
              <a:rPr lang="en-IN" dirty="0" smtClean="0"/>
              <a:t>Being stationary (Constant mean and variance) is a prerequisite.</a:t>
            </a:r>
          </a:p>
          <a:p>
            <a:pPr algn="just"/>
            <a:r>
              <a:rPr lang="en-IN" dirty="0" smtClean="0"/>
              <a:t>Sample size should be large enough to allow for accurate modelling and forecasting.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Relevance?</a:t>
            </a:r>
            <a:endParaRPr lang="en-US" dirty="0"/>
          </a:p>
        </p:txBody>
      </p:sp>
      <p:sp>
        <p:nvSpPr>
          <p:cNvPr id="3" name="Content Placeholder 2"/>
          <p:cNvSpPr>
            <a:spLocks noGrp="1"/>
          </p:cNvSpPr>
          <p:nvPr>
            <p:ph sz="quarter" idx="1"/>
          </p:nvPr>
        </p:nvSpPr>
        <p:spPr/>
        <p:txBody>
          <a:bodyPr/>
          <a:lstStyle/>
          <a:p>
            <a:pPr algn="just"/>
            <a:r>
              <a:rPr lang="en-US" dirty="0" smtClean="0"/>
              <a:t>ARIMA models can be used for </a:t>
            </a:r>
            <a:r>
              <a:rPr lang="en-US" dirty="0" smtClean="0"/>
              <a:t>traffic volume </a:t>
            </a:r>
            <a:r>
              <a:rPr lang="en-US" dirty="0" smtClean="0"/>
              <a:t>forecasting to predict future traffic volumes, which is important for traffic management, road safety, and transportation planning. Below is an example of traffic volume data.</a:t>
            </a:r>
          </a:p>
        </p:txBody>
      </p:sp>
      <p:pic>
        <p:nvPicPr>
          <p:cNvPr id="4" name="Picture 3" descr="figure1.jpg"/>
          <p:cNvPicPr>
            <a:picLocks noChangeAspect="1"/>
          </p:cNvPicPr>
          <p:nvPr/>
        </p:nvPicPr>
        <p:blipFill>
          <a:blip r:embed="rId2" cstate="print"/>
          <a:stretch>
            <a:fillRect/>
          </a:stretch>
        </p:blipFill>
        <p:spPr>
          <a:xfrm>
            <a:off x="2051720" y="4005064"/>
            <a:ext cx="4291584" cy="192227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sz="quarter" idx="1"/>
          </p:nvPr>
        </p:nvSpPr>
        <p:spPr/>
        <p:txBody>
          <a:bodyPr/>
          <a:lstStyle/>
          <a:p>
            <a:pPr algn="just"/>
            <a:r>
              <a:rPr lang="en-IN" dirty="0" smtClean="0"/>
              <a:t>It can also be used to predict the volume of passengers on various transportation services. The information can be used to prepare in advance. </a:t>
            </a:r>
          </a:p>
          <a:p>
            <a:pPr algn="just"/>
            <a:r>
              <a:rPr lang="en-IN" dirty="0" smtClean="0"/>
              <a:t>It can also be used to predict the demand and volume of different types of vehicles which are being bought and used by the public to plan for future developments.</a:t>
            </a:r>
          </a:p>
          <a:p>
            <a:pPr algn="just"/>
            <a:endParaRPr lang="en-IN" dirty="0" smtClean="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sz="quarter" idx="1"/>
          </p:nvPr>
        </p:nvSpPr>
        <p:spPr/>
        <p:txBody>
          <a:bodyPr/>
          <a:lstStyle/>
          <a:p>
            <a:pPr algn="just"/>
            <a:r>
              <a:rPr lang="en-IN" dirty="0" smtClean="0"/>
              <a:t>To forecast the future volume of traffic on a specific road network using past data. We will predict the ADT (Average Daily Traffic) values of this road network. Then use this information to optimize, manage and enhance the mobility of the flow entities and their safety.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191</TotalTime>
  <Words>869</Words>
  <Application>Microsoft Office PowerPoint</Application>
  <PresentationFormat>On-screen Show (4:3)</PresentationFormat>
  <Paragraphs>50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Arima forecasting for traffic prediction</vt:lpstr>
      <vt:lpstr>What is arima forecasting?</vt:lpstr>
      <vt:lpstr>Arima Modelling</vt:lpstr>
      <vt:lpstr>Steps to implement arima</vt:lpstr>
      <vt:lpstr>Slide 5</vt:lpstr>
      <vt:lpstr>Suitable data</vt:lpstr>
      <vt:lpstr>Relevance?</vt:lpstr>
      <vt:lpstr>Contd…</vt:lpstr>
      <vt:lpstr>Problem statement</vt:lpstr>
      <vt:lpstr>Implementing arima on traffic data</vt:lpstr>
      <vt:lpstr>Advantages of ARIMA forecasting</vt:lpstr>
      <vt:lpstr>Disadvantages of ARIMA forecasting: </vt:lpstr>
      <vt:lpstr>Thank you.</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 forecasting for traffic prediction</dc:title>
  <dc:creator>I R</dc:creator>
  <cp:lastModifiedBy>I R</cp:lastModifiedBy>
  <cp:revision>31</cp:revision>
  <dcterms:created xsi:type="dcterms:W3CDTF">2023-03-06T15:35:54Z</dcterms:created>
  <dcterms:modified xsi:type="dcterms:W3CDTF">2023-03-13T17:31:07Z</dcterms:modified>
</cp:coreProperties>
</file>