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matic SC"/>
      <p:regular r:id="rId36"/>
      <p:bold r:id="rId37"/>
    </p:embeddedFont>
    <p:embeddedFont>
      <p:font typeface="Source Code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AmaticSC-bold.fntdata"/><Relationship Id="rId14" Type="http://schemas.openxmlformats.org/officeDocument/2006/relationships/slide" Target="slides/slide10.xml"/><Relationship Id="rId36" Type="http://schemas.openxmlformats.org/officeDocument/2006/relationships/font" Target="fonts/AmaticSC-regular.fntdata"/><Relationship Id="rId17" Type="http://schemas.openxmlformats.org/officeDocument/2006/relationships/slide" Target="slides/slide13.xml"/><Relationship Id="rId39" Type="http://schemas.openxmlformats.org/officeDocument/2006/relationships/font" Target="fonts/SourceCodePro-bold.fntdata"/><Relationship Id="rId16" Type="http://schemas.openxmlformats.org/officeDocument/2006/relationships/slide" Target="slides/slide12.xml"/><Relationship Id="rId38" Type="http://schemas.openxmlformats.org/officeDocument/2006/relationships/font" Target="fonts/SourceCode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add736d6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dd736d6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add736d6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dd736d6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02d3b5a8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2d3b5a8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add736d6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dd736d6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afaa1e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faa1e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afaa1e6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faa1e6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afaa1e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faa1e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afbd8f3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fbd8f3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02d3b5a8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2d3b5a8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02d3b5a8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2d3b5a8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02d3b5a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2d3b5a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02d3b5a8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2d3b5a8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02d3b5a8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2d3b5a8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02d3b5a8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2d3b5a8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02d3b5a8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2d3b5a8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02d3b5a8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2d3b5a8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202d3b5a8d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2d3b5a8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02d3b5a8d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2d3b5a8d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02d3b5a8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2d3b5a8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202d3b5a8d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2d3b5a8d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202d3b5a8d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2d3b5a8d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02d3b5a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2d3b5a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02d3b5a8d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2d3b5a8d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1afaa1e6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afaa1e6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02d3b5a8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2d3b5a8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02d3b5a8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2d3b5a8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02d3b5a8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2d3b5a8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02d3b5a8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2d3b5a8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02d3b5a8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2d3b5a8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02d3b5a8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2d3b5a8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t>Handwritten Character Recognition</a:t>
            </a:r>
            <a:endParaRPr sz="6500"/>
          </a:p>
        </p:txBody>
      </p:sp>
      <p:sp>
        <p:nvSpPr>
          <p:cNvPr id="57" name="Google Shape;57;p13"/>
          <p:cNvSpPr txBox="1"/>
          <p:nvPr>
            <p:ph idx="1" type="subTitle"/>
          </p:nvPr>
        </p:nvSpPr>
        <p:spPr>
          <a:xfrm>
            <a:off x="3786350" y="3466811"/>
            <a:ext cx="4862700" cy="1576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 Vamsi Krishna(1210313444)</a:t>
            </a:r>
            <a:endParaRPr/>
          </a:p>
          <a:p>
            <a:pPr indent="0" lvl="0" marL="0" rtl="0" algn="r">
              <a:spcBef>
                <a:spcPts val="0"/>
              </a:spcBef>
              <a:spcAft>
                <a:spcPts val="0"/>
              </a:spcAft>
              <a:buNone/>
            </a:pPr>
            <a:r>
              <a:rPr lang="en"/>
              <a:t>Ch Chanukya(1210313414)</a:t>
            </a:r>
            <a:endParaRPr/>
          </a:p>
          <a:p>
            <a:pPr indent="0" lvl="0" marL="0" rtl="0" algn="r">
              <a:spcBef>
                <a:spcPts val="0"/>
              </a:spcBef>
              <a:spcAft>
                <a:spcPts val="0"/>
              </a:spcAft>
              <a:buNone/>
            </a:pPr>
            <a:r>
              <a:rPr lang="en"/>
              <a:t>M Hema Prasanthi(1210313434)</a:t>
            </a:r>
            <a:endParaRPr/>
          </a:p>
          <a:p>
            <a:pPr indent="0" lvl="0" marL="0" rtl="0" algn="r">
              <a:spcBef>
                <a:spcPts val="0"/>
              </a:spcBef>
              <a:spcAft>
                <a:spcPts val="0"/>
              </a:spcAft>
              <a:buNone/>
            </a:pPr>
            <a:r>
              <a:rPr lang="en"/>
              <a:t>Ch Praneeth(1210313417)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Process</a:t>
            </a:r>
            <a:endParaRPr sz="6000"/>
          </a:p>
        </p:txBody>
      </p:sp>
      <p:sp>
        <p:nvSpPr>
          <p:cNvPr id="112" name="Google Shape;112;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Image Acquisition</a:t>
            </a:r>
            <a:endParaRPr sz="3000"/>
          </a:p>
          <a:p>
            <a:pPr indent="-419100" lvl="0" marL="457200" rtl="0" algn="l">
              <a:spcBef>
                <a:spcPts val="0"/>
              </a:spcBef>
              <a:spcAft>
                <a:spcPts val="0"/>
              </a:spcAft>
              <a:buSzPts val="3000"/>
              <a:buAutoNum type="arabicPeriod"/>
            </a:pPr>
            <a:r>
              <a:rPr lang="en" sz="3000"/>
              <a:t>Image Segmentation</a:t>
            </a:r>
            <a:endParaRPr sz="3000"/>
          </a:p>
          <a:p>
            <a:pPr indent="-419100" lvl="0" marL="457200" rtl="0" algn="l">
              <a:spcBef>
                <a:spcPts val="0"/>
              </a:spcBef>
              <a:spcAft>
                <a:spcPts val="0"/>
              </a:spcAft>
              <a:buSzPts val="3000"/>
              <a:buAutoNum type="arabicPeriod"/>
            </a:pPr>
            <a:r>
              <a:rPr lang="en" sz="3000"/>
              <a:t>Preprocessing</a:t>
            </a:r>
            <a:endParaRPr sz="3000"/>
          </a:p>
          <a:p>
            <a:pPr indent="-419100" lvl="0" marL="457200" rtl="0" algn="l">
              <a:spcBef>
                <a:spcPts val="0"/>
              </a:spcBef>
              <a:spcAft>
                <a:spcPts val="0"/>
              </a:spcAft>
              <a:buSzPts val="3000"/>
              <a:buAutoNum type="arabicPeriod"/>
            </a:pPr>
            <a:r>
              <a:rPr lang="en" sz="3000"/>
              <a:t>Feature Extraction</a:t>
            </a:r>
            <a:endParaRPr sz="3000"/>
          </a:p>
          <a:p>
            <a:pPr indent="-419100" lvl="0" marL="457200" rtl="0" algn="l">
              <a:spcBef>
                <a:spcPts val="0"/>
              </a:spcBef>
              <a:spcAft>
                <a:spcPts val="0"/>
              </a:spcAft>
              <a:buSzPts val="3000"/>
              <a:buAutoNum type="arabicPeriod"/>
            </a:pPr>
            <a:r>
              <a:rPr lang="en" sz="3000"/>
              <a:t>Classification and Recognition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Acquisition</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Input images to the system is obtained by scanning the written characters by using a scanner.</a:t>
            </a:r>
            <a:endParaRPr sz="2500"/>
          </a:p>
          <a:p>
            <a:pPr indent="-387350" lvl="0" marL="457200" rtl="0" algn="l">
              <a:spcBef>
                <a:spcPts val="0"/>
              </a:spcBef>
              <a:spcAft>
                <a:spcPts val="0"/>
              </a:spcAft>
              <a:buSzPts val="2500"/>
              <a:buChar char="●"/>
            </a:pPr>
            <a:r>
              <a:rPr lang="en" sz="2500"/>
              <a:t>These images are resized to 120 x 180 size and provided as input to the system.</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segmentation</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segmentation stage, an image of sequence of characters is decomposed into sub-images of individual characters from the input image.</a:t>
            </a:r>
            <a:endParaRPr/>
          </a:p>
          <a:p>
            <a:pPr indent="-342900" lvl="0" marL="457200" rtl="0" algn="l">
              <a:spcBef>
                <a:spcPts val="0"/>
              </a:spcBef>
              <a:spcAft>
                <a:spcPts val="0"/>
              </a:spcAft>
              <a:buSzPts val="1800"/>
              <a:buChar char="●"/>
            </a:pPr>
            <a:r>
              <a:rPr lang="en"/>
              <a:t>By segmentation, we can determine the number of characters present in the image(approximately).</a:t>
            </a:r>
            <a:endParaRPr/>
          </a:p>
          <a:p>
            <a:pPr indent="-342900" lvl="0" marL="457200" rtl="0" algn="l">
              <a:spcBef>
                <a:spcPts val="0"/>
              </a:spcBef>
              <a:spcAft>
                <a:spcPts val="0"/>
              </a:spcAft>
              <a:buSzPts val="1800"/>
              <a:buChar char="●"/>
            </a:pPr>
            <a:r>
              <a:rPr lang="en"/>
              <a:t>Image segmentation is done by the assumption that each character is present in it’s own boundary of 120 x 180 size.</a:t>
            </a:r>
            <a:endParaRPr/>
          </a:p>
          <a:p>
            <a:pPr indent="-342900" lvl="0" marL="457200" rtl="0" algn="l">
              <a:spcBef>
                <a:spcPts val="0"/>
              </a:spcBef>
              <a:spcAft>
                <a:spcPts val="0"/>
              </a:spcAft>
              <a:buSzPts val="1800"/>
              <a:buChar char="●"/>
            </a:pPr>
            <a:r>
              <a:rPr lang="en"/>
              <a:t>So an image of 3 characters would be of size 360 x 180.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It is a series of steps which enhances the image rendering it suitable for feature extraction.</a:t>
            </a:r>
            <a:endParaRPr sz="2200"/>
          </a:p>
          <a:p>
            <a:pPr indent="-368300" lvl="0" marL="457200" rtl="0" algn="l">
              <a:spcBef>
                <a:spcPts val="0"/>
              </a:spcBef>
              <a:spcAft>
                <a:spcPts val="0"/>
              </a:spcAft>
              <a:buSzPts val="2200"/>
              <a:buChar char="●"/>
            </a:pPr>
            <a:r>
              <a:rPr lang="en" sz="2200"/>
              <a:t>Preprocessing includes -</a:t>
            </a:r>
            <a:endParaRPr sz="2200"/>
          </a:p>
          <a:p>
            <a:pPr indent="-342900" lvl="1" marL="914400" rtl="0" algn="l">
              <a:spcBef>
                <a:spcPts val="0"/>
              </a:spcBef>
              <a:spcAft>
                <a:spcPts val="0"/>
              </a:spcAft>
              <a:buSzPts val="1800"/>
              <a:buChar char="○"/>
            </a:pPr>
            <a:r>
              <a:rPr lang="en" sz="1800"/>
              <a:t>Binarization</a:t>
            </a:r>
            <a:endParaRPr sz="1800"/>
          </a:p>
          <a:p>
            <a:pPr indent="-342900" lvl="1" marL="914400" rtl="0" algn="l">
              <a:spcBef>
                <a:spcPts val="0"/>
              </a:spcBef>
              <a:spcAft>
                <a:spcPts val="0"/>
              </a:spcAft>
              <a:buSzPts val="1800"/>
              <a:buChar char="○"/>
            </a:pPr>
            <a:r>
              <a:rPr lang="en" sz="1800"/>
              <a:t>Edge Detection</a:t>
            </a:r>
            <a:endParaRPr sz="1800"/>
          </a:p>
          <a:p>
            <a:pPr indent="-342900" lvl="1" marL="914400" rtl="0" algn="l">
              <a:spcBef>
                <a:spcPts val="0"/>
              </a:spcBef>
              <a:spcAft>
                <a:spcPts val="0"/>
              </a:spcAft>
              <a:buSzPts val="1800"/>
              <a:buChar char="○"/>
            </a:pPr>
            <a:r>
              <a:rPr lang="en" sz="1800"/>
              <a:t>Dilation</a:t>
            </a:r>
            <a:endParaRPr sz="1800"/>
          </a:p>
          <a:p>
            <a:pPr indent="-342900" lvl="1" marL="914400" rtl="0" algn="l">
              <a:spcBef>
                <a:spcPts val="0"/>
              </a:spcBef>
              <a:spcAft>
                <a:spcPts val="0"/>
              </a:spcAft>
              <a:buSzPts val="1800"/>
              <a:buChar char="○"/>
            </a:pPr>
            <a:r>
              <a:rPr lang="en" sz="1800"/>
              <a:t>Filling</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Binarization</a:t>
            </a:r>
            <a:endParaRPr/>
          </a:p>
        </p:txBody>
      </p:sp>
      <p:sp>
        <p:nvSpPr>
          <p:cNvPr id="136" name="Google Shape;136;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this two operations are performed on the input image-</a:t>
            </a:r>
            <a:endParaRPr/>
          </a:p>
          <a:p>
            <a:pPr indent="0" lvl="0" marL="0" rtl="0" algn="l">
              <a:spcBef>
                <a:spcPts val="1600"/>
              </a:spcBef>
              <a:spcAft>
                <a:spcPts val="0"/>
              </a:spcAft>
              <a:buNone/>
            </a:pPr>
            <a:r>
              <a:rPr lang="en"/>
              <a:t>First,Image is converted into grayscale image.</a:t>
            </a:r>
            <a:endParaRPr/>
          </a:p>
          <a:p>
            <a:pPr indent="0" lvl="0" marL="0" rtl="0" algn="l">
              <a:spcBef>
                <a:spcPts val="1600"/>
              </a:spcBef>
              <a:spcAft>
                <a:spcPts val="1600"/>
              </a:spcAft>
              <a:buNone/>
            </a:pPr>
            <a:r>
              <a:rPr lang="en"/>
              <a:t>Second,Grayscale image is converted into Binary image using Global Thresholding technique.</a:t>
            </a:r>
            <a:endParaRPr/>
          </a:p>
        </p:txBody>
      </p:sp>
      <p:sp>
        <p:nvSpPr>
          <p:cNvPr id="137" name="Google Shape;137;p26"/>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Edge Detection</a:t>
            </a:r>
            <a:endParaRPr/>
          </a:p>
        </p:txBody>
      </p:sp>
      <p:sp>
        <p:nvSpPr>
          <p:cNvPr id="143" name="Google Shape;143;p2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44" name="Google Shape;144;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 this detection of edges in the binary image is done using sobel technique.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Dilation </a:t>
            </a:r>
            <a:endParaRPr/>
          </a:p>
        </p:txBody>
      </p:sp>
      <p:sp>
        <p:nvSpPr>
          <p:cNvPr id="150" name="Google Shape;150;p28"/>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51" name="Google Shape;151;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is a mathematical morphological operation.</a:t>
            </a:r>
            <a:endParaRPr/>
          </a:p>
          <a:p>
            <a:pPr indent="0" lvl="0" marL="0" rtl="0" algn="l">
              <a:spcBef>
                <a:spcPts val="1600"/>
              </a:spcBef>
              <a:spcAft>
                <a:spcPts val="1600"/>
              </a:spcAft>
              <a:buNone/>
            </a:pPr>
            <a:r>
              <a:rPr lang="en"/>
              <a:t>The basic effect of dilation is to gradually enlarge the boundaries of regions of foreground pixels. Thus areas of foreground pixels grow in size while holes within those regions become smaller.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Filling</a:t>
            </a:r>
            <a:endParaRPr/>
          </a:p>
        </p:txBody>
      </p:sp>
      <p:sp>
        <p:nvSpPr>
          <p:cNvPr id="157" name="Google Shape;157;p2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58" name="Google Shape;158;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hole is an area of darkness surrounded by white pixels.</a:t>
            </a:r>
            <a:endParaRPr/>
          </a:p>
          <a:p>
            <a:pPr indent="0" lvl="0" marL="0" rtl="0" algn="l">
              <a:spcBef>
                <a:spcPts val="1600"/>
              </a:spcBef>
              <a:spcAft>
                <a:spcPts val="1600"/>
              </a:spcAft>
              <a:buNone/>
            </a:pPr>
            <a:r>
              <a:rPr lang="en"/>
              <a:t>In this all such holes are filled.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64" name="Google Shape;164;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stage, the features of characters that are crucial of classifying them at recognition stage are extracted.</a:t>
            </a:r>
            <a:endParaRPr/>
          </a:p>
          <a:p>
            <a:pPr indent="-342900" lvl="0" marL="457200" rtl="0" algn="l">
              <a:spcBef>
                <a:spcPts val="0"/>
              </a:spcBef>
              <a:spcAft>
                <a:spcPts val="0"/>
              </a:spcAft>
              <a:buSzPts val="1800"/>
              <a:buChar char="●"/>
            </a:pPr>
            <a:r>
              <a:rPr lang="en"/>
              <a:t>It is an important stage as it’s effective functioning improves the recognition rate and reduces the misclassification.</a:t>
            </a:r>
            <a:endParaRPr/>
          </a:p>
          <a:p>
            <a:pPr indent="-342900" lvl="0" marL="457200" rtl="0" algn="l">
              <a:spcBef>
                <a:spcPts val="0"/>
              </a:spcBef>
              <a:spcAft>
                <a:spcPts val="0"/>
              </a:spcAft>
              <a:buSzPts val="1800"/>
              <a:buChar char="●"/>
            </a:pPr>
            <a:r>
              <a:rPr lang="en"/>
              <a:t>Diagonal based feature extraction along with Vertical and Horizontal is implemented for extracting features from images.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70" name="Google Shape;170;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character image of size 120 x 180 is divided in 54 equal size zones each of size 20 x 20 pixels.</a:t>
            </a:r>
            <a:endParaRPr/>
          </a:p>
          <a:p>
            <a:pPr indent="-342900" lvl="0" marL="457200" rtl="0" algn="l">
              <a:spcBef>
                <a:spcPts val="0"/>
              </a:spcBef>
              <a:spcAft>
                <a:spcPts val="0"/>
              </a:spcAft>
              <a:buSzPts val="1800"/>
              <a:buChar char="●"/>
            </a:pPr>
            <a:r>
              <a:rPr lang="en"/>
              <a:t>The features are extracted from each zone pixels by moving along the diagonals of it’s respective 20 x 20  pixels.</a:t>
            </a:r>
            <a:endParaRPr/>
          </a:p>
          <a:p>
            <a:pPr indent="-342900" lvl="0" marL="457200" rtl="0" algn="l">
              <a:spcBef>
                <a:spcPts val="0"/>
              </a:spcBef>
              <a:spcAft>
                <a:spcPts val="0"/>
              </a:spcAft>
              <a:buSzPts val="1800"/>
              <a:buChar char="●"/>
            </a:pPr>
            <a:r>
              <a:rPr lang="en"/>
              <a:t>Each zones has 39 diagonals and the foreground pixels of each diagonal is summed to get a single sub-feature.</a:t>
            </a:r>
            <a:endParaRPr/>
          </a:p>
          <a:p>
            <a:pPr indent="-342900" lvl="0" marL="457200" rtl="0" algn="l">
              <a:spcBef>
                <a:spcPts val="0"/>
              </a:spcBef>
              <a:spcAft>
                <a:spcPts val="0"/>
              </a:spcAft>
              <a:buSzPts val="1800"/>
              <a:buChar char="●"/>
            </a:pPr>
            <a:r>
              <a:rPr lang="en"/>
              <a:t>From each zone 39 sub feature values are obtained which are averaged to get a single feature value and placed in corresponding zone.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Handwriting recognition is one of the most challenging and fascinating research areas in field of image processing and pattern recognition.</a:t>
            </a:r>
            <a:endParaRPr/>
          </a:p>
          <a:p>
            <a:pPr indent="-342900" lvl="0" marL="457200" rtl="0" algn="l">
              <a:spcBef>
                <a:spcPts val="0"/>
              </a:spcBef>
              <a:spcAft>
                <a:spcPts val="0"/>
              </a:spcAft>
              <a:buSzPts val="1800"/>
              <a:buChar char="●"/>
            </a:pPr>
            <a:r>
              <a:rPr lang="en"/>
              <a:t>It contributes immensely to the advancement of automation process and can improve the interface the interface between man and machine in numerous applications.</a:t>
            </a:r>
            <a:endParaRPr/>
          </a:p>
          <a:p>
            <a:pPr indent="-342900" lvl="0" marL="457200" rtl="0" algn="l">
              <a:spcBef>
                <a:spcPts val="0"/>
              </a:spcBef>
              <a:spcAft>
                <a:spcPts val="0"/>
              </a:spcAft>
              <a:buSzPts val="1800"/>
              <a:buChar char="●"/>
            </a:pPr>
            <a:r>
              <a:rPr lang="en"/>
              <a:t> Handwriting recognition is classified into two types - </a:t>
            </a:r>
            <a:endParaRPr/>
          </a:p>
          <a:p>
            <a:pPr indent="-317500" lvl="1" marL="914400" rtl="0" algn="l">
              <a:spcBef>
                <a:spcPts val="0"/>
              </a:spcBef>
              <a:spcAft>
                <a:spcPts val="0"/>
              </a:spcAft>
              <a:buSzPts val="1400"/>
              <a:buChar char="○"/>
            </a:pPr>
            <a:r>
              <a:rPr lang="en"/>
              <a:t>Off-line</a:t>
            </a:r>
            <a:endParaRPr/>
          </a:p>
          <a:p>
            <a:pPr indent="-317500" lvl="1" marL="914400" rtl="0" algn="l">
              <a:spcBef>
                <a:spcPts val="0"/>
              </a:spcBef>
              <a:spcAft>
                <a:spcPts val="0"/>
              </a:spcAft>
              <a:buSzPts val="1400"/>
              <a:buChar char="○"/>
            </a:pPr>
            <a:r>
              <a:rPr lang="en"/>
              <a:t>On-line</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76" name="Google Shape;176;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process is repeated for all zones.</a:t>
            </a:r>
            <a:endParaRPr/>
          </a:p>
          <a:p>
            <a:pPr indent="-342900" lvl="0" marL="457200" rtl="0" algn="l">
              <a:spcBef>
                <a:spcPts val="0"/>
              </a:spcBef>
              <a:spcAft>
                <a:spcPts val="0"/>
              </a:spcAft>
              <a:buSzPts val="1800"/>
              <a:buChar char="●"/>
            </a:pPr>
            <a:r>
              <a:rPr lang="en"/>
              <a:t>There could be some zones whose diagonals are empty of foreground pixels and the feature values for such zones are zero.</a:t>
            </a:r>
            <a:endParaRPr/>
          </a:p>
          <a:p>
            <a:pPr indent="-342900" lvl="0" marL="457200" rtl="0" algn="l">
              <a:spcBef>
                <a:spcPts val="0"/>
              </a:spcBef>
              <a:spcAft>
                <a:spcPts val="0"/>
              </a:spcAft>
              <a:buSzPts val="1800"/>
              <a:buChar char="●"/>
            </a:pPr>
            <a:r>
              <a:rPr lang="en"/>
              <a:t>54 features are obtained from the 54 zones using diagonal based feature extraction.</a:t>
            </a:r>
            <a:endParaRPr/>
          </a:p>
          <a:p>
            <a:pPr indent="-342900" lvl="0" marL="457200" rtl="0" algn="l">
              <a:spcBef>
                <a:spcPts val="0"/>
              </a:spcBef>
              <a:spcAft>
                <a:spcPts val="0"/>
              </a:spcAft>
              <a:buSzPts val="1800"/>
              <a:buChar char="●"/>
            </a:pPr>
            <a:r>
              <a:rPr lang="en"/>
              <a:t>In addition to this 9 and 6 feature values are obtained by averaging the feature value in zones rowwise and columnwise.</a:t>
            </a:r>
            <a:endParaRPr/>
          </a:p>
          <a:p>
            <a:pPr indent="-342900" lvl="0" marL="457200" rtl="0" algn="l">
              <a:spcBef>
                <a:spcPts val="0"/>
              </a:spcBef>
              <a:spcAft>
                <a:spcPts val="0"/>
              </a:spcAft>
              <a:buSzPts val="1800"/>
              <a:buChar char="●"/>
            </a:pPr>
            <a:r>
              <a:rPr lang="en"/>
              <a:t>Finally we obtained a total of 54+9+6 = 69 feature values from a single character image.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recognition</a:t>
            </a:r>
            <a:endParaRPr/>
          </a:p>
        </p:txBody>
      </p:sp>
      <p:sp>
        <p:nvSpPr>
          <p:cNvPr id="182" name="Google Shape;182;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stage is the decision making part of the recognition system.</a:t>
            </a:r>
            <a:endParaRPr/>
          </a:p>
          <a:p>
            <a:pPr indent="-342900" lvl="0" marL="457200" rtl="0" algn="l">
              <a:spcBef>
                <a:spcPts val="0"/>
              </a:spcBef>
              <a:spcAft>
                <a:spcPts val="0"/>
              </a:spcAft>
              <a:buSzPts val="1800"/>
              <a:buChar char="●"/>
            </a:pPr>
            <a:r>
              <a:rPr lang="en"/>
              <a:t>It uses features extracted in the previous stage for training and recognition.</a:t>
            </a:r>
            <a:endParaRPr/>
          </a:p>
          <a:p>
            <a:pPr indent="-342900" lvl="0" marL="457200" rtl="0" algn="l">
              <a:spcBef>
                <a:spcPts val="0"/>
              </a:spcBef>
              <a:spcAft>
                <a:spcPts val="0"/>
              </a:spcAft>
              <a:buSzPts val="1800"/>
              <a:buChar char="●"/>
            </a:pPr>
            <a:r>
              <a:rPr lang="en"/>
              <a:t>A feed forward backpropagation neural network having the architecture 69-100-36 is used for performing the recognition.</a:t>
            </a:r>
            <a:endParaRPr/>
          </a:p>
          <a:p>
            <a:pPr indent="-342900" lvl="0" marL="457200" rtl="0" algn="l">
              <a:spcBef>
                <a:spcPts val="0"/>
              </a:spcBef>
              <a:spcAft>
                <a:spcPts val="0"/>
              </a:spcAft>
              <a:buSzPts val="1800"/>
              <a:buChar char="●"/>
            </a:pPr>
            <a:r>
              <a:rPr lang="en"/>
              <a:t>The number of neurons in the hidden layer is obtained by trial and error.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recognition</a:t>
            </a:r>
            <a:endParaRPr/>
          </a:p>
        </p:txBody>
      </p:sp>
      <p:sp>
        <p:nvSpPr>
          <p:cNvPr id="188" name="Google Shape;188;p34"/>
          <p:cNvSpPr txBox="1"/>
          <p:nvPr>
            <p:ph idx="1" type="body"/>
          </p:nvPr>
        </p:nvSpPr>
        <p:spPr>
          <a:xfrm>
            <a:off x="311700" y="1228675"/>
            <a:ext cx="8520600" cy="3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training parameters are: </a:t>
            </a:r>
            <a:endParaRPr/>
          </a:p>
          <a:p>
            <a:pPr indent="0" lvl="0" marL="0" rtl="0" algn="l">
              <a:spcBef>
                <a:spcPts val="1600"/>
              </a:spcBef>
              <a:spcAft>
                <a:spcPts val="0"/>
              </a:spcAft>
              <a:buNone/>
            </a:pPr>
            <a:r>
              <a:rPr lang="en"/>
              <a:t>• Input nodes : 69 </a:t>
            </a:r>
            <a:endParaRPr/>
          </a:p>
          <a:p>
            <a:pPr indent="0" lvl="0" marL="0" rtl="0" algn="l">
              <a:spcBef>
                <a:spcPts val="1600"/>
              </a:spcBef>
              <a:spcAft>
                <a:spcPts val="0"/>
              </a:spcAft>
              <a:buNone/>
            </a:pPr>
            <a:r>
              <a:rPr lang="en"/>
              <a:t>• Hidden nodes : 100 </a:t>
            </a:r>
            <a:endParaRPr/>
          </a:p>
          <a:p>
            <a:pPr indent="0" lvl="0" marL="0" rtl="0" algn="l">
              <a:spcBef>
                <a:spcPts val="1600"/>
              </a:spcBef>
              <a:spcAft>
                <a:spcPts val="0"/>
              </a:spcAft>
              <a:buNone/>
            </a:pPr>
            <a:r>
              <a:rPr lang="en"/>
              <a:t>• Output nodes : 36 (26 alphabets, 10 numerals) </a:t>
            </a:r>
            <a:endParaRPr/>
          </a:p>
          <a:p>
            <a:pPr indent="0" lvl="0" marL="0" rtl="0" algn="l">
              <a:spcBef>
                <a:spcPts val="1600"/>
              </a:spcBef>
              <a:spcAft>
                <a:spcPts val="0"/>
              </a:spcAft>
              <a:buNone/>
            </a:pPr>
            <a:r>
              <a:rPr lang="en"/>
              <a:t>• Training Algorithm : Levenberg-Marquardt backpropagation</a:t>
            </a:r>
            <a:endParaRPr/>
          </a:p>
          <a:p>
            <a:pPr indent="0" lvl="0" marL="0" rtl="0" algn="l">
              <a:spcBef>
                <a:spcPts val="1600"/>
              </a:spcBef>
              <a:spcAft>
                <a:spcPts val="0"/>
              </a:spcAft>
              <a:buNone/>
            </a:pPr>
            <a:r>
              <a:rPr lang="en"/>
              <a:t>• Performance Function : Mean Square Error</a:t>
            </a:r>
            <a:endParaRPr/>
          </a:p>
          <a:p>
            <a:pPr indent="0" lvl="0" marL="0" rtl="0" algn="l">
              <a:spcBef>
                <a:spcPts val="1600"/>
              </a:spcBef>
              <a:spcAft>
                <a:spcPts val="0"/>
              </a:spcAft>
              <a:buNone/>
            </a:pPr>
            <a:r>
              <a:rPr lang="en"/>
              <a:t>• Training epochs : 50</a:t>
            </a:r>
            <a:endParaRPr/>
          </a:p>
          <a:p>
            <a:pPr indent="0" lvl="0" marL="0" rtl="0" algn="l">
              <a:spcBef>
                <a:spcPts val="1600"/>
              </a:spcBef>
              <a:spcAft>
                <a:spcPts val="1600"/>
              </a:spcAft>
              <a:buNone/>
            </a:pPr>
            <a:r>
              <a:rPr lang="en"/>
              <a:t>• Validation Checks : 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5"/>
          <p:cNvPicPr preferRelativeResize="0"/>
          <p:nvPr/>
        </p:nvPicPr>
        <p:blipFill>
          <a:blip r:embed="rId3">
            <a:alphaModFix/>
          </a:blip>
          <a:stretch>
            <a:fillRect/>
          </a:stretch>
        </p:blipFill>
        <p:spPr>
          <a:xfrm>
            <a:off x="43500" y="0"/>
            <a:ext cx="91005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152400"/>
            <a:ext cx="8991600" cy="499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152400" y="152400"/>
            <a:ext cx="3348174"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152400" y="152400"/>
            <a:ext cx="8842875" cy="422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9"/>
          <p:cNvPicPr preferRelativeResize="0"/>
          <p:nvPr/>
        </p:nvPicPr>
        <p:blipFill>
          <a:blip r:embed="rId3">
            <a:alphaModFix/>
          </a:blip>
          <a:stretch>
            <a:fillRect/>
          </a:stretch>
        </p:blipFill>
        <p:spPr>
          <a:xfrm>
            <a:off x="152400" y="152400"/>
            <a:ext cx="8905826" cy="4276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40"/>
          <p:cNvPicPr preferRelativeResize="0"/>
          <p:nvPr/>
        </p:nvPicPr>
        <p:blipFill>
          <a:blip r:embed="rId3">
            <a:alphaModFix/>
          </a:blip>
          <a:stretch>
            <a:fillRect/>
          </a:stretch>
        </p:blipFill>
        <p:spPr>
          <a:xfrm>
            <a:off x="152400" y="152400"/>
            <a:ext cx="8991600" cy="43010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224" name="Google Shape;224;p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applications for Offline Handwritten Character recognition.Some of them are :</a:t>
            </a:r>
            <a:endParaRPr/>
          </a:p>
          <a:p>
            <a:pPr indent="-342900" lvl="0" marL="457200" rtl="0" algn="l">
              <a:spcBef>
                <a:spcPts val="1600"/>
              </a:spcBef>
              <a:spcAft>
                <a:spcPts val="0"/>
              </a:spcAft>
              <a:buSzPts val="1800"/>
              <a:buChar char="●"/>
            </a:pPr>
            <a:r>
              <a:rPr lang="en"/>
              <a:t>Bank processing</a:t>
            </a:r>
            <a:endParaRPr/>
          </a:p>
          <a:p>
            <a:pPr indent="-342900" lvl="0" marL="457200" rtl="0" algn="l">
              <a:spcBef>
                <a:spcPts val="0"/>
              </a:spcBef>
              <a:spcAft>
                <a:spcPts val="0"/>
              </a:spcAft>
              <a:buSzPts val="1800"/>
              <a:buChar char="●"/>
            </a:pPr>
            <a:r>
              <a:rPr lang="en"/>
              <a:t>Document reading</a:t>
            </a:r>
            <a:endParaRPr/>
          </a:p>
          <a:p>
            <a:pPr indent="-342900" lvl="0" marL="457200" rtl="0" algn="l">
              <a:spcBef>
                <a:spcPts val="0"/>
              </a:spcBef>
              <a:spcAft>
                <a:spcPts val="0"/>
              </a:spcAft>
              <a:buSzPts val="1800"/>
              <a:buChar char="●"/>
            </a:pPr>
            <a:r>
              <a:rPr lang="en"/>
              <a:t>Postal address recognition</a:t>
            </a:r>
            <a:endParaRPr/>
          </a:p>
          <a:p>
            <a:pPr indent="0" lvl="0" marL="0" rtl="0" algn="l">
              <a:spcBef>
                <a:spcPts val="1600"/>
              </a:spcBef>
              <a:spcAft>
                <a:spcPts val="1600"/>
              </a:spcAft>
              <a:buNone/>
            </a:pPr>
            <a:r>
              <a:rPr lang="en"/>
              <a:t>And many more when combined with other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Off-line recognition, the writing is usually captured optically by a scanner and the completed writing is available as an image.</a:t>
            </a:r>
            <a:endParaRPr/>
          </a:p>
          <a:p>
            <a:pPr indent="-342900" lvl="0" marL="457200" rtl="0" algn="l">
              <a:spcBef>
                <a:spcPts val="0"/>
              </a:spcBef>
              <a:spcAft>
                <a:spcPts val="0"/>
              </a:spcAft>
              <a:buSzPts val="1800"/>
              <a:buChar char="●"/>
            </a:pPr>
            <a:r>
              <a:rPr lang="en"/>
              <a:t>In on-line recognition, the 2D coordinates of successive points are represented as a function of time and the order of strokes made by the writer are also available.</a:t>
            </a:r>
            <a:endParaRPr/>
          </a:p>
          <a:p>
            <a:pPr indent="-342900" lvl="0" marL="457200" rtl="0" algn="l">
              <a:spcBef>
                <a:spcPts val="0"/>
              </a:spcBef>
              <a:spcAft>
                <a:spcPts val="0"/>
              </a:spcAft>
              <a:buSzPts val="1800"/>
              <a:buChar char="●"/>
            </a:pPr>
            <a:r>
              <a:rPr lang="en"/>
              <a:t>The online recognition is proven to be superior compared to the offl-line recogniton due to the extra information available.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30" name="Google Shape;230;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implemented system has some flaws which can be corrected in future work.</a:t>
            </a:r>
            <a:endParaRPr/>
          </a:p>
          <a:p>
            <a:pPr indent="-342900" lvl="0" marL="457200" rtl="0" algn="l">
              <a:spcBef>
                <a:spcPts val="1600"/>
              </a:spcBef>
              <a:spcAft>
                <a:spcPts val="0"/>
              </a:spcAft>
              <a:buSzPts val="1800"/>
              <a:buChar char="●"/>
            </a:pPr>
            <a:r>
              <a:rPr lang="en"/>
              <a:t>Recognition is lowercase letters and symbols.</a:t>
            </a:r>
            <a:endParaRPr/>
          </a:p>
          <a:p>
            <a:pPr indent="-342900" lvl="0" marL="457200" rtl="0" algn="l">
              <a:spcBef>
                <a:spcPts val="0"/>
              </a:spcBef>
              <a:spcAft>
                <a:spcPts val="0"/>
              </a:spcAft>
              <a:buSzPts val="1800"/>
              <a:buChar char="●"/>
            </a:pPr>
            <a:r>
              <a:rPr lang="en"/>
              <a:t>Recognition of other languages apart from english.</a:t>
            </a:r>
            <a:endParaRPr/>
          </a:p>
          <a:p>
            <a:pPr indent="-342900" lvl="0" marL="457200" rtl="0" algn="l">
              <a:spcBef>
                <a:spcPts val="0"/>
              </a:spcBef>
              <a:spcAft>
                <a:spcPts val="0"/>
              </a:spcAft>
              <a:buSzPts val="1800"/>
              <a:buChar char="●"/>
            </a:pPr>
            <a:r>
              <a:rPr lang="en"/>
              <a:t>Improving the training dataset to get better accuracy.</a:t>
            </a:r>
            <a:endParaRPr/>
          </a:p>
          <a:p>
            <a:pPr indent="-342900" lvl="0" marL="457200" rtl="0" algn="l">
              <a:spcBef>
                <a:spcPts val="0"/>
              </a:spcBef>
              <a:spcAft>
                <a:spcPts val="0"/>
              </a:spcAft>
              <a:buSzPts val="1800"/>
              <a:buChar char="●"/>
            </a:pPr>
            <a:r>
              <a:rPr lang="en"/>
              <a:t>Improving the segmentation limits and image size bounds.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Off-line recognition, the neural networks have been used successfully to yield comparably high recognition accuracy levels.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requirement specifications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HARDWARE REQUIREMENTS</a:t>
            </a:r>
            <a:endParaRPr/>
          </a:p>
        </p:txBody>
      </p:sp>
      <p:sp>
        <p:nvSpPr>
          <p:cNvPr id="86" name="Google Shape;8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PROCESSOR	</a:t>
            </a:r>
            <a:endParaRPr/>
          </a:p>
          <a:p>
            <a:pPr indent="0" lvl="0" marL="0" rtl="0" algn="l">
              <a:spcBef>
                <a:spcPts val="1600"/>
              </a:spcBef>
              <a:spcAft>
                <a:spcPts val="0"/>
              </a:spcAft>
              <a:buNone/>
            </a:pPr>
            <a:r>
              <a:rPr lang="en"/>
              <a:t> Intel Cor2Duo or Later.</a:t>
            </a:r>
            <a:endParaRPr/>
          </a:p>
          <a:p>
            <a:pPr indent="-342900" lvl="0" marL="457200" rtl="0" algn="l">
              <a:spcBef>
                <a:spcPts val="1600"/>
              </a:spcBef>
              <a:spcAft>
                <a:spcPts val="0"/>
              </a:spcAft>
              <a:buSzPts val="1800"/>
              <a:buChar char="●"/>
            </a:pPr>
            <a:r>
              <a:rPr lang="en"/>
              <a:t>RAM						</a:t>
            </a:r>
            <a:endParaRPr/>
          </a:p>
          <a:p>
            <a:pPr indent="0" lvl="0" marL="0" rtl="0" algn="l">
              <a:spcBef>
                <a:spcPts val="1600"/>
              </a:spcBef>
              <a:spcAft>
                <a:spcPts val="0"/>
              </a:spcAft>
              <a:buNone/>
            </a:pPr>
            <a:r>
              <a:rPr lang="en"/>
              <a:t>2GB or More.</a:t>
            </a:r>
            <a:endParaRPr/>
          </a:p>
          <a:p>
            <a:pPr indent="-342900" lvl="0" marL="457200" rtl="0" algn="l">
              <a:spcBef>
                <a:spcPts val="1600"/>
              </a:spcBef>
              <a:spcAft>
                <a:spcPts val="0"/>
              </a:spcAft>
              <a:buSzPts val="1800"/>
              <a:buChar char="●"/>
            </a:pPr>
            <a:r>
              <a:rPr lang="en"/>
              <a:t>HardDisk		</a:t>
            </a:r>
            <a:endParaRPr/>
          </a:p>
          <a:p>
            <a:pPr indent="0" lvl="0" marL="0" rtl="0" algn="l">
              <a:spcBef>
                <a:spcPts val="1600"/>
              </a:spcBef>
              <a:spcAft>
                <a:spcPts val="0"/>
              </a:spcAft>
              <a:buNone/>
            </a:pPr>
            <a:r>
              <a:rPr lang="en"/>
              <a:t>Minimum of 20GB.</a:t>
            </a:r>
            <a:endParaRPr/>
          </a:p>
          <a:p>
            <a:pPr indent="0" lvl="0" marL="0" rtl="0" algn="l">
              <a:spcBef>
                <a:spcPts val="1600"/>
              </a:spcBef>
              <a:spcAft>
                <a:spcPts val="1600"/>
              </a:spcAft>
              <a:buNone/>
            </a:pPr>
            <a:r>
              <a:t/>
            </a:r>
            <a:endParaRPr/>
          </a:p>
        </p:txBody>
      </p:sp>
      <p:sp>
        <p:nvSpPr>
          <p:cNvPr id="87" name="Google Shape;87;p18"/>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Software requirements</a:t>
            </a:r>
            <a:endParaRPr/>
          </a:p>
        </p:txBody>
      </p:sp>
      <p:sp>
        <p:nvSpPr>
          <p:cNvPr id="93" name="Google Shape;93;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Operating System</a:t>
            </a:r>
            <a:endParaRPr/>
          </a:p>
          <a:p>
            <a:pPr indent="0" lvl="0" marL="0" rtl="0" algn="l">
              <a:spcBef>
                <a:spcPts val="1600"/>
              </a:spcBef>
              <a:spcAft>
                <a:spcPts val="0"/>
              </a:spcAft>
              <a:buNone/>
            </a:pPr>
            <a:r>
              <a:rPr lang="en"/>
              <a:t>Windows 7 or Later.</a:t>
            </a:r>
            <a:endParaRPr/>
          </a:p>
          <a:p>
            <a:pPr indent="-342900" lvl="0" marL="457200" rtl="0" algn="l">
              <a:spcBef>
                <a:spcPts val="1600"/>
              </a:spcBef>
              <a:spcAft>
                <a:spcPts val="0"/>
              </a:spcAft>
              <a:buSzPts val="1800"/>
              <a:buChar char="●"/>
            </a:pPr>
            <a:r>
              <a:rPr lang="en"/>
              <a:t>Development Tools</a:t>
            </a:r>
            <a:endParaRPr/>
          </a:p>
          <a:p>
            <a:pPr indent="0" lvl="0" marL="0" rtl="0" algn="l">
              <a:spcBef>
                <a:spcPts val="1600"/>
              </a:spcBef>
              <a:spcAft>
                <a:spcPts val="1600"/>
              </a:spcAft>
              <a:buNone/>
            </a:pPr>
            <a:r>
              <a:rPr lang="en"/>
              <a:t>MATLAB 2010 or Later.</a:t>
            </a:r>
            <a:endParaRPr/>
          </a:p>
        </p:txBody>
      </p:sp>
      <p:sp>
        <p:nvSpPr>
          <p:cNvPr id="94" name="Google Shape;94;p1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a:t>
            </a:r>
            <a:endParaRPr/>
          </a:p>
          <a:p>
            <a:pPr indent="-317500" lvl="1" marL="914400" rtl="0" algn="l">
              <a:spcBef>
                <a:spcPts val="0"/>
              </a:spcBef>
              <a:spcAft>
                <a:spcPts val="0"/>
              </a:spcAft>
              <a:buSzPts val="1400"/>
              <a:buChar char="○"/>
            </a:pPr>
            <a:r>
              <a:rPr lang="en"/>
              <a:t>Scanned Image consisting of Handwritten Characters</a:t>
            </a:r>
            <a:endParaRPr/>
          </a:p>
          <a:p>
            <a:pPr indent="-317500" lvl="1" marL="914400" rtl="0" algn="l">
              <a:spcBef>
                <a:spcPts val="0"/>
              </a:spcBef>
              <a:spcAft>
                <a:spcPts val="0"/>
              </a:spcAft>
              <a:buSzPts val="1400"/>
              <a:buChar char="○"/>
            </a:pPr>
            <a:r>
              <a:rPr lang="en"/>
              <a:t>Dataset of for Training the neural network</a:t>
            </a:r>
            <a:endParaRPr/>
          </a:p>
          <a:p>
            <a:pPr indent="-317500" lvl="1" marL="914400" rtl="0" algn="l">
              <a:spcBef>
                <a:spcPts val="0"/>
              </a:spcBef>
              <a:spcAft>
                <a:spcPts val="0"/>
              </a:spcAft>
              <a:buSzPts val="1400"/>
              <a:buChar char="○"/>
            </a:pPr>
            <a:r>
              <a:rPr lang="en"/>
              <a:t>Trained neural network for recognition of characters.</a:t>
            </a:r>
            <a:endParaRPr/>
          </a:p>
          <a:p>
            <a:pPr indent="-342900" lvl="0" marL="457200" rtl="0" algn="l">
              <a:spcBef>
                <a:spcPts val="0"/>
              </a:spcBef>
              <a:spcAft>
                <a:spcPts val="0"/>
              </a:spcAft>
              <a:buSzPts val="1800"/>
              <a:buChar char="●"/>
            </a:pPr>
            <a:r>
              <a:rPr lang="en"/>
              <a:t>Output :</a:t>
            </a:r>
            <a:endParaRPr/>
          </a:p>
          <a:p>
            <a:pPr indent="-317500" lvl="1" marL="914400" rtl="0" algn="l">
              <a:spcBef>
                <a:spcPts val="0"/>
              </a:spcBef>
              <a:spcAft>
                <a:spcPts val="0"/>
              </a:spcAft>
              <a:buSzPts val="1400"/>
              <a:buChar char="○"/>
            </a:pPr>
            <a:r>
              <a:rPr lang="en"/>
              <a:t>The system needs to display the recognised characters from the input image(if)</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Flexibility : The system provides an easy to use interface for uploading the input image.</a:t>
            </a:r>
            <a:endParaRPr/>
          </a:p>
          <a:p>
            <a:pPr indent="-342900" lvl="0" marL="457200" rtl="0" algn="l">
              <a:spcBef>
                <a:spcPts val="0"/>
              </a:spcBef>
              <a:spcAft>
                <a:spcPts val="0"/>
              </a:spcAft>
              <a:buSzPts val="1800"/>
              <a:buChar char="●"/>
            </a:pPr>
            <a:r>
              <a:rPr lang="en"/>
              <a:t>Availability :  The system will display the characters only if image contains any characters in it.</a:t>
            </a:r>
            <a:endParaRPr/>
          </a:p>
          <a:p>
            <a:pPr indent="-342900" lvl="0" marL="457200" rtl="0" algn="l">
              <a:spcBef>
                <a:spcPts val="0"/>
              </a:spcBef>
              <a:spcAft>
                <a:spcPts val="0"/>
              </a:spcAft>
              <a:buSzPts val="1800"/>
              <a:buChar char="●"/>
            </a:pPr>
            <a:r>
              <a:rPr lang="en"/>
              <a:t>Learn ability : The system should be easy to learn and use.</a:t>
            </a:r>
            <a:endParaRPr/>
          </a:p>
          <a:p>
            <a:pPr indent="-342900" lvl="0" marL="457200" rtl="0" algn="l">
              <a:spcBef>
                <a:spcPts val="0"/>
              </a:spcBef>
              <a:spcAft>
                <a:spcPts val="0"/>
              </a:spcAft>
              <a:buSzPts val="1800"/>
              <a:buChar char="●"/>
            </a:pPr>
            <a:r>
              <a:rPr lang="en"/>
              <a:t>Performance : The system should recognise the character with at least an acceptable accuracy of 65-70%.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