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471796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471796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4717964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4717964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471796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471796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4717964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4717964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4717964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4717964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4717964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4717964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4717964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4717964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471796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471796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471796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471796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qv09i4hwXws&amp;feature=youtu.b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Memory Ballooning Concept in OpenBSD Hypervisor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3" y="2715925"/>
            <a:ext cx="3628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Advisor: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Larkin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516250" y="2761100"/>
            <a:ext cx="3151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 P Montes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Hemaprasanthi Mutyala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Anjala Thulasiram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Ruchika Hazariwal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0" y="854925"/>
            <a:ext cx="8750700" cy="31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3444900" cy="1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purpose of this project is to develop a dynamic memory management technique for the OpenBSD operating system’s hypervisor.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3888462" y="1415497"/>
            <a:ext cx="2267369" cy="2695698"/>
            <a:chOff x="1221500" y="11611049"/>
            <a:chExt cx="3287948" cy="3860925"/>
          </a:xfrm>
        </p:grpSpPr>
        <p:pic>
          <p:nvPicPr>
            <p:cNvPr id="101" name="Google Shape;10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1500" y="11611049"/>
              <a:ext cx="3287948" cy="386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5"/>
            <p:cNvSpPr txBox="1"/>
            <p:nvPr/>
          </p:nvSpPr>
          <p:spPr>
            <a:xfrm>
              <a:off x="1766275" y="14929250"/>
              <a:ext cx="21984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35079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hypervisor must </a:t>
            </a:r>
            <a:r>
              <a:rPr lang="en"/>
              <a:t>over commit</a:t>
            </a:r>
            <a:r>
              <a:rPr lang="en"/>
              <a:t> its memory resources to support multiple guest virtual machines.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must be a way for the hypervisor to temporarily reclaim some of that memory on demand or it will run out of memory.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4209621" y="1248340"/>
            <a:ext cx="1459111" cy="2895947"/>
            <a:chOff x="4743150" y="11611050"/>
            <a:chExt cx="2198449" cy="4371900"/>
          </a:xfrm>
        </p:grpSpPr>
        <p:pic>
          <p:nvPicPr>
            <p:cNvPr id="110" name="Google Shape;11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43150" y="11611050"/>
              <a:ext cx="2198449" cy="437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4743175" y="14929250"/>
              <a:ext cx="21984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09021" y="1236069"/>
            <a:ext cx="1882140" cy="2547293"/>
            <a:chOff x="7379550" y="11611050"/>
            <a:chExt cx="2759736" cy="3811602"/>
          </a:xfrm>
        </p:grpSpPr>
        <p:pic>
          <p:nvPicPr>
            <p:cNvPr id="113" name="Google Shape;11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79550" y="11611050"/>
              <a:ext cx="2759736" cy="3811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6"/>
            <p:cNvSpPr txBox="1"/>
            <p:nvPr/>
          </p:nvSpPr>
          <p:spPr>
            <a:xfrm>
              <a:off x="7643875" y="14929250"/>
              <a:ext cx="21984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00050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977850"/>
            <a:ext cx="39582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memory balloon device is added to the hypervisor which communicates with memory balloon drivers in the guests to exchange 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600591" y="2784881"/>
            <a:ext cx="1433879" cy="2033129"/>
            <a:chOff x="16380525" y="17186175"/>
            <a:chExt cx="3014251" cy="4132375"/>
          </a:xfrm>
        </p:grpSpPr>
        <p:pic>
          <p:nvPicPr>
            <p:cNvPr id="122" name="Google Shape;12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380525" y="17186175"/>
              <a:ext cx="3014251" cy="413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7"/>
            <p:cNvSpPr txBox="1"/>
            <p:nvPr/>
          </p:nvSpPr>
          <p:spPr>
            <a:xfrm>
              <a:off x="16788450" y="20759513"/>
              <a:ext cx="21984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663964" y="2805134"/>
            <a:ext cx="1613038" cy="1992607"/>
            <a:chOff x="11584600" y="16271775"/>
            <a:chExt cx="3376676" cy="4046725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12634975" y="19862800"/>
              <a:ext cx="21984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" name="Google Shape;12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584600" y="16271775"/>
              <a:ext cx="3376676" cy="40467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675" y="778825"/>
            <a:ext cx="3666425" cy="30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21" y="1170200"/>
            <a:ext cx="5761706" cy="3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Communication</a:t>
            </a:r>
            <a:endParaRPr/>
          </a:p>
        </p:txBody>
      </p:sp>
      <p:grpSp>
        <p:nvGrpSpPr>
          <p:cNvPr id="139" name="Google Shape;139;p19"/>
          <p:cNvGrpSpPr/>
          <p:nvPr/>
        </p:nvGrpSpPr>
        <p:grpSpPr>
          <a:xfrm>
            <a:off x="756214" y="1035098"/>
            <a:ext cx="6215924" cy="3060214"/>
            <a:chOff x="1576125" y="26421850"/>
            <a:chExt cx="8675400" cy="3711600"/>
          </a:xfrm>
        </p:grpSpPr>
        <p:sp>
          <p:nvSpPr>
            <p:cNvPr id="140" name="Google Shape;140;p19"/>
            <p:cNvSpPr/>
            <p:nvPr/>
          </p:nvSpPr>
          <p:spPr>
            <a:xfrm>
              <a:off x="1576125" y="26421850"/>
              <a:ext cx="4381200" cy="37116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</a:rPr>
                <a:t>Vring</a:t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</a:rPr>
                <a:t>(virtqueue WRITE)</a:t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6114725" y="26421850"/>
              <a:ext cx="4136700" cy="116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Virtio Driver</a:t>
              </a:r>
              <a:endParaRPr b="1" sz="2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(Guest)</a:t>
              </a:r>
              <a:endParaRPr b="1" sz="2200"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14725" y="27697300"/>
              <a:ext cx="4136700" cy="11607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Vring</a:t>
              </a:r>
              <a:endParaRPr b="1" sz="2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(virtqueue READ)</a:t>
              </a:r>
              <a:endParaRPr b="1" sz="2200"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114825" y="28972750"/>
              <a:ext cx="4136700" cy="116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Virtio Device</a:t>
              </a:r>
              <a:endParaRPr b="1" sz="2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(OpenBSD)</a:t>
              </a:r>
              <a:endParaRPr b="1" sz="22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9665450" y="27286050"/>
              <a:ext cx="171300" cy="691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9665450" y="28581450"/>
              <a:ext cx="171300" cy="691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 flipH="1" rot="10800000">
              <a:off x="9970250" y="27303842"/>
              <a:ext cx="171300" cy="691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 flipH="1" rot="10800000">
              <a:off x="9970250" y="28581442"/>
              <a:ext cx="171300" cy="691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645900" y="26809800"/>
              <a:ext cx="895200" cy="190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619825" y="29296300"/>
              <a:ext cx="895200" cy="190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 flipH="1">
              <a:off x="5588900" y="27114600"/>
              <a:ext cx="895200" cy="190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flipH="1">
              <a:off x="5619825" y="29555000"/>
              <a:ext cx="895200" cy="190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744050" y="27735000"/>
              <a:ext cx="2155800" cy="1707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1820300" y="27308425"/>
              <a:ext cx="19860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Descriptor Table</a:t>
              </a:r>
              <a:endParaRPr b="1" sz="1200"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4320775" y="27735000"/>
              <a:ext cx="417300" cy="1707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3878298" y="27308425"/>
              <a:ext cx="1275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Available</a:t>
              </a:r>
              <a:endParaRPr b="1" sz="1200"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4716498" y="27308425"/>
              <a:ext cx="1275900" cy="4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Used</a:t>
              </a:r>
              <a:endParaRPr b="1" sz="1200"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1744050" y="28039800"/>
              <a:ext cx="2155800" cy="35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744050" y="28725600"/>
              <a:ext cx="2155800" cy="35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3138013" y="27735000"/>
              <a:ext cx="381000" cy="1707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2609799" y="27735000"/>
              <a:ext cx="528300" cy="1707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4320750" y="28039800"/>
              <a:ext cx="417300" cy="35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4320750" y="28725600"/>
              <a:ext cx="417300" cy="35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5158975" y="27735000"/>
              <a:ext cx="417300" cy="1707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5158950" y="28039800"/>
              <a:ext cx="417300" cy="35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5158950" y="28725600"/>
              <a:ext cx="417300" cy="35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749950"/>
            <a:ext cx="8520600" cy="3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Click here to see demo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Optimizing memory reclamation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the balloon thread in parent VMD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Automate the process of sending deflate request from guest VM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