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0" r:id="rId6"/>
    <p:sldMasterId id="2147483672" r:id="rId7"/>
  </p:sldMasterIdLst>
  <p:notesMasterIdLst>
    <p:notesMasterId r:id="rId8"/>
  </p:notesMasterIdLst>
  <p:sldIdLst>
    <p:sldId id="256" r:id="rId9"/>
  </p:sldIdLst>
  <p:sldSz cy="32918400" cx="43891200"/>
  <p:notesSz cx="6858000" cy="9144000"/>
  <p:embeddedFontLst>
    <p:embeddedFont>
      <p:font typeface="Arial Narrow"/>
      <p:regular r:id="rId10"/>
      <p:bold r:id="rId11"/>
      <p:italic r:id="rId12"/>
      <p:boldItalic r:id="rId13"/>
    </p:embeddedFont>
    <p:embeddedFont>
      <p:font typeface="Arial Black"/>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000000"/>
          </p15:clr>
        </p15:guide>
        <p15:guide id="2" orient="horz" pos="20285">
          <p15:clr>
            <a:srgbClr val="000000"/>
          </p15:clr>
        </p15:guide>
        <p15:guide id="3" pos="437">
          <p15:clr>
            <a:srgbClr val="000000"/>
          </p15:clr>
        </p15:guide>
        <p15:guide id="4" pos="6725">
          <p15:clr>
            <a:srgbClr val="000000"/>
          </p15:clr>
        </p15:guide>
        <p15:guide id="5" pos="7239">
          <p15:clr>
            <a:srgbClr val="000000"/>
          </p15:clr>
        </p15:guide>
        <p15:guide id="6" pos="13527">
          <p15:clr>
            <a:srgbClr val="000000"/>
          </p15:clr>
        </p15:guide>
        <p15:guide id="7" pos="14031">
          <p15:clr>
            <a:srgbClr val="000000"/>
          </p15:clr>
        </p15:guide>
        <p15:guide id="8" pos="20319">
          <p15:clr>
            <a:srgbClr val="000000"/>
          </p15:clr>
        </p15:guide>
        <p15:guide id="9" pos="20837">
          <p15:clr>
            <a:srgbClr val="000000"/>
          </p15:clr>
        </p15:guide>
        <p15:guide id="10" pos="27125">
          <p15:clr>
            <a:srgbClr val="000000"/>
          </p15:clr>
        </p15:guide>
        <p15:guide id="11" orient="horz" pos="14297">
          <p15:clr>
            <a:srgbClr val="000000"/>
          </p15:clr>
        </p15:guide>
        <p15:guide id="12" orient="horz" pos="14317">
          <p15:clr>
            <a:srgbClr val="000000"/>
          </p15:clr>
        </p15:guide>
      </p15:sldGuideLst>
    </p:ext>
    <p:ext uri="http://customooxmlschemas.google.com/">
      <go:slidesCustomData xmlns:go="http://customooxmlschemas.google.com/" r:id="rId15" roundtripDataSignature="AMtx7miLqjephNHPxhMze5ZIsVLg/ghD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91A1C3-C5C5-462F-B8B2-0C908066452A}">
  <a:tblStyle styleId="{C191A1C3-C5C5-462F-B8B2-0C908066452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552" orient="horz"/>
        <p:guide pos="20285" orient="horz"/>
        <p:guide pos="437"/>
        <p:guide pos="6725"/>
        <p:guide pos="7239"/>
        <p:guide pos="13527"/>
        <p:guide pos="14031"/>
        <p:guide pos="20319"/>
        <p:guide pos="20837"/>
        <p:guide pos="27125"/>
        <p:guide pos="14297" orient="horz"/>
        <p:guide pos="14317"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ialNarrow-bold.fntdata"/><Relationship Id="rId10" Type="http://schemas.openxmlformats.org/officeDocument/2006/relationships/font" Target="fonts/ArialNarrow-regular.fntdata"/><Relationship Id="rId13" Type="http://schemas.openxmlformats.org/officeDocument/2006/relationships/font" Target="fonts/ArialNarrow-boldItalic.fntdata"/><Relationship Id="rId12" Type="http://schemas.openxmlformats.org/officeDocument/2006/relationships/font" Target="fonts/ArialNarrow-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customschemas.google.com/relationships/presentationmetadata" Target="metadata"/><Relationship Id="rId14"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9" name="Google Shape;1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51" name="Shape 51"/>
        <p:cNvGrpSpPr/>
        <p:nvPr/>
      </p:nvGrpSpPr>
      <p:grpSpPr>
        <a:xfrm>
          <a:off x="0" y="0"/>
          <a:ext cx="0" cy="0"/>
          <a:chOff x="0" y="0"/>
          <a:chExt cx="0" cy="0"/>
        </a:xfrm>
      </p:grpSpPr>
      <p:sp>
        <p:nvSpPr>
          <p:cNvPr id="52" name="Google Shape;52;p1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12"/>
          <p:cNvSpPr txBox="1"/>
          <p:nvPr>
            <p:ph idx="1" type="body"/>
          </p:nvPr>
        </p:nvSpPr>
        <p:spPr>
          <a:xfrm rot="5400000">
            <a:off x="-7600949" y="13933169"/>
            <a:ext cx="26563319"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54" name="Shape 54"/>
        <p:cNvGrpSpPr/>
        <p:nvPr/>
      </p:nvGrpSpPr>
      <p:grpSpPr>
        <a:xfrm>
          <a:off x="0" y="0"/>
          <a:ext cx="0" cy="0"/>
          <a:chOff x="0" y="0"/>
          <a:chExt cx="0" cy="0"/>
        </a:xfrm>
      </p:grpSpPr>
      <p:sp>
        <p:nvSpPr>
          <p:cNvPr id="55" name="Google Shape;55;p13"/>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13"/>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67" name="Shape 67"/>
        <p:cNvGrpSpPr/>
        <p:nvPr/>
      </p:nvGrpSpPr>
      <p:grpSpPr>
        <a:xfrm>
          <a:off x="0" y="0"/>
          <a:ext cx="0" cy="0"/>
          <a:chOff x="0" y="0"/>
          <a:chExt cx="0" cy="0"/>
        </a:xfrm>
      </p:grpSpPr>
      <p:sp>
        <p:nvSpPr>
          <p:cNvPr id="68" name="Google Shape;68;p15"/>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15"/>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70" name="Shape 70"/>
        <p:cNvGrpSpPr/>
        <p:nvPr/>
      </p:nvGrpSpPr>
      <p:grpSpPr>
        <a:xfrm>
          <a:off x="0" y="0"/>
          <a:ext cx="0" cy="0"/>
          <a:chOff x="0" y="0"/>
          <a:chExt cx="0" cy="0"/>
        </a:xfrm>
      </p:grpSpPr>
      <p:sp>
        <p:nvSpPr>
          <p:cNvPr id="71" name="Google Shape;71;p1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16"/>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17"/>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18"/>
          <p:cNvSpPr txBox="1"/>
          <p:nvPr>
            <p:ph idx="1" type="body"/>
          </p:nvPr>
        </p:nvSpPr>
        <p:spPr>
          <a:xfrm>
            <a:off x="693739" y="5638802"/>
            <a:ext cx="491013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9" name="Google Shape;79;p18"/>
          <p:cNvSpPr txBox="1"/>
          <p:nvPr>
            <p:ph idx="2" type="body"/>
          </p:nvPr>
        </p:nvSpPr>
        <p:spPr>
          <a:xfrm>
            <a:off x="5756275" y="5638802"/>
            <a:ext cx="4911725"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80" name="Shape 80"/>
        <p:cNvGrpSpPr/>
        <p:nvPr/>
      </p:nvGrpSpPr>
      <p:grpSpPr>
        <a:xfrm>
          <a:off x="0" y="0"/>
          <a:ext cx="0" cy="0"/>
          <a:chOff x="0" y="0"/>
          <a:chExt cx="0" cy="0"/>
        </a:xfrm>
      </p:grpSpPr>
      <p:sp>
        <p:nvSpPr>
          <p:cNvPr id="81" name="Google Shape;81;p19"/>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19"/>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3" name="Google Shape;83;p19"/>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84" name="Google Shape;84;p19"/>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5" name="Google Shape;85;p19"/>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86" name="Shape 86"/>
        <p:cNvGrpSpPr/>
        <p:nvPr/>
      </p:nvGrpSpPr>
      <p:grpSpPr>
        <a:xfrm>
          <a:off x="0" y="0"/>
          <a:ext cx="0" cy="0"/>
          <a:chOff x="0" y="0"/>
          <a:chExt cx="0" cy="0"/>
        </a:xfrm>
      </p:grpSpPr>
      <p:sp>
        <p:nvSpPr>
          <p:cNvPr id="87" name="Google Shape;87;p20"/>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89" name="Shape 89"/>
        <p:cNvGrpSpPr/>
        <p:nvPr/>
      </p:nvGrpSpPr>
      <p:grpSpPr>
        <a:xfrm>
          <a:off x="0" y="0"/>
          <a:ext cx="0" cy="0"/>
          <a:chOff x="0" y="0"/>
          <a:chExt cx="0" cy="0"/>
        </a:xfrm>
      </p:grpSpPr>
      <p:sp>
        <p:nvSpPr>
          <p:cNvPr id="90" name="Google Shape;90;p22"/>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 name="Google Shape;91;p22"/>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92" name="Google Shape;92;p22"/>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4"/>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93" name="Shape 93"/>
        <p:cNvGrpSpPr/>
        <p:nvPr/>
      </p:nvGrpSpPr>
      <p:grpSpPr>
        <a:xfrm>
          <a:off x="0" y="0"/>
          <a:ext cx="0" cy="0"/>
          <a:chOff x="0" y="0"/>
          <a:chExt cx="0" cy="0"/>
        </a:xfrm>
      </p:grpSpPr>
      <p:sp>
        <p:nvSpPr>
          <p:cNvPr id="94" name="Google Shape;94;p23"/>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23"/>
          <p:cNvSpPr/>
          <p:nvPr>
            <p:ph idx="2" type="pic"/>
          </p:nvPr>
        </p:nvSpPr>
        <p:spPr>
          <a:xfrm>
            <a:off x="8602664" y="2941640"/>
            <a:ext cx="26335038" cy="19750088"/>
          </a:xfrm>
          <a:prstGeom prst="rect">
            <a:avLst/>
          </a:prstGeom>
          <a:noFill/>
          <a:ln>
            <a:noFill/>
          </a:ln>
        </p:spPr>
        <p:txBody>
          <a:bodyPr anchorCtr="0" anchor="t" bIns="380325" lIns="380325" spcFirstLastPara="1" rIns="380325" wrap="square" tIns="380325">
            <a:noAutofit/>
          </a:bodyPr>
          <a:lstStyle>
            <a:lvl1pPr lvl="0" marR="0" rtl="0" algn="l">
              <a:lnSpc>
                <a:spcPct val="100000"/>
              </a:lnSpc>
              <a:spcBef>
                <a:spcPts val="576"/>
              </a:spcBef>
              <a:spcAft>
                <a:spcPts val="0"/>
              </a:spcAft>
              <a:buClr>
                <a:schemeClr val="dk1"/>
              </a:buClr>
              <a:buSzPts val="2880"/>
              <a:buFont typeface="Arial"/>
              <a:buNone/>
              <a:defRPr b="0" i="0" sz="2880" u="none" cap="none" strike="noStrike">
                <a:solidFill>
                  <a:schemeClr val="dk1"/>
                </a:solidFill>
                <a:latin typeface="Arial"/>
                <a:ea typeface="Arial"/>
                <a:cs typeface="Arial"/>
                <a:sym typeface="Arial"/>
              </a:defRPr>
            </a:lvl1pPr>
            <a:lvl2pPr lvl="1" marR="0" rtl="0" algn="l">
              <a:lnSpc>
                <a:spcPct val="100000"/>
              </a:lnSpc>
              <a:spcBef>
                <a:spcPts val="491"/>
              </a:spcBef>
              <a:spcAft>
                <a:spcPts val="0"/>
              </a:spcAft>
              <a:buClr>
                <a:schemeClr val="dk1"/>
              </a:buClr>
              <a:buSzPts val="2453"/>
              <a:buFont typeface="Arial"/>
              <a:buNone/>
              <a:defRPr b="0" i="0" sz="2453" u="none" cap="none" strike="noStrike">
                <a:solidFill>
                  <a:schemeClr val="dk1"/>
                </a:solidFill>
                <a:latin typeface="Arial"/>
                <a:ea typeface="Arial"/>
                <a:cs typeface="Arial"/>
                <a:sym typeface="Arial"/>
              </a:defRPr>
            </a:lvl2pPr>
            <a:lvl3pPr lvl="2" marR="0" rtl="0" algn="l">
              <a:lnSpc>
                <a:spcPct val="100000"/>
              </a:lnSpc>
              <a:spcBef>
                <a:spcPts val="427"/>
              </a:spcBef>
              <a:spcAft>
                <a:spcPts val="0"/>
              </a:spcAft>
              <a:buClr>
                <a:schemeClr val="dk1"/>
              </a:buClr>
              <a:buSzPts val="2133"/>
              <a:buFont typeface="Arial"/>
              <a:buNone/>
              <a:defRPr b="0" i="0" sz="2133" u="none" cap="none" strike="noStrike">
                <a:solidFill>
                  <a:schemeClr val="dk1"/>
                </a:solidFill>
                <a:latin typeface="Arial"/>
                <a:ea typeface="Arial"/>
                <a:cs typeface="Arial"/>
                <a:sym typeface="Arial"/>
              </a:defRPr>
            </a:lvl3pPr>
            <a:lvl4pPr lvl="3"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4pPr>
            <a:lvl5pPr lvl="4"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5pPr>
            <a:lvl6pPr lvl="5"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6pPr>
            <a:lvl7pPr lvl="6"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7pPr>
            <a:lvl8pPr lvl="7"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8pPr>
            <a:lvl9pPr lvl="8"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9pPr>
          </a:lstStyle>
          <a:p/>
        </p:txBody>
      </p:sp>
      <p:sp>
        <p:nvSpPr>
          <p:cNvPr id="96" name="Google Shape;96;p23"/>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97" name="Shape 97"/>
        <p:cNvGrpSpPr/>
        <p:nvPr/>
      </p:nvGrpSpPr>
      <p:grpSpPr>
        <a:xfrm>
          <a:off x="0" y="0"/>
          <a:ext cx="0" cy="0"/>
          <a:chOff x="0" y="0"/>
          <a:chExt cx="0" cy="0"/>
        </a:xfrm>
      </p:grpSpPr>
      <p:sp>
        <p:nvSpPr>
          <p:cNvPr id="98" name="Google Shape;98;p2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24"/>
          <p:cNvSpPr txBox="1"/>
          <p:nvPr>
            <p:ph idx="1" type="body"/>
          </p:nvPr>
        </p:nvSpPr>
        <p:spPr>
          <a:xfrm rot="5400000">
            <a:off x="-7600949" y="13933169"/>
            <a:ext cx="26563319"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100" name="Shape 100"/>
        <p:cNvGrpSpPr/>
        <p:nvPr/>
      </p:nvGrpSpPr>
      <p:grpSpPr>
        <a:xfrm>
          <a:off x="0" y="0"/>
          <a:ext cx="0" cy="0"/>
          <a:chOff x="0" y="0"/>
          <a:chExt cx="0" cy="0"/>
        </a:xfrm>
      </p:grpSpPr>
      <p:sp>
        <p:nvSpPr>
          <p:cNvPr id="101" name="Google Shape;101;p25"/>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25"/>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11" name="Shape 111"/>
        <p:cNvGrpSpPr/>
        <p:nvPr/>
      </p:nvGrpSpPr>
      <p:grpSpPr>
        <a:xfrm>
          <a:off x="0" y="0"/>
          <a:ext cx="0" cy="0"/>
          <a:chOff x="0" y="0"/>
          <a:chExt cx="0" cy="0"/>
        </a:xfrm>
      </p:grpSpPr>
      <p:sp>
        <p:nvSpPr>
          <p:cNvPr id="112" name="Google Shape;112;p27"/>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 name="Google Shape;113;p27"/>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14" name="Shape 114"/>
        <p:cNvGrpSpPr/>
        <p:nvPr/>
      </p:nvGrpSpPr>
      <p:grpSpPr>
        <a:xfrm>
          <a:off x="0" y="0"/>
          <a:ext cx="0" cy="0"/>
          <a:chOff x="0" y="0"/>
          <a:chExt cx="0" cy="0"/>
        </a:xfrm>
      </p:grpSpPr>
      <p:sp>
        <p:nvSpPr>
          <p:cNvPr id="115" name="Google Shape;115;p2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28"/>
          <p:cNvSpPr txBox="1"/>
          <p:nvPr>
            <p:ph idx="1" type="body"/>
          </p:nvPr>
        </p:nvSpPr>
        <p:spPr>
          <a:xfrm>
            <a:off x="693421" y="5638800"/>
            <a:ext cx="4219194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117" name="Shape 117"/>
        <p:cNvGrpSpPr/>
        <p:nvPr/>
      </p:nvGrpSpPr>
      <p:grpSpPr>
        <a:xfrm>
          <a:off x="0" y="0"/>
          <a:ext cx="0" cy="0"/>
          <a:chOff x="0" y="0"/>
          <a:chExt cx="0" cy="0"/>
        </a:xfrm>
      </p:grpSpPr>
      <p:sp>
        <p:nvSpPr>
          <p:cNvPr id="118" name="Google Shape;118;p29"/>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29"/>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120" name="Shape 120"/>
        <p:cNvGrpSpPr/>
        <p:nvPr/>
      </p:nvGrpSpPr>
      <p:grpSpPr>
        <a:xfrm>
          <a:off x="0" y="0"/>
          <a:ext cx="0" cy="0"/>
          <a:chOff x="0" y="0"/>
          <a:chExt cx="0" cy="0"/>
        </a:xfrm>
      </p:grpSpPr>
      <p:sp>
        <p:nvSpPr>
          <p:cNvPr id="121" name="Google Shape;121;p30"/>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30"/>
          <p:cNvSpPr txBox="1"/>
          <p:nvPr>
            <p:ph idx="1" type="body"/>
          </p:nvPr>
        </p:nvSpPr>
        <p:spPr>
          <a:xfrm>
            <a:off x="693742" y="5638802"/>
            <a:ext cx="21018499"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123" name="Google Shape;123;p30"/>
          <p:cNvSpPr txBox="1"/>
          <p:nvPr>
            <p:ph idx="2" type="body"/>
          </p:nvPr>
        </p:nvSpPr>
        <p:spPr>
          <a:xfrm>
            <a:off x="21864641" y="5638802"/>
            <a:ext cx="2102008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124" name="Shape 124"/>
        <p:cNvGrpSpPr/>
        <p:nvPr/>
      </p:nvGrpSpPr>
      <p:grpSpPr>
        <a:xfrm>
          <a:off x="0" y="0"/>
          <a:ext cx="0" cy="0"/>
          <a:chOff x="0" y="0"/>
          <a:chExt cx="0" cy="0"/>
        </a:xfrm>
      </p:grpSpPr>
      <p:sp>
        <p:nvSpPr>
          <p:cNvPr id="125" name="Google Shape;125;p31"/>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31"/>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7" name="Google Shape;127;p31"/>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128" name="Google Shape;128;p31"/>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9" name="Google Shape;129;p31"/>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130" name="Shape 130"/>
        <p:cNvGrpSpPr/>
        <p:nvPr/>
      </p:nvGrpSpPr>
      <p:grpSpPr>
        <a:xfrm>
          <a:off x="0" y="0"/>
          <a:ext cx="0" cy="0"/>
          <a:chOff x="0" y="0"/>
          <a:chExt cx="0" cy="0"/>
        </a:xfrm>
      </p:grpSpPr>
      <p:sp>
        <p:nvSpPr>
          <p:cNvPr id="131" name="Google Shape;131;p3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5"/>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133" name="Shape 133"/>
        <p:cNvGrpSpPr/>
        <p:nvPr/>
      </p:nvGrpSpPr>
      <p:grpSpPr>
        <a:xfrm>
          <a:off x="0" y="0"/>
          <a:ext cx="0" cy="0"/>
          <a:chOff x="0" y="0"/>
          <a:chExt cx="0" cy="0"/>
        </a:xfrm>
      </p:grpSpPr>
      <p:sp>
        <p:nvSpPr>
          <p:cNvPr id="134" name="Google Shape;134;p34"/>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 name="Google Shape;135;p34"/>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136" name="Google Shape;136;p34"/>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137" name="Shape 137"/>
        <p:cNvGrpSpPr/>
        <p:nvPr/>
      </p:nvGrpSpPr>
      <p:grpSpPr>
        <a:xfrm>
          <a:off x="0" y="0"/>
          <a:ext cx="0" cy="0"/>
          <a:chOff x="0" y="0"/>
          <a:chExt cx="0" cy="0"/>
        </a:xfrm>
      </p:grpSpPr>
      <p:sp>
        <p:nvSpPr>
          <p:cNvPr id="138" name="Google Shape;138;p35"/>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35"/>
          <p:cNvSpPr/>
          <p:nvPr>
            <p:ph idx="2" type="pic"/>
          </p:nvPr>
        </p:nvSpPr>
        <p:spPr>
          <a:xfrm>
            <a:off x="8602664" y="2941640"/>
            <a:ext cx="26335038" cy="19750088"/>
          </a:xfrm>
          <a:prstGeom prst="rect">
            <a:avLst/>
          </a:prstGeom>
          <a:noFill/>
          <a:ln>
            <a:noFill/>
          </a:ln>
        </p:spPr>
        <p:txBody>
          <a:bodyPr anchorCtr="0" anchor="t" bIns="380325" lIns="380325" spcFirstLastPara="1" rIns="380325" wrap="square" tIns="380325">
            <a:noAutofit/>
          </a:bodyPr>
          <a:lstStyle>
            <a:lvl1pPr lvl="0" marR="0" rtl="0" algn="l">
              <a:lnSpc>
                <a:spcPct val="100000"/>
              </a:lnSpc>
              <a:spcBef>
                <a:spcPts val="576"/>
              </a:spcBef>
              <a:spcAft>
                <a:spcPts val="0"/>
              </a:spcAft>
              <a:buClr>
                <a:schemeClr val="dk1"/>
              </a:buClr>
              <a:buSzPts val="2880"/>
              <a:buFont typeface="Arial"/>
              <a:buNone/>
              <a:defRPr b="0" i="0" sz="2880" u="none" cap="none" strike="noStrike">
                <a:solidFill>
                  <a:schemeClr val="dk1"/>
                </a:solidFill>
                <a:latin typeface="Arial"/>
                <a:ea typeface="Arial"/>
                <a:cs typeface="Arial"/>
                <a:sym typeface="Arial"/>
              </a:defRPr>
            </a:lvl1pPr>
            <a:lvl2pPr lvl="1" marR="0" rtl="0" algn="l">
              <a:lnSpc>
                <a:spcPct val="100000"/>
              </a:lnSpc>
              <a:spcBef>
                <a:spcPts val="491"/>
              </a:spcBef>
              <a:spcAft>
                <a:spcPts val="0"/>
              </a:spcAft>
              <a:buClr>
                <a:schemeClr val="dk1"/>
              </a:buClr>
              <a:buSzPts val="2453"/>
              <a:buFont typeface="Arial"/>
              <a:buNone/>
              <a:defRPr b="0" i="0" sz="2453" u="none" cap="none" strike="noStrike">
                <a:solidFill>
                  <a:schemeClr val="dk1"/>
                </a:solidFill>
                <a:latin typeface="Arial"/>
                <a:ea typeface="Arial"/>
                <a:cs typeface="Arial"/>
                <a:sym typeface="Arial"/>
              </a:defRPr>
            </a:lvl2pPr>
            <a:lvl3pPr lvl="2" marR="0" rtl="0" algn="l">
              <a:lnSpc>
                <a:spcPct val="100000"/>
              </a:lnSpc>
              <a:spcBef>
                <a:spcPts val="427"/>
              </a:spcBef>
              <a:spcAft>
                <a:spcPts val="0"/>
              </a:spcAft>
              <a:buClr>
                <a:schemeClr val="dk1"/>
              </a:buClr>
              <a:buSzPts val="2133"/>
              <a:buFont typeface="Arial"/>
              <a:buNone/>
              <a:defRPr b="0" i="0" sz="2133" u="none" cap="none" strike="noStrike">
                <a:solidFill>
                  <a:schemeClr val="dk1"/>
                </a:solidFill>
                <a:latin typeface="Arial"/>
                <a:ea typeface="Arial"/>
                <a:cs typeface="Arial"/>
                <a:sym typeface="Arial"/>
              </a:defRPr>
            </a:lvl3pPr>
            <a:lvl4pPr lvl="3"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4pPr>
            <a:lvl5pPr lvl="4"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5pPr>
            <a:lvl6pPr lvl="5"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6pPr>
            <a:lvl7pPr lvl="6"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7pPr>
            <a:lvl8pPr lvl="7"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8pPr>
            <a:lvl9pPr lvl="8"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9pPr>
          </a:lstStyle>
          <a:p/>
        </p:txBody>
      </p:sp>
      <p:sp>
        <p:nvSpPr>
          <p:cNvPr id="140" name="Google Shape;140;p35"/>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141" name="Shape 141"/>
        <p:cNvGrpSpPr/>
        <p:nvPr/>
      </p:nvGrpSpPr>
      <p:grpSpPr>
        <a:xfrm>
          <a:off x="0" y="0"/>
          <a:ext cx="0" cy="0"/>
          <a:chOff x="0" y="0"/>
          <a:chExt cx="0" cy="0"/>
        </a:xfrm>
      </p:grpSpPr>
      <p:sp>
        <p:nvSpPr>
          <p:cNvPr id="142" name="Google Shape;142;p3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3" name="Google Shape;143;p36"/>
          <p:cNvSpPr txBox="1"/>
          <p:nvPr>
            <p:ph idx="1" type="body"/>
          </p:nvPr>
        </p:nvSpPr>
        <p:spPr>
          <a:xfrm rot="5400000">
            <a:off x="8507733" y="-2175511"/>
            <a:ext cx="26563319" cy="421919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144" name="Shape 144"/>
        <p:cNvGrpSpPr/>
        <p:nvPr/>
      </p:nvGrpSpPr>
      <p:grpSpPr>
        <a:xfrm>
          <a:off x="0" y="0"/>
          <a:ext cx="0" cy="0"/>
          <a:chOff x="0" y="0"/>
          <a:chExt cx="0" cy="0"/>
        </a:xfrm>
      </p:grpSpPr>
      <p:sp>
        <p:nvSpPr>
          <p:cNvPr id="145" name="Google Shape;145;p37"/>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6" name="Google Shape;146;p37"/>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30" name="Shape 30"/>
        <p:cNvGrpSpPr/>
        <p:nvPr/>
      </p:nvGrpSpPr>
      <p:grpSpPr>
        <a:xfrm>
          <a:off x="0" y="0"/>
          <a:ext cx="0" cy="0"/>
          <a:chOff x="0" y="0"/>
          <a:chExt cx="0" cy="0"/>
        </a:xfrm>
      </p:grpSpPr>
      <p:sp>
        <p:nvSpPr>
          <p:cNvPr id="31" name="Google Shape;31;p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6"/>
          <p:cNvSpPr txBox="1"/>
          <p:nvPr>
            <p:ph idx="1" type="body"/>
          </p:nvPr>
        </p:nvSpPr>
        <p:spPr>
          <a:xfrm>
            <a:off x="693739" y="5638802"/>
            <a:ext cx="491013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3" name="Google Shape;33;p6"/>
          <p:cNvSpPr txBox="1"/>
          <p:nvPr>
            <p:ph idx="2" type="body"/>
          </p:nvPr>
        </p:nvSpPr>
        <p:spPr>
          <a:xfrm>
            <a:off x="5756275" y="5638802"/>
            <a:ext cx="4911725"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34" name="Shape 34"/>
        <p:cNvGrpSpPr/>
        <p:nvPr/>
      </p:nvGrpSpPr>
      <p:grpSpPr>
        <a:xfrm>
          <a:off x="0" y="0"/>
          <a:ext cx="0" cy="0"/>
          <a:chOff x="0" y="0"/>
          <a:chExt cx="0" cy="0"/>
        </a:xfrm>
      </p:grpSpPr>
      <p:sp>
        <p:nvSpPr>
          <p:cNvPr id="35" name="Google Shape;35;p7"/>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7"/>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7" name="Google Shape;37;p7"/>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38" name="Google Shape;38;p7"/>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9" name="Google Shape;39;p7"/>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43" name="Shape 43"/>
        <p:cNvGrpSpPr/>
        <p:nvPr/>
      </p:nvGrpSpPr>
      <p:grpSpPr>
        <a:xfrm>
          <a:off x="0" y="0"/>
          <a:ext cx="0" cy="0"/>
          <a:chOff x="0" y="0"/>
          <a:chExt cx="0" cy="0"/>
        </a:xfrm>
      </p:grpSpPr>
      <p:sp>
        <p:nvSpPr>
          <p:cNvPr id="44" name="Google Shape;44;p10"/>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10"/>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46" name="Google Shape;46;p10"/>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47" name="Shape 47"/>
        <p:cNvGrpSpPr/>
        <p:nvPr/>
      </p:nvGrpSpPr>
      <p:grpSpPr>
        <a:xfrm>
          <a:off x="0" y="0"/>
          <a:ext cx="0" cy="0"/>
          <a:chOff x="0" y="0"/>
          <a:chExt cx="0" cy="0"/>
        </a:xfrm>
      </p:grpSpPr>
      <p:sp>
        <p:nvSpPr>
          <p:cNvPr id="48" name="Google Shape;48;p11"/>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11"/>
          <p:cNvSpPr/>
          <p:nvPr>
            <p:ph idx="2" type="pic"/>
          </p:nvPr>
        </p:nvSpPr>
        <p:spPr>
          <a:xfrm>
            <a:off x="8602664" y="2941640"/>
            <a:ext cx="26335038" cy="19750088"/>
          </a:xfrm>
          <a:prstGeom prst="rect">
            <a:avLst/>
          </a:prstGeom>
          <a:noFill/>
          <a:ln>
            <a:noFill/>
          </a:ln>
        </p:spPr>
        <p:txBody>
          <a:bodyPr anchorCtr="0" anchor="t" bIns="380325" lIns="380325" spcFirstLastPara="1" rIns="380325" wrap="square" tIns="380325">
            <a:noAutofit/>
          </a:bodyPr>
          <a:lstStyle>
            <a:lvl1pPr lvl="0" marR="0" rtl="0" algn="l">
              <a:lnSpc>
                <a:spcPct val="100000"/>
              </a:lnSpc>
              <a:spcBef>
                <a:spcPts val="576"/>
              </a:spcBef>
              <a:spcAft>
                <a:spcPts val="0"/>
              </a:spcAft>
              <a:buClr>
                <a:schemeClr val="dk1"/>
              </a:buClr>
              <a:buSzPts val="2880"/>
              <a:buFont typeface="Arial"/>
              <a:buNone/>
              <a:defRPr b="0" i="0" sz="2880" u="none" cap="none" strike="noStrike">
                <a:solidFill>
                  <a:schemeClr val="dk1"/>
                </a:solidFill>
                <a:latin typeface="Arial"/>
                <a:ea typeface="Arial"/>
                <a:cs typeface="Arial"/>
                <a:sym typeface="Arial"/>
              </a:defRPr>
            </a:lvl1pPr>
            <a:lvl2pPr lvl="1" marR="0" rtl="0" algn="l">
              <a:lnSpc>
                <a:spcPct val="100000"/>
              </a:lnSpc>
              <a:spcBef>
                <a:spcPts val="491"/>
              </a:spcBef>
              <a:spcAft>
                <a:spcPts val="0"/>
              </a:spcAft>
              <a:buClr>
                <a:schemeClr val="dk1"/>
              </a:buClr>
              <a:buSzPts val="2453"/>
              <a:buFont typeface="Arial"/>
              <a:buNone/>
              <a:defRPr b="0" i="0" sz="2453" u="none" cap="none" strike="noStrike">
                <a:solidFill>
                  <a:schemeClr val="dk1"/>
                </a:solidFill>
                <a:latin typeface="Arial"/>
                <a:ea typeface="Arial"/>
                <a:cs typeface="Arial"/>
                <a:sym typeface="Arial"/>
              </a:defRPr>
            </a:lvl2pPr>
            <a:lvl3pPr lvl="2" marR="0" rtl="0" algn="l">
              <a:lnSpc>
                <a:spcPct val="100000"/>
              </a:lnSpc>
              <a:spcBef>
                <a:spcPts val="427"/>
              </a:spcBef>
              <a:spcAft>
                <a:spcPts val="0"/>
              </a:spcAft>
              <a:buClr>
                <a:schemeClr val="dk1"/>
              </a:buClr>
              <a:buSzPts val="2133"/>
              <a:buFont typeface="Arial"/>
              <a:buNone/>
              <a:defRPr b="0" i="0" sz="2133" u="none" cap="none" strike="noStrike">
                <a:solidFill>
                  <a:schemeClr val="dk1"/>
                </a:solidFill>
                <a:latin typeface="Arial"/>
                <a:ea typeface="Arial"/>
                <a:cs typeface="Arial"/>
                <a:sym typeface="Arial"/>
              </a:defRPr>
            </a:lvl3pPr>
            <a:lvl4pPr lvl="3"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4pPr>
            <a:lvl5pPr lvl="4"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5pPr>
            <a:lvl6pPr lvl="5"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6pPr>
            <a:lvl7pPr lvl="6"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7pPr>
            <a:lvl8pPr lvl="7"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8pPr>
            <a:lvl9pPr lvl="8" marR="0" rtl="0" algn="l">
              <a:lnSpc>
                <a:spcPct val="100000"/>
              </a:lnSpc>
              <a:spcBef>
                <a:spcPts val="363"/>
              </a:spcBef>
              <a:spcAft>
                <a:spcPts val="0"/>
              </a:spcAft>
              <a:buClr>
                <a:schemeClr val="dk1"/>
              </a:buClr>
              <a:buSzPts val="1813"/>
              <a:buFont typeface="Arial"/>
              <a:buNone/>
              <a:defRPr b="0" i="0" sz="1812" u="none" cap="none" strike="noStrike">
                <a:solidFill>
                  <a:schemeClr val="dk1"/>
                </a:solidFill>
                <a:latin typeface="Arial"/>
                <a:ea typeface="Arial"/>
                <a:cs typeface="Arial"/>
                <a:sym typeface="Arial"/>
              </a:defRPr>
            </a:lvl9pPr>
          </a:lstStyle>
          <a:p/>
        </p:txBody>
      </p:sp>
      <p:sp>
        <p:nvSpPr>
          <p:cNvPr id="50" name="Google Shape;50;p11"/>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58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2" name="Google Shape;12;p2"/>
          <p:cNvSpPr/>
          <p:nvPr/>
        </p:nvSpPr>
        <p:spPr>
          <a:xfrm>
            <a:off x="70726" y="4800600"/>
            <a:ext cx="43752274" cy="129540"/>
          </a:xfrm>
          <a:prstGeom prst="rect">
            <a:avLst/>
          </a:prstGeom>
          <a:solidFill>
            <a:srgbClr val="660000"/>
          </a:solidFill>
          <a:ln cap="flat" cmpd="sng" w="152400">
            <a:solidFill>
              <a:srgbClr val="FF9900"/>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TEMPLATE DESIGN © 2008</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4" name="Google Shape;14;p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9pPr>
          </a:lstStyle>
          <a:p/>
        </p:txBody>
      </p:sp>
      <p:sp>
        <p:nvSpPr>
          <p:cNvPr id="15" name="Google Shape;15;p2"/>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6" name="Google Shape;16;p2"/>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8" name="Google Shape;18;p2"/>
          <p:cNvSpPr/>
          <p:nvPr/>
        </p:nvSpPr>
        <p:spPr>
          <a:xfrm>
            <a:off x="22273259"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9" name="Google Shape;19;p2"/>
          <p:cNvSpPr/>
          <p:nvPr/>
        </p:nvSpPr>
        <p:spPr>
          <a:xfrm>
            <a:off x="33078419"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20" name="Google Shape;20;p2"/>
          <p:cNvSpPr/>
          <p:nvPr/>
        </p:nvSpPr>
        <p:spPr>
          <a:xfrm>
            <a:off x="579664" y="32395888"/>
            <a:ext cx="1773691" cy="365352"/>
          </a:xfrm>
          <a:prstGeom prst="rect">
            <a:avLst/>
          </a:prstGeom>
          <a:solidFill>
            <a:schemeClr val="lt1"/>
          </a:solidFill>
          <a:ln>
            <a:noFill/>
          </a:ln>
        </p:spPr>
        <p:txBody>
          <a:bodyPr anchorCtr="0" anchor="t" bIns="457200" lIns="457200" spcFirstLastPara="1" rIns="457200" wrap="square" tIns="457200">
            <a:spAutoFit/>
          </a:bodyPr>
          <a:lstStyle/>
          <a:p>
            <a:pPr indent="0" lvl="0" marL="0" marR="0" rtl="0" algn="l">
              <a:lnSpc>
                <a:spcPct val="100000"/>
              </a:lnSpc>
              <a:spcBef>
                <a:spcPts val="0"/>
              </a:spcBef>
              <a:spcAft>
                <a:spcPts val="0"/>
              </a:spcAft>
              <a:buClr>
                <a:schemeClr val="dk1"/>
              </a:buClr>
              <a:buSzPts val="2900"/>
              <a:buFont typeface="Arial Narrow"/>
              <a:buNone/>
            </a:pPr>
            <a:r>
              <a:t/>
            </a:r>
            <a:endParaRPr b="0" i="0" sz="29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sp>
        <p:nvSpPr>
          <p:cNvPr id="58" name="Google Shape;58;p14"/>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59" name="Google Shape;59;p14"/>
          <p:cNvSpPr/>
          <p:nvPr/>
        </p:nvSpPr>
        <p:spPr>
          <a:xfrm>
            <a:off x="693421" y="5638800"/>
            <a:ext cx="9974580"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60" name="Google Shape;60;p14"/>
          <p:cNvSpPr/>
          <p:nvPr/>
        </p:nvSpPr>
        <p:spPr>
          <a:xfrm>
            <a:off x="0" y="4800600"/>
            <a:ext cx="43891199"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61" name="Google Shape;61;p14"/>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62" name="Google Shape;62;p1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9pPr>
          </a:lstStyle>
          <a:p/>
        </p:txBody>
      </p:sp>
      <p:sp>
        <p:nvSpPr>
          <p:cNvPr id="63" name="Google Shape;63;p14"/>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64" name="Google Shape;64;p14"/>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65" name="Google Shape;65;p14"/>
          <p:cNvSpPr/>
          <p:nvPr/>
        </p:nvSpPr>
        <p:spPr>
          <a:xfrm>
            <a:off x="11490961" y="5638800"/>
            <a:ext cx="20764501"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66" name="Google Shape;66;p14"/>
          <p:cNvSpPr/>
          <p:nvPr/>
        </p:nvSpPr>
        <p:spPr>
          <a:xfrm>
            <a:off x="33078419" y="5638800"/>
            <a:ext cx="9982200"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3" name="Shape 103"/>
        <p:cNvGrpSpPr/>
        <p:nvPr/>
      </p:nvGrpSpPr>
      <p:grpSpPr>
        <a:xfrm>
          <a:off x="0" y="0"/>
          <a:ext cx="0" cy="0"/>
          <a:chOff x="0" y="0"/>
          <a:chExt cx="0" cy="0"/>
        </a:xfrm>
      </p:grpSpPr>
      <p:sp>
        <p:nvSpPr>
          <p:cNvPr id="104" name="Google Shape;104;p26"/>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05" name="Google Shape;105;p26"/>
          <p:cNvSpPr/>
          <p:nvPr/>
        </p:nvSpPr>
        <p:spPr>
          <a:xfrm>
            <a:off x="693420" y="5638800"/>
            <a:ext cx="42367201"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06" name="Google Shape;106;p26"/>
          <p:cNvSpPr/>
          <p:nvPr/>
        </p:nvSpPr>
        <p:spPr>
          <a:xfrm>
            <a:off x="0" y="4800600"/>
            <a:ext cx="43891199"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07" name="Google Shape;107;p26"/>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08" name="Google Shape;108;p2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9pPr>
          </a:lstStyle>
          <a:p/>
        </p:txBody>
      </p:sp>
      <p:sp>
        <p:nvSpPr>
          <p:cNvPr id="109" name="Google Shape;109;p26"/>
          <p:cNvSpPr txBox="1"/>
          <p:nvPr>
            <p:ph idx="1" type="body"/>
          </p:nvPr>
        </p:nvSpPr>
        <p:spPr>
          <a:xfrm>
            <a:off x="693421" y="5638800"/>
            <a:ext cx="4219194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10" name="Google Shape;110;p26"/>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oasis-open.org/virtio/virtio/v1.1/csprd01/virtio-v1.1-csprd01.html" TargetMode="External"/><Relationship Id="rId4" Type="http://schemas.openxmlformats.org/officeDocument/2006/relationships/image" Target="../media/image4.png"/><Relationship Id="rId11" Type="http://schemas.openxmlformats.org/officeDocument/2006/relationships/image" Target="../media/image1.png"/><Relationship Id="rId10" Type="http://schemas.openxmlformats.org/officeDocument/2006/relationships/image" Target="../media/image5.png"/><Relationship Id="rId12"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
          <p:cNvSpPr txBox="1"/>
          <p:nvPr/>
        </p:nvSpPr>
        <p:spPr>
          <a:xfrm>
            <a:off x="33568650" y="17255500"/>
            <a:ext cx="8873100" cy="12186600"/>
          </a:xfrm>
          <a:prstGeom prst="rect">
            <a:avLst/>
          </a:prstGeom>
          <a:noFill/>
          <a:ln>
            <a:noFill/>
          </a:ln>
        </p:spPr>
        <p:txBody>
          <a:bodyPr anchorCtr="0" anchor="t" bIns="406375" lIns="406375" spcFirstLastPara="1" rIns="406375" wrap="square" tIns="406375">
            <a:spAutoFit/>
          </a:bodyPr>
          <a:lstStyle/>
          <a:p>
            <a:pPr indent="0" lvl="0" marL="0" marR="0" rtl="0" algn="just">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[1]</a:t>
            </a:r>
            <a:r>
              <a:rPr lang="en-US" sz="2987">
                <a:solidFill>
                  <a:schemeClr val="dk1"/>
                </a:solidFill>
                <a:latin typeface="Arial Narrow"/>
                <a:ea typeface="Arial Narrow"/>
                <a:cs typeface="Arial Narrow"/>
                <a:sym typeface="Arial Narrow"/>
              </a:rPr>
              <a:t> </a:t>
            </a:r>
            <a:r>
              <a:rPr b="0" i="0" lang="en-US" sz="2987" u="none" cap="none" strike="noStrike">
                <a:solidFill>
                  <a:schemeClr val="dk1"/>
                </a:solidFill>
                <a:latin typeface="Arial Narrow"/>
                <a:ea typeface="Arial Narrow"/>
                <a:cs typeface="Arial Narrow"/>
                <a:sym typeface="Arial Narrow"/>
              </a:rPr>
              <a:t>Waldspurger, C. A. (2002). Memory resource management in VMware ESX server. ACM SIGOPS Operating Systems Review, 36(SI), 181. doi: 10.1145/844128.844146.</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[2] Wang, J., &amp; Wang, B. (2016). A hybrid main memory applied in virtualization environments. 2016 First IEEE International Conference on Computer Communication and the Internet (ICCCI). doi:10.1109/cci.2016.7778955.</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[3] Moniruzzaman, A. B. M. (2014). Analysis of Memory Ballooning Technique for Dynamic Memory Management of Virtual Machines (VMs). International Journal of Grid and Distributed Computing, 7(6), 81–90. doi: 10.14257/ijgdc.2014.7.6.07</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[4] VMware Virtualization. (2011). SciVee. doi: 10.4016/33276.01]</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rPr lang="en-US" sz="2987">
                <a:solidFill>
                  <a:schemeClr val="dk1"/>
                </a:solidFill>
                <a:latin typeface="Arial Narrow"/>
                <a:ea typeface="Arial Narrow"/>
                <a:cs typeface="Arial Narrow"/>
                <a:sym typeface="Arial Narrow"/>
              </a:rPr>
              <a:t>[5] Virtual I/O Device (VIRTIO) Version 1.1. Edited by Michael S. Tsirkin and Cornelia Huck. 20 December 2018. OASIS Committee Specification Draft 01 / Public Review </a:t>
            </a:r>
            <a:r>
              <a:rPr lang="en-US" sz="2987">
                <a:solidFill>
                  <a:schemeClr val="dk1"/>
                </a:solidFill>
                <a:uFill>
                  <a:noFill/>
                </a:uFill>
                <a:latin typeface="Arial Narrow"/>
                <a:ea typeface="Arial Narrow"/>
                <a:cs typeface="Arial Narrow"/>
                <a:sym typeface="Arial Narrow"/>
                <a:hlinkClick r:id="rId3"/>
              </a:rPr>
              <a:t>https://docs.oasis-open.org/virtio/virtio/v1.1/csprd01/virtio-v1.1-csprd01.html</a:t>
            </a:r>
            <a:r>
              <a:rPr lang="en-US" sz="2987">
                <a:solidFill>
                  <a:schemeClr val="dk1"/>
                </a:solidFill>
                <a:latin typeface="Arial Narrow"/>
                <a:ea typeface="Arial Narrow"/>
                <a:cs typeface="Arial Narrow"/>
                <a:sym typeface="Arial Narrow"/>
              </a:rPr>
              <a:t>.</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p:txBody>
      </p:sp>
      <p:sp>
        <p:nvSpPr>
          <p:cNvPr id="153" name="Google Shape;153;p1"/>
          <p:cNvSpPr/>
          <p:nvPr/>
        </p:nvSpPr>
        <p:spPr>
          <a:xfrm>
            <a:off x="11510433" y="674666"/>
            <a:ext cx="20747700" cy="3184200"/>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7680"/>
              <a:buFont typeface="Arial"/>
              <a:buNone/>
            </a:pPr>
            <a:r>
              <a:rPr b="1" i="0" lang="en-US" sz="7680" u="none" cap="none" strike="noStrike">
                <a:solidFill>
                  <a:srgbClr val="FFFFFF"/>
                </a:solidFill>
                <a:latin typeface="Arial"/>
                <a:ea typeface="Arial"/>
                <a:cs typeface="Arial"/>
                <a:sym typeface="Arial"/>
              </a:rPr>
              <a:t>Implementing Memory Ballooning Concept in OpenBSD Hypervisor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FFFFFF"/>
                </a:solidFill>
                <a:latin typeface="Arial"/>
                <a:ea typeface="Arial"/>
                <a:cs typeface="Arial"/>
                <a:sym typeface="Arial"/>
              </a:rPr>
              <a:t>Project Advisor: Mike Larkin</a:t>
            </a: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698501" y="5637071"/>
            <a:ext cx="99696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Introduction</a:t>
            </a:r>
            <a:endParaRPr b="0" i="0" sz="1400" u="none" cap="none" strike="noStrike">
              <a:solidFill>
                <a:srgbClr val="000000"/>
              </a:solidFill>
              <a:latin typeface="Arial"/>
              <a:ea typeface="Arial"/>
              <a:cs typeface="Arial"/>
              <a:sym typeface="Arial"/>
            </a:endParaRPr>
          </a:p>
        </p:txBody>
      </p:sp>
      <p:sp>
        <p:nvSpPr>
          <p:cNvPr id="155" name="Google Shape;155;p1"/>
          <p:cNvSpPr txBox="1"/>
          <p:nvPr/>
        </p:nvSpPr>
        <p:spPr>
          <a:xfrm>
            <a:off x="1378375" y="6028725"/>
            <a:ext cx="8873100" cy="19392000"/>
          </a:xfrm>
          <a:prstGeom prst="rect">
            <a:avLst/>
          </a:prstGeom>
          <a:noFill/>
          <a:ln>
            <a:noFill/>
          </a:ln>
        </p:spPr>
        <p:txBody>
          <a:bodyPr anchorCtr="0" anchor="t" bIns="406375" lIns="406375" spcFirstLastPara="1" rIns="406375" wrap="square" tIns="406375">
            <a:spAutoFit/>
          </a:bodyPr>
          <a:lstStyle/>
          <a:p>
            <a:pPr indent="0" lvl="0" marL="0" marR="0" rtl="0" algn="just">
              <a:lnSpc>
                <a:spcPct val="100000"/>
              </a:lnSpc>
              <a:spcBef>
                <a:spcPts val="0"/>
              </a:spcBef>
              <a:spcAft>
                <a:spcPts val="0"/>
              </a:spcAft>
              <a:buClr>
                <a:srgbClr val="000000"/>
              </a:buClr>
              <a:buSzPts val="2990"/>
              <a:buFont typeface="Arial"/>
              <a:buNone/>
            </a:pPr>
            <a:r>
              <a:rPr b="0" i="0" lang="en-US" sz="2990" u="none" cap="none" strike="noStrike">
                <a:solidFill>
                  <a:srgbClr val="000000"/>
                </a:solidFill>
                <a:latin typeface="Arial Narrow"/>
                <a:ea typeface="Arial Narrow"/>
                <a:cs typeface="Arial Narrow"/>
                <a:sym typeface="Arial Narrow"/>
              </a:rPr>
              <a:t>The purpose of this project is to develop a dynamic memory </a:t>
            </a:r>
            <a:r>
              <a:rPr lang="en-US" sz="2990">
                <a:latin typeface="Arial Narrow"/>
                <a:ea typeface="Arial Narrow"/>
                <a:cs typeface="Arial Narrow"/>
                <a:sym typeface="Arial Narrow"/>
              </a:rPr>
              <a:t>management</a:t>
            </a:r>
            <a:r>
              <a:rPr b="0" i="0" lang="en-US" sz="2990" u="none" cap="none" strike="noStrike">
                <a:solidFill>
                  <a:srgbClr val="000000"/>
                </a:solidFill>
                <a:latin typeface="Arial Narrow"/>
                <a:ea typeface="Arial Narrow"/>
                <a:cs typeface="Arial Narrow"/>
                <a:sym typeface="Arial Narrow"/>
              </a:rPr>
              <a:t> </a:t>
            </a:r>
            <a:r>
              <a:rPr lang="en-US" sz="2990">
                <a:latin typeface="Arial Narrow"/>
                <a:ea typeface="Arial Narrow"/>
                <a:cs typeface="Arial Narrow"/>
                <a:sym typeface="Arial Narrow"/>
              </a:rPr>
              <a:t>technique</a:t>
            </a:r>
            <a:r>
              <a:rPr b="0" i="0" lang="en-US" sz="2990" u="none" cap="none" strike="noStrike">
                <a:solidFill>
                  <a:srgbClr val="000000"/>
                </a:solidFill>
                <a:latin typeface="Arial Narrow"/>
                <a:ea typeface="Arial Narrow"/>
                <a:cs typeface="Arial Narrow"/>
                <a:sym typeface="Arial Narrow"/>
              </a:rPr>
              <a:t> that enables a hypervisor to reclaim unused memory from virtual machines(VM). A hypervisor is a host to guest virtual machines and each guest is assigned a portion of the hypervisor’s memory.  The hypervisor over-commits its memory resources when assigning memory to the guest VMs in order to maximize the use of its available memory.  When a hypervisor is low on memory, it needs a mechanism to retrieve unused memory from guest virtual machines.</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sz="2990">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rPr lang="en-US" sz="2990">
                <a:solidFill>
                  <a:schemeClr val="dk1"/>
                </a:solidFill>
                <a:latin typeface="Arial Narrow"/>
                <a:ea typeface="Arial Narrow"/>
                <a:cs typeface="Arial Narrow"/>
                <a:sym typeface="Arial Narrow"/>
              </a:rPr>
              <a:t>The major components for the OpenBSD OS environment are shown in the following architecture diagram.  Our work was focused on the VMM(4), VMD, driver and device components.</a:t>
            </a:r>
            <a:endParaRPr sz="2990">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sz="2990">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sz="2990">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sz="2990">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rPr b="1" lang="en-US" sz="2987">
                <a:solidFill>
                  <a:schemeClr val="dk1"/>
                </a:solidFill>
                <a:latin typeface="Arial Narrow"/>
                <a:ea typeface="Arial Narrow"/>
                <a:cs typeface="Arial Narrow"/>
                <a:sym typeface="Arial Narrow"/>
              </a:rPr>
              <a:t>Virtqueues:</a:t>
            </a:r>
            <a:endParaRPr b="1"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rPr lang="en-US" sz="2987">
                <a:solidFill>
                  <a:schemeClr val="dk1"/>
                </a:solidFill>
                <a:latin typeface="Arial Narrow"/>
                <a:ea typeface="Arial Narrow"/>
                <a:cs typeface="Arial Narrow"/>
                <a:sym typeface="Arial Narrow"/>
              </a:rPr>
              <a:t>Our device, along with all VIRTIO devices, use one or more virtqueues as their primary method of bulk transportation of data.  A virtqueue is comprised of a descriptor table, available ring and used ring. Our device uses </a:t>
            </a:r>
            <a:r>
              <a:rPr b="0" i="0" lang="en-US" sz="2987" u="none" cap="none" strike="noStrike">
                <a:solidFill>
                  <a:schemeClr val="dk1"/>
                </a:solidFill>
                <a:latin typeface="Arial Narrow"/>
                <a:ea typeface="Arial Narrow"/>
                <a:cs typeface="Arial Narrow"/>
                <a:sym typeface="Arial Narrow"/>
              </a:rPr>
              <a:t>three virtqueues</a:t>
            </a:r>
            <a:r>
              <a:rPr lang="en-US" sz="2987">
                <a:solidFill>
                  <a:schemeClr val="dk1"/>
                </a:solidFill>
                <a:latin typeface="Arial Narrow"/>
                <a:ea typeface="Arial Narrow"/>
                <a:cs typeface="Arial Narrow"/>
                <a:sym typeface="Arial Narrow"/>
              </a:rPr>
              <a:t>: </a:t>
            </a:r>
            <a:r>
              <a:rPr b="0" i="0" lang="en-US" sz="2987" u="none" cap="none" strike="noStrike">
                <a:solidFill>
                  <a:schemeClr val="dk1"/>
                </a:solidFill>
                <a:latin typeface="Arial Narrow"/>
                <a:ea typeface="Arial Narrow"/>
                <a:cs typeface="Arial Narrow"/>
                <a:sym typeface="Arial Narrow"/>
              </a:rPr>
              <a:t>stats, inflate and deflate.</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sz="8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b="1"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87"/>
              <a:buFont typeface="Arial"/>
              <a:buNone/>
            </a:pPr>
            <a:r>
              <a:rPr lang="en-US" sz="2987">
                <a:solidFill>
                  <a:schemeClr val="dk1"/>
                </a:solidFill>
                <a:latin typeface="Arial Narrow"/>
                <a:ea typeface="Arial Narrow"/>
                <a:cs typeface="Arial Narrow"/>
                <a:sym typeface="Arial Narrow"/>
              </a:rPr>
              <a:t>Each virtqueue can be implemented to accomplish </a:t>
            </a:r>
            <a:endParaRPr b="1" i="0" sz="266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1"/>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p:txBody>
      </p:sp>
      <p:sp>
        <p:nvSpPr>
          <p:cNvPr id="156" name="Google Shape;156;p1"/>
          <p:cNvSpPr txBox="1"/>
          <p:nvPr/>
        </p:nvSpPr>
        <p:spPr>
          <a:xfrm>
            <a:off x="698501" y="15677633"/>
            <a:ext cx="99696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Methodology</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33078044" y="5639364"/>
            <a:ext cx="99759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Summary/Conclusions</a:t>
            </a:r>
            <a:endParaRPr b="0" i="0" sz="1400" u="none" cap="none" strike="noStrike">
              <a:solidFill>
                <a:srgbClr val="000000"/>
              </a:solidFill>
              <a:latin typeface="Arial"/>
              <a:ea typeface="Arial"/>
              <a:cs typeface="Arial"/>
              <a:sym typeface="Arial"/>
            </a:endParaRPr>
          </a:p>
        </p:txBody>
      </p:sp>
      <p:sp>
        <p:nvSpPr>
          <p:cNvPr id="158" name="Google Shape;158;p1"/>
          <p:cNvSpPr txBox="1"/>
          <p:nvPr/>
        </p:nvSpPr>
        <p:spPr>
          <a:xfrm>
            <a:off x="33077153" y="16229330"/>
            <a:ext cx="99759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Key References</a:t>
            </a:r>
            <a:endParaRPr b="0" i="0" sz="1400" u="none" cap="none" strike="noStrike">
              <a:solidFill>
                <a:srgbClr val="000000"/>
              </a:solidFill>
              <a:latin typeface="Arial"/>
              <a:ea typeface="Arial"/>
              <a:cs typeface="Arial"/>
              <a:sym typeface="Arial"/>
            </a:endParaRPr>
          </a:p>
        </p:txBody>
      </p:sp>
      <p:sp>
        <p:nvSpPr>
          <p:cNvPr id="159" name="Google Shape;159;p1"/>
          <p:cNvSpPr txBox="1"/>
          <p:nvPr/>
        </p:nvSpPr>
        <p:spPr>
          <a:xfrm>
            <a:off x="33077150" y="29137234"/>
            <a:ext cx="99759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Acknowledgements</a:t>
            </a:r>
            <a:endParaRPr b="0" i="0" sz="1400" u="none" cap="none" strike="noStrike">
              <a:solidFill>
                <a:srgbClr val="000000"/>
              </a:solidFill>
              <a:latin typeface="Arial"/>
              <a:ea typeface="Arial"/>
              <a:cs typeface="Arial"/>
              <a:sym typeface="Arial"/>
            </a:endParaRPr>
          </a:p>
        </p:txBody>
      </p:sp>
      <p:sp>
        <p:nvSpPr>
          <p:cNvPr id="160" name="Google Shape;160;p1"/>
          <p:cNvSpPr txBox="1"/>
          <p:nvPr/>
        </p:nvSpPr>
        <p:spPr>
          <a:xfrm>
            <a:off x="33568650" y="6031925"/>
            <a:ext cx="8873100" cy="9180300"/>
          </a:xfrm>
          <a:prstGeom prst="rect">
            <a:avLst/>
          </a:prstGeom>
          <a:noFill/>
          <a:ln>
            <a:noFill/>
          </a:ln>
        </p:spPr>
        <p:txBody>
          <a:bodyPr anchorCtr="0" anchor="t" bIns="406375" lIns="406375" spcFirstLastPara="1" rIns="406375" wrap="square" tIns="406375">
            <a:spAutoFit/>
          </a:bodyPr>
          <a:lstStyle/>
          <a:p>
            <a:pPr indent="0" lvl="0" marL="0" marR="0" rtl="0" algn="just">
              <a:lnSpc>
                <a:spcPct val="100000"/>
              </a:lnSpc>
              <a:spcBef>
                <a:spcPts val="0"/>
              </a:spcBef>
              <a:spcAft>
                <a:spcPts val="0"/>
              </a:spcAft>
              <a:buClr>
                <a:srgbClr val="000000"/>
              </a:buClr>
              <a:buSzPts val="2990"/>
              <a:buFont typeface="Arial"/>
              <a:buNone/>
            </a:pPr>
            <a:r>
              <a:rPr b="0" i="0" lang="en-US" sz="2990" u="none" cap="none" strike="noStrike">
                <a:solidFill>
                  <a:srgbClr val="000000"/>
                </a:solidFill>
                <a:latin typeface="Arial Narrow"/>
                <a:ea typeface="Arial Narrow"/>
                <a:cs typeface="Arial Narrow"/>
                <a:sym typeface="Arial Narrow"/>
              </a:rPr>
              <a:t>This project adds a new feature to the open source OpenBSD project. It depends on the functionality provided by OpenBSD and the VMM(4) hypervisor in order to be used. It is not portable to other operating systems or hypervisors as it belongs to the </a:t>
            </a:r>
            <a:r>
              <a:rPr lang="en-US" sz="2990">
                <a:latin typeface="Arial Narrow"/>
                <a:ea typeface="Arial Narrow"/>
                <a:cs typeface="Arial Narrow"/>
                <a:sym typeface="Arial Narrow"/>
              </a:rPr>
              <a:t>VIRTIO</a:t>
            </a:r>
            <a:r>
              <a:rPr b="0" i="0" lang="en-US" sz="2990" u="none" cap="none" strike="noStrike">
                <a:solidFill>
                  <a:srgbClr val="000000"/>
                </a:solidFill>
                <a:latin typeface="Arial Narrow"/>
                <a:ea typeface="Arial Narrow"/>
                <a:cs typeface="Arial Narrow"/>
                <a:sym typeface="Arial Narrow"/>
              </a:rPr>
              <a:t> family of devices.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rPr b="0" i="0" lang="en-US" sz="2990" u="none" cap="none" strike="noStrike">
                <a:solidFill>
                  <a:srgbClr val="000000"/>
                </a:solidFill>
                <a:latin typeface="Arial Narrow"/>
                <a:ea typeface="Arial Narrow"/>
                <a:cs typeface="Arial Narrow"/>
                <a:sym typeface="Arial Narrow"/>
              </a:rPr>
              <a:t>The memory ballooning device enables each OpenBSD hypervisor to communicate with </a:t>
            </a:r>
            <a:r>
              <a:rPr lang="en-US" sz="2990">
                <a:latin typeface="Arial Narrow"/>
                <a:ea typeface="Arial Narrow"/>
                <a:cs typeface="Arial Narrow"/>
                <a:sym typeface="Arial Narrow"/>
              </a:rPr>
              <a:t>its</a:t>
            </a:r>
            <a:r>
              <a:rPr b="0" i="0" lang="en-US" sz="2990" u="none" cap="none" strike="noStrike">
                <a:solidFill>
                  <a:srgbClr val="000000"/>
                </a:solidFill>
                <a:latin typeface="Arial Narrow"/>
                <a:ea typeface="Arial Narrow"/>
                <a:cs typeface="Arial Narrow"/>
                <a:sym typeface="Arial Narrow"/>
              </a:rPr>
              <a:t> guest VMs </a:t>
            </a:r>
            <a:r>
              <a:rPr lang="en-US" sz="2990">
                <a:latin typeface="Arial Narrow"/>
                <a:ea typeface="Arial Narrow"/>
                <a:cs typeface="Arial Narrow"/>
                <a:sym typeface="Arial Narrow"/>
              </a:rPr>
              <a:t>to</a:t>
            </a:r>
            <a:r>
              <a:rPr b="0" i="0" lang="en-US" sz="2990" u="none" cap="none" strike="noStrike">
                <a:solidFill>
                  <a:srgbClr val="000000"/>
                </a:solidFill>
                <a:latin typeface="Arial Narrow"/>
                <a:ea typeface="Arial Narrow"/>
                <a:cs typeface="Arial Narrow"/>
                <a:sym typeface="Arial Narrow"/>
              </a:rPr>
              <a:t> reclaim their unused memory. </a:t>
            </a:r>
            <a:r>
              <a:rPr lang="en-US" sz="2990">
                <a:solidFill>
                  <a:schemeClr val="dk1"/>
                </a:solidFill>
                <a:latin typeface="Arial Narrow"/>
                <a:ea typeface="Arial Narrow"/>
                <a:cs typeface="Arial Narrow"/>
                <a:sym typeface="Arial Narrow"/>
              </a:rPr>
              <a:t>W</a:t>
            </a:r>
            <a:r>
              <a:rPr lang="en-US" sz="2990">
                <a:solidFill>
                  <a:schemeClr val="dk1"/>
                </a:solidFill>
                <a:latin typeface="Arial Narrow"/>
                <a:ea typeface="Arial Narrow"/>
                <a:cs typeface="Arial Narrow"/>
                <a:sym typeface="Arial Narrow"/>
              </a:rPr>
              <a:t>hen the hypervisor needs more memory, e</a:t>
            </a:r>
            <a:r>
              <a:rPr lang="en-US" sz="2990">
                <a:latin typeface="Arial Narrow"/>
                <a:ea typeface="Arial Narrow"/>
                <a:cs typeface="Arial Narrow"/>
                <a:sym typeface="Arial Narrow"/>
              </a:rPr>
              <a:t>ach </a:t>
            </a:r>
            <a:r>
              <a:rPr b="0" i="0" lang="en-US" sz="2990" u="none" cap="none" strike="noStrike">
                <a:solidFill>
                  <a:srgbClr val="000000"/>
                </a:solidFill>
                <a:latin typeface="Arial Narrow"/>
                <a:ea typeface="Arial Narrow"/>
                <a:cs typeface="Arial Narrow"/>
                <a:sym typeface="Arial Narrow"/>
              </a:rPr>
              <a:t>guest </a:t>
            </a:r>
            <a:r>
              <a:rPr lang="en-US" sz="2990">
                <a:latin typeface="Arial Narrow"/>
                <a:ea typeface="Arial Narrow"/>
                <a:cs typeface="Arial Narrow"/>
                <a:sym typeface="Arial Narrow"/>
              </a:rPr>
              <a:t>is able to allocate its unused pages.  These pages are returned to the hypervisor, thus inflating the balloon.  The hypervisor is able to return these same pages back to the guests by deflating the balloons.  </a:t>
            </a:r>
            <a:endParaRPr sz="2990">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t/>
            </a:r>
            <a:endParaRPr sz="2990">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rPr lang="en-US" sz="2990">
                <a:latin typeface="Arial Narrow"/>
                <a:ea typeface="Arial Narrow"/>
                <a:cs typeface="Arial Narrow"/>
                <a:sym typeface="Arial Narrow"/>
              </a:rPr>
              <a:t>This memory balloon concept in OpenBSD enables the hypervisor to maximize its limited memory resources to support multiple guest virtual machines by dynamically reallocating memory as needed between the guest and hypervisor.</a:t>
            </a:r>
            <a:endParaRPr sz="1200">
              <a:solidFill>
                <a:schemeClr val="dk1"/>
              </a:solidFill>
            </a:endParaRPr>
          </a:p>
          <a:p>
            <a:pPr indent="0" lvl="0" marL="0" marR="0" rtl="0" algn="just">
              <a:lnSpc>
                <a:spcPct val="100000"/>
              </a:lnSpc>
              <a:spcBef>
                <a:spcPts val="0"/>
              </a:spcBef>
              <a:spcAft>
                <a:spcPts val="0"/>
              </a:spcAft>
              <a:buClr>
                <a:srgbClr val="000000"/>
              </a:buClr>
              <a:buSzPts val="299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1" name="Google Shape;161;p1"/>
          <p:cNvGraphicFramePr/>
          <p:nvPr/>
        </p:nvGraphicFramePr>
        <p:xfrm>
          <a:off x="33561866" y="29605609"/>
          <a:ext cx="3000000" cy="3000000"/>
        </p:xfrm>
        <a:graphic>
          <a:graphicData uri="http://schemas.openxmlformats.org/drawingml/2006/table">
            <a:tbl>
              <a:tblPr>
                <a:noFill/>
                <a:tableStyleId>{C191A1C3-C5C5-462F-B8B2-0C908066452A}</a:tableStyleId>
              </a:tblPr>
              <a:tblGrid>
                <a:gridCol w="4480275"/>
                <a:gridCol w="4392800"/>
              </a:tblGrid>
              <a:tr h="2138775">
                <a:tc gridSpan="2">
                  <a:txBody>
                    <a:bodyPr/>
                    <a:lstStyle/>
                    <a:p>
                      <a:pPr indent="0" lvl="0" marL="0" marR="0" rtl="0" algn="l">
                        <a:lnSpc>
                          <a:spcPct val="100000"/>
                        </a:lnSpc>
                        <a:spcBef>
                          <a:spcPts val="0"/>
                        </a:spcBef>
                        <a:spcAft>
                          <a:spcPts val="0"/>
                        </a:spcAft>
                        <a:buClr>
                          <a:srgbClr val="000000"/>
                        </a:buClr>
                        <a:buSzPts val="2900"/>
                        <a:buFont typeface="Arial"/>
                        <a:buNone/>
                      </a:pPr>
                      <a:r>
                        <a:t/>
                      </a:r>
                      <a:endParaRPr sz="290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Deeply indebted to Professor Mike Larkin and Professor Dan Harkey for their invaluable comments and assistance in the preparation of this study.</a:t>
                      </a:r>
                      <a:endParaRPr b="0" i="0" sz="2987"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865450">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62" name="Google Shape;162;p1"/>
          <p:cNvSpPr txBox="1"/>
          <p:nvPr/>
        </p:nvSpPr>
        <p:spPr>
          <a:xfrm>
            <a:off x="11908425" y="5914250"/>
            <a:ext cx="8873100" cy="26211900"/>
          </a:xfrm>
          <a:prstGeom prst="rect">
            <a:avLst/>
          </a:prstGeom>
          <a:noFill/>
          <a:ln>
            <a:noFill/>
          </a:ln>
        </p:spPr>
        <p:txBody>
          <a:bodyPr anchorCtr="0" anchor="t" bIns="406375" lIns="406375" spcFirstLastPara="1" rIns="406375" wrap="square" tIns="406375">
            <a:spAutoFit/>
          </a:bodyPr>
          <a:lstStyle/>
          <a:p>
            <a:pPr indent="0" lvl="0" marL="0" rtl="0" algn="just">
              <a:spcBef>
                <a:spcPts val="0"/>
              </a:spcBef>
              <a:spcAft>
                <a:spcPts val="0"/>
              </a:spcAft>
              <a:buClr>
                <a:schemeClr val="dk1"/>
              </a:buClr>
              <a:buSzPts val="2987"/>
              <a:buFont typeface="Arial"/>
              <a:buNone/>
            </a:pPr>
            <a:r>
              <a:rPr lang="en-US" sz="2987">
                <a:solidFill>
                  <a:schemeClr val="dk1"/>
                </a:solidFill>
                <a:latin typeface="Arial Narrow"/>
                <a:ea typeface="Arial Narrow"/>
                <a:cs typeface="Arial Narrow"/>
                <a:sym typeface="Arial Narrow"/>
              </a:rPr>
              <a:t>different tasks but the underlying functionality is the same. Let us examine one of these implementations in depth.</a:t>
            </a:r>
            <a:r>
              <a:rPr lang="en-US">
                <a:solidFill>
                  <a:schemeClr val="dk1"/>
                </a:solidFill>
                <a:latin typeface="Arial Narrow"/>
                <a:ea typeface="Arial Narrow"/>
                <a:cs typeface="Arial Narrow"/>
                <a:sym typeface="Arial Narrow"/>
              </a:rPr>
              <a:t> </a:t>
            </a:r>
            <a:r>
              <a:rPr lang="en-US" sz="2987">
                <a:solidFill>
                  <a:schemeClr val="dk1"/>
                </a:solidFill>
                <a:latin typeface="Arial Narrow"/>
                <a:ea typeface="Arial Narrow"/>
                <a:cs typeface="Arial Narrow"/>
                <a:sym typeface="Arial Narrow"/>
              </a:rPr>
              <a:t>The stats queue is used to gather memory statistics from</a:t>
            </a:r>
            <a:endParaRPr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rPr lang="en-US" sz="2987">
                <a:solidFill>
                  <a:schemeClr val="dk1"/>
                </a:solidFill>
                <a:latin typeface="Arial Narrow"/>
                <a:ea typeface="Arial Narrow"/>
                <a:cs typeface="Arial Narrow"/>
                <a:sym typeface="Arial Narrow"/>
              </a:rPr>
              <a:t>the guest. The communication in the stats queue is initiated by the driver. When the guest VM is initialized, the balloon driver places an empty buffer  in the descriptor and notifies the device.</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When the host </a:t>
            </a:r>
            <a:r>
              <a:rPr lang="en-US" sz="2987">
                <a:solidFill>
                  <a:schemeClr val="dk1"/>
                </a:solidFill>
                <a:latin typeface="Arial Narrow"/>
                <a:ea typeface="Arial Narrow"/>
                <a:cs typeface="Arial Narrow"/>
                <a:sym typeface="Arial Narrow"/>
              </a:rPr>
              <a:t>is</a:t>
            </a:r>
            <a:r>
              <a:rPr b="0" i="0" lang="en-US" sz="2987" u="none" cap="none" strike="noStrike">
                <a:solidFill>
                  <a:schemeClr val="dk1"/>
                </a:solidFill>
                <a:latin typeface="Arial Narrow"/>
                <a:ea typeface="Arial Narrow"/>
                <a:cs typeface="Arial Narrow"/>
                <a:sym typeface="Arial Narrow"/>
              </a:rPr>
              <a:t> low on memory, it sends </a:t>
            </a:r>
            <a:r>
              <a:rPr lang="en-US" sz="2987">
                <a:solidFill>
                  <a:schemeClr val="dk1"/>
                </a:solidFill>
                <a:latin typeface="Arial Narrow"/>
                <a:ea typeface="Arial Narrow"/>
                <a:cs typeface="Arial Narrow"/>
                <a:sym typeface="Arial Narrow"/>
              </a:rPr>
              <a:t>a</a:t>
            </a:r>
            <a:r>
              <a:rPr b="0" i="0" lang="en-US" sz="2987" u="none" cap="none" strike="noStrike">
                <a:solidFill>
                  <a:schemeClr val="dk1"/>
                </a:solidFill>
                <a:latin typeface="Arial Narrow"/>
                <a:ea typeface="Arial Narrow"/>
                <a:cs typeface="Arial Narrow"/>
                <a:sym typeface="Arial Narrow"/>
              </a:rPr>
              <a:t> used buffer notification to the guest. The guest answers the request by adding the required statistics into the descriptor, adding the index into the available ring and notifying the device. The device will view the statistics and use that information to determine how much memory it </a:t>
            </a:r>
            <a:r>
              <a:rPr lang="en-US" sz="2987">
                <a:solidFill>
                  <a:schemeClr val="dk1"/>
                </a:solidFill>
                <a:latin typeface="Arial Narrow"/>
                <a:ea typeface="Arial Narrow"/>
                <a:cs typeface="Arial Narrow"/>
                <a:sym typeface="Arial Narrow"/>
              </a:rPr>
              <a:t>should</a:t>
            </a:r>
            <a:r>
              <a:rPr b="0" i="0" lang="en-US" sz="2987" u="none" cap="none" strike="noStrike">
                <a:solidFill>
                  <a:schemeClr val="dk1"/>
                </a:solidFill>
                <a:latin typeface="Arial Narrow"/>
                <a:ea typeface="Arial Narrow"/>
                <a:cs typeface="Arial Narrow"/>
                <a:sym typeface="Arial Narrow"/>
              </a:rPr>
              <a:t> reclaim.</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1"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rPr b="1" i="0" lang="en-US" sz="2987" u="none" cap="none" strike="noStrike">
                <a:solidFill>
                  <a:schemeClr val="dk1"/>
                </a:solidFill>
                <a:latin typeface="Arial Narrow"/>
                <a:ea typeface="Arial Narrow"/>
                <a:cs typeface="Arial Narrow"/>
                <a:sym typeface="Arial Narrow"/>
              </a:rPr>
              <a:t>Balloon Inflation Concept</a:t>
            </a:r>
            <a:r>
              <a:rPr b="0" i="0" lang="en-US" sz="2987" u="none" cap="none" strike="noStrike">
                <a:solidFill>
                  <a:schemeClr val="dk1"/>
                </a:solidFill>
                <a:latin typeface="Arial Narrow"/>
                <a:ea typeface="Arial Narrow"/>
                <a:cs typeface="Arial Narrow"/>
                <a:sym typeface="Arial Narrow"/>
              </a:rPr>
              <a:t>:</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The hypervisor initiates balloon inflation with a configuration change.  </a:t>
            </a:r>
            <a:r>
              <a:rPr lang="en-US" sz="2987">
                <a:solidFill>
                  <a:schemeClr val="dk1"/>
                </a:solidFill>
                <a:latin typeface="Arial Narrow"/>
                <a:ea typeface="Arial Narrow"/>
                <a:cs typeface="Arial Narrow"/>
                <a:sym typeface="Arial Narrow"/>
              </a:rPr>
              <a:t>When t</a:t>
            </a:r>
            <a:r>
              <a:rPr b="0" i="0" lang="en-US" sz="2987" u="none" cap="none" strike="noStrike">
                <a:solidFill>
                  <a:schemeClr val="dk1"/>
                </a:solidFill>
                <a:latin typeface="Arial Narrow"/>
                <a:ea typeface="Arial Narrow"/>
                <a:cs typeface="Arial Narrow"/>
                <a:sym typeface="Arial Narrow"/>
              </a:rPr>
              <a:t>he driver receives </a:t>
            </a:r>
            <a:r>
              <a:rPr lang="en-US" sz="2987">
                <a:solidFill>
                  <a:schemeClr val="dk1"/>
                </a:solidFill>
                <a:latin typeface="Arial Narrow"/>
                <a:ea typeface="Arial Narrow"/>
                <a:cs typeface="Arial Narrow"/>
                <a:sym typeface="Arial Narrow"/>
              </a:rPr>
              <a:t>that</a:t>
            </a:r>
            <a:r>
              <a:rPr b="0" i="0" lang="en-US" sz="2987" u="none" cap="none" strike="noStrike">
                <a:solidFill>
                  <a:schemeClr val="dk1"/>
                </a:solidFill>
                <a:latin typeface="Arial Narrow"/>
                <a:ea typeface="Arial Narrow"/>
                <a:cs typeface="Arial Narrow"/>
                <a:sym typeface="Arial Narrow"/>
              </a:rPr>
              <a:t> interrupt</a:t>
            </a:r>
            <a:r>
              <a:rPr lang="en-US" sz="2987">
                <a:solidFill>
                  <a:schemeClr val="dk1"/>
                </a:solidFill>
                <a:latin typeface="Arial Narrow"/>
                <a:ea typeface="Arial Narrow"/>
                <a:cs typeface="Arial Narrow"/>
                <a:sym typeface="Arial Narrow"/>
              </a:rPr>
              <a:t>, it </a:t>
            </a:r>
            <a:r>
              <a:rPr b="0" i="0" lang="en-US" sz="2987" u="none" cap="none" strike="noStrike">
                <a:solidFill>
                  <a:schemeClr val="dk1"/>
                </a:solidFill>
                <a:latin typeface="Arial Narrow"/>
                <a:ea typeface="Arial Narrow"/>
                <a:cs typeface="Arial Narrow"/>
                <a:sym typeface="Arial Narrow"/>
              </a:rPr>
              <a:t> compares the desired pages to the actual pages.  The driver calculates the difference between the total desired pages and the actual pages needed by the hypervisor.  It allocates those pages and re</a:t>
            </a:r>
            <a:r>
              <a:rPr lang="en-US" sz="2987">
                <a:solidFill>
                  <a:schemeClr val="dk1"/>
                </a:solidFill>
                <a:latin typeface="Arial Narrow"/>
                <a:ea typeface="Arial Narrow"/>
                <a:cs typeface="Arial Narrow"/>
                <a:sym typeface="Arial Narrow"/>
              </a:rPr>
              <a:t>turns them in the inflate queue. </a:t>
            </a:r>
            <a:r>
              <a:rPr lang="en-US" sz="2995">
                <a:solidFill>
                  <a:schemeClr val="dk1"/>
                </a:solidFill>
                <a:latin typeface="Arial Narrow"/>
                <a:ea typeface="Arial Narrow"/>
                <a:cs typeface="Arial Narrow"/>
                <a:sym typeface="Arial Narrow"/>
              </a:rPr>
              <a:t>The hypervisor receives these pages and uses them to relieve its memory pressure.</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2" marL="0" marR="0" rtl="0" algn="just">
              <a:lnSpc>
                <a:spcPct val="100000"/>
              </a:lnSpc>
              <a:spcBef>
                <a:spcPts val="0"/>
              </a:spcBef>
              <a:spcAft>
                <a:spcPts val="0"/>
              </a:spcAft>
              <a:buClr>
                <a:srgbClr val="000000"/>
              </a:buClr>
              <a:buSzPts val="2195"/>
              <a:buFont typeface="Arial"/>
              <a:buNone/>
            </a:pPr>
            <a:r>
              <a:t/>
            </a:r>
            <a:endParaRPr sz="2995">
              <a:solidFill>
                <a:schemeClr val="dk1"/>
              </a:solidFill>
              <a:latin typeface="Arial Narrow"/>
              <a:ea typeface="Arial Narrow"/>
              <a:cs typeface="Arial Narrow"/>
              <a:sym typeface="Arial Narrow"/>
            </a:endParaRPr>
          </a:p>
          <a:p>
            <a:pPr indent="0" lvl="2" marL="0" marR="0" rtl="0" algn="just">
              <a:lnSpc>
                <a:spcPct val="100000"/>
              </a:lnSpc>
              <a:spcBef>
                <a:spcPts val="0"/>
              </a:spcBef>
              <a:spcAft>
                <a:spcPts val="0"/>
              </a:spcAft>
              <a:buClr>
                <a:srgbClr val="000000"/>
              </a:buClr>
              <a:buSzPts val="2195"/>
              <a:buFont typeface="Arial"/>
              <a:buNone/>
            </a:pPr>
            <a:r>
              <a:t/>
            </a:r>
            <a:endParaRPr sz="2995">
              <a:solidFill>
                <a:schemeClr val="dk1"/>
              </a:solidFill>
              <a:latin typeface="Arial Narrow"/>
              <a:ea typeface="Arial Narrow"/>
              <a:cs typeface="Arial Narrow"/>
              <a:sym typeface="Arial Narrow"/>
            </a:endParaRPr>
          </a:p>
          <a:p>
            <a:pPr indent="0" lvl="2" marL="0" rtl="0" algn="just">
              <a:spcBef>
                <a:spcPts val="0"/>
              </a:spcBef>
              <a:spcAft>
                <a:spcPts val="0"/>
              </a:spcAft>
              <a:buClr>
                <a:schemeClr val="dk1"/>
              </a:buClr>
              <a:buSzPts val="2195"/>
              <a:buFont typeface="Arial"/>
              <a:buNone/>
            </a:pPr>
            <a:r>
              <a:t/>
            </a:r>
            <a:endParaRPr sz="2995">
              <a:solidFill>
                <a:schemeClr val="dk1"/>
              </a:solidFill>
              <a:latin typeface="Arial Narrow"/>
              <a:ea typeface="Arial Narrow"/>
              <a:cs typeface="Arial Narrow"/>
              <a:sym typeface="Arial Narrow"/>
            </a:endParaRPr>
          </a:p>
          <a:p>
            <a:pPr indent="0" lvl="2" marL="0" marR="0" rtl="0" algn="just">
              <a:lnSpc>
                <a:spcPct val="100000"/>
              </a:lnSpc>
              <a:spcBef>
                <a:spcPts val="0"/>
              </a:spcBef>
              <a:spcAft>
                <a:spcPts val="0"/>
              </a:spcAft>
              <a:buClr>
                <a:srgbClr val="000000"/>
              </a:buClr>
              <a:buSzPts val="2195"/>
              <a:buFont typeface="Arial"/>
              <a:buNone/>
            </a:pPr>
            <a:r>
              <a:t/>
            </a:r>
            <a:endParaRPr sz="2995">
              <a:solidFill>
                <a:schemeClr val="dk1"/>
              </a:solidFill>
              <a:latin typeface="Arial Narrow"/>
              <a:ea typeface="Arial Narrow"/>
              <a:cs typeface="Arial Narrow"/>
              <a:sym typeface="Arial Narrow"/>
            </a:endParaRPr>
          </a:p>
          <a:p>
            <a:pPr indent="-406388" lvl="2" marL="406388" marR="0" rtl="0" algn="l">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Narrow"/>
                <a:ea typeface="Arial Narrow"/>
                <a:cs typeface="Arial Narrow"/>
                <a:sym typeface="Arial Narrow"/>
              </a:rPr>
              <a:t>Balloon Deflation Concept:</a:t>
            </a:r>
            <a:endParaRPr b="0" i="0" sz="2987" u="none" cap="none" strike="noStrike">
              <a:solidFill>
                <a:schemeClr val="dk1"/>
              </a:solidFill>
              <a:latin typeface="Arial Narrow"/>
              <a:ea typeface="Arial Narrow"/>
              <a:cs typeface="Arial Narrow"/>
              <a:sym typeface="Arial Narrow"/>
            </a:endParaRPr>
          </a:p>
          <a:p>
            <a:pPr indent="0" lvl="2" marL="0" marR="0" rtl="0" algn="just">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The hypervisor keeps a record of the pages that </a:t>
            </a:r>
            <a:r>
              <a:rPr lang="en-US" sz="2987">
                <a:solidFill>
                  <a:schemeClr val="dk1"/>
                </a:solidFill>
                <a:latin typeface="Arial Narrow"/>
                <a:ea typeface="Arial Narrow"/>
                <a:cs typeface="Arial Narrow"/>
                <a:sym typeface="Arial Narrow"/>
              </a:rPr>
              <a:t>it</a:t>
            </a:r>
            <a:r>
              <a:rPr b="0" i="0" lang="en-US" sz="2987" u="none" cap="none" strike="noStrike">
                <a:solidFill>
                  <a:schemeClr val="dk1"/>
                </a:solidFill>
                <a:latin typeface="Arial Narrow"/>
                <a:ea typeface="Arial Narrow"/>
                <a:cs typeface="Arial Narrow"/>
                <a:sym typeface="Arial Narrow"/>
              </a:rPr>
              <a:t> reclaim</a:t>
            </a:r>
            <a:r>
              <a:rPr lang="en-US" sz="2987">
                <a:solidFill>
                  <a:schemeClr val="dk1"/>
                </a:solidFill>
                <a:latin typeface="Arial Narrow"/>
                <a:ea typeface="Arial Narrow"/>
                <a:cs typeface="Arial Narrow"/>
                <a:sym typeface="Arial Narrow"/>
              </a:rPr>
              <a:t>s</a:t>
            </a:r>
            <a:r>
              <a:rPr b="0" i="0" lang="en-US" sz="2987" u="none" cap="none" strike="noStrike">
                <a:solidFill>
                  <a:schemeClr val="dk1"/>
                </a:solidFill>
                <a:latin typeface="Arial Narrow"/>
                <a:ea typeface="Arial Narrow"/>
                <a:cs typeface="Arial Narrow"/>
                <a:sym typeface="Arial Narrow"/>
              </a:rPr>
              <a:t>. After the memory pressure is gone, </a:t>
            </a:r>
            <a:r>
              <a:rPr lang="en-US" sz="2987">
                <a:solidFill>
                  <a:schemeClr val="dk1"/>
                </a:solidFill>
                <a:latin typeface="Arial Narrow"/>
                <a:ea typeface="Arial Narrow"/>
                <a:cs typeface="Arial Narrow"/>
                <a:sym typeface="Arial Narrow"/>
              </a:rPr>
              <a:t>t</a:t>
            </a:r>
            <a:r>
              <a:rPr b="0" i="0" lang="en-US" sz="2987" u="none" cap="none" strike="noStrike">
                <a:solidFill>
                  <a:schemeClr val="dk1"/>
                </a:solidFill>
                <a:latin typeface="Arial Narrow"/>
                <a:ea typeface="Arial Narrow"/>
                <a:cs typeface="Arial Narrow"/>
                <a:sym typeface="Arial Narrow"/>
              </a:rPr>
              <a:t>he </a:t>
            </a:r>
            <a:r>
              <a:rPr lang="en-US" sz="2987">
                <a:solidFill>
                  <a:schemeClr val="dk1"/>
                </a:solidFill>
                <a:latin typeface="Arial Narrow"/>
                <a:ea typeface="Arial Narrow"/>
                <a:cs typeface="Arial Narrow"/>
                <a:sym typeface="Arial Narrow"/>
              </a:rPr>
              <a:t>hypervisor</a:t>
            </a:r>
            <a:r>
              <a:rPr b="0" i="0" lang="en-US" sz="2987" u="none" cap="none" strike="noStrike">
                <a:solidFill>
                  <a:schemeClr val="dk1"/>
                </a:solidFill>
                <a:latin typeface="Arial Narrow"/>
                <a:ea typeface="Arial Narrow"/>
                <a:cs typeface="Arial Narrow"/>
                <a:sym typeface="Arial Narrow"/>
              </a:rPr>
              <a:t> sends a</a:t>
            </a:r>
            <a:r>
              <a:rPr lang="en-US" sz="2987">
                <a:solidFill>
                  <a:schemeClr val="dk1"/>
                </a:solidFill>
                <a:latin typeface="Arial Narrow"/>
                <a:ea typeface="Arial Narrow"/>
                <a:cs typeface="Arial Narrow"/>
                <a:sym typeface="Arial Narrow"/>
              </a:rPr>
              <a:t> configuration change</a:t>
            </a:r>
            <a:r>
              <a:rPr b="0" i="0" lang="en-US" sz="2987" u="none" cap="none" strike="noStrike">
                <a:solidFill>
                  <a:schemeClr val="dk1"/>
                </a:solidFill>
                <a:latin typeface="Arial Narrow"/>
                <a:ea typeface="Arial Narrow"/>
                <a:cs typeface="Arial Narrow"/>
                <a:sym typeface="Arial Narrow"/>
              </a:rPr>
              <a:t> notification to the driver and </a:t>
            </a:r>
            <a:r>
              <a:rPr lang="en-US" sz="2987">
                <a:solidFill>
                  <a:schemeClr val="dk1"/>
                </a:solidFill>
                <a:latin typeface="Arial Narrow"/>
                <a:ea typeface="Arial Narrow"/>
                <a:cs typeface="Arial Narrow"/>
                <a:sym typeface="Arial Narrow"/>
              </a:rPr>
              <a:t>returns the pages via the deflate queue.</a:t>
            </a:r>
            <a:endParaRPr b="0" i="0" sz="2195" u="none" cap="none" strike="noStrike">
              <a:solidFill>
                <a:schemeClr val="dk1"/>
              </a:solidFill>
              <a:latin typeface="Arial Narrow"/>
              <a:ea typeface="Arial Narrow"/>
              <a:cs typeface="Arial Narrow"/>
              <a:sym typeface="Arial Narrow"/>
            </a:endParaRPr>
          </a:p>
          <a:p>
            <a:pPr indent="0" lvl="2" marL="0" marR="0" rtl="0" algn="just">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p:txBody>
      </p:sp>
      <p:sp>
        <p:nvSpPr>
          <p:cNvPr id="163" name="Google Shape;163;p1"/>
          <p:cNvSpPr txBox="1"/>
          <p:nvPr/>
        </p:nvSpPr>
        <p:spPr>
          <a:xfrm>
            <a:off x="22855250" y="11408325"/>
            <a:ext cx="8873100" cy="9180300"/>
          </a:xfrm>
          <a:prstGeom prst="rect">
            <a:avLst/>
          </a:prstGeom>
          <a:noFill/>
          <a:ln>
            <a:noFill/>
          </a:ln>
        </p:spPr>
        <p:txBody>
          <a:bodyPr anchorCtr="0" anchor="t" bIns="406375" lIns="406375" spcFirstLastPara="1" rIns="406375" wrap="square" tIns="406375">
            <a:spAutoFit/>
          </a:bodyPr>
          <a:lstStyle/>
          <a:p>
            <a:pPr indent="0" lvl="0" marL="0" rtl="0" algn="just">
              <a:spcBef>
                <a:spcPts val="0"/>
              </a:spcBef>
              <a:spcAft>
                <a:spcPts val="0"/>
              </a:spcAft>
              <a:buClr>
                <a:schemeClr val="dk1"/>
              </a:buClr>
              <a:buSzPts val="2987"/>
              <a:buFont typeface="Arial"/>
              <a:buNone/>
            </a:pPr>
            <a:r>
              <a:t/>
            </a:r>
            <a:endParaRPr b="1"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90"/>
              <a:buFont typeface="Arial"/>
              <a:buNone/>
            </a:pPr>
            <a:r>
              <a:t/>
            </a:r>
            <a:endParaRPr b="1"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t/>
            </a:r>
            <a:endParaRPr b="1"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t/>
            </a:r>
            <a:endParaRPr b="1"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t/>
            </a:r>
            <a:endParaRPr b="1"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t/>
            </a:r>
            <a:endParaRPr b="1"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t/>
            </a:r>
            <a:endParaRPr b="1"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90"/>
              <a:buFont typeface="Arial"/>
              <a:buNone/>
            </a:pPr>
            <a:r>
              <a:t/>
            </a:r>
            <a:endParaRPr b="1" sz="1090">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90"/>
              <a:buFont typeface="Arial"/>
              <a:buNone/>
            </a:pPr>
            <a:r>
              <a:rPr b="1" lang="en-US" sz="2990">
                <a:solidFill>
                  <a:schemeClr val="dk1"/>
                </a:solidFill>
                <a:latin typeface="Arial Narrow"/>
                <a:ea typeface="Arial Narrow"/>
                <a:cs typeface="Arial Narrow"/>
                <a:sym typeface="Arial Narrow"/>
              </a:rPr>
              <a:t>NOTE:</a:t>
            </a:r>
            <a:r>
              <a:rPr lang="en-US" sz="2990">
                <a:solidFill>
                  <a:schemeClr val="dk1"/>
                </a:solidFill>
                <a:latin typeface="Arial Narrow"/>
                <a:ea typeface="Arial Narrow"/>
                <a:cs typeface="Arial Narrow"/>
                <a:sym typeface="Arial Narrow"/>
              </a:rPr>
              <a:t> </a:t>
            </a:r>
            <a:r>
              <a:rPr lang="en-US" sz="2990">
                <a:solidFill>
                  <a:schemeClr val="dk1"/>
                </a:solidFill>
                <a:latin typeface="Arial Narrow"/>
                <a:ea typeface="Arial Narrow"/>
                <a:cs typeface="Arial Narrow"/>
                <a:sym typeface="Arial Narrow"/>
              </a:rPr>
              <a:t>The device can be operated by the hypervisor based on its memory condition or it can be manually run by VMCTL.</a:t>
            </a:r>
            <a:endParaRPr b="1"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t/>
            </a:r>
            <a:endParaRPr b="1"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rPr b="1" lang="en-US" sz="2987">
                <a:solidFill>
                  <a:schemeClr val="dk1"/>
                </a:solidFill>
                <a:latin typeface="Arial Narrow"/>
                <a:ea typeface="Arial Narrow"/>
                <a:cs typeface="Arial Narrow"/>
                <a:sym typeface="Arial Narrow"/>
              </a:rPr>
              <a:t>Memory Statistics</a:t>
            </a:r>
            <a:r>
              <a:rPr lang="en-US" sz="2987">
                <a:solidFill>
                  <a:schemeClr val="dk1"/>
                </a:solidFill>
                <a:latin typeface="Arial Narrow"/>
                <a:ea typeface="Arial Narrow"/>
                <a:cs typeface="Arial Narrow"/>
                <a:sym typeface="Arial Narrow"/>
              </a:rPr>
              <a:t>:</a:t>
            </a:r>
            <a:endParaRPr sz="2990">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rPr lang="en-US" sz="2990">
                <a:latin typeface="Arial Narrow"/>
                <a:ea typeface="Arial Narrow"/>
                <a:cs typeface="Arial Narrow"/>
                <a:sym typeface="Arial Narrow"/>
              </a:rPr>
              <a:t>T</a:t>
            </a:r>
            <a:r>
              <a:rPr b="0" i="0" lang="en-US" sz="2990" u="none" cap="none" strike="noStrike">
                <a:solidFill>
                  <a:srgbClr val="000000"/>
                </a:solidFill>
                <a:latin typeface="Arial Narrow"/>
                <a:ea typeface="Arial Narrow"/>
                <a:cs typeface="Arial Narrow"/>
                <a:sym typeface="Arial Narrow"/>
              </a:rPr>
              <a:t>he </a:t>
            </a:r>
            <a:r>
              <a:rPr lang="en-US" sz="2990">
                <a:latin typeface="Arial Narrow"/>
                <a:ea typeface="Arial Narrow"/>
                <a:cs typeface="Arial Narrow"/>
                <a:sym typeface="Arial Narrow"/>
              </a:rPr>
              <a:t>VMCTL stats command directs the hypervisor to collect memory statistics from the guests.  The hypervisor chooses to collect six major statistics that it will used to determine its reclamation strategy.  Those six statistics along with their tags and values are displayed below.</a:t>
            </a:r>
            <a:endParaRPr b="0" i="0" sz="2990" u="none" cap="none" strike="noStrike">
              <a:solidFill>
                <a:srgbClr val="000000"/>
              </a:solidFill>
              <a:latin typeface="Arial Narrow"/>
              <a:ea typeface="Arial Narrow"/>
              <a:cs typeface="Arial Narrow"/>
              <a:sym typeface="Arial Narrow"/>
            </a:endParaRPr>
          </a:p>
        </p:txBody>
      </p:sp>
      <p:sp>
        <p:nvSpPr>
          <p:cNvPr id="164" name="Google Shape;164;p1"/>
          <p:cNvSpPr txBox="1"/>
          <p:nvPr/>
        </p:nvSpPr>
        <p:spPr>
          <a:xfrm>
            <a:off x="11491383" y="5632837"/>
            <a:ext cx="99654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Methodology</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294218" y="674666"/>
            <a:ext cx="10373700" cy="1854600"/>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5760"/>
              <a:buFont typeface="Arial"/>
              <a:buNone/>
            </a:pPr>
            <a:r>
              <a:rPr b="1" i="0" lang="en-US" sz="5760" u="none" cap="none" strike="noStrike">
                <a:solidFill>
                  <a:srgbClr val="FFFFFF"/>
                </a:solidFill>
                <a:latin typeface="Arial"/>
                <a:ea typeface="Arial"/>
                <a:cs typeface="Arial"/>
                <a:sym typeface="Arial"/>
              </a:rPr>
              <a:t>Computer Engineering Department</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3087725" y="674675"/>
            <a:ext cx="10373700" cy="3959700"/>
          </a:xfrm>
          <a:prstGeom prst="rect">
            <a:avLst/>
          </a:prstGeom>
          <a:noFill/>
          <a:ln>
            <a:noFill/>
          </a:ln>
        </p:spPr>
        <p:txBody>
          <a:bodyPr anchorCtr="0" anchor="t" bIns="40525" lIns="81100" spcFirstLastPara="1" rIns="81100" wrap="square" tIns="405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Arial"/>
                <a:ea typeface="Arial"/>
                <a:cs typeface="Arial"/>
                <a:sym typeface="Arial"/>
              </a:rPr>
              <a:t>Ruchika, Hazariwal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Arial"/>
                <a:ea typeface="Arial"/>
                <a:cs typeface="Arial"/>
                <a:sym typeface="Arial"/>
              </a:rPr>
              <a:t>(MS Software Engineering)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Arial"/>
                <a:ea typeface="Arial"/>
                <a:cs typeface="Arial"/>
                <a:sym typeface="Arial"/>
              </a:rPr>
              <a:t>Hemaprasanthi, Mutyala</a:t>
            </a:r>
            <a:endParaRPr b="1" i="0" sz="36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Arial"/>
                <a:ea typeface="Arial"/>
                <a:cs typeface="Arial"/>
                <a:sym typeface="Arial"/>
              </a:rPr>
              <a:t>(MS </a:t>
            </a:r>
            <a:r>
              <a:rPr b="1" lang="en-US" sz="3600">
                <a:solidFill>
                  <a:srgbClr val="FFFFFF"/>
                </a:solidFill>
              </a:rPr>
              <a:t>Software</a:t>
            </a:r>
            <a:r>
              <a:rPr b="1" i="0" lang="en-US" sz="3600" u="none" cap="none" strike="noStrike">
                <a:solidFill>
                  <a:srgbClr val="FFFFFF"/>
                </a:solidFill>
                <a:latin typeface="Arial"/>
                <a:ea typeface="Arial"/>
                <a:cs typeface="Arial"/>
                <a:sym typeface="Arial"/>
              </a:rPr>
              <a:t>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Arial"/>
                <a:ea typeface="Arial"/>
                <a:cs typeface="Arial"/>
                <a:sym typeface="Arial"/>
              </a:rPr>
              <a:t>David, Montes (MS Software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Arial"/>
                <a:ea typeface="Arial"/>
                <a:cs typeface="Arial"/>
                <a:sym typeface="Arial"/>
              </a:rPr>
              <a:t>Anjala, Thulasiram (MS Software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rgbClr val="FFFFFF"/>
              </a:solidFill>
              <a:latin typeface="Arial"/>
              <a:ea typeface="Arial"/>
              <a:cs typeface="Arial"/>
              <a:sym typeface="Arial"/>
            </a:endParaRPr>
          </a:p>
        </p:txBody>
      </p:sp>
      <p:pic>
        <p:nvPicPr>
          <p:cNvPr id="167" name="Google Shape;167;p1"/>
          <p:cNvPicPr preferRelativeResize="0"/>
          <p:nvPr/>
        </p:nvPicPr>
        <p:blipFill rotWithShape="1">
          <a:blip r:embed="rId4">
            <a:alphaModFix/>
          </a:blip>
          <a:srcRect b="0" l="0" r="0" t="0"/>
          <a:stretch/>
        </p:blipFill>
        <p:spPr>
          <a:xfrm>
            <a:off x="4357040" y="2608906"/>
            <a:ext cx="1600351" cy="1965631"/>
          </a:xfrm>
          <a:prstGeom prst="rect">
            <a:avLst/>
          </a:prstGeom>
          <a:noFill/>
          <a:ln>
            <a:noFill/>
          </a:ln>
        </p:spPr>
      </p:pic>
      <p:sp>
        <p:nvSpPr>
          <p:cNvPr id="168" name="Google Shape;168;p1"/>
          <p:cNvSpPr txBox="1"/>
          <p:nvPr/>
        </p:nvSpPr>
        <p:spPr>
          <a:xfrm>
            <a:off x="22788300" y="22566025"/>
            <a:ext cx="8499900" cy="53496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b="1" i="0" lang="en-US" sz="2987" u="none" cap="none" strike="noStrike">
                <a:solidFill>
                  <a:schemeClr val="dk1"/>
                </a:solidFill>
                <a:latin typeface="Arial Narrow"/>
                <a:ea typeface="Arial Narrow"/>
                <a:cs typeface="Arial Narrow"/>
                <a:sym typeface="Arial Narrow"/>
              </a:rPr>
              <a:t>Inflation:</a:t>
            </a:r>
            <a:endParaRPr b="1"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rPr b="0" i="0" lang="en-US" sz="2990" u="none" cap="none" strike="noStrike">
                <a:solidFill>
                  <a:srgbClr val="000000"/>
                </a:solidFill>
                <a:latin typeface="Arial Narrow"/>
                <a:ea typeface="Arial Narrow"/>
                <a:cs typeface="Arial Narrow"/>
                <a:sym typeface="Arial Narrow"/>
              </a:rPr>
              <a:t>The </a:t>
            </a:r>
            <a:r>
              <a:rPr lang="en-US" sz="2990">
                <a:latin typeface="Arial Narrow"/>
                <a:ea typeface="Arial Narrow"/>
                <a:cs typeface="Arial Narrow"/>
                <a:sym typeface="Arial Narrow"/>
              </a:rPr>
              <a:t>VMCTL</a:t>
            </a:r>
            <a:r>
              <a:rPr b="0" i="0" lang="en-US" sz="2990" u="none" cap="none" strike="noStrike">
                <a:solidFill>
                  <a:srgbClr val="000000"/>
                </a:solidFill>
                <a:latin typeface="Arial Narrow"/>
                <a:ea typeface="Arial Narrow"/>
                <a:cs typeface="Arial Narrow"/>
                <a:sym typeface="Arial Narrow"/>
              </a:rPr>
              <a:t> inflate command directs the hypervisor to reclaim a specific amount of memory </a:t>
            </a:r>
            <a:r>
              <a:rPr lang="en-US" sz="2990">
                <a:latin typeface="Arial Narrow"/>
                <a:ea typeface="Arial Narrow"/>
                <a:cs typeface="Arial Narrow"/>
                <a:sym typeface="Arial Narrow"/>
              </a:rPr>
              <a:t>from the guests</a:t>
            </a:r>
            <a:r>
              <a:rPr b="0" i="0" lang="en-US" sz="2990" u="none" cap="none" strike="noStrike">
                <a:solidFill>
                  <a:srgbClr val="000000"/>
                </a:solidFill>
                <a:latin typeface="Arial Narrow"/>
                <a:ea typeface="Arial Narrow"/>
                <a:cs typeface="Arial Narrow"/>
                <a:sym typeface="Arial Narrow"/>
              </a:rPr>
              <a:t>. The </a:t>
            </a:r>
            <a:r>
              <a:rPr lang="en-US" sz="2990">
                <a:latin typeface="Arial Narrow"/>
                <a:ea typeface="Arial Narrow"/>
                <a:cs typeface="Arial Narrow"/>
                <a:sym typeface="Arial Narrow"/>
              </a:rPr>
              <a:t>guest</a:t>
            </a:r>
            <a:r>
              <a:rPr b="0" i="0" lang="en-US" sz="2990" u="none" cap="none" strike="noStrike">
                <a:solidFill>
                  <a:srgbClr val="000000"/>
                </a:solidFill>
                <a:latin typeface="Arial Narrow"/>
                <a:ea typeface="Arial Narrow"/>
                <a:cs typeface="Arial Narrow"/>
                <a:sym typeface="Arial Narrow"/>
              </a:rPr>
              <a:t> reads the request and inflates the balloon for that </a:t>
            </a:r>
            <a:r>
              <a:rPr lang="en-US" sz="2990">
                <a:latin typeface="Arial Narrow"/>
                <a:ea typeface="Arial Narrow"/>
                <a:cs typeface="Arial Narrow"/>
                <a:sym typeface="Arial Narrow"/>
              </a:rPr>
              <a:t>specific</a:t>
            </a:r>
            <a:r>
              <a:rPr b="0" i="0" lang="en-US" sz="2990" u="none" cap="none" strike="noStrike">
                <a:solidFill>
                  <a:srgbClr val="000000"/>
                </a:solidFill>
                <a:latin typeface="Arial Narrow"/>
                <a:ea typeface="Arial Narrow"/>
                <a:cs typeface="Arial Narrow"/>
                <a:sym typeface="Arial Narrow"/>
              </a:rPr>
              <a:t> memory size</a:t>
            </a:r>
            <a:r>
              <a:rPr lang="en-US" sz="2990">
                <a:latin typeface="Arial Narrow"/>
                <a:ea typeface="Arial Narrow"/>
                <a:cs typeface="Arial Narrow"/>
                <a:sym typeface="Arial Narrow"/>
              </a:rPr>
              <a:t>.  The following example specifies 8192 bytes which is converted to two pages that are 4096 bytes each.</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90"/>
              <a:buFont typeface="Arial"/>
              <a:buNone/>
            </a:pPr>
            <a:r>
              <a:rPr b="0" i="0" lang="en-US" sz="2990" u="none" cap="none" strike="noStrike">
                <a:solidFill>
                  <a:schemeClr val="dk1"/>
                </a:solidFill>
                <a:latin typeface="Arial Narrow"/>
                <a:ea typeface="Arial Narrow"/>
                <a:cs typeface="Arial Narrow"/>
                <a:sym typeface="Arial Narrow"/>
              </a:rPr>
              <a:t> </a:t>
            </a:r>
            <a:endParaRPr b="0" i="0" sz="2990" u="none" cap="none" strike="noStrike">
              <a:solidFill>
                <a:srgbClr val="000000"/>
              </a:solidFill>
              <a:latin typeface="Arial Narrow"/>
              <a:ea typeface="Arial Narrow"/>
              <a:cs typeface="Arial Narrow"/>
              <a:sym typeface="Arial Narrow"/>
            </a:endParaRPr>
          </a:p>
        </p:txBody>
      </p:sp>
      <p:sp>
        <p:nvSpPr>
          <p:cNvPr id="169" name="Google Shape;169;p1"/>
          <p:cNvSpPr txBox="1"/>
          <p:nvPr/>
        </p:nvSpPr>
        <p:spPr>
          <a:xfrm>
            <a:off x="22779050" y="27135546"/>
            <a:ext cx="8873100" cy="3184200"/>
          </a:xfrm>
          <a:prstGeom prst="rect">
            <a:avLst/>
          </a:prstGeom>
          <a:noFill/>
          <a:ln>
            <a:noFill/>
          </a:ln>
        </p:spPr>
        <p:txBody>
          <a:bodyPr anchorCtr="0" anchor="t" bIns="406375" lIns="406375" spcFirstLastPara="1" rIns="406375" wrap="square" tIns="406375">
            <a:spAutoFit/>
          </a:bodyPr>
          <a:lstStyle/>
          <a:p>
            <a:pPr indent="0" lvl="0" marL="0" marR="0" rtl="0" algn="just">
              <a:lnSpc>
                <a:spcPct val="100000"/>
              </a:lnSpc>
              <a:spcBef>
                <a:spcPts val="0"/>
              </a:spcBef>
              <a:spcAft>
                <a:spcPts val="0"/>
              </a:spcAft>
              <a:buClr>
                <a:srgbClr val="000000"/>
              </a:buClr>
              <a:buSzPts val="2990"/>
              <a:buFont typeface="Arial"/>
              <a:buNone/>
            </a:pPr>
            <a:r>
              <a:rPr b="1" i="0" lang="en-US" sz="2990" u="none" cap="none" strike="noStrike">
                <a:solidFill>
                  <a:schemeClr val="dk1"/>
                </a:solidFill>
                <a:latin typeface="Arial Narrow"/>
                <a:ea typeface="Arial Narrow"/>
                <a:cs typeface="Arial Narrow"/>
                <a:sym typeface="Arial Narrow"/>
              </a:rPr>
              <a:t>Deflation</a:t>
            </a:r>
            <a:r>
              <a:rPr b="0" i="0" lang="en-US" sz="2990" u="none" cap="none" strike="noStrike">
                <a:solidFill>
                  <a:schemeClr val="dk1"/>
                </a:solidFill>
                <a:latin typeface="Arial Narrow"/>
                <a:ea typeface="Arial Narrow"/>
                <a:cs typeface="Arial Narrow"/>
                <a:sym typeface="Arial Narrow"/>
              </a:rPr>
              <a:t>:</a:t>
            </a:r>
            <a:endParaRPr b="0" i="0" sz="2990" u="none" cap="none" strike="noStrike">
              <a:solidFill>
                <a:srgbClr val="000000"/>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rPr b="0" i="0" lang="en-US" sz="2990" u="none" cap="none" strike="noStrike">
                <a:solidFill>
                  <a:srgbClr val="000000"/>
                </a:solidFill>
                <a:latin typeface="Arial Narrow"/>
                <a:ea typeface="Arial Narrow"/>
                <a:cs typeface="Arial Narrow"/>
                <a:sym typeface="Arial Narrow"/>
              </a:rPr>
              <a:t>The </a:t>
            </a:r>
            <a:r>
              <a:rPr lang="en-US" sz="2990">
                <a:latin typeface="Arial Narrow"/>
                <a:ea typeface="Arial Narrow"/>
                <a:cs typeface="Arial Narrow"/>
                <a:sym typeface="Arial Narrow"/>
              </a:rPr>
              <a:t>VMCTL</a:t>
            </a:r>
            <a:r>
              <a:rPr b="0" i="0" lang="en-US" sz="2990" u="none" cap="none" strike="noStrike">
                <a:solidFill>
                  <a:srgbClr val="000000"/>
                </a:solidFill>
                <a:latin typeface="Arial Narrow"/>
                <a:ea typeface="Arial Narrow"/>
                <a:cs typeface="Arial Narrow"/>
                <a:sym typeface="Arial Narrow"/>
              </a:rPr>
              <a:t> deflate command </a:t>
            </a:r>
            <a:r>
              <a:rPr lang="en-US" sz="2990">
                <a:latin typeface="Arial Narrow"/>
                <a:ea typeface="Arial Narrow"/>
                <a:cs typeface="Arial Narrow"/>
                <a:sym typeface="Arial Narrow"/>
              </a:rPr>
              <a:t>directs the hypervisor to</a:t>
            </a:r>
            <a:r>
              <a:rPr b="0" i="0" lang="en-US" sz="2990" u="none" cap="none" strike="noStrike">
                <a:solidFill>
                  <a:srgbClr val="000000"/>
                </a:solidFill>
                <a:latin typeface="Arial Narrow"/>
                <a:ea typeface="Arial Narrow"/>
                <a:cs typeface="Arial Narrow"/>
                <a:sym typeface="Arial Narrow"/>
              </a:rPr>
              <a:t> deflate the guest balloons</a:t>
            </a:r>
            <a:r>
              <a:rPr lang="en-US" sz="2990">
                <a:latin typeface="Arial Narrow"/>
                <a:ea typeface="Arial Narrow"/>
                <a:cs typeface="Arial Narrow"/>
                <a:sym typeface="Arial Narrow"/>
              </a:rPr>
              <a:t>.  The guest will be notified of the deflation and will be given back all of its original pages.  The following example shows the deflate command being successfully executed.</a:t>
            </a:r>
            <a:endParaRPr b="0" i="0" sz="2990"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90"/>
              <a:buFont typeface="Arial"/>
              <a:buNone/>
            </a:pPr>
            <a:r>
              <a:rPr b="0" i="0" lang="en-US" sz="2990" u="none" cap="none" strike="noStrike">
                <a:solidFill>
                  <a:schemeClr val="dk1"/>
                </a:solidFill>
                <a:latin typeface="Arial Narrow"/>
                <a:ea typeface="Arial Narrow"/>
                <a:cs typeface="Arial Narrow"/>
                <a:sym typeface="Arial Narrow"/>
              </a:rPr>
              <a:t> </a:t>
            </a:r>
            <a:endParaRPr b="0" i="0" sz="1400" u="none" cap="none" strike="noStrike">
              <a:solidFill>
                <a:srgbClr val="000000"/>
              </a:solidFill>
              <a:latin typeface="Arial"/>
              <a:ea typeface="Arial"/>
              <a:cs typeface="Arial"/>
              <a:sym typeface="Arial"/>
            </a:endParaRPr>
          </a:p>
        </p:txBody>
      </p:sp>
      <p:sp>
        <p:nvSpPr>
          <p:cNvPr id="170" name="Google Shape;170;p1"/>
          <p:cNvSpPr txBox="1"/>
          <p:nvPr/>
        </p:nvSpPr>
        <p:spPr>
          <a:xfrm>
            <a:off x="22757600" y="30401638"/>
            <a:ext cx="8873100" cy="2045100"/>
          </a:xfrm>
          <a:prstGeom prst="rect">
            <a:avLst/>
          </a:prstGeom>
          <a:noFill/>
          <a:ln>
            <a:noFill/>
          </a:ln>
        </p:spPr>
        <p:txBody>
          <a:bodyPr anchorCtr="0" anchor="t" bIns="406375" lIns="406375" spcFirstLastPara="1" rIns="406375" wrap="square" tIns="406375">
            <a:spAutoFit/>
          </a:bodyPr>
          <a:lstStyle/>
          <a:p>
            <a:pPr indent="0" lvl="0" marL="0" marR="0" rtl="0" algn="just">
              <a:lnSpc>
                <a:spcPct val="100000"/>
              </a:lnSpc>
              <a:spcBef>
                <a:spcPts val="0"/>
              </a:spcBef>
              <a:spcAft>
                <a:spcPts val="0"/>
              </a:spcAft>
              <a:buClr>
                <a:srgbClr val="000000"/>
              </a:buClr>
              <a:buSzPts val="2990"/>
              <a:buFont typeface="Arial"/>
              <a:buNone/>
            </a:pPr>
            <a:r>
              <a:t/>
            </a:r>
            <a:endParaRPr b="0" i="0" sz="2990" u="none" cap="none" strike="noStrike">
              <a:solidFill>
                <a:schemeClr val="dk1"/>
              </a:solidFill>
              <a:latin typeface="Arial Narrow"/>
              <a:ea typeface="Arial Narrow"/>
              <a:cs typeface="Arial Narrow"/>
              <a:sym typeface="Arial Narrow"/>
            </a:endParaRPr>
          </a:p>
        </p:txBody>
      </p:sp>
      <p:sp>
        <p:nvSpPr>
          <p:cNvPr id="171" name="Google Shape;171;p1"/>
          <p:cNvSpPr txBox="1"/>
          <p:nvPr/>
        </p:nvSpPr>
        <p:spPr>
          <a:xfrm>
            <a:off x="23284850" y="12936650"/>
            <a:ext cx="8030400" cy="2090100"/>
          </a:xfrm>
          <a:prstGeom prst="rect">
            <a:avLst/>
          </a:prstGeom>
          <a:solidFill>
            <a:srgbClr val="741B4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FF00"/>
                </a:solidFill>
                <a:latin typeface="Courier New"/>
                <a:ea typeface="Courier New"/>
                <a:cs typeface="Courier New"/>
                <a:sym typeface="Courier New"/>
              </a:rPr>
              <a:t>inner#</a:t>
            </a:r>
            <a:r>
              <a:rPr b="1" i="0" lang="en-US" sz="1600" u="none" cap="none" strike="noStrike">
                <a:solidFill>
                  <a:srgbClr val="FFFFFF"/>
                </a:solidFill>
                <a:latin typeface="Courier New"/>
                <a:ea typeface="Courier New"/>
                <a:cs typeface="Courier New"/>
                <a:sym typeface="Courier New"/>
              </a:rPr>
              <a:t> pcidump</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Domain /dev/pci0:</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0:0:0: OpenBSD VMM Host</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0:1:0: Qumranet Virtio RNG</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0:2:0: Qumranet Virtio Network</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0:3:0: Qumranet Virtio Storage</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Courier New"/>
                <a:ea typeface="Courier New"/>
                <a:cs typeface="Courier New"/>
                <a:sym typeface="Courier New"/>
              </a:rPr>
              <a:t>	0:4:0: OpenBSD VMM Control</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FFFFFF"/>
                </a:solidFill>
                <a:latin typeface="Courier New"/>
                <a:ea typeface="Courier New"/>
                <a:cs typeface="Courier New"/>
                <a:sym typeface="Courier New"/>
              </a:rPr>
              <a:t>	0:5:0: Qumranet Virtio Memory Balloon</a:t>
            </a:r>
            <a:endParaRPr b="1" i="0" sz="1600" u="none" cap="none" strike="noStrike">
              <a:solidFill>
                <a:srgbClr val="FFFFFF"/>
              </a:solidFill>
              <a:latin typeface="Courier New"/>
              <a:ea typeface="Courier New"/>
              <a:cs typeface="Courier New"/>
              <a:sym typeface="Courier New"/>
            </a:endParaRPr>
          </a:p>
        </p:txBody>
      </p:sp>
      <p:sp>
        <p:nvSpPr>
          <p:cNvPr id="172" name="Google Shape;172;p1"/>
          <p:cNvSpPr txBox="1"/>
          <p:nvPr/>
        </p:nvSpPr>
        <p:spPr>
          <a:xfrm>
            <a:off x="23107650" y="26610539"/>
            <a:ext cx="8123400" cy="691800"/>
          </a:xfrm>
          <a:prstGeom prst="rect">
            <a:avLst/>
          </a:prstGeom>
          <a:solidFill>
            <a:srgbClr val="741B4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FF00"/>
                </a:solidFill>
                <a:latin typeface="Courier New"/>
                <a:ea typeface="Courier New"/>
                <a:cs typeface="Courier New"/>
                <a:sym typeface="Courier New"/>
              </a:rPr>
              <a:t>outer#</a:t>
            </a:r>
            <a:r>
              <a:rPr b="1" i="0" lang="en-US" sz="1600" u="none" cap="none" strike="noStrike">
                <a:solidFill>
                  <a:srgbClr val="FFFFFF"/>
                </a:solidFill>
                <a:latin typeface="Courier New"/>
                <a:ea typeface="Courier New"/>
                <a:cs typeface="Courier New"/>
                <a:sym typeface="Courier New"/>
              </a:rPr>
              <a:t> vmctl balloon -m 8192m test</a:t>
            </a:r>
            <a:endParaRPr b="1" i="0" sz="16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FFFFFF"/>
                </a:solidFill>
                <a:latin typeface="Courier New"/>
                <a:ea typeface="Courier New"/>
                <a:cs typeface="Courier New"/>
                <a:sym typeface="Courier New"/>
              </a:rPr>
              <a:t>vmctl: balloon adjusted on vm 1 successfully</a:t>
            </a:r>
            <a:endParaRPr b="1" i="0" sz="1400" u="none" cap="none" strike="noStrike">
              <a:solidFill>
                <a:srgbClr val="FFFFFF"/>
              </a:solidFill>
            </a:endParaRPr>
          </a:p>
        </p:txBody>
      </p:sp>
      <p:grpSp>
        <p:nvGrpSpPr>
          <p:cNvPr id="173" name="Google Shape;173;p1"/>
          <p:cNvGrpSpPr/>
          <p:nvPr/>
        </p:nvGrpSpPr>
        <p:grpSpPr>
          <a:xfrm>
            <a:off x="1221500" y="11153849"/>
            <a:ext cx="3287948" cy="3860925"/>
            <a:chOff x="1221500" y="11611049"/>
            <a:chExt cx="3287948" cy="3860925"/>
          </a:xfrm>
        </p:grpSpPr>
        <p:pic>
          <p:nvPicPr>
            <p:cNvPr id="174" name="Google Shape;174;p1"/>
            <p:cNvPicPr preferRelativeResize="0"/>
            <p:nvPr/>
          </p:nvPicPr>
          <p:blipFill rotWithShape="1">
            <a:blip r:embed="rId5">
              <a:alphaModFix/>
            </a:blip>
            <a:srcRect b="0" l="0" r="0" t="0"/>
            <a:stretch/>
          </p:blipFill>
          <p:spPr>
            <a:xfrm>
              <a:off x="1221500" y="11611049"/>
              <a:ext cx="3287948" cy="3860925"/>
            </a:xfrm>
            <a:prstGeom prst="rect">
              <a:avLst/>
            </a:prstGeom>
            <a:noFill/>
            <a:ln>
              <a:noFill/>
            </a:ln>
          </p:spPr>
        </p:pic>
        <p:sp>
          <p:nvSpPr>
            <p:cNvPr id="175" name="Google Shape;175;p1"/>
            <p:cNvSpPr txBox="1"/>
            <p:nvPr/>
          </p:nvSpPr>
          <p:spPr>
            <a:xfrm>
              <a:off x="1766275" y="14929250"/>
              <a:ext cx="2198400" cy="4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HYPERVISOR</a:t>
              </a:r>
              <a:endParaRPr b="1" i="0" sz="2200" u="none" cap="none" strike="noStrike">
                <a:solidFill>
                  <a:srgbClr val="000000"/>
                </a:solidFill>
                <a:latin typeface="Arial"/>
                <a:ea typeface="Arial"/>
                <a:cs typeface="Arial"/>
                <a:sym typeface="Arial"/>
              </a:endParaRPr>
            </a:p>
          </p:txBody>
        </p:sp>
      </p:grpSp>
      <p:grpSp>
        <p:nvGrpSpPr>
          <p:cNvPr id="176" name="Google Shape;176;p1"/>
          <p:cNvGrpSpPr/>
          <p:nvPr/>
        </p:nvGrpSpPr>
        <p:grpSpPr>
          <a:xfrm>
            <a:off x="4743150" y="11153850"/>
            <a:ext cx="2198450" cy="4371902"/>
            <a:chOff x="4743150" y="11611050"/>
            <a:chExt cx="2198450" cy="4371902"/>
          </a:xfrm>
        </p:grpSpPr>
        <p:pic>
          <p:nvPicPr>
            <p:cNvPr id="177" name="Google Shape;177;p1"/>
            <p:cNvPicPr preferRelativeResize="0"/>
            <p:nvPr/>
          </p:nvPicPr>
          <p:blipFill rotWithShape="1">
            <a:blip r:embed="rId6">
              <a:alphaModFix/>
            </a:blip>
            <a:srcRect b="0" l="0" r="0" t="0"/>
            <a:stretch/>
          </p:blipFill>
          <p:spPr>
            <a:xfrm>
              <a:off x="4743150" y="11611050"/>
              <a:ext cx="2198450" cy="4371902"/>
            </a:xfrm>
            <a:prstGeom prst="rect">
              <a:avLst/>
            </a:prstGeom>
            <a:noFill/>
            <a:ln>
              <a:noFill/>
            </a:ln>
          </p:spPr>
        </p:pic>
        <p:sp>
          <p:nvSpPr>
            <p:cNvPr id="178" name="Google Shape;178;p1"/>
            <p:cNvSpPr txBox="1"/>
            <p:nvPr/>
          </p:nvSpPr>
          <p:spPr>
            <a:xfrm>
              <a:off x="4743175" y="14929250"/>
              <a:ext cx="2198400" cy="4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HYPERVISOR</a:t>
              </a:r>
              <a:endParaRPr b="1" i="0" sz="2200" u="none" cap="none" strike="noStrike">
                <a:solidFill>
                  <a:srgbClr val="000000"/>
                </a:solidFill>
                <a:latin typeface="Arial"/>
                <a:ea typeface="Arial"/>
                <a:cs typeface="Arial"/>
                <a:sym typeface="Arial"/>
              </a:endParaRPr>
            </a:p>
          </p:txBody>
        </p:sp>
      </p:grpSp>
      <p:grpSp>
        <p:nvGrpSpPr>
          <p:cNvPr id="179" name="Google Shape;179;p1"/>
          <p:cNvGrpSpPr/>
          <p:nvPr/>
        </p:nvGrpSpPr>
        <p:grpSpPr>
          <a:xfrm>
            <a:off x="7379550" y="11153850"/>
            <a:ext cx="2759736" cy="3811602"/>
            <a:chOff x="7379550" y="11611050"/>
            <a:chExt cx="2759736" cy="3811602"/>
          </a:xfrm>
        </p:grpSpPr>
        <p:pic>
          <p:nvPicPr>
            <p:cNvPr id="180" name="Google Shape;180;p1"/>
            <p:cNvPicPr preferRelativeResize="0"/>
            <p:nvPr/>
          </p:nvPicPr>
          <p:blipFill rotWithShape="1">
            <a:blip r:embed="rId7">
              <a:alphaModFix/>
            </a:blip>
            <a:srcRect b="0" l="0" r="0" t="0"/>
            <a:stretch/>
          </p:blipFill>
          <p:spPr>
            <a:xfrm>
              <a:off x="7379550" y="11611050"/>
              <a:ext cx="2759736" cy="3811602"/>
            </a:xfrm>
            <a:prstGeom prst="rect">
              <a:avLst/>
            </a:prstGeom>
            <a:noFill/>
            <a:ln>
              <a:noFill/>
            </a:ln>
          </p:spPr>
        </p:pic>
        <p:sp>
          <p:nvSpPr>
            <p:cNvPr id="181" name="Google Shape;181;p1"/>
            <p:cNvSpPr txBox="1"/>
            <p:nvPr/>
          </p:nvSpPr>
          <p:spPr>
            <a:xfrm>
              <a:off x="7643875" y="14929250"/>
              <a:ext cx="2198400" cy="4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HYPERVISOR</a:t>
              </a:r>
              <a:endParaRPr b="1" i="0" sz="2200" u="none" cap="none" strike="noStrike">
                <a:solidFill>
                  <a:srgbClr val="000000"/>
                </a:solidFill>
                <a:latin typeface="Arial"/>
                <a:ea typeface="Arial"/>
                <a:cs typeface="Arial"/>
                <a:sym typeface="Arial"/>
              </a:endParaRPr>
            </a:p>
          </p:txBody>
        </p:sp>
      </p:grpSp>
      <p:grpSp>
        <p:nvGrpSpPr>
          <p:cNvPr id="182" name="Google Shape;182;p1"/>
          <p:cNvGrpSpPr/>
          <p:nvPr/>
        </p:nvGrpSpPr>
        <p:grpSpPr>
          <a:xfrm>
            <a:off x="16685325" y="17529075"/>
            <a:ext cx="3014251" cy="4132375"/>
            <a:chOff x="16380525" y="17186175"/>
            <a:chExt cx="3014251" cy="4132375"/>
          </a:xfrm>
        </p:grpSpPr>
        <p:pic>
          <p:nvPicPr>
            <p:cNvPr id="183" name="Google Shape;183;p1"/>
            <p:cNvPicPr preferRelativeResize="0"/>
            <p:nvPr/>
          </p:nvPicPr>
          <p:blipFill rotWithShape="1">
            <a:blip r:embed="rId8">
              <a:alphaModFix/>
            </a:blip>
            <a:srcRect b="0" l="0" r="0" t="0"/>
            <a:stretch/>
          </p:blipFill>
          <p:spPr>
            <a:xfrm>
              <a:off x="16380525" y="17186175"/>
              <a:ext cx="3014251" cy="4132375"/>
            </a:xfrm>
            <a:prstGeom prst="rect">
              <a:avLst/>
            </a:prstGeom>
            <a:noFill/>
            <a:ln>
              <a:noFill/>
            </a:ln>
          </p:spPr>
        </p:pic>
        <p:sp>
          <p:nvSpPr>
            <p:cNvPr id="184" name="Google Shape;184;p1"/>
            <p:cNvSpPr txBox="1"/>
            <p:nvPr/>
          </p:nvSpPr>
          <p:spPr>
            <a:xfrm>
              <a:off x="16788450" y="20759513"/>
              <a:ext cx="2198400" cy="4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HYPERVISOR</a:t>
              </a:r>
              <a:endParaRPr b="1" i="0" sz="2200" u="none" cap="none" strike="noStrike">
                <a:solidFill>
                  <a:srgbClr val="000000"/>
                </a:solidFill>
                <a:latin typeface="Arial"/>
                <a:ea typeface="Arial"/>
                <a:cs typeface="Arial"/>
                <a:sym typeface="Arial"/>
              </a:endParaRPr>
            </a:p>
          </p:txBody>
        </p:sp>
      </p:grpSp>
      <p:grpSp>
        <p:nvGrpSpPr>
          <p:cNvPr id="185" name="Google Shape;185;p1"/>
          <p:cNvGrpSpPr/>
          <p:nvPr/>
        </p:nvGrpSpPr>
        <p:grpSpPr>
          <a:xfrm>
            <a:off x="1268272" y="18461850"/>
            <a:ext cx="8873100" cy="5349600"/>
            <a:chOff x="1330300" y="18523225"/>
            <a:chExt cx="8873100" cy="5349600"/>
          </a:xfrm>
        </p:grpSpPr>
        <p:sp>
          <p:nvSpPr>
            <p:cNvPr id="186" name="Google Shape;186;p1"/>
            <p:cNvSpPr/>
            <p:nvPr/>
          </p:nvSpPr>
          <p:spPr>
            <a:xfrm>
              <a:off x="1330300" y="18523225"/>
              <a:ext cx="8873100" cy="5349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4083025" y="23357925"/>
              <a:ext cx="6048300" cy="455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Hard disk</a:t>
              </a:r>
              <a:endParaRPr b="1" i="0" sz="2000" u="none" cap="none" strike="noStrike">
                <a:solidFill>
                  <a:srgbClr val="000000"/>
                </a:solidFill>
                <a:latin typeface="Arial"/>
                <a:ea typeface="Arial"/>
                <a:cs typeface="Arial"/>
                <a:sym typeface="Arial"/>
              </a:endParaRPr>
            </a:p>
          </p:txBody>
        </p:sp>
        <p:sp>
          <p:nvSpPr>
            <p:cNvPr id="188" name="Google Shape;188;p1"/>
            <p:cNvSpPr/>
            <p:nvPr/>
          </p:nvSpPr>
          <p:spPr>
            <a:xfrm>
              <a:off x="4083050" y="22791725"/>
              <a:ext cx="6048300" cy="455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Physical Memory (Host OS)</a:t>
              </a:r>
              <a:endParaRPr b="1" i="0" sz="2000" u="none" cap="none" strike="noStrike">
                <a:solidFill>
                  <a:srgbClr val="000000"/>
                </a:solidFill>
                <a:latin typeface="Arial"/>
                <a:ea typeface="Arial"/>
                <a:cs typeface="Arial"/>
                <a:sym typeface="Arial"/>
              </a:endParaRPr>
            </a:p>
          </p:txBody>
        </p:sp>
        <p:sp>
          <p:nvSpPr>
            <p:cNvPr id="189" name="Google Shape;189;p1"/>
            <p:cNvSpPr/>
            <p:nvPr/>
          </p:nvSpPr>
          <p:spPr>
            <a:xfrm>
              <a:off x="1397425" y="18581777"/>
              <a:ext cx="8733900" cy="4132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cxnSp>
          <p:nvCxnSpPr>
            <p:cNvPr id="190" name="Google Shape;190;p1"/>
            <p:cNvCxnSpPr/>
            <p:nvPr/>
          </p:nvCxnSpPr>
          <p:spPr>
            <a:xfrm>
              <a:off x="2730500" y="18561325"/>
              <a:ext cx="0" cy="4152600"/>
            </a:xfrm>
            <a:prstGeom prst="straightConnector1">
              <a:avLst/>
            </a:prstGeom>
            <a:noFill/>
            <a:ln cap="flat" cmpd="sng" w="19050">
              <a:solidFill>
                <a:srgbClr val="000000"/>
              </a:solidFill>
              <a:prstDash val="solid"/>
              <a:round/>
              <a:headEnd len="sm" w="sm" type="none"/>
              <a:tailEnd len="sm" w="sm" type="none"/>
            </a:ln>
          </p:spPr>
        </p:cxnSp>
        <p:cxnSp>
          <p:nvCxnSpPr>
            <p:cNvPr id="191" name="Google Shape;191;p1"/>
            <p:cNvCxnSpPr/>
            <p:nvPr/>
          </p:nvCxnSpPr>
          <p:spPr>
            <a:xfrm>
              <a:off x="4083050" y="18580375"/>
              <a:ext cx="0" cy="4139100"/>
            </a:xfrm>
            <a:prstGeom prst="straightConnector1">
              <a:avLst/>
            </a:prstGeom>
            <a:noFill/>
            <a:ln cap="flat" cmpd="sng" w="19050">
              <a:solidFill>
                <a:srgbClr val="000000"/>
              </a:solidFill>
              <a:prstDash val="solid"/>
              <a:round/>
              <a:headEnd len="sm" w="sm" type="none"/>
              <a:tailEnd len="sm" w="sm" type="none"/>
            </a:ln>
          </p:spPr>
        </p:cxnSp>
        <p:sp>
          <p:nvSpPr>
            <p:cNvPr id="192" name="Google Shape;192;p1"/>
            <p:cNvSpPr txBox="1"/>
            <p:nvPr/>
          </p:nvSpPr>
          <p:spPr>
            <a:xfrm>
              <a:off x="1397425" y="18581775"/>
              <a:ext cx="1333200" cy="413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SRC</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BSD0</a:t>
              </a:r>
              <a:endParaRPr b="1" i="0" sz="2000" u="none" cap="none" strike="noStrike">
                <a:solidFill>
                  <a:srgbClr val="000000"/>
                </a:solidFill>
                <a:latin typeface="Arial"/>
                <a:ea typeface="Arial"/>
                <a:cs typeface="Arial"/>
                <a:sym typeface="Arial"/>
              </a:endParaRPr>
            </a:p>
          </p:txBody>
        </p:sp>
        <p:sp>
          <p:nvSpPr>
            <p:cNvPr id="193" name="Google Shape;193;p1"/>
            <p:cNvSpPr txBox="1"/>
            <p:nvPr/>
          </p:nvSpPr>
          <p:spPr>
            <a:xfrm>
              <a:off x="2640325" y="18586950"/>
              <a:ext cx="1524000" cy="413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OpenBSD</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ISO</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Image</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194" name="Google Shape;194;p1"/>
            <p:cNvSpPr/>
            <p:nvPr/>
          </p:nvSpPr>
          <p:spPr>
            <a:xfrm>
              <a:off x="4202425" y="18661375"/>
              <a:ext cx="1803000" cy="22860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Virtual Machine</a:t>
              </a:r>
              <a:endParaRPr b="0" i="0" sz="2000" u="none" cap="none" strike="noStrike">
                <a:solidFill>
                  <a:srgbClr val="000000"/>
                </a:solidFill>
                <a:latin typeface="Arial"/>
                <a:ea typeface="Arial"/>
                <a:cs typeface="Arial"/>
                <a:sym typeface="Arial"/>
              </a:endParaRPr>
            </a:p>
          </p:txBody>
        </p:sp>
        <p:sp>
          <p:nvSpPr>
            <p:cNvPr id="195" name="Google Shape;195;p1"/>
            <p:cNvSpPr/>
            <p:nvPr/>
          </p:nvSpPr>
          <p:spPr>
            <a:xfrm>
              <a:off x="6124800" y="18663525"/>
              <a:ext cx="3931800" cy="22860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Virtual Machine</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96" name="Google Shape;196;p1"/>
            <p:cNvSpPr/>
            <p:nvPr/>
          </p:nvSpPr>
          <p:spPr>
            <a:xfrm>
              <a:off x="6279850" y="20513975"/>
              <a:ext cx="3612900" cy="379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Physical Memory (Guest OS)</a:t>
              </a:r>
              <a:endParaRPr b="1" i="0" sz="1400" u="none" cap="none" strike="noStrike">
                <a:solidFill>
                  <a:srgbClr val="000000"/>
                </a:solidFill>
                <a:latin typeface="Arial"/>
                <a:ea typeface="Arial"/>
                <a:cs typeface="Arial"/>
                <a:sym typeface="Arial"/>
              </a:endParaRPr>
            </a:p>
          </p:txBody>
        </p:sp>
        <p:sp>
          <p:nvSpPr>
            <p:cNvPr id="197" name="Google Shape;197;p1"/>
            <p:cNvSpPr/>
            <p:nvPr/>
          </p:nvSpPr>
          <p:spPr>
            <a:xfrm>
              <a:off x="6279850" y="19828175"/>
              <a:ext cx="3612900" cy="379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Virtual Memory (Guest OS)</a:t>
              </a:r>
              <a:endParaRPr b="1" i="0" sz="1400" u="none" cap="none" strike="noStrike">
                <a:solidFill>
                  <a:srgbClr val="000000"/>
                </a:solidFill>
                <a:latin typeface="Arial"/>
                <a:ea typeface="Arial"/>
                <a:cs typeface="Arial"/>
                <a:sym typeface="Arial"/>
              </a:endParaRPr>
            </a:p>
          </p:txBody>
        </p:sp>
        <p:sp>
          <p:nvSpPr>
            <p:cNvPr id="198" name="Google Shape;198;p1"/>
            <p:cNvSpPr txBox="1"/>
            <p:nvPr/>
          </p:nvSpPr>
          <p:spPr>
            <a:xfrm>
              <a:off x="6279850" y="20207375"/>
              <a:ext cx="3612900" cy="30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OpenBSD (Guest OS)</a:t>
              </a:r>
              <a:endParaRPr b="1" i="0" sz="1400" u="none" cap="none" strike="noStrike">
                <a:solidFill>
                  <a:srgbClr val="000000"/>
                </a:solidFill>
                <a:latin typeface="Arial"/>
                <a:ea typeface="Arial"/>
                <a:cs typeface="Arial"/>
                <a:sym typeface="Arial"/>
              </a:endParaRPr>
            </a:p>
          </p:txBody>
        </p:sp>
        <p:sp>
          <p:nvSpPr>
            <p:cNvPr id="199" name="Google Shape;199;p1"/>
            <p:cNvSpPr/>
            <p:nvPr/>
          </p:nvSpPr>
          <p:spPr>
            <a:xfrm>
              <a:off x="6279850" y="19142375"/>
              <a:ext cx="1333200" cy="379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VMM(4)</a:t>
              </a:r>
              <a:endParaRPr b="1" i="0" sz="1400" u="none" cap="none" strike="noStrike">
                <a:solidFill>
                  <a:srgbClr val="000000"/>
                </a:solidFill>
                <a:latin typeface="Arial"/>
                <a:ea typeface="Arial"/>
                <a:cs typeface="Arial"/>
                <a:sym typeface="Arial"/>
              </a:endParaRPr>
            </a:p>
          </p:txBody>
        </p:sp>
        <p:sp>
          <p:nvSpPr>
            <p:cNvPr id="200" name="Google Shape;200;p1"/>
            <p:cNvSpPr/>
            <p:nvPr/>
          </p:nvSpPr>
          <p:spPr>
            <a:xfrm>
              <a:off x="7613050" y="19142375"/>
              <a:ext cx="2279700" cy="379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VMD</a:t>
              </a:r>
              <a:endParaRPr b="1" i="0" sz="1400" u="none" cap="none" strike="noStrike">
                <a:solidFill>
                  <a:srgbClr val="000000"/>
                </a:solidFill>
                <a:latin typeface="Arial"/>
                <a:ea typeface="Arial"/>
                <a:cs typeface="Arial"/>
                <a:sym typeface="Arial"/>
              </a:endParaRPr>
            </a:p>
          </p:txBody>
        </p:sp>
        <p:sp>
          <p:nvSpPr>
            <p:cNvPr id="201" name="Google Shape;201;p1"/>
            <p:cNvSpPr/>
            <p:nvPr/>
          </p:nvSpPr>
          <p:spPr>
            <a:xfrm>
              <a:off x="6693950" y="19526250"/>
              <a:ext cx="195900" cy="306600"/>
            </a:xfrm>
            <a:prstGeom prst="up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7004050" y="19522650"/>
              <a:ext cx="195900" cy="306600"/>
            </a:xfrm>
            <a:prstGeom prst="down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4220275" y="22182125"/>
              <a:ext cx="5835000" cy="455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Virtual Memory (Host OS)</a:t>
              </a:r>
              <a:endParaRPr b="1" i="0" sz="2000" u="none" cap="none" strike="noStrike">
                <a:solidFill>
                  <a:srgbClr val="000000"/>
                </a:solidFill>
                <a:latin typeface="Arial"/>
                <a:ea typeface="Arial"/>
                <a:cs typeface="Arial"/>
                <a:sym typeface="Arial"/>
              </a:endParaRPr>
            </a:p>
          </p:txBody>
        </p:sp>
        <p:sp>
          <p:nvSpPr>
            <p:cNvPr id="204" name="Google Shape;204;p1"/>
            <p:cNvSpPr/>
            <p:nvPr/>
          </p:nvSpPr>
          <p:spPr>
            <a:xfrm>
              <a:off x="4220275" y="21496325"/>
              <a:ext cx="1700100" cy="455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VMM(4)</a:t>
              </a:r>
              <a:endParaRPr b="1" i="0" sz="2000" u="none" cap="none" strike="noStrike">
                <a:solidFill>
                  <a:srgbClr val="000000"/>
                </a:solidFill>
                <a:latin typeface="Arial"/>
                <a:ea typeface="Arial"/>
                <a:cs typeface="Arial"/>
                <a:sym typeface="Arial"/>
              </a:endParaRPr>
            </a:p>
          </p:txBody>
        </p:sp>
        <p:sp>
          <p:nvSpPr>
            <p:cNvPr id="205" name="Google Shape;205;p1"/>
            <p:cNvSpPr/>
            <p:nvPr/>
          </p:nvSpPr>
          <p:spPr>
            <a:xfrm>
              <a:off x="5920275" y="21496325"/>
              <a:ext cx="4136700" cy="455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VMD</a:t>
              </a:r>
              <a:endParaRPr b="1" i="0" sz="2000" u="none" cap="none" strike="noStrike">
                <a:solidFill>
                  <a:srgbClr val="000000"/>
                </a:solidFill>
                <a:latin typeface="Arial"/>
                <a:ea typeface="Arial"/>
                <a:cs typeface="Arial"/>
                <a:sym typeface="Arial"/>
              </a:endParaRPr>
            </a:p>
          </p:txBody>
        </p:sp>
        <p:sp>
          <p:nvSpPr>
            <p:cNvPr id="206" name="Google Shape;206;p1"/>
            <p:cNvSpPr/>
            <p:nvPr/>
          </p:nvSpPr>
          <p:spPr>
            <a:xfrm>
              <a:off x="4851175" y="21954698"/>
              <a:ext cx="195900" cy="227400"/>
            </a:xfrm>
            <a:prstGeom prst="up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5161275" y="21952028"/>
              <a:ext cx="195900" cy="227400"/>
            </a:xfrm>
            <a:prstGeom prst="down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6970850" y="21493225"/>
              <a:ext cx="1524000" cy="455700"/>
            </a:xfrm>
            <a:prstGeom prst="flowChartMagneticDrum">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u="none" cap="none" strike="noStrike">
                  <a:solidFill>
                    <a:srgbClr val="000000"/>
                  </a:solidFill>
                  <a:latin typeface="Arial"/>
                  <a:ea typeface="Arial"/>
                  <a:cs typeface="Arial"/>
                  <a:sym typeface="Arial"/>
                </a:rPr>
                <a:t>Device</a:t>
              </a:r>
              <a:endParaRPr b="1" i="0" u="none" cap="none" strike="noStrike">
                <a:solidFill>
                  <a:srgbClr val="000000"/>
                </a:solidFill>
                <a:latin typeface="Arial"/>
                <a:ea typeface="Arial"/>
                <a:cs typeface="Arial"/>
                <a:sym typeface="Arial"/>
              </a:endParaRPr>
            </a:p>
          </p:txBody>
        </p:sp>
        <p:sp>
          <p:nvSpPr>
            <p:cNvPr id="209" name="Google Shape;209;p1"/>
            <p:cNvSpPr/>
            <p:nvPr/>
          </p:nvSpPr>
          <p:spPr>
            <a:xfrm>
              <a:off x="8530975" y="21478600"/>
              <a:ext cx="1524000" cy="455700"/>
            </a:xfrm>
            <a:prstGeom prst="flowChartMagneticDrum">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Driver</a:t>
              </a:r>
              <a:endParaRPr b="1" i="0" sz="1400" u="none" cap="none" strike="noStrike">
                <a:solidFill>
                  <a:srgbClr val="000000"/>
                </a:solidFill>
                <a:latin typeface="Arial"/>
                <a:ea typeface="Arial"/>
                <a:cs typeface="Arial"/>
                <a:sym typeface="Arial"/>
              </a:endParaRPr>
            </a:p>
          </p:txBody>
        </p:sp>
        <p:sp>
          <p:nvSpPr>
            <p:cNvPr id="210" name="Google Shape;210;p1"/>
            <p:cNvSpPr/>
            <p:nvPr/>
          </p:nvSpPr>
          <p:spPr>
            <a:xfrm>
              <a:off x="6419600" y="20959475"/>
              <a:ext cx="195900" cy="525000"/>
            </a:xfrm>
            <a:prstGeom prst="up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6729700" y="20968600"/>
              <a:ext cx="195900" cy="525000"/>
            </a:xfrm>
            <a:prstGeom prst="down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8194925" y="19143398"/>
              <a:ext cx="814275" cy="379200"/>
            </a:xfrm>
            <a:prstGeom prst="flowChartMagneticDrum">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9047300" y="19145648"/>
              <a:ext cx="814275" cy="379200"/>
            </a:xfrm>
            <a:prstGeom prst="flowChartMagneticDrum">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txBox="1"/>
            <p:nvPr/>
          </p:nvSpPr>
          <p:spPr>
            <a:xfrm>
              <a:off x="5732600" y="21115675"/>
              <a:ext cx="547200" cy="3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IO</a:t>
              </a:r>
              <a:endParaRPr b="1" i="0" sz="1600" u="none" cap="none" strike="noStrike">
                <a:solidFill>
                  <a:srgbClr val="000000"/>
                </a:solidFill>
                <a:latin typeface="Arial"/>
                <a:ea typeface="Arial"/>
                <a:cs typeface="Arial"/>
                <a:sym typeface="Arial"/>
              </a:endParaRPr>
            </a:p>
          </p:txBody>
        </p:sp>
        <p:sp>
          <p:nvSpPr>
            <p:cNvPr id="215" name="Google Shape;215;p1"/>
            <p:cNvSpPr/>
            <p:nvPr/>
          </p:nvSpPr>
          <p:spPr>
            <a:xfrm>
              <a:off x="5619750" y="21590575"/>
              <a:ext cx="293100" cy="190500"/>
            </a:xfrm>
            <a:prstGeom prst="lef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flipH="1">
              <a:off x="5931925" y="21590575"/>
              <a:ext cx="293100" cy="190500"/>
            </a:xfrm>
            <a:prstGeom prst="lef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txBox="1"/>
            <p:nvPr/>
          </p:nvSpPr>
          <p:spPr>
            <a:xfrm>
              <a:off x="6875600" y="20963275"/>
              <a:ext cx="2623500" cy="3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PCI BUS communication</a:t>
              </a:r>
              <a:endParaRPr b="1" i="0" sz="1600" u="none" cap="none" strike="noStrike">
                <a:solidFill>
                  <a:srgbClr val="000000"/>
                </a:solidFill>
                <a:latin typeface="Arial"/>
                <a:ea typeface="Arial"/>
                <a:cs typeface="Arial"/>
                <a:sym typeface="Arial"/>
              </a:endParaRPr>
            </a:p>
          </p:txBody>
        </p:sp>
        <p:sp>
          <p:nvSpPr>
            <p:cNvPr id="218" name="Google Shape;218;p1"/>
            <p:cNvSpPr txBox="1"/>
            <p:nvPr/>
          </p:nvSpPr>
          <p:spPr>
            <a:xfrm>
              <a:off x="1455000" y="22837100"/>
              <a:ext cx="2509800" cy="97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OpenBSD</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(Host OS)</a:t>
              </a:r>
              <a:endParaRPr b="1" i="0" sz="2000" u="none" cap="none" strike="noStrike">
                <a:solidFill>
                  <a:srgbClr val="000000"/>
                </a:solidFill>
                <a:latin typeface="Arial"/>
                <a:ea typeface="Arial"/>
                <a:cs typeface="Arial"/>
                <a:sym typeface="Arial"/>
              </a:endParaRPr>
            </a:p>
          </p:txBody>
        </p:sp>
      </p:grpSp>
      <p:grpSp>
        <p:nvGrpSpPr>
          <p:cNvPr id="219" name="Google Shape;219;p1"/>
          <p:cNvGrpSpPr/>
          <p:nvPr/>
        </p:nvGrpSpPr>
        <p:grpSpPr>
          <a:xfrm>
            <a:off x="12575200" y="17529075"/>
            <a:ext cx="3376676" cy="4046725"/>
            <a:chOff x="11584600" y="16271775"/>
            <a:chExt cx="3376676" cy="4046725"/>
          </a:xfrm>
        </p:grpSpPr>
        <p:sp>
          <p:nvSpPr>
            <p:cNvPr id="220" name="Google Shape;220;p1"/>
            <p:cNvSpPr txBox="1"/>
            <p:nvPr/>
          </p:nvSpPr>
          <p:spPr>
            <a:xfrm>
              <a:off x="12634975" y="19862800"/>
              <a:ext cx="2198400" cy="4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HYPERVISOR</a:t>
              </a:r>
              <a:endParaRPr b="1" i="0" sz="2200" u="none" cap="none" strike="noStrike">
                <a:solidFill>
                  <a:srgbClr val="000000"/>
                </a:solidFill>
                <a:latin typeface="Arial"/>
                <a:ea typeface="Arial"/>
                <a:cs typeface="Arial"/>
                <a:sym typeface="Arial"/>
              </a:endParaRPr>
            </a:p>
          </p:txBody>
        </p:sp>
        <p:pic>
          <p:nvPicPr>
            <p:cNvPr id="221" name="Google Shape;221;p1"/>
            <p:cNvPicPr preferRelativeResize="0"/>
            <p:nvPr/>
          </p:nvPicPr>
          <p:blipFill rotWithShape="1">
            <a:blip r:embed="rId9">
              <a:alphaModFix/>
            </a:blip>
            <a:srcRect b="0" l="0" r="0" t="0"/>
            <a:stretch/>
          </p:blipFill>
          <p:spPr>
            <a:xfrm>
              <a:off x="11584600" y="16271775"/>
              <a:ext cx="3376676" cy="4046717"/>
            </a:xfrm>
            <a:prstGeom prst="rect">
              <a:avLst/>
            </a:prstGeom>
            <a:noFill/>
            <a:ln>
              <a:noFill/>
            </a:ln>
          </p:spPr>
        </p:pic>
      </p:grpSp>
      <p:grpSp>
        <p:nvGrpSpPr>
          <p:cNvPr id="222" name="Google Shape;222;p1"/>
          <p:cNvGrpSpPr/>
          <p:nvPr/>
        </p:nvGrpSpPr>
        <p:grpSpPr>
          <a:xfrm>
            <a:off x="12977484" y="24577910"/>
            <a:ext cx="3845697" cy="4371724"/>
            <a:chOff x="13369825" y="28042175"/>
            <a:chExt cx="3376677" cy="3747407"/>
          </a:xfrm>
        </p:grpSpPr>
        <p:pic>
          <p:nvPicPr>
            <p:cNvPr id="223" name="Google Shape;223;p1"/>
            <p:cNvPicPr preferRelativeResize="0"/>
            <p:nvPr/>
          </p:nvPicPr>
          <p:blipFill rotWithShape="1">
            <a:blip r:embed="rId10">
              <a:alphaModFix/>
            </a:blip>
            <a:srcRect b="0" l="0" r="0" t="0"/>
            <a:stretch/>
          </p:blipFill>
          <p:spPr>
            <a:xfrm>
              <a:off x="13369825" y="28042175"/>
              <a:ext cx="3376677" cy="3747407"/>
            </a:xfrm>
            <a:prstGeom prst="rect">
              <a:avLst/>
            </a:prstGeom>
            <a:noFill/>
            <a:ln>
              <a:noFill/>
            </a:ln>
          </p:spPr>
        </p:pic>
        <p:sp>
          <p:nvSpPr>
            <p:cNvPr id="224" name="Google Shape;224;p1"/>
            <p:cNvSpPr txBox="1"/>
            <p:nvPr/>
          </p:nvSpPr>
          <p:spPr>
            <a:xfrm>
              <a:off x="13657425" y="31357625"/>
              <a:ext cx="2198400" cy="35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HYPERVISOR</a:t>
              </a:r>
              <a:endParaRPr b="1" i="0" sz="2200" u="none" cap="none" strike="noStrike">
                <a:solidFill>
                  <a:srgbClr val="000000"/>
                </a:solidFill>
                <a:latin typeface="Arial"/>
                <a:ea typeface="Arial"/>
                <a:cs typeface="Arial"/>
                <a:sym typeface="Arial"/>
              </a:endParaRPr>
            </a:p>
          </p:txBody>
        </p:sp>
      </p:grpSp>
      <p:grpSp>
        <p:nvGrpSpPr>
          <p:cNvPr id="225" name="Google Shape;225;p1"/>
          <p:cNvGrpSpPr/>
          <p:nvPr/>
        </p:nvGrpSpPr>
        <p:grpSpPr>
          <a:xfrm>
            <a:off x="16725398" y="24579342"/>
            <a:ext cx="3287911" cy="4371717"/>
            <a:chOff x="16420825" y="28042175"/>
            <a:chExt cx="2843476" cy="3747400"/>
          </a:xfrm>
        </p:grpSpPr>
        <p:pic>
          <p:nvPicPr>
            <p:cNvPr id="226" name="Google Shape;226;p1"/>
            <p:cNvPicPr preferRelativeResize="0"/>
            <p:nvPr/>
          </p:nvPicPr>
          <p:blipFill rotWithShape="1">
            <a:blip r:embed="rId11">
              <a:alphaModFix/>
            </a:blip>
            <a:srcRect b="0" l="0" r="0" t="0"/>
            <a:stretch/>
          </p:blipFill>
          <p:spPr>
            <a:xfrm>
              <a:off x="16420825" y="28042175"/>
              <a:ext cx="2843476" cy="3747400"/>
            </a:xfrm>
            <a:prstGeom prst="rect">
              <a:avLst/>
            </a:prstGeom>
            <a:noFill/>
            <a:ln>
              <a:noFill/>
            </a:ln>
          </p:spPr>
        </p:pic>
        <p:sp>
          <p:nvSpPr>
            <p:cNvPr id="227" name="Google Shape;227;p1"/>
            <p:cNvSpPr txBox="1"/>
            <p:nvPr/>
          </p:nvSpPr>
          <p:spPr>
            <a:xfrm>
              <a:off x="16743350" y="31281413"/>
              <a:ext cx="2198400" cy="4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HYPERVISOR</a:t>
              </a:r>
              <a:endParaRPr b="1" i="0" sz="2200" u="none" cap="none" strike="noStrike">
                <a:solidFill>
                  <a:srgbClr val="000000"/>
                </a:solidFill>
                <a:latin typeface="Arial"/>
                <a:ea typeface="Arial"/>
                <a:cs typeface="Arial"/>
                <a:sym typeface="Arial"/>
              </a:endParaRPr>
            </a:p>
          </p:txBody>
        </p:sp>
      </p:grpSp>
      <p:pic>
        <p:nvPicPr>
          <p:cNvPr id="228" name="Google Shape;228;p1"/>
          <p:cNvPicPr preferRelativeResize="0"/>
          <p:nvPr/>
        </p:nvPicPr>
        <p:blipFill>
          <a:blip r:embed="rId12">
            <a:alphaModFix/>
          </a:blip>
          <a:stretch>
            <a:fillRect/>
          </a:stretch>
        </p:blipFill>
        <p:spPr>
          <a:xfrm>
            <a:off x="24141125" y="6481775"/>
            <a:ext cx="5860057" cy="4648425"/>
          </a:xfrm>
          <a:prstGeom prst="rect">
            <a:avLst/>
          </a:prstGeom>
          <a:noFill/>
          <a:ln>
            <a:noFill/>
          </a:ln>
        </p:spPr>
      </p:pic>
      <p:grpSp>
        <p:nvGrpSpPr>
          <p:cNvPr id="229" name="Google Shape;229;p1"/>
          <p:cNvGrpSpPr/>
          <p:nvPr/>
        </p:nvGrpSpPr>
        <p:grpSpPr>
          <a:xfrm>
            <a:off x="1347525" y="26860000"/>
            <a:ext cx="8675400" cy="3711600"/>
            <a:chOff x="1576125" y="26421850"/>
            <a:chExt cx="8675400" cy="3711600"/>
          </a:xfrm>
        </p:grpSpPr>
        <p:sp>
          <p:nvSpPr>
            <p:cNvPr id="230" name="Google Shape;230;p1"/>
            <p:cNvSpPr/>
            <p:nvPr/>
          </p:nvSpPr>
          <p:spPr>
            <a:xfrm>
              <a:off x="1576125" y="26421850"/>
              <a:ext cx="4381200" cy="37116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600">
                  <a:solidFill>
                    <a:schemeClr val="dk1"/>
                  </a:solidFill>
                </a:rPr>
                <a:t>Vring</a:t>
              </a:r>
              <a:endParaRPr b="1" sz="2600">
                <a:solidFill>
                  <a:schemeClr val="dk1"/>
                </a:solidFill>
              </a:endParaRPr>
            </a:p>
            <a:p>
              <a:pPr indent="0" lvl="0" marL="0" rtl="0" algn="ctr">
                <a:spcBef>
                  <a:spcPts val="0"/>
                </a:spcBef>
                <a:spcAft>
                  <a:spcPts val="0"/>
                </a:spcAft>
                <a:buNone/>
              </a:pPr>
              <a:r>
                <a:rPr b="1" lang="en-US" sz="2600">
                  <a:solidFill>
                    <a:schemeClr val="dk1"/>
                  </a:solidFill>
                </a:rPr>
                <a:t>(virtqueue WRITE)</a:t>
              </a:r>
              <a:endParaRPr b="1" sz="2600">
                <a:solidFill>
                  <a:schemeClr val="dk1"/>
                </a:solidFill>
              </a:endParaRPr>
            </a:p>
            <a:p>
              <a:pPr indent="0" lvl="0" marL="0" rtl="0" algn="ctr">
                <a:spcBef>
                  <a:spcPts val="0"/>
                </a:spcBef>
                <a:spcAft>
                  <a:spcPts val="0"/>
                </a:spcAft>
                <a:buNone/>
              </a:pPr>
              <a:r>
                <a:t/>
              </a:r>
              <a:endParaRPr b="1" sz="2600">
                <a:solidFill>
                  <a:schemeClr val="dk1"/>
                </a:solidFill>
              </a:endParaRPr>
            </a:p>
            <a:p>
              <a:pPr indent="0" lvl="0" marL="0" rtl="0" algn="ctr">
                <a:spcBef>
                  <a:spcPts val="0"/>
                </a:spcBef>
                <a:spcAft>
                  <a:spcPts val="0"/>
                </a:spcAft>
                <a:buNone/>
              </a:pPr>
              <a:r>
                <a:t/>
              </a:r>
              <a:endParaRPr b="1" sz="2600">
                <a:solidFill>
                  <a:schemeClr val="dk1"/>
                </a:solidFill>
              </a:endParaRPr>
            </a:p>
            <a:p>
              <a:pPr indent="0" lvl="0" marL="0" rtl="0" algn="ctr">
                <a:spcBef>
                  <a:spcPts val="0"/>
                </a:spcBef>
                <a:spcAft>
                  <a:spcPts val="0"/>
                </a:spcAft>
                <a:buNone/>
              </a:pPr>
              <a:r>
                <a:t/>
              </a:r>
              <a:endParaRPr b="1" sz="2600">
                <a:solidFill>
                  <a:schemeClr val="dk1"/>
                </a:solidFill>
              </a:endParaRPr>
            </a:p>
            <a:p>
              <a:pPr indent="0" lvl="0" marL="0" rtl="0" algn="ctr">
                <a:spcBef>
                  <a:spcPts val="0"/>
                </a:spcBef>
                <a:spcAft>
                  <a:spcPts val="0"/>
                </a:spcAft>
                <a:buNone/>
              </a:pPr>
              <a:r>
                <a:t/>
              </a:r>
              <a:endParaRPr b="1" sz="2600">
                <a:solidFill>
                  <a:schemeClr val="dk1"/>
                </a:solidFill>
              </a:endParaRPr>
            </a:p>
            <a:p>
              <a:pPr indent="0" lvl="0" marL="0" rtl="0" algn="ctr">
                <a:spcBef>
                  <a:spcPts val="0"/>
                </a:spcBef>
                <a:spcAft>
                  <a:spcPts val="0"/>
                </a:spcAft>
                <a:buNone/>
              </a:pPr>
              <a:r>
                <a:t/>
              </a:r>
              <a:endParaRPr b="1" sz="2600">
                <a:solidFill>
                  <a:schemeClr val="dk1"/>
                </a:solidFill>
              </a:endParaRPr>
            </a:p>
            <a:p>
              <a:pPr indent="0" lvl="0" marL="0" rtl="0" algn="ctr">
                <a:spcBef>
                  <a:spcPts val="0"/>
                </a:spcBef>
                <a:spcAft>
                  <a:spcPts val="0"/>
                </a:spcAft>
                <a:buNone/>
              </a:pPr>
              <a:r>
                <a:t/>
              </a:r>
              <a:endParaRPr b="1" sz="2600">
                <a:solidFill>
                  <a:schemeClr val="dk1"/>
                </a:solidFill>
              </a:endParaRPr>
            </a:p>
            <a:p>
              <a:pPr indent="0" lvl="0" marL="0" rtl="0" algn="ctr">
                <a:spcBef>
                  <a:spcPts val="0"/>
                </a:spcBef>
                <a:spcAft>
                  <a:spcPts val="0"/>
                </a:spcAft>
                <a:buClr>
                  <a:schemeClr val="dk1"/>
                </a:buClr>
                <a:buSzPts val="1100"/>
                <a:buFont typeface="Arial"/>
                <a:buNone/>
              </a:pPr>
              <a:r>
                <a:t/>
              </a:r>
              <a:endParaRPr b="1" sz="2600">
                <a:solidFill>
                  <a:schemeClr val="dk1"/>
                </a:solidFill>
              </a:endParaRPr>
            </a:p>
          </p:txBody>
        </p:sp>
        <p:sp>
          <p:nvSpPr>
            <p:cNvPr id="231" name="Google Shape;231;p1"/>
            <p:cNvSpPr/>
            <p:nvPr/>
          </p:nvSpPr>
          <p:spPr>
            <a:xfrm>
              <a:off x="6114725" y="26421850"/>
              <a:ext cx="4136700" cy="1160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t>Virtio Driver</a:t>
              </a:r>
              <a:endParaRPr b="1" sz="2600"/>
            </a:p>
            <a:p>
              <a:pPr indent="0" lvl="0" marL="0" rtl="0" algn="ctr">
                <a:spcBef>
                  <a:spcPts val="0"/>
                </a:spcBef>
                <a:spcAft>
                  <a:spcPts val="0"/>
                </a:spcAft>
                <a:buNone/>
              </a:pPr>
              <a:r>
                <a:rPr b="1" lang="en-US" sz="2600"/>
                <a:t>(Guest)</a:t>
              </a:r>
              <a:endParaRPr b="1" sz="2600"/>
            </a:p>
          </p:txBody>
        </p:sp>
        <p:sp>
          <p:nvSpPr>
            <p:cNvPr id="232" name="Google Shape;232;p1"/>
            <p:cNvSpPr/>
            <p:nvPr/>
          </p:nvSpPr>
          <p:spPr>
            <a:xfrm>
              <a:off x="6114725" y="27697300"/>
              <a:ext cx="4136700" cy="11607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t>Vring</a:t>
              </a:r>
              <a:endParaRPr b="1" sz="2600"/>
            </a:p>
            <a:p>
              <a:pPr indent="0" lvl="0" marL="0" rtl="0" algn="ctr">
                <a:spcBef>
                  <a:spcPts val="0"/>
                </a:spcBef>
                <a:spcAft>
                  <a:spcPts val="0"/>
                </a:spcAft>
                <a:buNone/>
              </a:pPr>
              <a:r>
                <a:rPr b="1" lang="en-US" sz="2600"/>
                <a:t>(virtqueue READ)</a:t>
              </a:r>
              <a:endParaRPr b="1" sz="2600"/>
            </a:p>
          </p:txBody>
        </p:sp>
        <p:sp>
          <p:nvSpPr>
            <p:cNvPr id="233" name="Google Shape;233;p1"/>
            <p:cNvSpPr/>
            <p:nvPr/>
          </p:nvSpPr>
          <p:spPr>
            <a:xfrm>
              <a:off x="6114825" y="28972750"/>
              <a:ext cx="4136700" cy="1160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t>Virtio Device</a:t>
              </a:r>
              <a:endParaRPr b="1" sz="2600"/>
            </a:p>
            <a:p>
              <a:pPr indent="0" lvl="0" marL="0" rtl="0" algn="ctr">
                <a:spcBef>
                  <a:spcPts val="0"/>
                </a:spcBef>
                <a:spcAft>
                  <a:spcPts val="0"/>
                </a:spcAft>
                <a:buNone/>
              </a:pPr>
              <a:r>
                <a:rPr b="1" lang="en-US" sz="2600"/>
                <a:t>(OpenBSD)</a:t>
              </a:r>
              <a:endParaRPr b="1" sz="2600"/>
            </a:p>
          </p:txBody>
        </p:sp>
        <p:sp>
          <p:nvSpPr>
            <p:cNvPr id="234" name="Google Shape;234;p1"/>
            <p:cNvSpPr/>
            <p:nvPr/>
          </p:nvSpPr>
          <p:spPr>
            <a:xfrm>
              <a:off x="9665450" y="27286050"/>
              <a:ext cx="171300" cy="691800"/>
            </a:xfrm>
            <a:prstGeom prst="upArrow">
              <a:avLst>
                <a:gd fmla="val 50000" name="adj1"/>
                <a:gd fmla="val 50000" name="adj2"/>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
            <p:cNvSpPr/>
            <p:nvPr/>
          </p:nvSpPr>
          <p:spPr>
            <a:xfrm>
              <a:off x="9665450" y="28581450"/>
              <a:ext cx="171300" cy="691800"/>
            </a:xfrm>
            <a:prstGeom prst="upArrow">
              <a:avLst>
                <a:gd fmla="val 50000" name="adj1"/>
                <a:gd fmla="val 50000" name="adj2"/>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
            <p:cNvSpPr/>
            <p:nvPr/>
          </p:nvSpPr>
          <p:spPr>
            <a:xfrm flipH="1" rot="10800000">
              <a:off x="9970250" y="27303842"/>
              <a:ext cx="171300" cy="691800"/>
            </a:xfrm>
            <a:prstGeom prst="upArrow">
              <a:avLst>
                <a:gd fmla="val 50000" name="adj1"/>
                <a:gd fmla="val 50000" name="adj2"/>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
            <p:cNvSpPr/>
            <p:nvPr/>
          </p:nvSpPr>
          <p:spPr>
            <a:xfrm flipH="1" rot="10800000">
              <a:off x="9970250" y="28581442"/>
              <a:ext cx="171300" cy="691800"/>
            </a:xfrm>
            <a:prstGeom prst="upArrow">
              <a:avLst>
                <a:gd fmla="val 50000" name="adj1"/>
                <a:gd fmla="val 50000" name="adj2"/>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
            <p:cNvSpPr/>
            <p:nvPr/>
          </p:nvSpPr>
          <p:spPr>
            <a:xfrm>
              <a:off x="5645900" y="26809800"/>
              <a:ext cx="895200" cy="190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
            <p:cNvSpPr/>
            <p:nvPr/>
          </p:nvSpPr>
          <p:spPr>
            <a:xfrm>
              <a:off x="5619825" y="29296300"/>
              <a:ext cx="895200" cy="190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
            <p:cNvSpPr/>
            <p:nvPr/>
          </p:nvSpPr>
          <p:spPr>
            <a:xfrm flipH="1">
              <a:off x="5588900" y="27114600"/>
              <a:ext cx="895200" cy="190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
            <p:cNvSpPr/>
            <p:nvPr/>
          </p:nvSpPr>
          <p:spPr>
            <a:xfrm flipH="1">
              <a:off x="5619825" y="29555000"/>
              <a:ext cx="895200" cy="190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
            <p:cNvSpPr txBox="1"/>
            <p:nvPr/>
          </p:nvSpPr>
          <p:spPr>
            <a:xfrm>
              <a:off x="1744050" y="27735000"/>
              <a:ext cx="2155800" cy="170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
            <p:cNvSpPr txBox="1"/>
            <p:nvPr/>
          </p:nvSpPr>
          <p:spPr>
            <a:xfrm>
              <a:off x="1820300" y="27308425"/>
              <a:ext cx="1986000" cy="4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t>Descriptor Table</a:t>
              </a:r>
              <a:endParaRPr b="1" sz="1800"/>
            </a:p>
          </p:txBody>
        </p:sp>
        <p:sp>
          <p:nvSpPr>
            <p:cNvPr id="244" name="Google Shape;244;p1"/>
            <p:cNvSpPr txBox="1"/>
            <p:nvPr/>
          </p:nvSpPr>
          <p:spPr>
            <a:xfrm>
              <a:off x="4320775" y="27735000"/>
              <a:ext cx="417300" cy="1707000"/>
            </a:xfrm>
            <a:prstGeom prst="rect">
              <a:avLst/>
            </a:prstGeom>
            <a:solidFill>
              <a:srgbClr val="FFFFFF"/>
            </a:solidFill>
            <a:ln cap="flat" cmpd="sng" w="1905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
            <p:cNvSpPr txBox="1"/>
            <p:nvPr/>
          </p:nvSpPr>
          <p:spPr>
            <a:xfrm>
              <a:off x="3878298" y="27308425"/>
              <a:ext cx="1275900" cy="4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t>Available</a:t>
              </a:r>
              <a:endParaRPr b="1" sz="1800"/>
            </a:p>
          </p:txBody>
        </p:sp>
        <p:sp>
          <p:nvSpPr>
            <p:cNvPr id="246" name="Google Shape;246;p1"/>
            <p:cNvSpPr txBox="1"/>
            <p:nvPr/>
          </p:nvSpPr>
          <p:spPr>
            <a:xfrm>
              <a:off x="4716498" y="27308425"/>
              <a:ext cx="1275900" cy="4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t>Used</a:t>
              </a:r>
              <a:endParaRPr b="1" sz="1800"/>
            </a:p>
          </p:txBody>
        </p:sp>
        <p:sp>
          <p:nvSpPr>
            <p:cNvPr id="247" name="Google Shape;247;p1"/>
            <p:cNvSpPr txBox="1"/>
            <p:nvPr/>
          </p:nvSpPr>
          <p:spPr>
            <a:xfrm>
              <a:off x="1744050" y="28039800"/>
              <a:ext cx="2155800" cy="35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
            <p:cNvSpPr txBox="1"/>
            <p:nvPr/>
          </p:nvSpPr>
          <p:spPr>
            <a:xfrm>
              <a:off x="1744050" y="28725600"/>
              <a:ext cx="2155800" cy="35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
            <p:cNvSpPr txBox="1"/>
            <p:nvPr/>
          </p:nvSpPr>
          <p:spPr>
            <a:xfrm>
              <a:off x="3138013" y="27735000"/>
              <a:ext cx="381000" cy="1707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
            <p:cNvSpPr txBox="1"/>
            <p:nvPr/>
          </p:nvSpPr>
          <p:spPr>
            <a:xfrm>
              <a:off x="2609799" y="27735000"/>
              <a:ext cx="528300" cy="1707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
            <p:cNvSpPr txBox="1"/>
            <p:nvPr/>
          </p:nvSpPr>
          <p:spPr>
            <a:xfrm>
              <a:off x="4320750" y="28039800"/>
              <a:ext cx="417300" cy="35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
            <p:cNvSpPr txBox="1"/>
            <p:nvPr/>
          </p:nvSpPr>
          <p:spPr>
            <a:xfrm>
              <a:off x="4320750" y="28725600"/>
              <a:ext cx="417300" cy="35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
            <p:cNvSpPr txBox="1"/>
            <p:nvPr/>
          </p:nvSpPr>
          <p:spPr>
            <a:xfrm>
              <a:off x="5158975" y="27735000"/>
              <a:ext cx="417300" cy="1707000"/>
            </a:xfrm>
            <a:prstGeom prst="rect">
              <a:avLst/>
            </a:prstGeom>
            <a:solidFill>
              <a:srgbClr val="FFFFFF"/>
            </a:solidFill>
            <a:ln cap="flat" cmpd="sng" w="1905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
            <p:cNvSpPr txBox="1"/>
            <p:nvPr/>
          </p:nvSpPr>
          <p:spPr>
            <a:xfrm>
              <a:off x="5158950" y="28039800"/>
              <a:ext cx="417300" cy="35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
            <p:cNvSpPr txBox="1"/>
            <p:nvPr/>
          </p:nvSpPr>
          <p:spPr>
            <a:xfrm>
              <a:off x="5158950" y="28725600"/>
              <a:ext cx="417300" cy="35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
          <p:cNvSpPr txBox="1"/>
          <p:nvPr/>
        </p:nvSpPr>
        <p:spPr>
          <a:xfrm>
            <a:off x="23284850" y="12772100"/>
            <a:ext cx="8030400" cy="190500"/>
          </a:xfrm>
          <a:prstGeom prst="rect">
            <a:avLst/>
          </a:prstGeom>
          <a:solidFill>
            <a:srgbClr val="66666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FFFFFF"/>
              </a:solidFill>
              <a:latin typeface="Courier New"/>
              <a:ea typeface="Courier New"/>
              <a:cs typeface="Courier New"/>
              <a:sym typeface="Courier New"/>
            </a:endParaRPr>
          </a:p>
        </p:txBody>
      </p:sp>
      <p:sp>
        <p:nvSpPr>
          <p:cNvPr id="257" name="Google Shape;257;p1"/>
          <p:cNvSpPr txBox="1"/>
          <p:nvPr/>
        </p:nvSpPr>
        <p:spPr>
          <a:xfrm>
            <a:off x="23187275" y="20190325"/>
            <a:ext cx="8123400" cy="2417100"/>
          </a:xfrm>
          <a:prstGeom prst="rect">
            <a:avLst/>
          </a:prstGeom>
          <a:solidFill>
            <a:srgbClr val="741B4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b="1" lang="en-US" sz="1600">
                <a:solidFill>
                  <a:srgbClr val="FFFFFF"/>
                </a:solidFill>
                <a:latin typeface="Courier New"/>
                <a:ea typeface="Courier New"/>
                <a:cs typeface="Courier New"/>
                <a:sym typeface="Courier New"/>
              </a:rPr>
              <a:t>viombh_notifyq: stats[0] for Swap pages in use: tag=0x0 val=0x0</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Clr>
                <a:schemeClr val="dk1"/>
              </a:buClr>
              <a:buSzPts val="1600"/>
              <a:buFont typeface="Arial"/>
              <a:buNone/>
            </a:pPr>
            <a:r>
              <a:rPr b="1" lang="en-US" sz="1600">
                <a:solidFill>
                  <a:srgbClr val="FFFFFF"/>
                </a:solidFill>
                <a:latin typeface="Courier New"/>
                <a:ea typeface="Courier New"/>
                <a:cs typeface="Courier New"/>
                <a:sym typeface="Courier New"/>
              </a:rPr>
              <a:t>viombh_notifyq: stats[1] for Pages swapped out: tag=0x1 val=0x0</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Clr>
                <a:schemeClr val="dk1"/>
              </a:buClr>
              <a:buSzPts val="1600"/>
              <a:buFont typeface="Arial"/>
              <a:buNone/>
            </a:pPr>
            <a:r>
              <a:rPr b="1" lang="en-US" sz="1600">
                <a:solidFill>
                  <a:srgbClr val="FFFFFF"/>
                </a:solidFill>
                <a:latin typeface="Courier New"/>
                <a:ea typeface="Courier New"/>
                <a:cs typeface="Courier New"/>
                <a:sym typeface="Courier New"/>
              </a:rPr>
              <a:t>viombh_notifyq: stats[2] for Faults: tag=0x2 val=0x1cc11</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Clr>
                <a:schemeClr val="dk1"/>
              </a:buClr>
              <a:buSzPts val="1600"/>
              <a:buFont typeface="Arial"/>
              <a:buNone/>
            </a:pPr>
            <a:r>
              <a:rPr b="1" lang="en-US" sz="1600">
                <a:solidFill>
                  <a:srgbClr val="FFFFFF"/>
                </a:solidFill>
                <a:latin typeface="Courier New"/>
                <a:ea typeface="Courier New"/>
                <a:cs typeface="Courier New"/>
                <a:sym typeface="Courier New"/>
              </a:rPr>
              <a:t>viombh_notifyq: stats[3] for Free pages:  tag=0x4 val=0x1566f000</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Clr>
                <a:schemeClr val="dk1"/>
              </a:buClr>
              <a:buSzPts val="1600"/>
              <a:buFont typeface="Arial"/>
              <a:buNone/>
            </a:pPr>
            <a:r>
              <a:rPr b="1" lang="en-US" sz="1600">
                <a:solidFill>
                  <a:srgbClr val="FFFFFF"/>
                </a:solidFill>
                <a:latin typeface="Courier New"/>
                <a:ea typeface="Courier New"/>
                <a:cs typeface="Courier New"/>
                <a:sym typeface="Courier New"/>
              </a:rPr>
              <a:t>viombh_notifyq: stats[4] for Total Number of Pages: tag=0x5 val=0x1dd0f000</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Clr>
                <a:schemeClr val="dk1"/>
              </a:buClr>
              <a:buSzPts val="1600"/>
              <a:buFont typeface="Arial"/>
              <a:buNone/>
            </a:pPr>
            <a:r>
              <a:rPr b="1" lang="en-US" sz="1600">
                <a:solidFill>
                  <a:srgbClr val="FFFFFF"/>
                </a:solidFill>
                <a:latin typeface="Courier New"/>
                <a:ea typeface="Courier New"/>
                <a:cs typeface="Courier New"/>
                <a:sym typeface="Courier New"/>
              </a:rPr>
              <a:t>viombh_notifyq: stats[5] for Number of Buffered Pages: tag=0x7 val=0x47f400</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600">
                <a:solidFill>
                  <a:srgbClr val="FFFFFF"/>
                </a:solidFill>
                <a:latin typeface="Courier New"/>
                <a:ea typeface="Courier New"/>
                <a:cs typeface="Courier New"/>
                <a:sym typeface="Courier New"/>
              </a:rPr>
              <a:t>viombh_notifyq: leaving</a:t>
            </a:r>
            <a:endParaRPr b="1" sz="1600">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600">
              <a:solidFill>
                <a:srgbClr val="FFFFFF"/>
              </a:solidFill>
              <a:latin typeface="Courier New"/>
              <a:ea typeface="Courier New"/>
              <a:cs typeface="Courier New"/>
              <a:sym typeface="Courier New"/>
            </a:endParaRPr>
          </a:p>
        </p:txBody>
      </p:sp>
      <p:sp>
        <p:nvSpPr>
          <p:cNvPr id="258" name="Google Shape;258;p1"/>
          <p:cNvSpPr txBox="1"/>
          <p:nvPr/>
        </p:nvSpPr>
        <p:spPr>
          <a:xfrm>
            <a:off x="23191925" y="19966801"/>
            <a:ext cx="8123400" cy="220200"/>
          </a:xfrm>
          <a:prstGeom prst="rect">
            <a:avLst/>
          </a:prstGeom>
          <a:solidFill>
            <a:srgbClr val="66666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FFFFFF"/>
              </a:solidFill>
              <a:latin typeface="Courier New"/>
              <a:ea typeface="Courier New"/>
              <a:cs typeface="Courier New"/>
              <a:sym typeface="Courier New"/>
            </a:endParaRPr>
          </a:p>
        </p:txBody>
      </p:sp>
      <p:sp>
        <p:nvSpPr>
          <p:cNvPr id="259" name="Google Shape;259;p1"/>
          <p:cNvSpPr txBox="1"/>
          <p:nvPr/>
        </p:nvSpPr>
        <p:spPr>
          <a:xfrm>
            <a:off x="23115725" y="26425139"/>
            <a:ext cx="8123400" cy="220200"/>
          </a:xfrm>
          <a:prstGeom prst="rect">
            <a:avLst/>
          </a:prstGeom>
          <a:solidFill>
            <a:srgbClr val="66666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FFFFFF"/>
              </a:solidFill>
              <a:latin typeface="Courier New"/>
              <a:ea typeface="Courier New"/>
              <a:cs typeface="Courier New"/>
              <a:sym typeface="Courier New"/>
            </a:endParaRPr>
          </a:p>
        </p:txBody>
      </p:sp>
      <p:sp>
        <p:nvSpPr>
          <p:cNvPr id="260" name="Google Shape;260;p1"/>
          <p:cNvSpPr txBox="1"/>
          <p:nvPr/>
        </p:nvSpPr>
        <p:spPr>
          <a:xfrm>
            <a:off x="23107650" y="30795708"/>
            <a:ext cx="8123400" cy="691800"/>
          </a:xfrm>
          <a:prstGeom prst="rect">
            <a:avLst/>
          </a:prstGeom>
          <a:solidFill>
            <a:srgbClr val="741B4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rgbClr val="00FF00"/>
                </a:solidFill>
                <a:latin typeface="Courier New"/>
                <a:ea typeface="Courier New"/>
                <a:cs typeface="Courier New"/>
                <a:sym typeface="Courier New"/>
              </a:rPr>
              <a:t>outer#</a:t>
            </a:r>
            <a:r>
              <a:rPr b="1" lang="en-US" sz="1600">
                <a:solidFill>
                  <a:srgbClr val="FFFFFF"/>
                </a:solidFill>
                <a:latin typeface="Courier New"/>
                <a:ea typeface="Courier New"/>
                <a:cs typeface="Courier New"/>
                <a:sym typeface="Courier New"/>
              </a:rPr>
              <a:t> vmctl balloon -d test</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600">
                <a:solidFill>
                  <a:srgbClr val="FFFFFF"/>
                </a:solidFill>
                <a:latin typeface="Courier New"/>
                <a:ea typeface="Courier New"/>
                <a:cs typeface="Courier New"/>
                <a:sym typeface="Courier New"/>
              </a:rPr>
              <a:t>vmctl: balloon adjusted on vm 1 successfully</a:t>
            </a:r>
            <a:endParaRPr b="1">
              <a:solidFill>
                <a:srgbClr val="FFFFFF"/>
              </a:solidFill>
            </a:endParaRPr>
          </a:p>
          <a:p>
            <a:pPr indent="0" lvl="0" marL="0" marR="0" rtl="0" algn="l">
              <a:lnSpc>
                <a:spcPct val="100000"/>
              </a:lnSpc>
              <a:spcBef>
                <a:spcPts val="0"/>
              </a:spcBef>
              <a:spcAft>
                <a:spcPts val="0"/>
              </a:spcAft>
              <a:buClr>
                <a:schemeClr val="dk1"/>
              </a:buClr>
              <a:buSzPts val="1100"/>
              <a:buFont typeface="Arial"/>
              <a:buNone/>
            </a:pPr>
            <a:r>
              <a:t/>
            </a:r>
            <a:endParaRPr b="1" sz="1600">
              <a:solidFill>
                <a:srgbClr val="00FF00"/>
              </a:solidFill>
              <a:latin typeface="Courier New"/>
              <a:ea typeface="Courier New"/>
              <a:cs typeface="Courier New"/>
              <a:sym typeface="Courier New"/>
            </a:endParaRPr>
          </a:p>
        </p:txBody>
      </p:sp>
      <p:sp>
        <p:nvSpPr>
          <p:cNvPr id="261" name="Google Shape;261;p1"/>
          <p:cNvSpPr txBox="1"/>
          <p:nvPr/>
        </p:nvSpPr>
        <p:spPr>
          <a:xfrm>
            <a:off x="12433675" y="27560600"/>
            <a:ext cx="8499900" cy="4885500"/>
          </a:xfrm>
          <a:prstGeom prst="rect">
            <a:avLst/>
          </a:prstGeom>
          <a:noFill/>
          <a:ln>
            <a:noFill/>
          </a:ln>
        </p:spPr>
        <p:txBody>
          <a:bodyPr anchorCtr="0" anchor="t" bIns="406375" lIns="406375" spcFirstLastPara="1" rIns="406375" wrap="square" tIns="406375">
            <a:noAutofit/>
          </a:bodyPr>
          <a:lstStyle/>
          <a:p>
            <a:pPr indent="0" lvl="0" marL="0" marR="0" rtl="0" algn="l">
              <a:lnSpc>
                <a:spcPct val="100000"/>
              </a:lnSpc>
              <a:spcBef>
                <a:spcPts val="0"/>
              </a:spcBef>
              <a:spcAft>
                <a:spcPts val="0"/>
              </a:spcAft>
              <a:buClr>
                <a:srgbClr val="000000"/>
              </a:buClr>
              <a:buSzPts val="2987"/>
              <a:buFont typeface="Arial"/>
              <a:buNone/>
            </a:pPr>
            <a:r>
              <a:t/>
            </a:r>
            <a:endParaRPr b="1" sz="2987">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b="1" sz="2987">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b="1" sz="2987">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rPr b="1" i="0" lang="en-US" sz="2987" u="none" cap="none" strike="noStrike">
                <a:solidFill>
                  <a:schemeClr val="dk1"/>
                </a:solidFill>
                <a:latin typeface="Arial Narrow"/>
                <a:ea typeface="Arial Narrow"/>
                <a:cs typeface="Arial Narrow"/>
                <a:sym typeface="Arial Narrow"/>
              </a:rPr>
              <a:t>Device – Driver </a:t>
            </a:r>
            <a:r>
              <a:rPr b="1" lang="en-US" sz="2987">
                <a:solidFill>
                  <a:schemeClr val="dk1"/>
                </a:solidFill>
                <a:latin typeface="Arial Narrow"/>
                <a:ea typeface="Arial Narrow"/>
                <a:cs typeface="Arial Narrow"/>
                <a:sym typeface="Arial Narrow"/>
              </a:rPr>
              <a:t>A</a:t>
            </a:r>
            <a:r>
              <a:rPr b="1" i="0" lang="en-US" sz="2987" u="none" cap="none" strike="noStrike">
                <a:solidFill>
                  <a:schemeClr val="dk1"/>
                </a:solidFill>
                <a:latin typeface="Arial Narrow"/>
                <a:ea typeface="Arial Narrow"/>
                <a:cs typeface="Arial Narrow"/>
                <a:sym typeface="Arial Narrow"/>
              </a:rPr>
              <a:t>ttachment:</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The virtual machine must successfully negotiate the feature bits to attach the memory balloon driver to the device </a:t>
            </a:r>
            <a:r>
              <a:rPr lang="en-US" sz="2987">
                <a:solidFill>
                  <a:schemeClr val="dk1"/>
                </a:solidFill>
                <a:latin typeface="Arial Narrow"/>
                <a:ea typeface="Arial Narrow"/>
                <a:cs typeface="Arial Narrow"/>
                <a:sym typeface="Arial Narrow"/>
              </a:rPr>
              <a:t>via the</a:t>
            </a:r>
            <a:r>
              <a:rPr b="0" i="0" lang="en-US" sz="2987" u="none" cap="none" strike="noStrike">
                <a:solidFill>
                  <a:schemeClr val="dk1"/>
                </a:solidFill>
                <a:latin typeface="Arial Narrow"/>
                <a:ea typeface="Arial Narrow"/>
                <a:cs typeface="Arial Narrow"/>
                <a:sym typeface="Arial Narrow"/>
              </a:rPr>
              <a:t> PCI </a:t>
            </a:r>
            <a:r>
              <a:rPr lang="en-US" sz="2987">
                <a:solidFill>
                  <a:schemeClr val="dk1"/>
                </a:solidFill>
                <a:latin typeface="Arial Narrow"/>
                <a:ea typeface="Arial Narrow"/>
                <a:cs typeface="Arial Narrow"/>
                <a:sym typeface="Arial Narrow"/>
              </a:rPr>
              <a:t>bus</a:t>
            </a:r>
            <a:r>
              <a:rPr b="0" i="0" lang="en-US" sz="2987" u="none" cap="none" strike="noStrike">
                <a:solidFill>
                  <a:schemeClr val="dk1"/>
                </a:solidFill>
                <a:latin typeface="Arial Narrow"/>
                <a:ea typeface="Arial Narrow"/>
                <a:cs typeface="Arial Narrow"/>
                <a:sym typeface="Arial Narrow"/>
              </a:rPr>
              <a:t>. </a:t>
            </a:r>
            <a:endParaRPr b="0" i="0" sz="2987" u="none" cap="none" strike="noStrike">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t/>
            </a:r>
            <a:endParaRPr sz="2987">
              <a:solidFill>
                <a:schemeClr val="dk1"/>
              </a:solidFill>
              <a:latin typeface="Arial Narrow"/>
              <a:ea typeface="Arial Narrow"/>
              <a:cs typeface="Arial Narrow"/>
              <a:sym typeface="Arial Narrow"/>
            </a:endParaRPr>
          </a:p>
          <a:p>
            <a:pPr indent="0" lvl="0" marL="0" rtl="0" algn="just">
              <a:spcBef>
                <a:spcPts val="0"/>
              </a:spcBef>
              <a:spcAft>
                <a:spcPts val="0"/>
              </a:spcAft>
              <a:buClr>
                <a:schemeClr val="dk1"/>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sz="2987">
              <a:solidFill>
                <a:schemeClr val="dk1"/>
              </a:solidFill>
              <a:latin typeface="Arial Narrow"/>
              <a:ea typeface="Arial Narrow"/>
              <a:cs typeface="Arial Narrow"/>
              <a:sym typeface="Arial Narrow"/>
            </a:endParaRPr>
          </a:p>
          <a:p>
            <a:pPr indent="0" lvl="0" marL="0"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 </a:t>
            </a:r>
            <a:endParaRPr b="0" i="0" sz="1400" u="none" cap="none" strike="noStrike">
              <a:solidFill>
                <a:srgbClr val="000000"/>
              </a:solidFill>
              <a:latin typeface="Arial"/>
              <a:ea typeface="Arial"/>
              <a:cs typeface="Arial"/>
              <a:sym typeface="Arial"/>
            </a:endParaRPr>
          </a:p>
        </p:txBody>
      </p:sp>
      <p:sp>
        <p:nvSpPr>
          <p:cNvPr id="262" name="Google Shape;262;p1"/>
          <p:cNvSpPr txBox="1"/>
          <p:nvPr/>
        </p:nvSpPr>
        <p:spPr>
          <a:xfrm>
            <a:off x="22275800" y="5642776"/>
            <a:ext cx="99822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Analysis and Results</a:t>
            </a:r>
            <a:endParaRPr b="0" i="0" sz="1400" u="none" cap="none" strike="noStrike">
              <a:solidFill>
                <a:srgbClr val="000000"/>
              </a:solidFill>
              <a:latin typeface="Arial"/>
              <a:ea typeface="Arial"/>
              <a:cs typeface="Arial"/>
              <a:sym typeface="Arial"/>
            </a:endParaRPr>
          </a:p>
        </p:txBody>
      </p:sp>
      <p:sp>
        <p:nvSpPr>
          <p:cNvPr id="263" name="Google Shape;263;p1"/>
          <p:cNvSpPr txBox="1"/>
          <p:nvPr/>
        </p:nvSpPr>
        <p:spPr>
          <a:xfrm>
            <a:off x="22868000" y="10874925"/>
            <a:ext cx="8499900" cy="1744800"/>
          </a:xfrm>
          <a:prstGeom prst="rect">
            <a:avLst/>
          </a:prstGeom>
          <a:noFill/>
          <a:ln>
            <a:noFill/>
          </a:ln>
        </p:spPr>
        <p:txBody>
          <a:bodyPr anchorCtr="0" anchor="t" bIns="406375" lIns="406375" spcFirstLastPara="1" rIns="406375" wrap="square" tIns="406375">
            <a:noAutofit/>
          </a:bodyPr>
          <a:lstStyle/>
          <a:p>
            <a:pPr indent="0" lvl="0" marL="0" marR="0" rtl="0" algn="just">
              <a:lnSpc>
                <a:spcPct val="100000"/>
              </a:lnSpc>
              <a:spcBef>
                <a:spcPts val="0"/>
              </a:spcBef>
              <a:spcAft>
                <a:spcPts val="0"/>
              </a:spcAft>
              <a:buClr>
                <a:schemeClr val="dk1"/>
              </a:buClr>
              <a:buSzPts val="2990"/>
              <a:buFont typeface="Arial"/>
              <a:buNone/>
            </a:pPr>
            <a:r>
              <a:rPr lang="en-US" sz="2990">
                <a:solidFill>
                  <a:schemeClr val="dk1"/>
                </a:solidFill>
                <a:latin typeface="Arial Narrow"/>
                <a:ea typeface="Arial Narrow"/>
                <a:cs typeface="Arial Narrow"/>
                <a:sym typeface="Arial Narrow"/>
              </a:rPr>
              <a:t>The memory ballooning device can be seen successfully attached to the pci bus in the pcidump command output.</a:t>
            </a:r>
            <a:endParaRPr sz="2990">
              <a:solidFill>
                <a:schemeClr val="dk1"/>
              </a:solidFill>
              <a:latin typeface="Arial Narrow"/>
              <a:ea typeface="Arial Narrow"/>
              <a:cs typeface="Arial Narrow"/>
              <a:sym typeface="Arial Narrow"/>
            </a:endParaRPr>
          </a:p>
        </p:txBody>
      </p:sp>
      <p:sp>
        <p:nvSpPr>
          <p:cNvPr id="264" name="Google Shape;264;p1"/>
          <p:cNvSpPr txBox="1"/>
          <p:nvPr/>
        </p:nvSpPr>
        <p:spPr>
          <a:xfrm>
            <a:off x="23115725" y="30616139"/>
            <a:ext cx="8123400" cy="220200"/>
          </a:xfrm>
          <a:prstGeom prst="rect">
            <a:avLst/>
          </a:prstGeom>
          <a:solidFill>
            <a:srgbClr val="66666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FFFFFF"/>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2005-05-18T01:24:28Z</dcterms:created>
  <dc:creator>A. Kotoulas</dc:creator>
</cp:coreProperties>
</file>