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HIGH</c:f>
              <c:strCache>
                <c:ptCount val="1"/>
                <c:pt idx="0">
                  <c:v>HIGH</c:v>
                </c:pt>
              </c:strCache>
            </c:strRef>
          </c:tx>
          <c:spPr>
            <a:solidFill>
              <a:schemeClr val="accent1"/>
            </a:solidFill>
            <a:ln>
              <a:noFill/>
            </a:ln>
            <a:effectLst/>
          </c:spPr>
          <c:invertIfNegative val="0"/>
          <c:dLbls>
            <c:delete val="1"/>
          </c:dLbls>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{3,6,9,8,9,9,8,7,3,6}</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LOW</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{6,17,14,15,18,8,10,15,14,13}</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MEDIUM</c:f>
              <c:strCache>
                <c:ptCount val="1"/>
                <c:pt idx="0">
                  <c:v>MEDIUM</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{26,22,24,31,30,23,19,30,25,33}</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VERY HIGH</c:f>
              <c:strCache>
                <c:ptCount val="1"/>
                <c:pt idx="0">
                  <c:v>VERY HIGH</c:v>
                </c:pt>
              </c:strCache>
            </c:strRef>
          </c:tx>
          <c:spPr>
            <a:solidFill>
              <a:schemeClr val="accent4"/>
            </a:solidFill>
            <a:ln>
              <a:noFill/>
            </a:ln>
            <a:effectLst/>
          </c:spPr>
          <c:invertIfNegative val="0"/>
          <c:dLbls>
            <c:delete val="1"/>
          </c:dLbls>
          <c:cat>
            <c:strRef>
              <c:f>{"BPC","CCDR","EW","MSC","NEL","PL","PYZ","SVG","TNS","WBL"}</c:f>
              <c:strCache>
                <c:ptCount val="10"/>
                <c:pt idx="0">
                  <c:v>BPC</c:v>
                </c:pt>
                <c:pt idx="1">
                  <c:v>CCDR</c:v>
                </c:pt>
                <c:pt idx="2">
                  <c:v>EW</c:v>
                </c:pt>
                <c:pt idx="3">
                  <c:v>MSC</c:v>
                </c:pt>
                <c:pt idx="4">
                  <c:v>NEL</c:v>
                </c:pt>
                <c:pt idx="5">
                  <c:v>PL</c:v>
                </c:pt>
                <c:pt idx="6">
                  <c:v>PYZ</c:v>
                </c:pt>
                <c:pt idx="7">
                  <c:v>SVG</c:v>
                </c:pt>
                <c:pt idx="8">
                  <c:v>TNS</c:v>
                </c:pt>
                <c:pt idx="9">
                  <c:v>WBL</c:v>
                </c:pt>
              </c:strCache>
            </c:strRef>
          </c:cat>
          <c:val>
            <c:numRef>
              <c:f>{3,3,5,3,7,7,5,5,9,6}</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65989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1"/>
  </c:pivotSource>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Sheet1!$B$3:$B$4</c:f>
              <c:strCache>
                <c:ptCount val="1"/>
                <c:pt idx="0">
                  <c:v>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MEDIUM</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c:explosion val="0"/>
          <c:dPt>
            <c:idx val="0"/>
            <c:bubble3D val="0"/>
            <c:spPr>
              <a:solidFill>
                <a:schemeClr val="accent1"/>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2"/>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3"/>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1">
                  <a:lumMod val="6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2">
                  <a:lumMod val="6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3">
                  <a:lumMod val="6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 HEMAPRIYA P S</a:t>
            </a:r>
            <a:endParaRPr lang="en-US" sz="2400" dirty="0"/>
          </a:p>
          <a:p>
            <a:r>
              <a:rPr lang="en-US" sz="2400" dirty="0"/>
              <a:t>REGISTER NO: 312209072</a:t>
            </a:r>
            <a:endParaRPr lang="en-US" sz="2400" dirty="0"/>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a:t>
            </a:r>
            <a:r>
              <a:rPr lang="en-US" altLang="en-IN" sz="2400" b="0" i="0" dirty="0">
                <a:solidFill>
                  <a:srgbClr val="222222"/>
                </a:solidFill>
                <a:effectLst/>
                <a:highlight>
                  <a:srgbClr val="FFFFFF"/>
                </a:highlight>
                <a:latin typeface="Arial" panose="020B0604020202020204" pitchFamily="34" charset="0"/>
              </a:rPr>
              <a:t>72</a:t>
            </a:r>
            <a:endParaRPr lang="en-US" sz="2400" dirty="0"/>
          </a:p>
          <a:p>
            <a:r>
              <a:rPr lang="en-US" sz="2400" dirty="0"/>
              <a:t>DEPARTMENT: BCOM(ACCOUNTING AND FINANCE)</a:t>
            </a:r>
            <a:endParaRPr lang="en-US" sz="2400" dirty="0"/>
          </a:p>
          <a:p>
            <a:r>
              <a:rPr lang="en-US" sz="2400" dirty="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panose="020B0603020202020204"/>
              </a:rPr>
              <a:t>M</a:t>
            </a:r>
            <a:r>
              <a:rPr sz="4800" b="1" dirty="0">
                <a:latin typeface="+mj-lt"/>
                <a:cs typeface="Trebuchet MS" panose="020B0603020202020204"/>
              </a:rPr>
              <a:t>O</a:t>
            </a:r>
            <a:r>
              <a:rPr sz="4800" b="1" spc="-15" dirty="0">
                <a:latin typeface="+mj-lt"/>
                <a:cs typeface="Trebuchet MS" panose="020B0603020202020204"/>
              </a:rPr>
              <a:t>D</a:t>
            </a:r>
            <a:r>
              <a:rPr sz="4800" b="1" spc="-35" dirty="0">
                <a:latin typeface="+mj-lt"/>
                <a:cs typeface="Trebuchet MS" panose="020B0603020202020204"/>
              </a:rPr>
              <a:t>E</a:t>
            </a:r>
            <a:r>
              <a:rPr sz="4800" b="1" spc="-30" dirty="0">
                <a:latin typeface="+mj-lt"/>
                <a:cs typeface="Trebuchet MS" panose="020B0603020202020204"/>
              </a:rPr>
              <a:t>LL</a:t>
            </a:r>
            <a:r>
              <a:rPr sz="4800" b="1" spc="-5" dirty="0">
                <a:latin typeface="+mj-lt"/>
                <a:cs typeface="Trebuchet MS" panose="020B0603020202020204"/>
              </a:rPr>
              <a:t>I</a:t>
            </a:r>
            <a:r>
              <a:rPr sz="4800" b="1" spc="30" dirty="0">
                <a:latin typeface="+mj-lt"/>
                <a:cs typeface="Trebuchet MS" panose="020B0603020202020204"/>
              </a:rPr>
              <a:t>N</a:t>
            </a:r>
            <a:r>
              <a:rPr sz="4800" b="1" spc="5" dirty="0">
                <a:latin typeface="+mj-lt"/>
                <a:cs typeface="Trebuchet MS" panose="020B0603020202020204"/>
              </a:rPr>
              <a:t>G</a:t>
            </a:r>
            <a:endParaRPr sz="4800" dirty="0">
              <a:latin typeface="+mj-lt"/>
              <a:cs typeface="Trebuchet MS" panose="020B0603020202020204"/>
            </a:endParaRPr>
          </a:p>
        </p:txBody>
      </p:sp>
      <p:sp>
        <p:nvSpPr>
          <p:cNvPr id="7" name="Text Placeholder 6"/>
          <p:cNvSpPr>
            <a:spLocks noGrp="1"/>
          </p:cNvSpPr>
          <p:nvPr>
            <p:ph type="body" idx="1"/>
          </p:nvPr>
        </p:nvSpPr>
        <p:spPr>
          <a:xfrm>
            <a:off x="609600" y="1066800"/>
            <a:ext cx="10972800" cy="6278642"/>
          </a:xfrm>
        </p:spPr>
        <p:txBody>
          <a:bodyPr/>
          <a:lstStyle/>
          <a:p>
            <a:pPr>
              <a:lnSpc>
                <a:spcPct val="150000"/>
              </a:lnSpc>
            </a:pPr>
            <a:r>
              <a:rPr lang="en-US" sz="2000" dirty="0"/>
              <a:t>DATA COLLECTION:</a:t>
            </a:r>
            <a:endParaRPr lang="en-US" sz="2000" dirty="0"/>
          </a:p>
          <a:p>
            <a:pPr marL="457200" indent="-457200">
              <a:lnSpc>
                <a:spcPct val="150000"/>
              </a:lnSpc>
              <a:buFont typeface="+mj-lt"/>
              <a:buAutoNum type="arabicPeriod"/>
            </a:pPr>
            <a:r>
              <a:rPr lang="en-US" sz="2000" dirty="0"/>
              <a:t>Downloaded the dataset from edunet dashboard</a:t>
            </a:r>
            <a:endParaRPr lang="en-US" sz="2000" dirty="0"/>
          </a:p>
          <a:p>
            <a:pPr marL="457200" indent="-457200">
              <a:lnSpc>
                <a:spcPct val="150000"/>
              </a:lnSpc>
              <a:buFont typeface="+mj-lt"/>
              <a:buAutoNum type="arabicPeriod"/>
            </a:pPr>
            <a:r>
              <a:rPr lang="en-US" sz="2000" dirty="0"/>
              <a:t>Opened the data in excel</a:t>
            </a:r>
            <a:endParaRPr lang="en-US" sz="2000" dirty="0"/>
          </a:p>
          <a:p>
            <a:pPr marL="457200" indent="-457200">
              <a:lnSpc>
                <a:spcPct val="150000"/>
              </a:lnSpc>
              <a:buFont typeface="+mj-lt"/>
              <a:buAutoNum type="arabicPeriod"/>
            </a:pPr>
            <a:r>
              <a:rPr lang="en-US" sz="2000" dirty="0"/>
              <a:t>Saved the file in desktop as an(.xls) file</a:t>
            </a:r>
            <a:endParaRPr lang="en-US" sz="2000" dirty="0"/>
          </a:p>
          <a:p>
            <a:pPr>
              <a:lnSpc>
                <a:spcPct val="150000"/>
              </a:lnSpc>
            </a:pPr>
            <a:r>
              <a:rPr lang="en-US" sz="2000" dirty="0"/>
              <a:t>FEATURE COLLECTION</a:t>
            </a:r>
            <a:endParaRPr lang="en-US" sz="2000" dirty="0"/>
          </a:p>
          <a:p>
            <a:pPr marL="457200" indent="-457200">
              <a:lnSpc>
                <a:spcPct val="150000"/>
              </a:lnSpc>
              <a:buFont typeface="+mj-lt"/>
              <a:buAutoNum type="arabicPeriod"/>
            </a:pPr>
            <a:r>
              <a:rPr lang="en-US" sz="2000" dirty="0"/>
              <a:t>Used conditional formatting</a:t>
            </a:r>
            <a:endParaRPr lang="en-US" sz="2000" dirty="0"/>
          </a:p>
          <a:p>
            <a:pPr marL="457200" indent="-457200">
              <a:lnSpc>
                <a:spcPct val="150000"/>
              </a:lnSpc>
              <a:buFont typeface="+mj-lt"/>
              <a:buAutoNum type="arabicPeriod"/>
            </a:pPr>
            <a:r>
              <a:rPr lang="en-US" sz="2000" dirty="0"/>
              <a:t>Used fill color option</a:t>
            </a:r>
            <a:endParaRPr lang="en-US" sz="2000" dirty="0"/>
          </a:p>
          <a:p>
            <a:pPr marL="457200" indent="-457200">
              <a:lnSpc>
                <a:spcPct val="150000"/>
              </a:lnSpc>
              <a:buFont typeface="+mj-lt"/>
              <a:buAutoNum type="arabicPeriod"/>
            </a:pPr>
            <a:r>
              <a:rPr lang="en-US" sz="2000" dirty="0"/>
              <a:t>Used  filter option to separate blanks in the column</a:t>
            </a:r>
            <a:endParaRPr lang="en-US" sz="2000" dirty="0"/>
          </a:p>
          <a:p>
            <a:pPr>
              <a:lnSpc>
                <a:spcPct val="150000"/>
              </a:lnSpc>
            </a:pPr>
            <a:r>
              <a:rPr lang="en-US" sz="2000" dirty="0"/>
              <a:t>DATA CLEANING</a:t>
            </a:r>
            <a:endParaRPr lang="en-US" sz="2000" dirty="0"/>
          </a:p>
          <a:p>
            <a:pPr marL="457200" indent="-457200">
              <a:lnSpc>
                <a:spcPct val="150000"/>
              </a:lnSpc>
              <a:buFont typeface="+mj-lt"/>
              <a:buAutoNum type="arabicPeriod"/>
            </a:pPr>
            <a:r>
              <a:rPr lang="en-US" sz="2000" dirty="0"/>
              <a:t>Filtering the data according to our needs</a:t>
            </a:r>
            <a:endParaRPr lang="en-US" sz="2000" dirty="0"/>
          </a:p>
          <a:p>
            <a:pPr marL="457200" indent="-457200">
              <a:lnSpc>
                <a:spcPct val="150000"/>
              </a:lnSpc>
              <a:buFont typeface="+mj-lt"/>
              <a:buAutoNum type="arabicPeriod"/>
            </a:pPr>
            <a:r>
              <a:rPr lang="en-US" sz="2000" dirty="0"/>
              <a:t>Making the data into a structured data</a:t>
            </a:r>
            <a:endParaRPr lang="en-US" sz="2000" dirty="0"/>
          </a:p>
          <a:p>
            <a:pPr marL="457200" indent="-457200">
              <a:lnSpc>
                <a:spcPct val="150000"/>
              </a:lnSpc>
              <a:buFont typeface="+mj-lt"/>
              <a:buAutoNum type="arabicPeriod"/>
            </a:pPr>
            <a:r>
              <a:rPr lang="en-US" sz="2000" dirty="0"/>
              <a:t>Separating the important columns</a:t>
            </a:r>
            <a:endParaRPr lang="en-US" sz="2000" dirty="0"/>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endParaRPr dirty="0">
              <a:latin typeface="+mj-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endParaRPr dirty="0">
              <a:latin typeface="+mj-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3" name="Chart 2"/>
          <p:cNvGraphicFramePr/>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endParaRPr lang="en-US" sz="2000" dirty="0"/>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endParaRPr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endParaRPr lang="en-US" sz="2800" b="0" i="0" dirty="0">
              <a:solidFill>
                <a:srgbClr val="0D0D0D"/>
              </a:solidFill>
              <a:effectLst/>
              <a:latin typeface="+mj-lt"/>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7" name="Text Placeholder 16"/>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endParaRPr lang="en-US" sz="2800" dirty="0"/>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endParaRPr lang="en-IN" sz="2800" dirty="0"/>
          </a:p>
          <a:p>
            <a:pPr marL="800100" lvl="1" indent="-342900">
              <a:lnSpc>
                <a:spcPct val="150000"/>
              </a:lnSpc>
              <a:buFont typeface="Wingdings" panose="05000000000000000000" pitchFamily="2" charset="2"/>
              <a:buChar char="Ø"/>
            </a:pPr>
            <a:r>
              <a:rPr lang="en-IN" sz="2800" dirty="0"/>
              <a:t>Informed Decision-Making</a:t>
            </a:r>
            <a:endParaRPr lang="en-IN" sz="2800" dirty="0"/>
          </a:p>
          <a:p>
            <a:pPr marL="800100" lvl="1" indent="-342900">
              <a:lnSpc>
                <a:spcPct val="150000"/>
              </a:lnSpc>
              <a:buFont typeface="Wingdings" panose="05000000000000000000" pitchFamily="2" charset="2"/>
              <a:buChar char="Ø"/>
            </a:pPr>
            <a:r>
              <a:rPr lang="en-IN" sz="2800" dirty="0"/>
              <a:t>Identifying Trends and Patterns</a:t>
            </a:r>
            <a:endParaRPr lang="en-IN" sz="2800" dirty="0"/>
          </a:p>
          <a:p>
            <a:pPr marL="800100" lvl="1" indent="-342900">
              <a:lnSpc>
                <a:spcPct val="150000"/>
              </a:lnSpc>
              <a:buFont typeface="Wingdings" panose="05000000000000000000" pitchFamily="2" charset="2"/>
              <a:buChar char="Ø"/>
            </a:pPr>
            <a:r>
              <a:rPr lang="en-IN" sz="2800" dirty="0"/>
              <a:t>Ensuring Fairness and Compliance</a:t>
            </a:r>
            <a:endParaRPr lang="en-IN" sz="2800" dirty="0"/>
          </a:p>
          <a:p>
            <a:pPr marL="800100" lvl="1" indent="-342900">
              <a:lnSpc>
                <a:spcPct val="150000"/>
              </a:lnSpc>
              <a:buFont typeface="Wingdings" panose="05000000000000000000" pitchFamily="2" charset="2"/>
              <a:buChar char="Ø"/>
            </a:pPr>
            <a:r>
              <a:rPr lang="en-IN" sz="2800" dirty="0"/>
              <a:t>Strategic Planning</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p:cNvSpPr>
            <a:spLocks noGrp="1"/>
          </p:cNvSpPr>
          <p:nvPr>
            <p:ph type="body" idx="1"/>
          </p:nvPr>
        </p:nvSpPr>
        <p:spPr>
          <a:xfrm>
            <a:off x="609600" y="1371600"/>
            <a:ext cx="10972800" cy="5122941"/>
          </a:xfrm>
        </p:spPr>
        <p:txBody>
          <a:bodyPr/>
          <a:lstStyle/>
          <a:p>
            <a:pPr>
              <a:lnSpc>
                <a:spcPct val="150000"/>
              </a:lnSpc>
            </a:pPr>
            <a:r>
              <a:rPr lang="en-US" sz="2400" b="1" dirty="0"/>
              <a:t>Objective:</a:t>
            </a:r>
            <a:endParaRPr lang="en-US" sz="2400" b="1" dirty="0"/>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endParaRPr lang="en-US" sz="2000" dirty="0"/>
          </a:p>
          <a:p>
            <a:pPr>
              <a:lnSpc>
                <a:spcPct val="150000"/>
              </a:lnSpc>
            </a:pPr>
            <a:r>
              <a:rPr lang="en-US" sz="2000" dirty="0"/>
              <a:t>Employee performance analysis is crucial for several reasons:</a:t>
            </a:r>
            <a:endParaRPr lang="en-US" sz="2000" dirty="0"/>
          </a:p>
          <a:p>
            <a:pPr marL="800100" lvl="1" indent="-342900">
              <a:lnSpc>
                <a:spcPct val="150000"/>
              </a:lnSpc>
              <a:buFont typeface="Wingdings" panose="05000000000000000000" pitchFamily="2" charset="2"/>
              <a:buChar char="Ø"/>
            </a:pPr>
            <a:r>
              <a:rPr lang="en-IN" sz="2000" dirty="0"/>
              <a:t>Feedback and improvement</a:t>
            </a:r>
            <a:endParaRPr lang="en-IN" sz="2000" dirty="0"/>
          </a:p>
          <a:p>
            <a:pPr marL="800100" lvl="1" indent="-342900">
              <a:lnSpc>
                <a:spcPct val="150000"/>
              </a:lnSpc>
              <a:buFont typeface="Wingdings" panose="05000000000000000000" pitchFamily="2" charset="2"/>
              <a:buChar char="Ø"/>
            </a:pPr>
            <a:r>
              <a:rPr lang="en-IN" sz="2000" dirty="0"/>
              <a:t>Goal setting</a:t>
            </a:r>
            <a:endParaRPr lang="en-IN" sz="2000" dirty="0"/>
          </a:p>
          <a:p>
            <a:pPr marL="800100" lvl="1" indent="-342900">
              <a:lnSpc>
                <a:spcPct val="150000"/>
              </a:lnSpc>
              <a:buFont typeface="Wingdings" panose="05000000000000000000" pitchFamily="2" charset="2"/>
              <a:buChar char="Ø"/>
            </a:pPr>
            <a:r>
              <a:rPr lang="en-IN" sz="2000" dirty="0"/>
              <a:t>Career development</a:t>
            </a:r>
            <a:endParaRPr lang="en-IN" sz="2000" dirty="0"/>
          </a:p>
          <a:p>
            <a:pPr marL="800100" lvl="1" indent="-342900">
              <a:lnSpc>
                <a:spcPct val="150000"/>
              </a:lnSpc>
              <a:buFont typeface="Wingdings" panose="05000000000000000000" pitchFamily="2" charset="2"/>
              <a:buChar char="Ø"/>
            </a:pPr>
            <a:r>
              <a:rPr lang="en-IN" sz="2000" dirty="0"/>
              <a:t>Increased productivity</a:t>
            </a:r>
            <a:endParaRPr lang="en-IN" sz="2000" dirty="0"/>
          </a:p>
          <a:p>
            <a:pPr marL="800100" lvl="1" indent="-342900">
              <a:lnSpc>
                <a:spcPct val="150000"/>
              </a:lnSpc>
              <a:buFont typeface="Wingdings" panose="05000000000000000000" pitchFamily="2" charset="2"/>
              <a:buChar char="Ø"/>
            </a:pPr>
            <a:r>
              <a:rPr lang="en-IN" sz="2000" dirty="0"/>
              <a:t>Alignment with organisational goals</a:t>
            </a:r>
            <a:endParaRPr lang="en-IN" sz="2000" dirty="0"/>
          </a:p>
          <a:p>
            <a:pPr marL="800100" lvl="1" indent="-342900">
              <a:lnSpc>
                <a:spcPct val="150000"/>
              </a:lnSpc>
              <a:buFont typeface="Wingdings" panose="05000000000000000000" pitchFamily="2" charset="2"/>
              <a:buChar char="Ø"/>
            </a:pPr>
            <a:r>
              <a:rPr lang="en-IN" sz="2000" dirty="0"/>
              <a:t>Employee retention </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endParaRPr lang="en-US" sz="2000" dirty="0"/>
          </a:p>
          <a:p>
            <a:pPr marL="800100" lvl="1" indent="-342900">
              <a:lnSpc>
                <a:spcPct val="150000"/>
              </a:lnSpc>
              <a:buFont typeface="Wingdings" panose="05000000000000000000" pitchFamily="2" charset="2"/>
              <a:buChar char="Ø"/>
            </a:pPr>
            <a:r>
              <a:rPr lang="en-IN" sz="2000" dirty="0"/>
              <a:t>Human resource department</a:t>
            </a:r>
            <a:endParaRPr lang="en-IN" sz="2000" dirty="0"/>
          </a:p>
          <a:p>
            <a:pPr marL="800100" lvl="1" indent="-342900">
              <a:lnSpc>
                <a:spcPct val="150000"/>
              </a:lnSpc>
              <a:buFont typeface="Wingdings" panose="05000000000000000000" pitchFamily="2" charset="2"/>
              <a:buChar char="Ø"/>
            </a:pPr>
            <a:r>
              <a:rPr lang="en-IN" sz="2000" dirty="0"/>
              <a:t>Managers and team leaders</a:t>
            </a:r>
            <a:endParaRPr lang="en-IN" sz="2000" dirty="0"/>
          </a:p>
          <a:p>
            <a:pPr marL="800100" lvl="1" indent="-342900">
              <a:lnSpc>
                <a:spcPct val="150000"/>
              </a:lnSpc>
              <a:buFont typeface="Wingdings" panose="05000000000000000000" pitchFamily="2" charset="2"/>
              <a:buChar char="Ø"/>
            </a:pPr>
            <a:r>
              <a:rPr lang="en-IN" sz="2000" dirty="0"/>
              <a:t>Executives and senior management</a:t>
            </a:r>
            <a:endParaRPr lang="en-IN" sz="2000" dirty="0"/>
          </a:p>
          <a:p>
            <a:pPr marL="800100" lvl="1" indent="-342900">
              <a:lnSpc>
                <a:spcPct val="150000"/>
              </a:lnSpc>
              <a:buFont typeface="Wingdings" panose="05000000000000000000" pitchFamily="2" charset="2"/>
              <a:buChar char="Ø"/>
            </a:pPr>
            <a:r>
              <a:rPr lang="en-IN" sz="2000" dirty="0"/>
              <a:t>Employees</a:t>
            </a:r>
            <a:endParaRPr lang="en-IN" sz="2000" dirty="0"/>
          </a:p>
          <a:p>
            <a:pPr marL="800100" lvl="1" indent="-342900">
              <a:lnSpc>
                <a:spcPct val="150000"/>
              </a:lnSpc>
              <a:buFont typeface="Wingdings" panose="05000000000000000000" pitchFamily="2" charset="2"/>
              <a:buChar char="Ø"/>
            </a:pPr>
            <a:r>
              <a:rPr lang="en-IN" sz="2000" dirty="0"/>
              <a:t>Training and development teams</a:t>
            </a:r>
            <a:endParaRPr lang="en-IN" sz="2000" dirty="0"/>
          </a:p>
          <a:p>
            <a:pPr marL="800100" lvl="1" indent="-342900">
              <a:lnSpc>
                <a:spcPct val="150000"/>
              </a:lnSpc>
              <a:buFont typeface="Wingdings" panose="05000000000000000000" pitchFamily="2" charset="2"/>
              <a:buChar char="Ø"/>
            </a:pPr>
            <a:r>
              <a:rPr lang="en-IN" sz="2000" dirty="0"/>
              <a:t>Data analysts</a:t>
            </a:r>
            <a:endParaRPr lang="en-IN" sz="2000" dirty="0"/>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endParaRPr sz="3600" dirty="0">
              <a:latin typeface="+mj-lt"/>
            </a:endParaRPr>
          </a:p>
        </p:txBody>
      </p:sp>
      <p:sp>
        <p:nvSpPr>
          <p:cNvPr id="8" name="Content Placeholder 7"/>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endParaRPr lang="en-US" sz="2000" dirty="0"/>
          </a:p>
          <a:p>
            <a:pPr marL="742950" lvl="1" indent="-285750">
              <a:lnSpc>
                <a:spcPct val="150000"/>
              </a:lnSpc>
              <a:buFont typeface="Wingdings" panose="05000000000000000000" pitchFamily="2" charset="2"/>
              <a:buChar char="Ø"/>
            </a:pPr>
            <a:r>
              <a:rPr lang="en-IN" sz="2000" dirty="0"/>
              <a:t>Data collection and integration </a:t>
            </a:r>
            <a:endParaRPr lang="en-IN" sz="2000" dirty="0"/>
          </a:p>
          <a:p>
            <a:pPr marL="742950" lvl="1" indent="-285750">
              <a:lnSpc>
                <a:spcPct val="150000"/>
              </a:lnSpc>
              <a:buFont typeface="Wingdings" panose="05000000000000000000" pitchFamily="2" charset="2"/>
              <a:buChar char="Ø"/>
            </a:pPr>
            <a:r>
              <a:rPr lang="en-IN" sz="2000" dirty="0"/>
              <a:t>Performance metrics</a:t>
            </a:r>
            <a:endParaRPr lang="en-IN" sz="2000" dirty="0"/>
          </a:p>
          <a:p>
            <a:pPr marL="742950" lvl="1" indent="-285750">
              <a:lnSpc>
                <a:spcPct val="150000"/>
              </a:lnSpc>
              <a:buFont typeface="Wingdings" panose="05000000000000000000" pitchFamily="2" charset="2"/>
              <a:buChar char="Ø"/>
            </a:pPr>
            <a:r>
              <a:rPr lang="en-IN" sz="2000" dirty="0"/>
              <a:t>Advanced analytics</a:t>
            </a:r>
            <a:endParaRPr lang="en-IN" sz="2000" dirty="0"/>
          </a:p>
          <a:p>
            <a:pPr marL="742950" lvl="1" indent="-285750">
              <a:lnSpc>
                <a:spcPct val="150000"/>
              </a:lnSpc>
              <a:buFont typeface="Wingdings" panose="05000000000000000000" pitchFamily="2" charset="2"/>
              <a:buChar char="Ø"/>
            </a:pPr>
            <a:r>
              <a:rPr lang="en-IN" sz="2000" dirty="0"/>
              <a:t>Personalised insights</a:t>
            </a:r>
            <a:endParaRPr lang="en-IN" sz="2000" dirty="0"/>
          </a:p>
          <a:p>
            <a:pPr marL="742950" lvl="1" indent="-285750">
              <a:lnSpc>
                <a:spcPct val="150000"/>
              </a:lnSpc>
              <a:buFont typeface="Wingdings" panose="05000000000000000000" pitchFamily="2" charset="2"/>
              <a:buChar char="Ø"/>
            </a:pPr>
            <a:r>
              <a:rPr lang="en-IN" sz="2000" dirty="0"/>
              <a:t>Continuous feedback and improvement</a:t>
            </a:r>
            <a:endParaRPr lang="en-IN" sz="2000" dirty="0"/>
          </a:p>
        </p:txBody>
      </p:sp>
      <p:sp>
        <p:nvSpPr>
          <p:cNvPr id="10" name="Content Placeholder 9"/>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endParaRPr lang="en-IN" sz="2000" dirty="0"/>
          </a:p>
          <a:p>
            <a:pPr marL="742950" lvl="1" indent="-285750">
              <a:lnSpc>
                <a:spcPct val="150000"/>
              </a:lnSpc>
              <a:buFont typeface="Wingdings" panose="05000000000000000000" pitchFamily="2" charset="2"/>
              <a:buChar char="Ø"/>
            </a:pPr>
            <a:r>
              <a:rPr lang="en-US" sz="2000" dirty="0"/>
              <a:t>Enhanced productivity</a:t>
            </a:r>
            <a:endParaRPr lang="en-US" sz="2000" dirty="0"/>
          </a:p>
          <a:p>
            <a:pPr marL="742950" lvl="1" indent="-285750">
              <a:lnSpc>
                <a:spcPct val="150000"/>
              </a:lnSpc>
              <a:buFont typeface="Wingdings" panose="05000000000000000000" pitchFamily="2" charset="2"/>
              <a:buChar char="Ø"/>
            </a:pPr>
            <a:r>
              <a:rPr lang="en-US" sz="2000" dirty="0"/>
              <a:t>Employee engagement and retention</a:t>
            </a:r>
            <a:endParaRPr lang="en-US" sz="2000" dirty="0"/>
          </a:p>
          <a:p>
            <a:pPr marL="742950" lvl="1" indent="-285750">
              <a:lnSpc>
                <a:spcPct val="150000"/>
              </a:lnSpc>
              <a:buFont typeface="Wingdings" panose="05000000000000000000" pitchFamily="2" charset="2"/>
              <a:buChar char="Ø"/>
            </a:pPr>
            <a:r>
              <a:rPr lang="en-US" sz="2000" dirty="0"/>
              <a:t>Data-driven decisions</a:t>
            </a:r>
            <a:endParaRPr lang="en-US" sz="2000" dirty="0"/>
          </a:p>
          <a:p>
            <a:pPr marL="742950" lvl="1" indent="-285750">
              <a:lnSpc>
                <a:spcPct val="150000"/>
              </a:lnSpc>
              <a:buFont typeface="Wingdings" panose="05000000000000000000" pitchFamily="2" charset="2"/>
              <a:buChar char="Ø"/>
            </a:pPr>
            <a:r>
              <a:rPr lang="en-US" sz="2000" dirty="0"/>
              <a:t>Improved organizational performance</a:t>
            </a:r>
            <a:endParaRPr lang="en-US" sz="2000" dirty="0"/>
          </a:p>
          <a:p>
            <a:pPr marL="742950" lvl="1" indent="-285750">
              <a:lnSpc>
                <a:spcPct val="150000"/>
              </a:lnSpc>
              <a:buFont typeface="Wingdings" panose="05000000000000000000" pitchFamily="2" charset="2"/>
              <a:buChar char="Ø"/>
            </a:pPr>
            <a:r>
              <a:rPr lang="en-US" sz="2000" dirty="0"/>
              <a:t>Scalability and flexibility</a:t>
            </a:r>
            <a:endParaRPr lang="en-US" sz="2000" dirty="0"/>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Dataset Description</a:t>
            </a:r>
            <a:endParaRPr lang="en-IN" dirty="0">
              <a:latin typeface="+mj-lt"/>
            </a:endParaRPr>
          </a:p>
        </p:txBody>
      </p:sp>
      <p:sp>
        <p:nvSpPr>
          <p:cNvPr id="3" name="Text Placeholder 2"/>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endParaRPr lang="en-IN" dirty="0"/>
          </a:p>
          <a:p>
            <a:pPr marL="285750" indent="-285750">
              <a:lnSpc>
                <a:spcPct val="150000"/>
              </a:lnSpc>
              <a:buFont typeface="Wingdings" panose="05000000000000000000" pitchFamily="2" charset="2"/>
              <a:buChar char="Ø"/>
            </a:pPr>
            <a:r>
              <a:rPr lang="en-IN" dirty="0"/>
              <a:t>First name: First name of the employee in text</a:t>
            </a:r>
            <a:endParaRPr lang="en-IN" dirty="0"/>
          </a:p>
          <a:p>
            <a:pPr marL="285750" indent="-285750">
              <a:lnSpc>
                <a:spcPct val="150000"/>
              </a:lnSpc>
              <a:buFont typeface="Wingdings" panose="05000000000000000000" pitchFamily="2" charset="2"/>
              <a:buChar char="Ø"/>
            </a:pPr>
            <a:r>
              <a:rPr lang="en-US" dirty="0"/>
              <a:t>Last name: Last name of the employee in text</a:t>
            </a:r>
            <a:endParaRPr lang="en-US" dirty="0"/>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endParaRPr lang="en-US" dirty="0"/>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endParaRPr lang="en-US" dirty="0"/>
          </a:p>
          <a:p>
            <a:pPr marL="285750" indent="-285750">
              <a:lnSpc>
                <a:spcPct val="150000"/>
              </a:lnSpc>
              <a:buFont typeface="Wingdings" panose="05000000000000000000" pitchFamily="2" charset="2"/>
              <a:buChar char="Ø"/>
            </a:pPr>
            <a:r>
              <a:rPr lang="en-US" dirty="0"/>
              <a:t>Employee type: The type of employment the employee has full-time, part-time, contract.</a:t>
            </a:r>
            <a:endParaRPr lang="en-US" dirty="0"/>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endParaRPr lang="en-US" dirty="0"/>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endParaRPr lang="en-US" dirty="0"/>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endParaRPr lang="en-US" dirty="0"/>
          </a:p>
          <a:p>
            <a:pPr marL="285750" indent="-285750">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endParaRPr lang="en-US" sz="2400" dirty="0"/>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3626</Words>
  <Application>WPS Presentation</Application>
  <PresentationFormat>Widescreen</PresentationFormat>
  <Paragraphs>146</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adhir</cp:lastModifiedBy>
  <cp:revision>18</cp:revision>
  <dcterms:created xsi:type="dcterms:W3CDTF">2024-03-29T15:07:00Z</dcterms:created>
  <dcterms:modified xsi:type="dcterms:W3CDTF">2024-08-30T03:56:22Z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B3333F8FB0F34947965995E5543BE3D5_13</vt:lpwstr>
  </property>
  <property fmtid="{D5CDD505-2E9C-101B-9397-08002B2CF9AE}" pid="5" name="KSOProductBuildVer">
    <vt:lpwstr>1033-12.2.0.13472</vt:lpwstr>
  </property>
</Properties>
</file>