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3" r:id="rId1"/>
  </p:sldMasterIdLst>
  <p:notesMasterIdLst>
    <p:notesMasterId r:id="rId9"/>
  </p:notesMasterIdLst>
  <p:sldIdLst>
    <p:sldId id="256" r:id="rId2"/>
    <p:sldId id="262" r:id="rId3"/>
    <p:sldId id="271" r:id="rId4"/>
    <p:sldId id="272" r:id="rId5"/>
    <p:sldId id="264" r:id="rId6"/>
    <p:sldId id="270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2C8D44-7F34-54E9-3BD6-32319627CD20}" v="2" dt="2025-01-28T17:10:31.966"/>
    <p1510:client id="{2F9F2D38-DE1F-DA10-7DEA-9DC064B28820}" v="46" dt="2025-01-29T03:30:43.156"/>
    <p1510:client id="{4D3F10F6-57AC-5A36-C07B-81B989A5F224}" v="182" dt="2025-01-28T18:31:21.575"/>
    <p1510:client id="{565FF97A-023B-829E-581F-957FFD2FA633}" v="4" dt="2025-01-28T17:06:04.459"/>
    <p1510:client id="{661A3D27-82B0-96C7-A6DD-6D1E08AB987C}" v="33" dt="2025-01-29T03:35:25.481"/>
    <p1510:client id="{7D6D76CC-CF61-4B7B-8857-EBD201804FCE}" v="79" dt="2025-01-28T17:50:05.420"/>
    <p1510:client id="{880AC5D1-7BFD-27EF-72BC-ED389FC4B976}" v="65" dt="2025-01-28T17:49:57.901"/>
    <p1510:client id="{89A95396-3B94-97EC-0174-23937E51E763}" v="1" dt="2025-01-29T04:07:50.990"/>
    <p1510:client id="{8B9918A3-8255-1DE7-3F04-1EB10F94F820}" v="3" dt="2025-01-28T17:28:46.204"/>
    <p1510:client id="{D09AA234-E744-1008-E921-6D86C8735A53}" v="13" dt="2025-01-29T03:47:15.752"/>
    <p1510:client id="{E82E0818-6115-3FA7-6058-8568A00C37EC}" v="6" dt="2025-01-29T04:08:50.9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53F7FF-5DCC-4D30-B5B3-FB1B56F09BD2}" type="datetimeFigureOut">
              <a:rPr lang="en-IN" smtClean="0"/>
              <a:t>28-02-2025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642F5-FB25-4473-8933-839C417815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873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642F5-FB25-4473-8933-839C417815D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501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99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0299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89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1954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44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582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47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909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4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5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048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67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268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028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  <p:sldLayoutId id="2147483885" r:id="rId12"/>
    <p:sldLayoutId id="2147483886" r:id="rId13"/>
    <p:sldLayoutId id="2147483887" r:id="rId14"/>
    <p:sldLayoutId id="2147483888" r:id="rId15"/>
    <p:sldLayoutId id="214748388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87AC4-1D0C-D971-F52D-4A42AF7A7E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49864" y="305959"/>
            <a:ext cx="4686944" cy="28273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000" b="1">
                <a:solidFill>
                  <a:srgbClr val="000000"/>
                </a:solidFill>
                <a:latin typeface="Calibri"/>
                <a:ea typeface="Calibri Light"/>
                <a:cs typeface="Calibri Light"/>
              </a:rPr>
              <a:t>ML Assignment -2</a:t>
            </a:r>
            <a:endParaRPr lang="en-US" sz="4000">
              <a:latin typeface="Calibri"/>
              <a:ea typeface="Calibri"/>
              <a:cs typeface="Calibr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23D40E-D15D-2865-5C4C-6C73D839EC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092" y="1854996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Team members:</a:t>
            </a:r>
          </a:p>
          <a:p>
            <a:pPr marL="285750" indent="-228600" algn="l">
              <a:buFont typeface="Arial,Sans-Serif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R.HEMA 23WU0102165</a:t>
            </a:r>
          </a:p>
          <a:p>
            <a:pPr marL="285750" indent="-228600" algn="l">
              <a:buFont typeface="Arial,Sans-Serif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N.NAINA VISMI 23WU0102137</a:t>
            </a:r>
          </a:p>
          <a:p>
            <a:pPr marL="285750" indent="-228600" algn="l">
              <a:buFont typeface="Arial,Sans-Serif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N.HYNDHAVA MAHESH 23WU0102140</a:t>
            </a:r>
          </a:p>
          <a:p>
            <a:pPr marL="285750" indent="-228600" algn="l">
              <a:buFont typeface="Arial,Sans-Serif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N.ABHIRAM RUSHI   23WU0102136</a:t>
            </a:r>
            <a:endParaRPr lang="en-US">
              <a:solidFill>
                <a:srgbClr val="000000"/>
              </a:solidFill>
              <a:ea typeface="Calibri"/>
              <a:cs typeface="Calibri"/>
            </a:endParaRPr>
          </a:p>
          <a:p>
            <a:pPr marL="285750" indent="-228600" algn="l">
              <a:buFont typeface="Arial,Sans-Serif"/>
              <a:buChar char="•"/>
            </a:pPr>
            <a:r>
              <a:rPr lang="en-US">
                <a:solidFill>
                  <a:schemeClr val="tx2"/>
                </a:solidFill>
                <a:ea typeface="Calibri"/>
                <a:cs typeface="Calibri"/>
              </a:rPr>
              <a:t>M.HARSHITH 23WU0102119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B2AAC5-9694-8AB5-022C-6397266A93A3}"/>
              </a:ext>
            </a:extLst>
          </p:cNvPr>
          <p:cNvSpPr txBox="1"/>
          <p:nvPr/>
        </p:nvSpPr>
        <p:spPr>
          <a:xfrm>
            <a:off x="3530748" y="2099175"/>
            <a:ext cx="602620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solidFill>
                  <a:srgbClr val="17161C"/>
                </a:solidFill>
                <a:latin typeface="Canva Sans"/>
                <a:ea typeface="Canva Sans"/>
                <a:cs typeface="Canva Sans"/>
              </a:rPr>
              <a:t>                                   -</a:t>
            </a:r>
            <a:r>
              <a:rPr lang="en-US" sz="2400" kern="1200">
                <a:solidFill>
                  <a:srgbClr val="17161C"/>
                </a:solidFill>
                <a:latin typeface="Canva Sans"/>
                <a:ea typeface="Canva Sans"/>
                <a:cs typeface="Canva Sans"/>
              </a:rPr>
              <a:t> Dr.</a:t>
            </a:r>
            <a:r>
              <a:rPr lang="en-US" sz="2400">
                <a:solidFill>
                  <a:srgbClr val="17161C"/>
                </a:solidFill>
                <a:latin typeface="Canva Sans"/>
                <a:ea typeface="Canva Sans"/>
                <a:cs typeface="Canva Sans"/>
              </a:rPr>
              <a:t> </a:t>
            </a:r>
            <a:r>
              <a:rPr lang="en-US" sz="2400" kern="1200">
                <a:solidFill>
                  <a:srgbClr val="17161C"/>
                </a:solidFill>
                <a:latin typeface="Canva Sans"/>
                <a:ea typeface="Canva Sans"/>
                <a:cs typeface="Canva Sans"/>
              </a:rPr>
              <a:t>Amit Swamy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725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027FFD-13CE-EF08-AAD5-5D277A993604}"/>
              </a:ext>
            </a:extLst>
          </p:cNvPr>
          <p:cNvSpPr txBox="1"/>
          <p:nvPr/>
        </p:nvSpPr>
        <p:spPr>
          <a:xfrm>
            <a:off x="355753" y="5304616"/>
            <a:ext cx="11621551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ea typeface="+mn-lt"/>
                <a:cs typeface="+mn-lt"/>
              </a:rPr>
              <a:t>APA References: </a:t>
            </a:r>
            <a:endParaRPr lang="en-US" sz="1600" b="1"/>
          </a:p>
          <a:p>
            <a:r>
              <a:rPr lang="en-US" sz="1600">
                <a:ea typeface="+mn-lt"/>
                <a:cs typeface="+mn-lt"/>
              </a:rPr>
              <a:t>Academic Papers &amp; Books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Watkins, C. J. C. H., &amp; Dayan, P. (1992). Q-learning. Machine Learning, 8(3-4), 279-292.</a:t>
            </a:r>
            <a:endParaRPr lang="en-US" sz="1600"/>
          </a:p>
          <a:p>
            <a:endParaRPr lang="en-US" sz="120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D984DE-0735-AC3C-590A-4297BF20E9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53" y="1709814"/>
            <a:ext cx="7385139" cy="3542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172F-F25F-E26B-3F41-D5796F63CFB9}"/>
              </a:ext>
            </a:extLst>
          </p:cNvPr>
          <p:cNvSpPr txBox="1"/>
          <p:nvPr/>
        </p:nvSpPr>
        <p:spPr>
          <a:xfrm>
            <a:off x="9448801" y="24162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Task - 1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AAC5A-D684-3E8A-763E-74A84C68D60A}"/>
              </a:ext>
            </a:extLst>
          </p:cNvPr>
          <p:cNvSpPr txBox="1"/>
          <p:nvPr/>
        </p:nvSpPr>
        <p:spPr>
          <a:xfrm>
            <a:off x="356694" y="467680"/>
            <a:ext cx="7597374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entury"/>
                <a:ea typeface="+mn-lt"/>
                <a:cs typeface="+mn-lt"/>
              </a:rPr>
              <a:t>Problem Statement:</a:t>
            </a:r>
          </a:p>
          <a:p>
            <a:r>
              <a:rPr lang="en-US" sz="1600">
                <a:latin typeface="Century"/>
                <a:ea typeface="+mn-lt"/>
                <a:cs typeface="+mn-lt"/>
              </a:rPr>
              <a:t>Develop a Q-Learning agent to navigate a 4x4 Grid World and reach the goal at position (3,3) while learning an optimal policy. The agent will explore the environment, update Q-values, and improve decision-making over time?</a:t>
            </a:r>
            <a:endParaRPr lang="en-US" sz="1600">
              <a:latin typeface="Century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12B11-819E-7603-CF84-BF950FA5988D}"/>
              </a:ext>
            </a:extLst>
          </p:cNvPr>
          <p:cNvSpPr txBox="1"/>
          <p:nvPr/>
        </p:nvSpPr>
        <p:spPr>
          <a:xfrm>
            <a:off x="8105380" y="1410356"/>
            <a:ext cx="3624019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>
                <a:latin typeface="Century"/>
                <a:ea typeface="+mn-lt"/>
                <a:cs typeface="+mn-lt"/>
              </a:rPr>
              <a:t>Input </a:t>
            </a:r>
            <a:r>
              <a:rPr lang="en-US" sz="1600" b="1">
                <a:latin typeface="Century"/>
              </a:rPr>
              <a:t>Information</a:t>
            </a:r>
            <a:r>
              <a:rPr lang="en-US" sz="1600">
                <a:latin typeface="Century"/>
              </a:rPr>
              <a:t>:</a:t>
            </a:r>
            <a:endParaRPr lang="en-US"/>
          </a:p>
          <a:p>
            <a:r>
              <a:rPr lang="en-US" sz="1600">
                <a:latin typeface="Century"/>
                <a:ea typeface="+mn-lt"/>
                <a:cs typeface="+mn-lt"/>
              </a:rPr>
              <a:t>1. Environment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Grid: 4x4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Actions: Up, Down, Left, Right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Goal: (3, 3) (Reward = 1)</a:t>
            </a:r>
          </a:p>
          <a:p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2. Parameters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Learning Rate (alpha): 0.1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Discount (gamma): 0.9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- Exploration (epsilon): 0.1</a:t>
            </a:r>
          </a:p>
          <a:p>
            <a:endParaRPr lang="en-US" sz="1600">
              <a:latin typeface="Century"/>
            </a:endParaRPr>
          </a:p>
          <a:p>
            <a:r>
              <a:rPr lang="en-US" sz="1600" b="1">
                <a:latin typeface="Century"/>
              </a:rPr>
              <a:t>Output:</a:t>
            </a:r>
          </a:p>
          <a:p>
            <a:r>
              <a:rPr lang="en-US" sz="1600">
                <a:latin typeface="Century"/>
                <a:ea typeface="+mn-lt"/>
                <a:cs typeface="+mn-lt"/>
              </a:rPr>
              <a:t>Example Q-values at state (3, 2):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[0.0, 0.9, 0.0, 1.0]  </a:t>
            </a:r>
            <a:endParaRPr lang="en-US" sz="1600">
              <a:latin typeface="Century"/>
            </a:endParaRPr>
          </a:p>
          <a:p>
            <a:r>
              <a:rPr lang="en-US" sz="1600">
                <a:latin typeface="Century"/>
                <a:ea typeface="+mn-lt"/>
                <a:cs typeface="+mn-lt"/>
              </a:rPr>
              <a:t>Meaning: Highest value (1.0) suggests moving right (action 3).</a:t>
            </a:r>
            <a:endParaRPr lang="en-US">
              <a:latin typeface="Century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5A69821-8FF8-80F8-13E0-5F8A8FFE4691}"/>
              </a:ext>
            </a:extLst>
          </p:cNvPr>
          <p:cNvCxnSpPr/>
          <p:nvPr/>
        </p:nvCxnSpPr>
        <p:spPr>
          <a:xfrm>
            <a:off x="120545" y="5243741"/>
            <a:ext cx="7859584" cy="12056"/>
          </a:xfrm>
          <a:prstGeom prst="straightConnector1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3578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9AB319-10D0-A7C0-FEAF-DDD1F089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B50F8-B79B-4924-8E57-C60E46BCE1BA}" type="datetime1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9901C4-416A-C7FC-B0A6-25075E6E5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0F88-C45B-DEBC-68F9-53655596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774EF3-7824-FC9E-3A14-06AF0513F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9918" y="1710818"/>
            <a:ext cx="5142271" cy="382861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B2C67FC-3CFD-683D-0634-DA3F6B36C9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42732"/>
            <a:ext cx="4827639" cy="37152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B0F373-5A75-3E36-7B50-9CC5CA3F68CE}"/>
              </a:ext>
            </a:extLst>
          </p:cNvPr>
          <p:cNvSpPr txBox="1"/>
          <p:nvPr/>
        </p:nvSpPr>
        <p:spPr>
          <a:xfrm>
            <a:off x="9789111" y="181793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Task - 2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D08E9E4-DDED-C697-1A29-F2BBB2A79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6" name="Picture 5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C0BE6476-245E-1DE3-1C60-A08F709D4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50" y="634468"/>
            <a:ext cx="6518189" cy="23351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5D3A28-A7EC-E101-5EB1-8AB08E4DA1E4}"/>
              </a:ext>
            </a:extLst>
          </p:cNvPr>
          <p:cNvSpPr txBox="1"/>
          <p:nvPr/>
        </p:nvSpPr>
        <p:spPr>
          <a:xfrm>
            <a:off x="197364" y="217959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9105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company&#10;&#10;AI-generated content may be incorrect.">
            <a:extLst>
              <a:ext uri="{FF2B5EF4-FFF2-40B4-BE49-F238E27FC236}">
                <a16:creationId xmlns:a16="http://schemas.microsoft.com/office/drawing/2014/main" id="{E6A71859-035B-0E0B-12CC-55577D2B7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369" y="735956"/>
            <a:ext cx="8869081" cy="53789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35AF36-A6C9-C3B8-6D22-89CD5F502619}"/>
              </a:ext>
            </a:extLst>
          </p:cNvPr>
          <p:cNvSpPr txBox="1"/>
          <p:nvPr/>
        </p:nvSpPr>
        <p:spPr>
          <a:xfrm>
            <a:off x="1380122" y="345030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FLOW CHART:</a:t>
            </a:r>
          </a:p>
        </p:txBody>
      </p:sp>
    </p:spTree>
    <p:extLst>
      <p:ext uri="{BB962C8B-B14F-4D97-AF65-F5344CB8AC3E}">
        <p14:creationId xmlns:p14="http://schemas.microsoft.com/office/powerpoint/2010/main" val="3221412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6A7199-3352-234F-686A-2F226B343BF3}"/>
              </a:ext>
            </a:extLst>
          </p:cNvPr>
          <p:cNvSpPr txBox="1"/>
          <p:nvPr/>
        </p:nvSpPr>
        <p:spPr>
          <a:xfrm flipH="1">
            <a:off x="9711435" y="181235"/>
            <a:ext cx="188401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ea typeface="Calibri"/>
                <a:cs typeface="Calibri"/>
              </a:rPr>
              <a:t>TASK - 3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D22A4-1405-5639-3F64-3940B59DD6FA}"/>
              </a:ext>
            </a:extLst>
          </p:cNvPr>
          <p:cNvSpPr txBox="1"/>
          <p:nvPr/>
        </p:nvSpPr>
        <p:spPr>
          <a:xfrm>
            <a:off x="140482" y="5112380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b="1"/>
              <a:t>RESULT:</a:t>
            </a:r>
          </a:p>
          <a:p>
            <a:endParaRPr lang="en-US"/>
          </a:p>
        </p:txBody>
      </p:sp>
      <p:pic>
        <p:nvPicPr>
          <p:cNvPr id="5" name="Picture 4" descr="A black screen with blue text&#10;&#10;AI-generated content may be incorrect.">
            <a:extLst>
              <a:ext uri="{FF2B5EF4-FFF2-40B4-BE49-F238E27FC236}">
                <a16:creationId xmlns:a16="http://schemas.microsoft.com/office/drawing/2014/main" id="{BEE0FE94-65C5-6289-ABB6-6447293F3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20715"/>
            <a:ext cx="12192000" cy="862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F550E0-A014-3604-A0C4-A8EF01607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986" y="1189010"/>
            <a:ext cx="3950799" cy="3658399"/>
          </a:xfrm>
          <a:prstGeom prst="rect">
            <a:avLst/>
          </a:prstGeom>
        </p:spPr>
      </p:pic>
      <p:pic>
        <p:nvPicPr>
          <p:cNvPr id="6" name="Picture 5" descr="A diagram of a model&#10;&#10;AI-generated content may be incorrect.">
            <a:extLst>
              <a:ext uri="{FF2B5EF4-FFF2-40B4-BE49-F238E27FC236}">
                <a16:creationId xmlns:a16="http://schemas.microsoft.com/office/drawing/2014/main" id="{67609A81-C045-04B4-6FB3-667F409AAB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30" y="931182"/>
            <a:ext cx="6096000" cy="3451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59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25D8663E-FB9D-B180-A3C7-A3EBAAA37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3" y="2260444"/>
            <a:ext cx="5113355" cy="37408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E8CEA6-F445-3AF0-910F-4623F6747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560" y="2395481"/>
            <a:ext cx="4578773" cy="360578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7FF3B-7088-CBAE-4F6B-371AC324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76E41EE-E01B-4D15-B702-D1F39781306C}" type="datetime1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2/28/2025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001FA-5047-D8D2-1A50-F44976498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A56E4-00D4-0D90-F3F8-DBDB507E8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CC057153-B650-4DEB-B370-79DDCFDCE934}" type="slidenum">
              <a:rPr lang="en-US" sz="12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sz="120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C5C96-477E-C695-CCC9-C3A32AA90677}"/>
              </a:ext>
            </a:extLst>
          </p:cNvPr>
          <p:cNvSpPr txBox="1"/>
          <p:nvPr/>
        </p:nvSpPr>
        <p:spPr>
          <a:xfrm>
            <a:off x="458813" y="564119"/>
            <a:ext cx="16413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TASK - 4</a:t>
            </a:r>
          </a:p>
        </p:txBody>
      </p:sp>
    </p:spTree>
    <p:extLst>
      <p:ext uri="{BB962C8B-B14F-4D97-AF65-F5344CB8AC3E}">
        <p14:creationId xmlns:p14="http://schemas.microsoft.com/office/powerpoint/2010/main" val="98712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5ED1F-11BE-A86B-0DB4-D5FAB653C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3"/>
            <a:ext cx="4765949" cy="335347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4400" b="1">
                <a:solidFill>
                  <a:schemeClr val="tx2"/>
                </a:solidFill>
                <a:ea typeface="Calibri"/>
                <a:cs typeface="Calibri"/>
              </a:rPr>
              <a:t>Thank you</a:t>
            </a:r>
            <a:endParaRPr lang="en-US" sz="4400" b="1">
              <a:solidFill>
                <a:schemeClr val="tx2"/>
              </a:solidFill>
            </a:endParaRPr>
          </a:p>
        </p:txBody>
      </p:sp>
      <p:pic>
        <p:nvPicPr>
          <p:cNvPr id="27" name="Graphic 26" descr="Smiling Face with No Fill">
            <a:extLst>
              <a:ext uri="{FF2B5EF4-FFF2-40B4-BE49-F238E27FC236}">
                <a16:creationId xmlns:a16="http://schemas.microsoft.com/office/drawing/2014/main" id="{863D7FC3-3E3A-C79C-0766-00484542FE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6102" y="1352624"/>
            <a:ext cx="4142232" cy="41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6600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233</Words>
  <Application>Microsoft Office PowerPoint</Application>
  <PresentationFormat>Widescreen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Arial,Sans-Serif</vt:lpstr>
      <vt:lpstr>Canva Sans</vt:lpstr>
      <vt:lpstr>Arial</vt:lpstr>
      <vt:lpstr>Calibri</vt:lpstr>
      <vt:lpstr>Century</vt:lpstr>
      <vt:lpstr>Trebuchet MS</vt:lpstr>
      <vt:lpstr>Wingdings 3</vt:lpstr>
      <vt:lpstr>Facet</vt:lpstr>
      <vt:lpstr>ML Assignment -2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Assignment -2</dc:title>
  <dc:creator>Kesava Datta</dc:creator>
  <cp:lastModifiedBy>hema rasala</cp:lastModifiedBy>
  <cp:revision>2</cp:revision>
  <dcterms:created xsi:type="dcterms:W3CDTF">2025-01-24T16:28:43Z</dcterms:created>
  <dcterms:modified xsi:type="dcterms:W3CDTF">2025-02-28T05:16:39Z</dcterms:modified>
</cp:coreProperties>
</file>