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b43ebb622_0_2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b43ebb622_0_2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b43ebb622_0_2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b43ebb622_0_2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b43ebb622_0_2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b43ebb622_0_2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b43ebb622_0_2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b43ebb622_0_2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b43ebb622_0_2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b43ebb622_0_2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b43ebb622_0_2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b43ebb622_0_2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b43ebb622_0_2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b43ebb622_0_2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b43ebb622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b43ebb622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b43ebb622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b43ebb622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b43ebb622_0_2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b43ebb622_0_2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b43ebb622_0_2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b43ebb622_0_2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b43ebb622_0_2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b43ebb622_0_2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b43ebb622_0_2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b43ebb622_0_2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b43ebb622_0_2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b43ebb622_0_2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0950" y="3258100"/>
            <a:ext cx="8222100" cy="933600"/>
          </a:xfrm>
          <a:prstGeom prst="rect">
            <a:avLst/>
          </a:prstGeom>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Clr>
                <a:srgbClr val="000000"/>
              </a:buClr>
              <a:buSzPct val="100000"/>
              <a:buFont typeface="Arial"/>
              <a:buNone/>
            </a:pPr>
            <a:r>
              <a:rPr b="1" lang="en"/>
              <a:t>TNSDC - GENERATIVE AI FOR ENGINEERING</a:t>
            </a:r>
            <a:endParaRPr b="1"/>
          </a:p>
          <a:p>
            <a:pPr indent="0" lvl="0" marL="0" rtl="0" algn="ctr">
              <a:lnSpc>
                <a:spcPct val="90000"/>
              </a:lnSpc>
              <a:spcBef>
                <a:spcPts val="0"/>
              </a:spcBef>
              <a:spcAft>
                <a:spcPts val="0"/>
              </a:spcAft>
              <a:buClr>
                <a:srgbClr val="000000"/>
              </a:buClr>
              <a:buSzPct val="100000"/>
              <a:buFont typeface="Arial"/>
              <a:buNone/>
            </a:pPr>
            <a:r>
              <a:rPr lang="en" sz="3800"/>
              <a:t>Final project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 name="Google Shape;68;p13"/>
          <p:cNvSpPr txBox="1"/>
          <p:nvPr>
            <p:ph idx="1" type="subTitle"/>
          </p:nvPr>
        </p:nvSpPr>
        <p:spPr>
          <a:xfrm>
            <a:off x="396800" y="3114980"/>
            <a:ext cx="8222100" cy="4329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40000"/>
              </a:lnSpc>
              <a:spcBef>
                <a:spcPts val="0"/>
              </a:spcBef>
              <a:spcAft>
                <a:spcPts val="0"/>
              </a:spcAft>
              <a:buClr>
                <a:srgbClr val="000000"/>
              </a:buClr>
              <a:buFont typeface="Arial"/>
              <a:buNone/>
            </a:pPr>
            <a:r>
              <a:rPr b="1" lang="en" sz="9745">
                <a:solidFill>
                  <a:srgbClr val="000000"/>
                </a:solidFill>
                <a:latin typeface="Times New Roman"/>
                <a:ea typeface="Times New Roman"/>
                <a:cs typeface="Times New Roman"/>
                <a:sym typeface="Times New Roman"/>
              </a:rPr>
              <a:t>HEMASHREE D</a:t>
            </a:r>
            <a:endParaRPr b="1" sz="9745">
              <a:solidFill>
                <a:srgbClr val="000000"/>
              </a:solidFill>
              <a:latin typeface="Times New Roman"/>
              <a:ea typeface="Times New Roman"/>
              <a:cs typeface="Times New Roman"/>
              <a:sym typeface="Times New Roman"/>
            </a:endParaRPr>
          </a:p>
          <a:p>
            <a:pPr indent="0" lvl="0" marL="0" rtl="0" algn="ctr">
              <a:lnSpc>
                <a:spcPct val="140000"/>
              </a:lnSpc>
              <a:spcBef>
                <a:spcPts val="0"/>
              </a:spcBef>
              <a:spcAft>
                <a:spcPts val="0"/>
              </a:spcAft>
              <a:buClr>
                <a:srgbClr val="000000"/>
              </a:buClr>
              <a:buFont typeface="Arial"/>
              <a:buNone/>
            </a:pPr>
            <a:r>
              <a:rPr b="1" lang="en" sz="9745">
                <a:solidFill>
                  <a:srgbClr val="000000"/>
                </a:solidFill>
                <a:latin typeface="Times New Roman"/>
                <a:ea typeface="Times New Roman"/>
                <a:cs typeface="Times New Roman"/>
                <a:sym typeface="Times New Roman"/>
              </a:rPr>
              <a:t>311521104017</a:t>
            </a:r>
            <a:endParaRPr b="1" sz="9745">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226075" y="77650"/>
            <a:ext cx="3116100" cy="1519500"/>
          </a:xfrm>
          <a:prstGeom prst="rect">
            <a:avLst/>
          </a:prstGeom>
        </p:spPr>
        <p:txBody>
          <a:bodyPr anchorCtr="0" anchor="b" bIns="91425" lIns="91425" spcFirstLastPara="1" rIns="91425" wrap="square" tIns="91425">
            <a:noAutofit/>
          </a:bodyPr>
          <a:lstStyle/>
          <a:p>
            <a:pPr indent="0" lvl="0" marL="0" rtl="0" algn="l">
              <a:lnSpc>
                <a:spcPct val="124819"/>
              </a:lnSpc>
              <a:spcBef>
                <a:spcPts val="0"/>
              </a:spcBef>
              <a:spcAft>
                <a:spcPts val="0"/>
              </a:spcAft>
              <a:buClr>
                <a:srgbClr val="000000"/>
              </a:buClr>
              <a:buSzPts val="990"/>
              <a:buFont typeface="Arial"/>
              <a:buNone/>
            </a:pPr>
            <a:r>
              <a:rPr b="1" lang="en" sz="3020"/>
              <a:t>VGG16 ARCHITECTURE</a:t>
            </a:r>
            <a:endParaRPr sz="100">
              <a:solidFill>
                <a:srgbClr val="2E946B"/>
              </a:solidFill>
              <a:latin typeface="Arial"/>
              <a:ea typeface="Arial"/>
              <a:cs typeface="Arial"/>
              <a:sym typeface="Arial"/>
            </a:endParaRPr>
          </a:p>
          <a:p>
            <a:pPr indent="0" lvl="0" marL="0" rtl="0" algn="l">
              <a:spcBef>
                <a:spcPts val="0"/>
              </a:spcBef>
              <a:spcAft>
                <a:spcPts val="0"/>
              </a:spcAft>
              <a:buSzPts val="990"/>
              <a:buNone/>
            </a:pPr>
            <a:r>
              <a:t/>
            </a:r>
            <a:endParaRPr sz="100"/>
          </a:p>
        </p:txBody>
      </p:sp>
      <p:sp>
        <p:nvSpPr>
          <p:cNvPr id="122" name="Google Shape;122;p22"/>
          <p:cNvSpPr txBox="1"/>
          <p:nvPr>
            <p:ph idx="1" type="body"/>
          </p:nvPr>
        </p:nvSpPr>
        <p:spPr>
          <a:xfrm>
            <a:off x="163950" y="1551650"/>
            <a:ext cx="3116100" cy="3163500"/>
          </a:xfrm>
          <a:prstGeom prst="rect">
            <a:avLst/>
          </a:prstGeom>
        </p:spPr>
        <p:txBody>
          <a:bodyPr anchorCtr="0" anchor="t" bIns="91425" lIns="91425" spcFirstLastPara="1" rIns="91425" wrap="square" tIns="91425">
            <a:noAutofit/>
          </a:bodyPr>
          <a:lstStyle/>
          <a:p>
            <a:pPr indent="-368300" lvl="0" marL="514350" rtl="0" algn="l">
              <a:lnSpc>
                <a:spcPct val="148718"/>
              </a:lnSpc>
              <a:spcBef>
                <a:spcPts val="0"/>
              </a:spcBef>
              <a:spcAft>
                <a:spcPts val="0"/>
              </a:spcAft>
              <a:buClr>
                <a:srgbClr val="000000"/>
              </a:buClr>
              <a:buSzPts val="900"/>
              <a:buFont typeface="Times New Roman"/>
              <a:buChar char="•"/>
            </a:pPr>
            <a:r>
              <a:rPr lang="en" sz="900">
                <a:solidFill>
                  <a:srgbClr val="000000"/>
                </a:solidFill>
                <a:latin typeface="Times New Roman"/>
                <a:ea typeface="Times New Roman"/>
                <a:cs typeface="Times New Roman"/>
                <a:sym typeface="Times New Roman"/>
              </a:rPr>
              <a:t>VGG16 architecture comprises 16 layers arranged sequentially, including convolutional, pooling, and fully connected layers.</a:t>
            </a:r>
            <a:endParaRPr sz="900">
              <a:solidFill>
                <a:srgbClr val="000000"/>
              </a:solidFill>
              <a:latin typeface="Times New Roman"/>
              <a:ea typeface="Times New Roman"/>
              <a:cs typeface="Times New Roman"/>
              <a:sym typeface="Times New Roman"/>
            </a:endParaRPr>
          </a:p>
          <a:p>
            <a:pPr indent="-368300" lvl="0" marL="514350" rtl="0" algn="l">
              <a:lnSpc>
                <a:spcPct val="148718"/>
              </a:lnSpc>
              <a:spcBef>
                <a:spcPts val="0"/>
              </a:spcBef>
              <a:spcAft>
                <a:spcPts val="0"/>
              </a:spcAft>
              <a:buClr>
                <a:srgbClr val="000000"/>
              </a:buClr>
              <a:buSzPts val="900"/>
              <a:buFont typeface="Times New Roman"/>
              <a:buChar char="•"/>
            </a:pPr>
            <a:r>
              <a:rPr lang="en" sz="900">
                <a:solidFill>
                  <a:srgbClr val="000000"/>
                </a:solidFill>
                <a:latin typeface="Times New Roman"/>
                <a:ea typeface="Times New Roman"/>
                <a:cs typeface="Times New Roman"/>
                <a:sym typeface="Times New Roman"/>
              </a:rPr>
              <a:t> Each convolutional layer is followed by a max-pooling layer, contributing to the hierarchical feature extraction process.</a:t>
            </a:r>
            <a:endParaRPr sz="900">
              <a:solidFill>
                <a:srgbClr val="000000"/>
              </a:solidFill>
              <a:latin typeface="Times New Roman"/>
              <a:ea typeface="Times New Roman"/>
              <a:cs typeface="Times New Roman"/>
              <a:sym typeface="Times New Roman"/>
            </a:endParaRPr>
          </a:p>
          <a:p>
            <a:pPr indent="-368300" lvl="0" marL="514350" rtl="0" algn="l">
              <a:lnSpc>
                <a:spcPct val="148718"/>
              </a:lnSpc>
              <a:spcBef>
                <a:spcPts val="0"/>
              </a:spcBef>
              <a:spcAft>
                <a:spcPts val="0"/>
              </a:spcAft>
              <a:buClr>
                <a:srgbClr val="000000"/>
              </a:buClr>
              <a:buSzPts val="900"/>
              <a:buFont typeface="Times New Roman"/>
              <a:buChar char="•"/>
            </a:pPr>
            <a:r>
              <a:rPr lang="en" sz="900">
                <a:solidFill>
                  <a:srgbClr val="000000"/>
                </a:solidFill>
                <a:latin typeface="Times New Roman"/>
                <a:ea typeface="Times New Roman"/>
                <a:cs typeface="Times New Roman"/>
                <a:sym typeface="Times New Roman"/>
              </a:rPr>
              <a:t>VGG16 uses 3x3 convolutional filters with a stride of 1 throughout the network.</a:t>
            </a:r>
            <a:endParaRPr sz="900">
              <a:solidFill>
                <a:srgbClr val="000000"/>
              </a:solidFill>
              <a:latin typeface="Times New Roman"/>
              <a:ea typeface="Times New Roman"/>
              <a:cs typeface="Times New Roman"/>
              <a:sym typeface="Times New Roman"/>
            </a:endParaRPr>
          </a:p>
          <a:p>
            <a:pPr indent="-368300" lvl="0" marL="514350" rtl="0" algn="l">
              <a:lnSpc>
                <a:spcPct val="148718"/>
              </a:lnSpc>
              <a:spcBef>
                <a:spcPts val="0"/>
              </a:spcBef>
              <a:spcAft>
                <a:spcPts val="0"/>
              </a:spcAft>
              <a:buClr>
                <a:srgbClr val="000000"/>
              </a:buClr>
              <a:buSzPts val="900"/>
              <a:buFont typeface="Times New Roman"/>
              <a:buChar char="•"/>
            </a:pPr>
            <a:r>
              <a:rPr lang="en" sz="900">
                <a:solidFill>
                  <a:srgbClr val="000000"/>
                </a:solidFill>
                <a:latin typeface="Times New Roman"/>
                <a:ea typeface="Times New Roman"/>
                <a:cs typeface="Times New Roman"/>
                <a:sym typeface="Times New Roman"/>
              </a:rPr>
              <a:t>This uniformity simplifies the architecture while maintaining the spatial resolution of feature maps.</a:t>
            </a:r>
            <a:endParaRPr sz="900">
              <a:solidFill>
                <a:srgbClr val="000000"/>
              </a:solidFill>
              <a:latin typeface="Times New Roman"/>
              <a:ea typeface="Times New Roman"/>
              <a:cs typeface="Times New Roman"/>
              <a:sym typeface="Times New Roman"/>
            </a:endParaRPr>
          </a:p>
          <a:p>
            <a:pPr indent="-368300" lvl="0" marL="514350" rtl="0" algn="l">
              <a:lnSpc>
                <a:spcPct val="148718"/>
              </a:lnSpc>
              <a:spcBef>
                <a:spcPts val="0"/>
              </a:spcBef>
              <a:spcAft>
                <a:spcPts val="0"/>
              </a:spcAft>
              <a:buClr>
                <a:srgbClr val="000000"/>
              </a:buClr>
              <a:buSzPts val="900"/>
              <a:buFont typeface="Times New Roman"/>
              <a:buChar char="•"/>
            </a:pPr>
            <a:r>
              <a:rPr lang="en" sz="900">
                <a:solidFill>
                  <a:srgbClr val="000000"/>
                </a:solidFill>
                <a:latin typeface="Times New Roman"/>
                <a:ea typeface="Times New Roman"/>
                <a:cs typeface="Times New Roman"/>
                <a:sym typeface="Times New Roman"/>
              </a:rPr>
              <a:t>Initially trained on the ImageNet dataset, VGG16 learns rich hierarchical representations of visual data.</a:t>
            </a:r>
            <a:endParaRPr sz="9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900">
              <a:latin typeface="Times New Roman"/>
              <a:ea typeface="Times New Roman"/>
              <a:cs typeface="Times New Roman"/>
              <a:sym typeface="Times New Roman"/>
            </a:endParaRPr>
          </a:p>
        </p:txBody>
      </p:sp>
      <p:pic>
        <p:nvPicPr>
          <p:cNvPr id="123" name="Google Shape;123;p22"/>
          <p:cNvPicPr preferRelativeResize="0"/>
          <p:nvPr/>
        </p:nvPicPr>
        <p:blipFill rotWithShape="1">
          <a:blip r:embed="rId3">
            <a:alphaModFix/>
          </a:blip>
          <a:srcRect b="0" l="9499" r="22110" t="0"/>
          <a:stretch/>
        </p:blipFill>
        <p:spPr>
          <a:xfrm>
            <a:off x="3568625" y="608600"/>
            <a:ext cx="5261725" cy="402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3338150" y="824725"/>
            <a:ext cx="2121851" cy="3944299"/>
          </a:xfrm>
          <a:prstGeom prst="rect">
            <a:avLst/>
          </a:prstGeom>
          <a:noFill/>
          <a:ln>
            <a:noFill/>
          </a:ln>
        </p:spPr>
      </p:pic>
      <p:sp>
        <p:nvSpPr>
          <p:cNvPr id="129" name="Google Shape;129;p23"/>
          <p:cNvSpPr txBox="1"/>
          <p:nvPr/>
        </p:nvSpPr>
        <p:spPr>
          <a:xfrm>
            <a:off x="190500" y="123275"/>
            <a:ext cx="6928200" cy="861900"/>
          </a:xfrm>
          <a:prstGeom prst="rect">
            <a:avLst/>
          </a:prstGeom>
          <a:noFill/>
          <a:ln>
            <a:noFill/>
          </a:ln>
        </p:spPr>
        <p:txBody>
          <a:bodyPr anchorCtr="0" anchor="t" bIns="91425" lIns="91425" spcFirstLastPara="1" rIns="91425" wrap="square" tIns="91425">
            <a:spAutoFit/>
          </a:bodyPr>
          <a:lstStyle/>
          <a:p>
            <a:pPr indent="0" lvl="0" marL="0" rtl="0" algn="l">
              <a:lnSpc>
                <a:spcPct val="124819"/>
              </a:lnSpc>
              <a:spcBef>
                <a:spcPts val="0"/>
              </a:spcBef>
              <a:spcAft>
                <a:spcPts val="0"/>
              </a:spcAft>
              <a:buNone/>
            </a:pPr>
            <a:r>
              <a:rPr b="1" lang="en" sz="4400">
                <a:solidFill>
                  <a:schemeClr val="lt1"/>
                </a:solidFill>
                <a:latin typeface="Roboto"/>
                <a:ea typeface="Roboto"/>
                <a:cs typeface="Roboto"/>
                <a:sym typeface="Roboto"/>
              </a:rPr>
              <a:t>MODEL ARCHITECTURE</a:t>
            </a:r>
            <a:endParaRPr sz="1000">
              <a:solidFill>
                <a:srgbClr val="2E946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24819"/>
              </a:lnSpc>
              <a:spcBef>
                <a:spcPts val="0"/>
              </a:spcBef>
              <a:spcAft>
                <a:spcPts val="0"/>
              </a:spcAft>
              <a:buNone/>
            </a:pPr>
            <a:r>
              <a:t/>
            </a:r>
            <a:endParaRPr>
              <a:solidFill>
                <a:srgbClr val="2E946B"/>
              </a:solidFill>
            </a:endParaRPr>
          </a:p>
        </p:txBody>
      </p:sp>
      <p:pic>
        <p:nvPicPr>
          <p:cNvPr id="135" name="Google Shape;135;p24"/>
          <p:cNvPicPr preferRelativeResize="0"/>
          <p:nvPr/>
        </p:nvPicPr>
        <p:blipFill rotWithShape="1">
          <a:blip r:embed="rId3">
            <a:alphaModFix/>
          </a:blip>
          <a:srcRect b="33332" l="31257" r="38873" t="33151"/>
          <a:stretch/>
        </p:blipFill>
        <p:spPr>
          <a:xfrm>
            <a:off x="410521" y="1377900"/>
            <a:ext cx="3443502" cy="2341225"/>
          </a:xfrm>
          <a:prstGeom prst="rect">
            <a:avLst/>
          </a:prstGeom>
          <a:noFill/>
          <a:ln>
            <a:noFill/>
          </a:ln>
        </p:spPr>
      </p:pic>
      <p:pic>
        <p:nvPicPr>
          <p:cNvPr id="136" name="Google Shape;136;p24"/>
          <p:cNvPicPr preferRelativeResize="0"/>
          <p:nvPr/>
        </p:nvPicPr>
        <p:blipFill rotWithShape="1">
          <a:blip r:embed="rId4">
            <a:alphaModFix/>
          </a:blip>
          <a:srcRect b="9373" l="31258" r="38976" t="55453"/>
          <a:stretch/>
        </p:blipFill>
        <p:spPr>
          <a:xfrm>
            <a:off x="4572001" y="1377900"/>
            <a:ext cx="3227738" cy="2341225"/>
          </a:xfrm>
          <a:prstGeom prst="rect">
            <a:avLst/>
          </a:prstGeom>
          <a:noFill/>
          <a:ln>
            <a:noFill/>
          </a:ln>
        </p:spPr>
      </p:pic>
      <p:sp>
        <p:nvSpPr>
          <p:cNvPr id="137" name="Google Shape;137;p24"/>
          <p:cNvSpPr txBox="1"/>
          <p:nvPr/>
        </p:nvSpPr>
        <p:spPr>
          <a:xfrm>
            <a:off x="0" y="0"/>
            <a:ext cx="3000000" cy="861900"/>
          </a:xfrm>
          <a:prstGeom prst="rect">
            <a:avLst/>
          </a:prstGeom>
          <a:noFill/>
          <a:ln>
            <a:noFill/>
          </a:ln>
        </p:spPr>
        <p:txBody>
          <a:bodyPr anchorCtr="0" anchor="t" bIns="91425" lIns="91425" spcFirstLastPara="1" rIns="91425" wrap="square" tIns="91425">
            <a:spAutoFit/>
          </a:bodyPr>
          <a:lstStyle/>
          <a:p>
            <a:pPr indent="0" lvl="0" marL="0" rtl="0" algn="l">
              <a:lnSpc>
                <a:spcPct val="124819"/>
              </a:lnSpc>
              <a:spcBef>
                <a:spcPts val="0"/>
              </a:spcBef>
              <a:spcAft>
                <a:spcPts val="0"/>
              </a:spcAft>
              <a:buNone/>
            </a:pPr>
            <a:r>
              <a:rPr b="1" lang="en" sz="4400">
                <a:solidFill>
                  <a:schemeClr val="lt1"/>
                </a:solidFill>
                <a:highlight>
                  <a:srgbClr val="4285F4"/>
                </a:highlight>
                <a:latin typeface="Roboto"/>
                <a:ea typeface="Roboto"/>
                <a:cs typeface="Roboto"/>
                <a:sym typeface="Roboto"/>
              </a:rPr>
              <a:t>RESULT:</a:t>
            </a:r>
            <a:endParaRPr sz="1000">
              <a:solidFill>
                <a:schemeClr val="lt1"/>
              </a:solidFill>
              <a:highlight>
                <a:srgbClr val="4285F4"/>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43" name="Google Shape;143;p25"/>
          <p:cNvPicPr preferRelativeResize="0"/>
          <p:nvPr/>
        </p:nvPicPr>
        <p:blipFill>
          <a:blip r:embed="rId3">
            <a:alphaModFix/>
          </a:blip>
          <a:stretch>
            <a:fillRect/>
          </a:stretch>
        </p:blipFill>
        <p:spPr>
          <a:xfrm>
            <a:off x="4989025" y="690400"/>
            <a:ext cx="3097374" cy="3022151"/>
          </a:xfrm>
          <a:prstGeom prst="rect">
            <a:avLst/>
          </a:prstGeom>
          <a:noFill/>
          <a:ln>
            <a:noFill/>
          </a:ln>
        </p:spPr>
      </p:pic>
      <p:pic>
        <p:nvPicPr>
          <p:cNvPr id="144" name="Google Shape;144;p25"/>
          <p:cNvPicPr preferRelativeResize="0"/>
          <p:nvPr/>
        </p:nvPicPr>
        <p:blipFill rotWithShape="1">
          <a:blip r:embed="rId4">
            <a:alphaModFix/>
          </a:blip>
          <a:srcRect b="13542" l="31259" r="47656" t="50939"/>
          <a:stretch/>
        </p:blipFill>
        <p:spPr>
          <a:xfrm>
            <a:off x="1083800" y="690400"/>
            <a:ext cx="3488201" cy="3058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4400"/>
              <a:t>CONCLUSION</a:t>
            </a:r>
            <a:endParaRPr sz="1400"/>
          </a:p>
        </p:txBody>
      </p:sp>
      <p:sp>
        <p:nvSpPr>
          <p:cNvPr id="150" name="Google Shape;150;p26"/>
          <p:cNvSpPr txBox="1"/>
          <p:nvPr/>
        </p:nvSpPr>
        <p:spPr>
          <a:xfrm>
            <a:off x="250650" y="1385950"/>
            <a:ext cx="8642700" cy="2819100"/>
          </a:xfrm>
          <a:prstGeom prst="rect">
            <a:avLst/>
          </a:prstGeom>
          <a:noFill/>
          <a:ln>
            <a:noFill/>
          </a:ln>
        </p:spPr>
        <p:txBody>
          <a:bodyPr anchorCtr="0" anchor="t" bIns="91425" lIns="91425" spcFirstLastPara="1" rIns="91425" wrap="square" tIns="91425">
            <a:spAutoFit/>
          </a:bodyPr>
          <a:lstStyle/>
          <a:p>
            <a:pPr indent="0" lvl="0" marL="0" rtl="0" algn="just">
              <a:lnSpc>
                <a:spcPct val="148718"/>
              </a:lnSpc>
              <a:spcBef>
                <a:spcPts val="0"/>
              </a:spcBef>
              <a:spcAft>
                <a:spcPts val="0"/>
              </a:spcAft>
              <a:buNone/>
            </a:pPr>
            <a:r>
              <a:rPr lang="en" sz="1500">
                <a:latin typeface="Times New Roman"/>
                <a:ea typeface="Times New Roman"/>
                <a:cs typeface="Times New Roman"/>
                <a:sym typeface="Times New Roman"/>
              </a:rPr>
              <a:t>	The project successfully demonstrates the effectiveness of deep learning techniques, specifically convolutional neural networks (CNNs) and the VGG16 architecture, in addressing the challenge of plant disease detection. By leveraging advanced machine learning models trained on a diverse dataset of plant leaf images, we have developed accurate and automated methods for identifying and diagnosing plant diseases. The deployed solution offers significant benefits to farmers, including early disease detection, timely intervention, and improved crop management practices, ultimately leading to enhanced crop health and increased agricultural productivity. Moving forward, continued research and development in this field hold promise for further advancements in automated agriculture and sustainable food production. </a:t>
            </a:r>
            <a:endParaRPr sz="15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ctrTitle"/>
          </p:nvPr>
        </p:nvSpPr>
        <p:spPr>
          <a:xfrm>
            <a:off x="460950" y="2803375"/>
            <a:ext cx="8222100" cy="933600"/>
          </a:xfrm>
          <a:prstGeom prst="rect">
            <a:avLst/>
          </a:prstGeom>
        </p:spPr>
        <p:txBody>
          <a:bodyPr anchorCtr="0" anchor="b" bIns="91425" lIns="91425" spcFirstLastPara="1" rIns="91425" wrap="square" tIns="91425">
            <a:normAutofit fontScale="90000"/>
          </a:bodyPr>
          <a:lstStyle/>
          <a:p>
            <a:pPr indent="0" lvl="0" marL="0" marR="0" rtl="0" algn="ctr">
              <a:lnSpc>
                <a:spcPct val="90000"/>
              </a:lnSpc>
              <a:spcBef>
                <a:spcPts val="0"/>
              </a:spcBef>
              <a:spcAft>
                <a:spcPts val="0"/>
              </a:spcAft>
              <a:buNone/>
            </a:pPr>
            <a:r>
              <a:rPr b="1" lang="en"/>
              <a:t>PLANT DISEASE DETECTION USING CNN </a:t>
            </a:r>
            <a:endParaRPr b="1"/>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60950" y="1018875"/>
            <a:ext cx="8222100" cy="767700"/>
          </a:xfrm>
          <a:prstGeom prst="rect">
            <a:avLst/>
          </a:prstGeom>
        </p:spPr>
        <p:txBody>
          <a:bodyPr anchorCtr="0" anchor="b" bIns="91425" lIns="91425" spcFirstLastPara="1" rIns="91425" wrap="square" tIns="91425">
            <a:normAutofit fontScale="90000"/>
          </a:bodyPr>
          <a:lstStyle/>
          <a:p>
            <a:pPr indent="0" lvl="0" marL="0" marR="0" rtl="0" algn="ctr">
              <a:lnSpc>
                <a:spcPct val="90000"/>
              </a:lnSpc>
              <a:spcBef>
                <a:spcPts val="0"/>
              </a:spcBef>
              <a:spcAft>
                <a:spcPts val="0"/>
              </a:spcAft>
              <a:buNone/>
            </a:pPr>
            <a:r>
              <a:rPr b="1" lang="en" sz="4800"/>
              <a:t>AG</a:t>
            </a:r>
            <a:r>
              <a:rPr b="1" lang="en" sz="4800"/>
              <a:t>ENDA</a:t>
            </a:r>
            <a:endParaRPr b="1" sz="4000">
              <a:latin typeface="Twentieth Century"/>
              <a:ea typeface="Twentieth Century"/>
              <a:cs typeface="Twentieth Century"/>
              <a:sym typeface="Twentieth Century"/>
            </a:endParaRPr>
          </a:p>
          <a:p>
            <a:pPr indent="0" lvl="0" marL="0" rtl="0" algn="l">
              <a:spcBef>
                <a:spcPts val="0"/>
              </a:spcBef>
              <a:spcAft>
                <a:spcPts val="0"/>
              </a:spcAft>
              <a:buNone/>
            </a:pPr>
            <a:r>
              <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40000" lnSpcReduction="20000"/>
          </a:bodyPr>
          <a:lstStyle/>
          <a:p>
            <a:pPr indent="0" lvl="0" marL="0" rtl="0" algn="l">
              <a:lnSpc>
                <a:spcPct val="100000"/>
              </a:lnSpc>
              <a:spcBef>
                <a:spcPts val="0"/>
              </a:spcBef>
              <a:spcAft>
                <a:spcPts val="0"/>
              </a:spcAft>
              <a:buNone/>
            </a:pPr>
            <a:r>
              <a:t/>
            </a:r>
            <a:endParaRPr sz="4800">
              <a:solidFill>
                <a:srgbClr val="000000"/>
              </a:solidFill>
              <a:latin typeface="Times New Roman"/>
              <a:ea typeface="Times New Roman"/>
              <a:cs typeface="Times New Roman"/>
              <a:sym typeface="Times New Roman"/>
            </a:endParaRPr>
          </a:p>
          <a:p>
            <a:pPr indent="-388620" lvl="0" marL="571500" rtl="0" algn="l">
              <a:lnSpc>
                <a:spcPct val="100000"/>
              </a:lnSpc>
              <a:spcBef>
                <a:spcPts val="0"/>
              </a:spcBef>
              <a:spcAft>
                <a:spcPts val="0"/>
              </a:spcAft>
              <a:buClr>
                <a:srgbClr val="000000"/>
              </a:buClr>
              <a:buSzPct val="100000"/>
              <a:buFont typeface="Times New Roman"/>
              <a:buChar char="➢"/>
            </a:pPr>
            <a:r>
              <a:rPr lang="en" sz="4800">
                <a:solidFill>
                  <a:srgbClr val="000000"/>
                </a:solidFill>
                <a:latin typeface="Times New Roman"/>
                <a:ea typeface="Times New Roman"/>
                <a:cs typeface="Times New Roman"/>
                <a:sym typeface="Times New Roman"/>
              </a:rPr>
              <a:t>PROBLEM STATEMENT</a:t>
            </a:r>
            <a:endParaRPr sz="4800">
              <a:solidFill>
                <a:srgbClr val="000000"/>
              </a:solidFill>
              <a:latin typeface="Times New Roman"/>
              <a:ea typeface="Times New Roman"/>
              <a:cs typeface="Times New Roman"/>
              <a:sym typeface="Times New Roman"/>
            </a:endParaRPr>
          </a:p>
          <a:p>
            <a:pPr indent="-388620" lvl="0" marL="571500" rtl="0" algn="l">
              <a:lnSpc>
                <a:spcPct val="100000"/>
              </a:lnSpc>
              <a:spcBef>
                <a:spcPts val="0"/>
              </a:spcBef>
              <a:spcAft>
                <a:spcPts val="0"/>
              </a:spcAft>
              <a:buClr>
                <a:srgbClr val="000000"/>
              </a:buClr>
              <a:buSzPct val="100000"/>
              <a:buFont typeface="Times New Roman"/>
              <a:buChar char="➢"/>
            </a:pPr>
            <a:r>
              <a:rPr lang="en" sz="4800">
                <a:solidFill>
                  <a:srgbClr val="000000"/>
                </a:solidFill>
                <a:latin typeface="Times New Roman"/>
                <a:ea typeface="Times New Roman"/>
                <a:cs typeface="Times New Roman"/>
                <a:sym typeface="Times New Roman"/>
              </a:rPr>
              <a:t>PROJECT OVERVIEW</a:t>
            </a:r>
            <a:endParaRPr sz="1400">
              <a:solidFill>
                <a:srgbClr val="000000"/>
              </a:solidFill>
              <a:latin typeface="Times New Roman"/>
              <a:ea typeface="Times New Roman"/>
              <a:cs typeface="Times New Roman"/>
              <a:sym typeface="Times New Roman"/>
            </a:endParaRPr>
          </a:p>
          <a:p>
            <a:pPr indent="-388620" lvl="0" marL="571500" rtl="0" algn="l">
              <a:lnSpc>
                <a:spcPct val="100000"/>
              </a:lnSpc>
              <a:spcBef>
                <a:spcPts val="0"/>
              </a:spcBef>
              <a:spcAft>
                <a:spcPts val="0"/>
              </a:spcAft>
              <a:buClr>
                <a:srgbClr val="000000"/>
              </a:buClr>
              <a:buSzPct val="100000"/>
              <a:buFont typeface="Times New Roman"/>
              <a:buChar char="➢"/>
            </a:pPr>
            <a:r>
              <a:rPr lang="en" sz="4800">
                <a:solidFill>
                  <a:srgbClr val="000000"/>
                </a:solidFill>
                <a:latin typeface="Times New Roman"/>
                <a:ea typeface="Times New Roman"/>
                <a:cs typeface="Times New Roman"/>
                <a:sym typeface="Times New Roman"/>
              </a:rPr>
              <a:t>PROPOSED SOLUTION</a:t>
            </a:r>
            <a:endParaRPr sz="4800">
              <a:solidFill>
                <a:srgbClr val="000000"/>
              </a:solidFill>
              <a:latin typeface="Times New Roman"/>
              <a:ea typeface="Times New Roman"/>
              <a:cs typeface="Times New Roman"/>
              <a:sym typeface="Times New Roman"/>
            </a:endParaRPr>
          </a:p>
          <a:p>
            <a:pPr indent="-388620" lvl="0" marL="571500" rtl="0" algn="l">
              <a:lnSpc>
                <a:spcPct val="100000"/>
              </a:lnSpc>
              <a:spcBef>
                <a:spcPts val="0"/>
              </a:spcBef>
              <a:spcAft>
                <a:spcPts val="0"/>
              </a:spcAft>
              <a:buClr>
                <a:srgbClr val="000000"/>
              </a:buClr>
              <a:buSzPct val="100000"/>
              <a:buFont typeface="Times New Roman"/>
              <a:buChar char="➢"/>
            </a:pPr>
            <a:r>
              <a:rPr lang="en" sz="4800">
                <a:solidFill>
                  <a:srgbClr val="000000"/>
                </a:solidFill>
                <a:latin typeface="Times New Roman"/>
                <a:ea typeface="Times New Roman"/>
                <a:cs typeface="Times New Roman"/>
                <a:sym typeface="Times New Roman"/>
              </a:rPr>
              <a:t>END USERS</a:t>
            </a:r>
            <a:endParaRPr sz="4800">
              <a:solidFill>
                <a:srgbClr val="000000"/>
              </a:solidFill>
              <a:latin typeface="Times New Roman"/>
              <a:ea typeface="Times New Roman"/>
              <a:cs typeface="Times New Roman"/>
              <a:sym typeface="Times New Roman"/>
            </a:endParaRPr>
          </a:p>
          <a:p>
            <a:pPr indent="-388620" lvl="0" marL="571500" rtl="0" algn="l">
              <a:lnSpc>
                <a:spcPct val="100000"/>
              </a:lnSpc>
              <a:spcBef>
                <a:spcPts val="0"/>
              </a:spcBef>
              <a:spcAft>
                <a:spcPts val="0"/>
              </a:spcAft>
              <a:buClr>
                <a:srgbClr val="000000"/>
              </a:buClr>
              <a:buSzPct val="100000"/>
              <a:buFont typeface="Times New Roman"/>
              <a:buChar char="➢"/>
            </a:pPr>
            <a:r>
              <a:rPr lang="en" sz="4800">
                <a:solidFill>
                  <a:srgbClr val="000000"/>
                </a:solidFill>
                <a:latin typeface="Times New Roman"/>
                <a:ea typeface="Times New Roman"/>
                <a:cs typeface="Times New Roman"/>
                <a:sym typeface="Times New Roman"/>
              </a:rPr>
              <a:t>SOLUTION DEVELOPMENT APPROACH</a:t>
            </a:r>
            <a:endParaRPr sz="4800">
              <a:solidFill>
                <a:srgbClr val="000000"/>
              </a:solidFill>
              <a:latin typeface="Times New Roman"/>
              <a:ea typeface="Times New Roman"/>
              <a:cs typeface="Times New Roman"/>
              <a:sym typeface="Times New Roman"/>
            </a:endParaRPr>
          </a:p>
          <a:p>
            <a:pPr indent="-388620" lvl="0" marL="571500" rtl="0" algn="l">
              <a:lnSpc>
                <a:spcPct val="100000"/>
              </a:lnSpc>
              <a:spcBef>
                <a:spcPts val="0"/>
              </a:spcBef>
              <a:spcAft>
                <a:spcPts val="0"/>
              </a:spcAft>
              <a:buClr>
                <a:srgbClr val="000000"/>
              </a:buClr>
              <a:buSzPct val="100000"/>
              <a:buFont typeface="Times New Roman"/>
              <a:buChar char="➢"/>
            </a:pPr>
            <a:r>
              <a:rPr lang="en" sz="4800">
                <a:solidFill>
                  <a:srgbClr val="000000"/>
                </a:solidFill>
                <a:latin typeface="Times New Roman"/>
                <a:ea typeface="Times New Roman"/>
                <a:cs typeface="Times New Roman"/>
                <a:sym typeface="Times New Roman"/>
              </a:rPr>
              <a:t>SYSTEM REQUIREMENTS</a:t>
            </a:r>
            <a:endParaRPr sz="1400">
              <a:solidFill>
                <a:srgbClr val="000000"/>
              </a:solidFill>
              <a:latin typeface="Times New Roman"/>
              <a:ea typeface="Times New Roman"/>
              <a:cs typeface="Times New Roman"/>
              <a:sym typeface="Times New Roman"/>
            </a:endParaRPr>
          </a:p>
          <a:p>
            <a:pPr indent="-388620" lvl="0" marL="571500" rtl="0" algn="l">
              <a:lnSpc>
                <a:spcPct val="100000"/>
              </a:lnSpc>
              <a:spcBef>
                <a:spcPts val="0"/>
              </a:spcBef>
              <a:spcAft>
                <a:spcPts val="0"/>
              </a:spcAft>
              <a:buClr>
                <a:srgbClr val="000000"/>
              </a:buClr>
              <a:buSzPct val="100000"/>
              <a:buFont typeface="Times New Roman"/>
              <a:buChar char="➢"/>
            </a:pPr>
            <a:r>
              <a:rPr lang="en" sz="4800">
                <a:solidFill>
                  <a:srgbClr val="000000"/>
                </a:solidFill>
                <a:latin typeface="Times New Roman"/>
                <a:ea typeface="Times New Roman"/>
                <a:cs typeface="Times New Roman"/>
                <a:sym typeface="Times New Roman"/>
              </a:rPr>
              <a:t>ARCHITECTURE</a:t>
            </a:r>
            <a:endParaRPr sz="4800">
              <a:solidFill>
                <a:srgbClr val="000000"/>
              </a:solidFill>
              <a:latin typeface="Times New Roman"/>
              <a:ea typeface="Times New Roman"/>
              <a:cs typeface="Times New Roman"/>
              <a:sym typeface="Times New Roman"/>
            </a:endParaRPr>
          </a:p>
          <a:p>
            <a:pPr indent="-388620" lvl="0" marL="571500" rtl="0" algn="l">
              <a:lnSpc>
                <a:spcPct val="100000"/>
              </a:lnSpc>
              <a:spcBef>
                <a:spcPts val="0"/>
              </a:spcBef>
              <a:spcAft>
                <a:spcPts val="0"/>
              </a:spcAft>
              <a:buClr>
                <a:srgbClr val="000000"/>
              </a:buClr>
              <a:buSzPct val="100000"/>
              <a:buFont typeface="Times New Roman"/>
              <a:buChar char="➢"/>
            </a:pPr>
            <a:r>
              <a:rPr lang="en" sz="4800">
                <a:solidFill>
                  <a:srgbClr val="000000"/>
                </a:solidFill>
                <a:latin typeface="Times New Roman"/>
                <a:ea typeface="Times New Roman"/>
                <a:cs typeface="Times New Roman"/>
                <a:sym typeface="Times New Roman"/>
              </a:rPr>
              <a:t>RESULT</a:t>
            </a:r>
            <a:endParaRPr sz="4800">
              <a:solidFill>
                <a:srgbClr val="000000"/>
              </a:solidFill>
              <a:latin typeface="Times New Roman"/>
              <a:ea typeface="Times New Roman"/>
              <a:cs typeface="Times New Roman"/>
              <a:sym typeface="Times New Roman"/>
            </a:endParaRPr>
          </a:p>
          <a:p>
            <a:pPr indent="-388620" lvl="0" marL="571500" rtl="0" algn="l">
              <a:lnSpc>
                <a:spcPct val="100000"/>
              </a:lnSpc>
              <a:spcBef>
                <a:spcPts val="0"/>
              </a:spcBef>
              <a:spcAft>
                <a:spcPts val="0"/>
              </a:spcAft>
              <a:buClr>
                <a:srgbClr val="000000"/>
              </a:buClr>
              <a:buSzPct val="100000"/>
              <a:buFont typeface="Times New Roman"/>
              <a:buChar char="➢"/>
            </a:pPr>
            <a:r>
              <a:rPr lang="en" sz="4800">
                <a:solidFill>
                  <a:srgbClr val="000000"/>
                </a:solidFill>
                <a:latin typeface="Times New Roman"/>
                <a:ea typeface="Times New Roman"/>
                <a:cs typeface="Times New Roman"/>
                <a:sym typeface="Times New Roman"/>
              </a:rPr>
              <a:t>CONCLUSION</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60950" y="1074900"/>
            <a:ext cx="8222100" cy="767700"/>
          </a:xfrm>
          <a:prstGeom prst="rect">
            <a:avLst/>
          </a:prstGeom>
        </p:spPr>
        <p:txBody>
          <a:bodyPr anchorCtr="0" anchor="b" bIns="91425" lIns="91425" spcFirstLastPara="1" rIns="91425" wrap="square" tIns="91425">
            <a:normAutofit fontScale="90000"/>
          </a:bodyPr>
          <a:lstStyle/>
          <a:p>
            <a:pPr indent="0" lvl="0" marL="0" rtl="0" algn="l">
              <a:lnSpc>
                <a:spcPct val="124819"/>
              </a:lnSpc>
              <a:spcBef>
                <a:spcPts val="0"/>
              </a:spcBef>
              <a:spcAft>
                <a:spcPts val="0"/>
              </a:spcAft>
              <a:buClr>
                <a:srgbClr val="000000"/>
              </a:buClr>
              <a:buFont typeface="Arial"/>
              <a:buNone/>
            </a:pPr>
            <a:r>
              <a:rPr b="1" lang="en" sz="4800"/>
              <a:t>PROBLEM STATEMENT</a:t>
            </a:r>
            <a:endParaRPr/>
          </a:p>
          <a:p>
            <a:pPr indent="0" lvl="0" marL="0" rtl="0" algn="l">
              <a:spcBef>
                <a:spcPts val="0"/>
              </a:spcBef>
              <a:spcAft>
                <a:spcPts val="0"/>
              </a:spcAft>
              <a:buNone/>
            </a:pPr>
            <a:r>
              <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47500"/>
          </a:bodyPr>
          <a:lstStyle/>
          <a:p>
            <a:pPr indent="-327683" lvl="0" marL="457200" rtl="0" algn="just">
              <a:lnSpc>
                <a:spcPct val="140018"/>
              </a:lnSpc>
              <a:spcBef>
                <a:spcPts val="0"/>
              </a:spcBef>
              <a:spcAft>
                <a:spcPts val="0"/>
              </a:spcAft>
              <a:buClr>
                <a:srgbClr val="000000"/>
              </a:buClr>
              <a:buSzPct val="100000"/>
              <a:buFont typeface="Times New Roman"/>
              <a:buChar char="●"/>
            </a:pPr>
            <a:r>
              <a:rPr lang="en" sz="3284">
                <a:solidFill>
                  <a:srgbClr val="000000"/>
                </a:solidFill>
                <a:latin typeface="Times New Roman"/>
                <a:ea typeface="Times New Roman"/>
                <a:cs typeface="Times New Roman"/>
                <a:sym typeface="Times New Roman"/>
              </a:rPr>
              <a:t>Plant diseases pose a significant threat to global food security, leading to substantial crop yield losses and economic impacts for farmers. Early detection and management of these diseases are crucial to prevent widespread crop damage and ensure sustainable agricultural practices. </a:t>
            </a:r>
            <a:endParaRPr sz="3284">
              <a:solidFill>
                <a:srgbClr val="000000"/>
              </a:solidFill>
              <a:latin typeface="Times New Roman"/>
              <a:ea typeface="Times New Roman"/>
              <a:cs typeface="Times New Roman"/>
              <a:sym typeface="Times New Roman"/>
            </a:endParaRPr>
          </a:p>
          <a:p>
            <a:pPr indent="-327683" lvl="0" marL="457200" rtl="0" algn="just">
              <a:lnSpc>
                <a:spcPct val="140018"/>
              </a:lnSpc>
              <a:spcBef>
                <a:spcPts val="0"/>
              </a:spcBef>
              <a:spcAft>
                <a:spcPts val="0"/>
              </a:spcAft>
              <a:buClr>
                <a:srgbClr val="000000"/>
              </a:buClr>
              <a:buSzPct val="100000"/>
              <a:buFont typeface="Times New Roman"/>
              <a:buChar char="●"/>
            </a:pPr>
            <a:r>
              <a:rPr lang="en" sz="3284">
                <a:solidFill>
                  <a:srgbClr val="000000"/>
                </a:solidFill>
                <a:latin typeface="Times New Roman"/>
                <a:ea typeface="Times New Roman"/>
                <a:cs typeface="Times New Roman"/>
                <a:sym typeface="Times New Roman"/>
              </a:rPr>
              <a:t>However, manual detection of plant diseases can be time-consuming, labor-intensive, and prone to human error. Therefore, there is a pressing need for automated and accurate methods for identifying and diagnosing plant diseases to support farmers in making timely interventions and optimizing crop health.</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60950" y="1804050"/>
            <a:ext cx="8222100" cy="767700"/>
          </a:xfrm>
          <a:prstGeom prst="rect">
            <a:avLst/>
          </a:prstGeom>
        </p:spPr>
        <p:txBody>
          <a:bodyPr anchorCtr="0" anchor="b" bIns="91425" lIns="91425" spcFirstLastPara="1" rIns="91425" wrap="square" tIns="91425">
            <a:normAutofit fontScale="90000"/>
          </a:bodyPr>
          <a:lstStyle/>
          <a:p>
            <a:pPr indent="0" lvl="0" marL="0" rtl="0" algn="l">
              <a:lnSpc>
                <a:spcPct val="124819"/>
              </a:lnSpc>
              <a:spcBef>
                <a:spcPts val="0"/>
              </a:spcBef>
              <a:spcAft>
                <a:spcPts val="0"/>
              </a:spcAft>
              <a:buNone/>
            </a:pPr>
            <a:r>
              <a:rPr b="1" lang="en" sz="4800"/>
              <a:t>PROJECT OVERVIEW</a:t>
            </a:r>
            <a:endParaRPr sz="1400">
              <a:solidFill>
                <a:srgbClr val="000000"/>
              </a:solidFill>
              <a:latin typeface="Arial"/>
              <a:ea typeface="Arial"/>
              <a:cs typeface="Arial"/>
              <a:sym typeface="Arial"/>
            </a:endParaRPr>
          </a:p>
          <a:p>
            <a:pPr indent="0" lvl="0" marL="0" rtl="0" algn="l">
              <a:lnSpc>
                <a:spcPct val="124819"/>
              </a:lnSpc>
              <a:spcBef>
                <a:spcPts val="0"/>
              </a:spcBef>
              <a:spcAft>
                <a:spcPts val="0"/>
              </a:spcAft>
              <a:buNone/>
            </a:pPr>
            <a:r>
              <a:t/>
            </a:r>
            <a:endParaRPr b="1" sz="4000">
              <a:latin typeface="Twentieth Century"/>
              <a:ea typeface="Twentieth Century"/>
              <a:cs typeface="Twentieth Century"/>
              <a:sym typeface="Twentieth Century"/>
            </a:endParaRPr>
          </a:p>
          <a:p>
            <a:pPr indent="0" lvl="0" marL="0" rtl="0" algn="l">
              <a:spcBef>
                <a:spcPts val="0"/>
              </a:spcBef>
              <a:spcAft>
                <a:spcPts val="0"/>
              </a:spcAft>
              <a:buNone/>
            </a:pPr>
            <a:r>
              <a:t/>
            </a:r>
            <a:endParaRPr/>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just">
              <a:lnSpc>
                <a:spcPct val="140042"/>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project aims to address the challenge of plant disease detection by leveraging deep learning techniques, specifically convolutional neural networks (CNNs) and the VGG16 architecture. </a:t>
            </a:r>
            <a:endParaRPr sz="1400">
              <a:solidFill>
                <a:srgbClr val="000000"/>
              </a:solidFill>
              <a:latin typeface="Times New Roman"/>
              <a:ea typeface="Times New Roman"/>
              <a:cs typeface="Times New Roman"/>
              <a:sym typeface="Times New Roman"/>
            </a:endParaRPr>
          </a:p>
          <a:p>
            <a:pPr indent="-317500" lvl="0" marL="457200" rtl="0" algn="just">
              <a:lnSpc>
                <a:spcPct val="140042"/>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By training models on a dataset of plant leaf images representing various diseases and healthy conditions, we seek to develop a robust and efficient system capable of accurately classifying plant diseases in real-time. </a:t>
            </a:r>
            <a:endParaRPr sz="1400">
              <a:solidFill>
                <a:srgbClr val="000000"/>
              </a:solidFill>
              <a:latin typeface="Times New Roman"/>
              <a:ea typeface="Times New Roman"/>
              <a:cs typeface="Times New Roman"/>
              <a:sym typeface="Times New Roman"/>
            </a:endParaRPr>
          </a:p>
          <a:p>
            <a:pPr indent="-317500" lvl="0" marL="457200" rtl="0" algn="just">
              <a:lnSpc>
                <a:spcPct val="140042"/>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project involves data preprocessing, model development, training, and evaluation, culminating in the deployment of trained models for inference and prediction. </a:t>
            </a:r>
            <a:endParaRPr sz="1400">
              <a:solidFill>
                <a:srgbClr val="000000"/>
              </a:solidFill>
              <a:latin typeface="Times New Roman"/>
              <a:ea typeface="Times New Roman"/>
              <a:cs typeface="Times New Roman"/>
              <a:sym typeface="Times New Roman"/>
            </a:endParaRPr>
          </a:p>
          <a:p>
            <a:pPr indent="-317500" lvl="0" marL="457200" rtl="0" algn="just">
              <a:lnSpc>
                <a:spcPct val="140042"/>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ultimate goal is to empower farmers with an automated tool for early disease detection and decision-making, thereby enhancing crop management practices and contributing to global food security.</a:t>
            </a:r>
            <a:endParaRPr sz="1400">
              <a:solidFill>
                <a:srgbClr val="000000"/>
              </a:solidFill>
              <a:latin typeface="Times New Roman"/>
              <a:ea typeface="Times New Roman"/>
              <a:cs typeface="Times New Roman"/>
              <a:sym typeface="Times New Roman"/>
            </a:endParaRPr>
          </a:p>
          <a:p>
            <a:pPr indent="0" lvl="0" marL="0" rtl="0" algn="just">
              <a:lnSpc>
                <a:spcPct val="140018"/>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503400"/>
            <a:ext cx="8222100" cy="767700"/>
          </a:xfrm>
          <a:prstGeom prst="rect">
            <a:avLst/>
          </a:prstGeom>
        </p:spPr>
        <p:txBody>
          <a:bodyPr anchorCtr="0" anchor="b" bIns="91425" lIns="91425" spcFirstLastPara="1" rIns="91425" wrap="square" tIns="91425">
            <a:normAutofit fontScale="90000"/>
          </a:bodyPr>
          <a:lstStyle/>
          <a:p>
            <a:pPr indent="0" lvl="0" marL="0" rtl="0" algn="l">
              <a:lnSpc>
                <a:spcPct val="124819"/>
              </a:lnSpc>
              <a:spcBef>
                <a:spcPts val="0"/>
              </a:spcBef>
              <a:spcAft>
                <a:spcPts val="0"/>
              </a:spcAft>
              <a:buClr>
                <a:srgbClr val="000000"/>
              </a:buClr>
              <a:buFont typeface="Arial"/>
              <a:buNone/>
            </a:pPr>
            <a:r>
              <a:rPr b="1" lang="en" sz="4800"/>
              <a:t>PROPOSED SOLUTION</a:t>
            </a:r>
            <a:endParaRPr/>
          </a:p>
        </p:txBody>
      </p:sp>
      <p:sp>
        <p:nvSpPr>
          <p:cNvPr id="97" name="Google Shape;97;p18"/>
          <p:cNvSpPr txBox="1"/>
          <p:nvPr>
            <p:ph idx="1" type="body"/>
          </p:nvPr>
        </p:nvSpPr>
        <p:spPr>
          <a:xfrm>
            <a:off x="471900" y="2137675"/>
            <a:ext cx="8222100" cy="2710200"/>
          </a:xfrm>
          <a:prstGeom prst="rect">
            <a:avLst/>
          </a:prstGeom>
        </p:spPr>
        <p:txBody>
          <a:bodyPr anchorCtr="0" anchor="t" bIns="91425" lIns="91425" spcFirstLastPara="1" rIns="91425" wrap="square" tIns="91425">
            <a:normAutofit/>
          </a:bodyPr>
          <a:lstStyle/>
          <a:p>
            <a:pPr indent="-343916" lvl="1" marL="9144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Utilizes the VGG16 architecture, pre-trained on the ImageNet dataset, as the base model.</a:t>
            </a:r>
            <a:endParaRPr sz="1500">
              <a:solidFill>
                <a:srgbClr val="000000"/>
              </a:solidFill>
              <a:latin typeface="Times New Roman"/>
              <a:ea typeface="Times New Roman"/>
              <a:cs typeface="Times New Roman"/>
              <a:sym typeface="Times New Roman"/>
            </a:endParaRPr>
          </a:p>
          <a:p>
            <a:pPr indent="-343916" lvl="1" marL="9144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Custom layers are added on top of the VGG16 base to adapt it for plant disease classification.</a:t>
            </a:r>
            <a:endParaRPr sz="1500">
              <a:solidFill>
                <a:srgbClr val="000000"/>
              </a:solidFill>
              <a:latin typeface="Times New Roman"/>
              <a:ea typeface="Times New Roman"/>
              <a:cs typeface="Times New Roman"/>
              <a:sym typeface="Times New Roman"/>
            </a:endParaRPr>
          </a:p>
          <a:p>
            <a:pPr indent="-343916" lvl="1" marL="9144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Leveraging transfer learning to benefit from the knowledge learned by VGG16 on a diverse range of images.</a:t>
            </a:r>
            <a:endParaRPr sz="1500">
              <a:solidFill>
                <a:srgbClr val="000000"/>
              </a:solidFill>
              <a:latin typeface="Times New Roman"/>
              <a:ea typeface="Times New Roman"/>
              <a:cs typeface="Times New Roman"/>
              <a:sym typeface="Times New Roman"/>
            </a:endParaRPr>
          </a:p>
          <a:p>
            <a:pPr indent="-343916" lvl="1" marL="9144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Fine tuning VGG 16 for plant disease detection task</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14878" y="1971450"/>
            <a:ext cx="2808000" cy="953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800"/>
              <a:t>END USERS</a:t>
            </a:r>
            <a:endParaRPr/>
          </a:p>
        </p:txBody>
      </p:sp>
      <p:sp>
        <p:nvSpPr>
          <p:cNvPr id="103" name="Google Shape;103;p19"/>
          <p:cNvSpPr txBox="1"/>
          <p:nvPr>
            <p:ph idx="1" type="body"/>
          </p:nvPr>
        </p:nvSpPr>
        <p:spPr>
          <a:xfrm>
            <a:off x="4201325" y="1091625"/>
            <a:ext cx="4584000" cy="316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D0D0D"/>
              </a:buClr>
              <a:buSzPts val="1600"/>
              <a:buFont typeface="Times New Roman"/>
              <a:buChar char="●"/>
            </a:pPr>
            <a:r>
              <a:rPr lang="en" sz="1600">
                <a:solidFill>
                  <a:srgbClr val="0D0D0D"/>
                </a:solidFill>
                <a:latin typeface="Times New Roman"/>
                <a:ea typeface="Times New Roman"/>
                <a:cs typeface="Times New Roman"/>
                <a:sym typeface="Times New Roman"/>
              </a:rPr>
              <a:t>Agricultural Researchers </a:t>
            </a:r>
            <a:endParaRPr sz="1600">
              <a:solidFill>
                <a:srgbClr val="0D0D0D"/>
              </a:solidFill>
              <a:latin typeface="Times New Roman"/>
              <a:ea typeface="Times New Roman"/>
              <a:cs typeface="Times New Roman"/>
              <a:sym typeface="Times New Roman"/>
            </a:endParaRPr>
          </a:p>
          <a:p>
            <a:pPr indent="-330200" lvl="0" marL="457200" rtl="0" algn="l">
              <a:spcBef>
                <a:spcPts val="0"/>
              </a:spcBef>
              <a:spcAft>
                <a:spcPts val="0"/>
              </a:spcAft>
              <a:buClr>
                <a:srgbClr val="0D0D0D"/>
              </a:buClr>
              <a:buSzPts val="1600"/>
              <a:buFont typeface="Times New Roman"/>
              <a:buChar char="●"/>
            </a:pPr>
            <a:r>
              <a:rPr lang="en" sz="1600">
                <a:solidFill>
                  <a:srgbClr val="0D0D0D"/>
                </a:solidFill>
                <a:latin typeface="Times New Roman"/>
                <a:ea typeface="Times New Roman"/>
                <a:cs typeface="Times New Roman"/>
                <a:sym typeface="Times New Roman"/>
              </a:rPr>
              <a:t>Scientists</a:t>
            </a:r>
            <a:endParaRPr sz="1600">
              <a:solidFill>
                <a:srgbClr val="0D0D0D"/>
              </a:solidFill>
              <a:latin typeface="Times New Roman"/>
              <a:ea typeface="Times New Roman"/>
              <a:cs typeface="Times New Roman"/>
              <a:sym typeface="Times New Roman"/>
            </a:endParaRPr>
          </a:p>
          <a:p>
            <a:pPr indent="-330200" lvl="0" marL="457200" rtl="0" algn="l">
              <a:spcBef>
                <a:spcPts val="0"/>
              </a:spcBef>
              <a:spcAft>
                <a:spcPts val="0"/>
              </a:spcAft>
              <a:buClr>
                <a:srgbClr val="0D0D0D"/>
              </a:buClr>
              <a:buSzPts val="1600"/>
              <a:buFont typeface="Times New Roman"/>
              <a:buChar char="●"/>
            </a:pPr>
            <a:r>
              <a:rPr lang="en" sz="1600">
                <a:solidFill>
                  <a:srgbClr val="0D0D0D"/>
                </a:solidFill>
                <a:latin typeface="Times New Roman"/>
                <a:ea typeface="Times New Roman"/>
                <a:cs typeface="Times New Roman"/>
                <a:sym typeface="Times New Roman"/>
              </a:rPr>
              <a:t>Farmers </a:t>
            </a:r>
            <a:endParaRPr sz="1600">
              <a:solidFill>
                <a:srgbClr val="0D0D0D"/>
              </a:solidFill>
              <a:latin typeface="Times New Roman"/>
              <a:ea typeface="Times New Roman"/>
              <a:cs typeface="Times New Roman"/>
              <a:sym typeface="Times New Roman"/>
            </a:endParaRPr>
          </a:p>
          <a:p>
            <a:pPr indent="-330200" lvl="0" marL="457200" rtl="0" algn="l">
              <a:spcBef>
                <a:spcPts val="0"/>
              </a:spcBef>
              <a:spcAft>
                <a:spcPts val="0"/>
              </a:spcAft>
              <a:buClr>
                <a:srgbClr val="0D0D0D"/>
              </a:buClr>
              <a:buSzPts val="1600"/>
              <a:buFont typeface="Times New Roman"/>
              <a:buChar char="●"/>
            </a:pPr>
            <a:r>
              <a:rPr lang="en" sz="1600">
                <a:solidFill>
                  <a:srgbClr val="0D0D0D"/>
                </a:solidFill>
                <a:latin typeface="Times New Roman"/>
                <a:ea typeface="Times New Roman"/>
                <a:cs typeface="Times New Roman"/>
                <a:sym typeface="Times New Roman"/>
              </a:rPr>
              <a:t> Agronomists</a:t>
            </a:r>
            <a:endParaRPr sz="1600">
              <a:solidFill>
                <a:srgbClr val="0D0D0D"/>
              </a:solidFill>
              <a:latin typeface="Times New Roman"/>
              <a:ea typeface="Times New Roman"/>
              <a:cs typeface="Times New Roman"/>
              <a:sym typeface="Times New Roman"/>
            </a:endParaRPr>
          </a:p>
          <a:p>
            <a:pPr indent="-330200" lvl="0" marL="457200" rtl="0" algn="l">
              <a:spcBef>
                <a:spcPts val="0"/>
              </a:spcBef>
              <a:spcAft>
                <a:spcPts val="0"/>
              </a:spcAft>
              <a:buClr>
                <a:srgbClr val="0D0D0D"/>
              </a:buClr>
              <a:buSzPts val="1600"/>
              <a:buFont typeface="Times New Roman"/>
              <a:buChar char="●"/>
            </a:pPr>
            <a:r>
              <a:rPr lang="en" sz="1600">
                <a:solidFill>
                  <a:srgbClr val="0D0D0D"/>
                </a:solidFill>
                <a:latin typeface="Times New Roman"/>
                <a:ea typeface="Times New Roman"/>
                <a:cs typeface="Times New Roman"/>
                <a:sym typeface="Times New Roman"/>
              </a:rPr>
              <a:t>Agribusiness Professionals</a:t>
            </a:r>
            <a:endParaRPr sz="1600">
              <a:solidFill>
                <a:srgbClr val="0D0D0D"/>
              </a:solidFill>
              <a:latin typeface="Times New Roman"/>
              <a:ea typeface="Times New Roman"/>
              <a:cs typeface="Times New Roman"/>
              <a:sym typeface="Times New Roman"/>
            </a:endParaRPr>
          </a:p>
          <a:p>
            <a:pPr indent="-330200" lvl="0" marL="457200" rtl="0" algn="l">
              <a:spcBef>
                <a:spcPts val="0"/>
              </a:spcBef>
              <a:spcAft>
                <a:spcPts val="0"/>
              </a:spcAft>
              <a:buClr>
                <a:srgbClr val="0D0D0D"/>
              </a:buClr>
              <a:buSzPts val="1600"/>
              <a:buFont typeface="Times New Roman"/>
              <a:buChar char="●"/>
            </a:pPr>
            <a:r>
              <a:rPr lang="en" sz="1600">
                <a:solidFill>
                  <a:srgbClr val="0D0D0D"/>
                </a:solidFill>
                <a:latin typeface="Times New Roman"/>
                <a:ea typeface="Times New Roman"/>
                <a:cs typeface="Times New Roman"/>
                <a:sym typeface="Times New Roman"/>
              </a:rPr>
              <a:t>Government Agencies and Policy Makers</a:t>
            </a:r>
            <a:endParaRPr sz="1600">
              <a:solidFill>
                <a:srgbClr val="0D0D0D"/>
              </a:solidFill>
              <a:latin typeface="Times New Roman"/>
              <a:ea typeface="Times New Roman"/>
              <a:cs typeface="Times New Roman"/>
              <a:sym typeface="Times New Roman"/>
            </a:endParaRPr>
          </a:p>
          <a:p>
            <a:pPr indent="-330200" lvl="0" marL="457200" rtl="0" algn="l">
              <a:spcBef>
                <a:spcPts val="0"/>
              </a:spcBef>
              <a:spcAft>
                <a:spcPts val="0"/>
              </a:spcAft>
              <a:buClr>
                <a:srgbClr val="0D0D0D"/>
              </a:buClr>
              <a:buSzPts val="1600"/>
              <a:buFont typeface="Times New Roman"/>
              <a:buChar char="●"/>
            </a:pPr>
            <a:r>
              <a:rPr lang="en" sz="1600">
                <a:solidFill>
                  <a:srgbClr val="0D0D0D"/>
                </a:solidFill>
                <a:latin typeface="Times New Roman"/>
                <a:ea typeface="Times New Roman"/>
                <a:cs typeface="Times New Roman"/>
                <a:sym typeface="Times New Roman"/>
              </a:rPr>
              <a:t>Non-Governmental Organizations (NGOs) and Development Agencies</a:t>
            </a:r>
            <a:endParaRPr sz="1600">
              <a:solidFill>
                <a:srgbClr val="0D0D0D"/>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1243000"/>
            <a:ext cx="94032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rgbClr val="000000"/>
              </a:buClr>
              <a:buFont typeface="Arial"/>
              <a:buNone/>
            </a:pPr>
            <a:r>
              <a:rPr b="1" lang="en" sz="4800"/>
              <a:t>SOLUTION DEVELOPMENT APPROACH</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09" name="Google Shape;109;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1630" lvl="0" marL="457200" rtl="0" algn="l">
              <a:lnSpc>
                <a:spcPct val="90000"/>
              </a:lnSpc>
              <a:spcBef>
                <a:spcPts val="0"/>
              </a:spcBef>
              <a:spcAft>
                <a:spcPts val="0"/>
              </a:spcAft>
              <a:buClr>
                <a:srgbClr val="000000"/>
              </a:buClr>
              <a:buSzPts val="1380"/>
              <a:buFont typeface="Times New Roman"/>
              <a:buChar char="•"/>
            </a:pPr>
            <a:r>
              <a:rPr b="1" lang="en" sz="1380">
                <a:solidFill>
                  <a:srgbClr val="000000"/>
                </a:solidFill>
                <a:latin typeface="Times New Roman"/>
                <a:ea typeface="Times New Roman"/>
                <a:cs typeface="Times New Roman"/>
                <a:sym typeface="Times New Roman"/>
              </a:rPr>
              <a:t>Data Collection and Preprocessing:</a:t>
            </a:r>
            <a:endParaRPr b="1" sz="1380">
              <a:solidFill>
                <a:srgbClr val="000000"/>
              </a:solidFill>
              <a:latin typeface="Times New Roman"/>
              <a:ea typeface="Times New Roman"/>
              <a:cs typeface="Times New Roman"/>
              <a:sym typeface="Times New Roman"/>
            </a:endParaRPr>
          </a:p>
          <a:p>
            <a:pPr indent="0" lvl="1" marL="457200" rtl="0" algn="l">
              <a:lnSpc>
                <a:spcPct val="90000"/>
              </a:lnSpc>
              <a:spcBef>
                <a:spcPts val="0"/>
              </a:spcBef>
              <a:spcAft>
                <a:spcPts val="0"/>
              </a:spcAft>
              <a:buClr>
                <a:srgbClr val="000000"/>
              </a:buClr>
              <a:buSzPts val="440"/>
              <a:buFont typeface="Arial"/>
              <a:buNone/>
            </a:pPr>
            <a:r>
              <a:rPr lang="en" sz="1380">
                <a:solidFill>
                  <a:srgbClr val="000000"/>
                </a:solidFill>
                <a:latin typeface="Times New Roman"/>
                <a:ea typeface="Times New Roman"/>
                <a:cs typeface="Times New Roman"/>
                <a:sym typeface="Times New Roman"/>
              </a:rPr>
              <a:t>Preprocess the images by resizing, rescaling, and augmenting to enhance model robustness and generalization.</a:t>
            </a:r>
            <a:endParaRPr sz="660">
              <a:solidFill>
                <a:srgbClr val="000000"/>
              </a:solidFill>
              <a:latin typeface="Times New Roman"/>
              <a:ea typeface="Times New Roman"/>
              <a:cs typeface="Times New Roman"/>
              <a:sym typeface="Times New Roman"/>
            </a:endParaRPr>
          </a:p>
          <a:p>
            <a:pPr indent="-341630" lvl="0" marL="457200" rtl="0" algn="l">
              <a:lnSpc>
                <a:spcPct val="90000"/>
              </a:lnSpc>
              <a:spcBef>
                <a:spcPts val="0"/>
              </a:spcBef>
              <a:spcAft>
                <a:spcPts val="0"/>
              </a:spcAft>
              <a:buClr>
                <a:srgbClr val="000000"/>
              </a:buClr>
              <a:buSzPts val="1380"/>
              <a:buFont typeface="Times New Roman"/>
              <a:buChar char="•"/>
            </a:pPr>
            <a:r>
              <a:rPr b="1" lang="en" sz="1380">
                <a:solidFill>
                  <a:srgbClr val="000000"/>
                </a:solidFill>
                <a:latin typeface="Times New Roman"/>
                <a:ea typeface="Times New Roman"/>
                <a:cs typeface="Times New Roman"/>
                <a:sym typeface="Times New Roman"/>
              </a:rPr>
              <a:t>Model Selection:</a:t>
            </a:r>
            <a:endParaRPr sz="660">
              <a:solidFill>
                <a:srgbClr val="000000"/>
              </a:solidFill>
              <a:latin typeface="Times New Roman"/>
              <a:ea typeface="Times New Roman"/>
              <a:cs typeface="Times New Roman"/>
              <a:sym typeface="Times New Roman"/>
            </a:endParaRPr>
          </a:p>
          <a:p>
            <a:pPr indent="0" lvl="1" marL="457200" rtl="0" algn="l">
              <a:lnSpc>
                <a:spcPct val="90000"/>
              </a:lnSpc>
              <a:spcBef>
                <a:spcPts val="0"/>
              </a:spcBef>
              <a:spcAft>
                <a:spcPts val="0"/>
              </a:spcAft>
              <a:buClr>
                <a:srgbClr val="000000"/>
              </a:buClr>
              <a:buSzPts val="440"/>
              <a:buFont typeface="Arial"/>
              <a:buNone/>
            </a:pPr>
            <a:r>
              <a:rPr lang="en" sz="1380">
                <a:solidFill>
                  <a:srgbClr val="000000"/>
                </a:solidFill>
                <a:latin typeface="Times New Roman"/>
                <a:ea typeface="Times New Roman"/>
                <a:cs typeface="Times New Roman"/>
                <a:sym typeface="Times New Roman"/>
              </a:rPr>
              <a:t>Choose appropriate deep learning architectures for plant disease detection, such as convolutional neural networks (CNNs) and pre-trained models like VGG16.</a:t>
            </a:r>
            <a:endParaRPr sz="1380">
              <a:solidFill>
                <a:srgbClr val="000000"/>
              </a:solidFill>
              <a:latin typeface="Times New Roman"/>
              <a:ea typeface="Times New Roman"/>
              <a:cs typeface="Times New Roman"/>
              <a:sym typeface="Times New Roman"/>
            </a:endParaRPr>
          </a:p>
          <a:p>
            <a:pPr indent="-341630" lvl="0" marL="457200" rtl="0" algn="l">
              <a:lnSpc>
                <a:spcPct val="90000"/>
              </a:lnSpc>
              <a:spcBef>
                <a:spcPts val="0"/>
              </a:spcBef>
              <a:spcAft>
                <a:spcPts val="0"/>
              </a:spcAft>
              <a:buClr>
                <a:srgbClr val="000000"/>
              </a:buClr>
              <a:buSzPts val="1380"/>
              <a:buFont typeface="Times New Roman"/>
              <a:buChar char="•"/>
            </a:pPr>
            <a:r>
              <a:rPr b="1" lang="en" sz="1380">
                <a:solidFill>
                  <a:srgbClr val="000000"/>
                </a:solidFill>
                <a:latin typeface="Times New Roman"/>
                <a:ea typeface="Times New Roman"/>
                <a:cs typeface="Times New Roman"/>
                <a:sym typeface="Times New Roman"/>
              </a:rPr>
              <a:t>Model Development:</a:t>
            </a:r>
            <a:endParaRPr sz="660">
              <a:solidFill>
                <a:srgbClr val="000000"/>
              </a:solidFill>
              <a:latin typeface="Times New Roman"/>
              <a:ea typeface="Times New Roman"/>
              <a:cs typeface="Times New Roman"/>
              <a:sym typeface="Times New Roman"/>
            </a:endParaRPr>
          </a:p>
          <a:p>
            <a:pPr indent="0" lvl="1" marL="457200" rtl="0" algn="l">
              <a:lnSpc>
                <a:spcPct val="90000"/>
              </a:lnSpc>
              <a:spcBef>
                <a:spcPts val="0"/>
              </a:spcBef>
              <a:spcAft>
                <a:spcPts val="0"/>
              </a:spcAft>
              <a:buClr>
                <a:srgbClr val="000000"/>
              </a:buClr>
              <a:buSzPts val="440"/>
              <a:buFont typeface="Arial"/>
              <a:buNone/>
            </a:pPr>
            <a:r>
              <a:rPr lang="en" sz="1380">
                <a:solidFill>
                  <a:srgbClr val="000000"/>
                </a:solidFill>
                <a:latin typeface="Times New Roman"/>
                <a:ea typeface="Times New Roman"/>
                <a:cs typeface="Times New Roman"/>
                <a:sym typeface="Times New Roman"/>
              </a:rPr>
              <a:t>Design the custom CNN model architecture, comprising convolutional, pooling, and fully connected layers.</a:t>
            </a:r>
            <a:endParaRPr sz="660">
              <a:solidFill>
                <a:srgbClr val="000000"/>
              </a:solidFill>
              <a:latin typeface="Times New Roman"/>
              <a:ea typeface="Times New Roman"/>
              <a:cs typeface="Times New Roman"/>
              <a:sym typeface="Times New Roman"/>
            </a:endParaRPr>
          </a:p>
          <a:p>
            <a:pPr indent="0" lvl="1" marL="457200" rtl="0" algn="l">
              <a:lnSpc>
                <a:spcPct val="90000"/>
              </a:lnSpc>
              <a:spcBef>
                <a:spcPts val="0"/>
              </a:spcBef>
              <a:spcAft>
                <a:spcPts val="0"/>
              </a:spcAft>
              <a:buClr>
                <a:srgbClr val="000000"/>
              </a:buClr>
              <a:buSzPts val="440"/>
              <a:buFont typeface="Arial"/>
              <a:buNone/>
            </a:pPr>
            <a:r>
              <a:rPr lang="en" sz="1380">
                <a:solidFill>
                  <a:srgbClr val="000000"/>
                </a:solidFill>
                <a:latin typeface="Times New Roman"/>
                <a:ea typeface="Times New Roman"/>
                <a:cs typeface="Times New Roman"/>
                <a:sym typeface="Times New Roman"/>
              </a:rPr>
              <a:t>Adapt the VGG16 architecture by adding custom layers on top to fine-tune it for plant disease classification.</a:t>
            </a:r>
            <a:endParaRPr sz="660">
              <a:solidFill>
                <a:srgbClr val="000000"/>
              </a:solidFill>
              <a:latin typeface="Times New Roman"/>
              <a:ea typeface="Times New Roman"/>
              <a:cs typeface="Times New Roman"/>
              <a:sym typeface="Times New Roman"/>
            </a:endParaRPr>
          </a:p>
          <a:p>
            <a:pPr indent="-341630" lvl="0" marL="457200" rtl="0" algn="l">
              <a:lnSpc>
                <a:spcPct val="90000"/>
              </a:lnSpc>
              <a:spcBef>
                <a:spcPts val="0"/>
              </a:spcBef>
              <a:spcAft>
                <a:spcPts val="0"/>
              </a:spcAft>
              <a:buClr>
                <a:srgbClr val="000000"/>
              </a:buClr>
              <a:buSzPts val="1380"/>
              <a:buFont typeface="Times New Roman"/>
              <a:buChar char="•"/>
            </a:pPr>
            <a:r>
              <a:rPr b="1" lang="en" sz="1380">
                <a:solidFill>
                  <a:srgbClr val="000000"/>
                </a:solidFill>
                <a:latin typeface="Times New Roman"/>
                <a:ea typeface="Times New Roman"/>
                <a:cs typeface="Times New Roman"/>
                <a:sym typeface="Times New Roman"/>
              </a:rPr>
              <a:t>Model Training and Evaluation:</a:t>
            </a:r>
            <a:endParaRPr sz="660">
              <a:solidFill>
                <a:srgbClr val="000000"/>
              </a:solidFill>
              <a:latin typeface="Times New Roman"/>
              <a:ea typeface="Times New Roman"/>
              <a:cs typeface="Times New Roman"/>
              <a:sym typeface="Times New Roman"/>
            </a:endParaRPr>
          </a:p>
          <a:p>
            <a:pPr indent="0" lvl="1" marL="457200" rtl="0" algn="l">
              <a:lnSpc>
                <a:spcPct val="90000"/>
              </a:lnSpc>
              <a:spcBef>
                <a:spcPts val="0"/>
              </a:spcBef>
              <a:spcAft>
                <a:spcPts val="0"/>
              </a:spcAft>
              <a:buClr>
                <a:srgbClr val="000000"/>
              </a:buClr>
              <a:buSzPts val="440"/>
              <a:buFont typeface="Arial"/>
              <a:buNone/>
            </a:pPr>
            <a:r>
              <a:rPr lang="en" sz="1380">
                <a:solidFill>
                  <a:srgbClr val="000000"/>
                </a:solidFill>
                <a:latin typeface="Times New Roman"/>
                <a:ea typeface="Times New Roman"/>
                <a:cs typeface="Times New Roman"/>
                <a:sym typeface="Times New Roman"/>
              </a:rPr>
              <a:t>Train the models using the prepared dataset, utilizing techniques like transfer learning and data augmentation.</a:t>
            </a:r>
            <a:endParaRPr sz="660">
              <a:solidFill>
                <a:srgbClr val="000000"/>
              </a:solidFill>
              <a:latin typeface="Times New Roman"/>
              <a:ea typeface="Times New Roman"/>
              <a:cs typeface="Times New Roman"/>
              <a:sym typeface="Times New Roman"/>
            </a:endParaRPr>
          </a:p>
          <a:p>
            <a:pPr indent="-341630" lvl="0" marL="457200" rtl="0" algn="l">
              <a:lnSpc>
                <a:spcPct val="90000"/>
              </a:lnSpc>
              <a:spcBef>
                <a:spcPts val="0"/>
              </a:spcBef>
              <a:spcAft>
                <a:spcPts val="0"/>
              </a:spcAft>
              <a:buClr>
                <a:srgbClr val="000000"/>
              </a:buClr>
              <a:buSzPts val="1380"/>
              <a:buFont typeface="Times New Roman"/>
              <a:buChar char="•"/>
            </a:pPr>
            <a:r>
              <a:rPr b="1" lang="en" sz="1380">
                <a:solidFill>
                  <a:srgbClr val="000000"/>
                </a:solidFill>
                <a:latin typeface="Times New Roman"/>
                <a:ea typeface="Times New Roman"/>
                <a:cs typeface="Times New Roman"/>
                <a:sym typeface="Times New Roman"/>
              </a:rPr>
              <a:t>Deployment and Inference:</a:t>
            </a:r>
            <a:endParaRPr sz="660">
              <a:solidFill>
                <a:srgbClr val="000000"/>
              </a:solidFill>
              <a:latin typeface="Times New Roman"/>
              <a:ea typeface="Times New Roman"/>
              <a:cs typeface="Times New Roman"/>
              <a:sym typeface="Times New Roman"/>
            </a:endParaRPr>
          </a:p>
          <a:p>
            <a:pPr indent="0" lvl="1" marL="457200" rtl="0" algn="l">
              <a:lnSpc>
                <a:spcPct val="90000"/>
              </a:lnSpc>
              <a:spcBef>
                <a:spcPts val="0"/>
              </a:spcBef>
              <a:spcAft>
                <a:spcPts val="0"/>
              </a:spcAft>
              <a:buClr>
                <a:srgbClr val="000000"/>
              </a:buClr>
              <a:buSzPts val="440"/>
              <a:buFont typeface="Arial"/>
              <a:buNone/>
            </a:pPr>
            <a:r>
              <a:rPr lang="en" sz="1380">
                <a:solidFill>
                  <a:srgbClr val="000000"/>
                </a:solidFill>
                <a:latin typeface="Times New Roman"/>
                <a:ea typeface="Times New Roman"/>
                <a:cs typeface="Times New Roman"/>
                <a:sym typeface="Times New Roman"/>
              </a:rPr>
              <a:t>Deploy the trained models for real-time inference on new plant leaf images.</a:t>
            </a:r>
            <a:endParaRPr sz="66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440"/>
              <a:buFont typeface="Arial"/>
              <a:buNone/>
            </a:pPr>
            <a:r>
              <a:t/>
            </a:r>
            <a:endParaRPr sz="138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SzPts val="440"/>
              <a:buNone/>
            </a:pPr>
            <a:r>
              <a:t/>
            </a:r>
            <a:endParaRPr sz="82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265500" y="2532275"/>
            <a:ext cx="4045200" cy="1482300"/>
          </a:xfrm>
          <a:prstGeom prst="rect">
            <a:avLst/>
          </a:prstGeom>
        </p:spPr>
        <p:txBody>
          <a:bodyPr anchorCtr="0" anchor="b" bIns="91425" lIns="91425" spcFirstLastPara="1" rIns="91425" wrap="square" tIns="91425">
            <a:noAutofit/>
          </a:bodyPr>
          <a:lstStyle/>
          <a:p>
            <a:pPr indent="0" lvl="0" marL="0" rtl="0" algn="just">
              <a:lnSpc>
                <a:spcPct val="140042"/>
              </a:lnSpc>
              <a:spcBef>
                <a:spcPts val="0"/>
              </a:spcBef>
              <a:spcAft>
                <a:spcPts val="0"/>
              </a:spcAft>
              <a:buClr>
                <a:srgbClr val="000000"/>
              </a:buClr>
              <a:buFont typeface="Arial"/>
              <a:buNone/>
            </a:pPr>
            <a:r>
              <a:rPr b="1" lang="en" sz="1300">
                <a:solidFill>
                  <a:srgbClr val="000000"/>
                </a:solidFill>
                <a:latin typeface="Times New Roman"/>
                <a:ea typeface="Times New Roman"/>
                <a:cs typeface="Times New Roman"/>
                <a:sym typeface="Times New Roman"/>
              </a:rPr>
              <a:t>Hardware Requirements</a:t>
            </a:r>
            <a:endParaRPr b="1" sz="1300">
              <a:solidFill>
                <a:srgbClr val="000000"/>
              </a:solidFill>
              <a:latin typeface="Times New Roman"/>
              <a:ea typeface="Times New Roman"/>
              <a:cs typeface="Times New Roman"/>
              <a:sym typeface="Times New Roman"/>
            </a:endParaRPr>
          </a:p>
          <a:p>
            <a:pPr indent="-311150" lvl="0" marL="457200" rtl="0" algn="just">
              <a:lnSpc>
                <a:spcPct val="140042"/>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Processor: Intel Core i5 or equivalent, or higher.</a:t>
            </a:r>
            <a:endParaRPr sz="1300">
              <a:solidFill>
                <a:srgbClr val="000000"/>
              </a:solidFill>
              <a:latin typeface="Arial"/>
              <a:ea typeface="Arial"/>
              <a:cs typeface="Arial"/>
              <a:sym typeface="Arial"/>
            </a:endParaRPr>
          </a:p>
          <a:p>
            <a:pPr indent="-311150" lvl="0" marL="457200" rtl="0" algn="just">
              <a:lnSpc>
                <a:spcPct val="140042"/>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RAM: Minimum 8GB, recommended 16GB or higher for optimal performance.</a:t>
            </a:r>
            <a:endParaRPr sz="1300">
              <a:solidFill>
                <a:srgbClr val="000000"/>
              </a:solidFill>
              <a:latin typeface="Arial"/>
              <a:ea typeface="Arial"/>
              <a:cs typeface="Arial"/>
              <a:sym typeface="Arial"/>
            </a:endParaRPr>
          </a:p>
          <a:p>
            <a:pPr indent="-311150" lvl="0" marL="457200" rtl="0" algn="just">
              <a:lnSpc>
                <a:spcPct val="140042"/>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Storage: At least 100GB of free disk space for storing datasets and database files.</a:t>
            </a:r>
            <a:endParaRPr sz="1300">
              <a:solidFill>
                <a:srgbClr val="000000"/>
              </a:solidFill>
              <a:latin typeface="Arial"/>
              <a:ea typeface="Arial"/>
              <a:cs typeface="Arial"/>
              <a:sym typeface="Arial"/>
            </a:endParaRPr>
          </a:p>
          <a:p>
            <a:pPr indent="-311150" lvl="0" marL="457200" rtl="0" algn="just">
              <a:lnSpc>
                <a:spcPct val="140042"/>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Network Connection: Required for accessing online resources, such as pre-trained models </a:t>
            </a:r>
            <a:endParaRPr sz="1300">
              <a:solidFill>
                <a:srgbClr val="000000"/>
              </a:solidFill>
              <a:latin typeface="Times New Roman"/>
              <a:ea typeface="Times New Roman"/>
              <a:cs typeface="Times New Roman"/>
              <a:sym typeface="Times New Roman"/>
            </a:endParaRPr>
          </a:p>
          <a:p>
            <a:pPr indent="-311150" lvl="0" marL="457200" rtl="0" algn="just">
              <a:lnSpc>
                <a:spcPct val="140042"/>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GPU: NVIDIA GeForce GTX 1060 or higher</a:t>
            </a:r>
            <a:endParaRPr sz="13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p>
        </p:txBody>
      </p:sp>
      <p:sp>
        <p:nvSpPr>
          <p:cNvPr id="115" name="Google Shape;115;p21"/>
          <p:cNvSpPr txBox="1"/>
          <p:nvPr>
            <p:ph idx="2" type="body"/>
          </p:nvPr>
        </p:nvSpPr>
        <p:spPr>
          <a:xfrm>
            <a:off x="4950725" y="981925"/>
            <a:ext cx="3837000" cy="36951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b="1" lang="en" sz="1300">
                <a:latin typeface="Times New Roman"/>
                <a:ea typeface="Times New Roman"/>
                <a:cs typeface="Times New Roman"/>
                <a:sym typeface="Times New Roman"/>
              </a:rPr>
              <a:t>Soft</a:t>
            </a:r>
            <a:r>
              <a:rPr b="1" lang="en" sz="1300">
                <a:latin typeface="Times New Roman"/>
                <a:ea typeface="Times New Roman"/>
                <a:cs typeface="Times New Roman"/>
                <a:sym typeface="Times New Roman"/>
              </a:rPr>
              <a:t>ware Requirements</a:t>
            </a:r>
            <a:endParaRPr b="1" sz="1300">
              <a:latin typeface="Times New Roman"/>
              <a:ea typeface="Times New Roman"/>
              <a:cs typeface="Times New Roman"/>
              <a:sym typeface="Times New Roman"/>
            </a:endParaRPr>
          </a:p>
          <a:p>
            <a:pPr indent="-331216" lvl="0" marL="457200" rtl="0" algn="l">
              <a:lnSpc>
                <a:spcPct val="100000"/>
              </a:lnSpc>
              <a:spcBef>
                <a:spcPts val="0"/>
              </a:spcBef>
              <a:spcAft>
                <a:spcPts val="0"/>
              </a:spcAft>
              <a:buClr>
                <a:schemeClr val="lt1"/>
              </a:buClr>
              <a:buSzPts val="1300"/>
              <a:buFont typeface="Times New Roman"/>
              <a:buChar char="●"/>
            </a:pPr>
            <a:r>
              <a:rPr lang="en" sz="1300">
                <a:latin typeface="Times New Roman"/>
                <a:ea typeface="Times New Roman"/>
                <a:cs typeface="Times New Roman"/>
                <a:sym typeface="Times New Roman"/>
              </a:rPr>
              <a:t>Operating System:</a:t>
            </a:r>
            <a:endParaRPr sz="1300">
              <a:latin typeface="Times New Roman"/>
              <a:ea typeface="Times New Roman"/>
              <a:cs typeface="Times New Roman"/>
              <a:sym typeface="Times New Roman"/>
            </a:endParaRPr>
          </a:p>
          <a:p>
            <a:pPr indent="-331216" lvl="1" marL="914400" rtl="0" algn="l">
              <a:lnSpc>
                <a:spcPct val="100000"/>
              </a:lnSpc>
              <a:spcBef>
                <a:spcPts val="0"/>
              </a:spcBef>
              <a:spcAft>
                <a:spcPts val="0"/>
              </a:spcAft>
              <a:buClr>
                <a:schemeClr val="lt1"/>
              </a:buClr>
              <a:buSzPts val="1300"/>
              <a:buFont typeface="Times New Roman"/>
              <a:buChar char="○"/>
            </a:pPr>
            <a:r>
              <a:rPr lang="en" sz="1300">
                <a:latin typeface="Times New Roman"/>
                <a:ea typeface="Times New Roman"/>
                <a:cs typeface="Times New Roman"/>
                <a:sym typeface="Times New Roman"/>
              </a:rPr>
              <a:t>Compatible with Windows, macOS, or Linux distributions</a:t>
            </a:r>
            <a:endParaRPr sz="1300">
              <a:latin typeface="Times New Roman"/>
              <a:ea typeface="Times New Roman"/>
              <a:cs typeface="Times New Roman"/>
              <a:sym typeface="Times New Roman"/>
            </a:endParaRPr>
          </a:p>
          <a:p>
            <a:pPr indent="-331216" lvl="0" marL="457200" rtl="0" algn="l">
              <a:lnSpc>
                <a:spcPct val="100000"/>
              </a:lnSpc>
              <a:spcBef>
                <a:spcPts val="0"/>
              </a:spcBef>
              <a:spcAft>
                <a:spcPts val="0"/>
              </a:spcAft>
              <a:buClr>
                <a:schemeClr val="lt1"/>
              </a:buClr>
              <a:buSzPts val="1300"/>
              <a:buFont typeface="Times New Roman"/>
              <a:buChar char="●"/>
            </a:pPr>
            <a:r>
              <a:rPr lang="en" sz="1300">
                <a:latin typeface="Times New Roman"/>
                <a:ea typeface="Times New Roman"/>
                <a:cs typeface="Times New Roman"/>
                <a:sym typeface="Times New Roman"/>
              </a:rPr>
              <a:t>Development Environment:</a:t>
            </a:r>
            <a:endParaRPr sz="1300">
              <a:latin typeface="Times New Roman"/>
              <a:ea typeface="Times New Roman"/>
              <a:cs typeface="Times New Roman"/>
              <a:sym typeface="Times New Roman"/>
            </a:endParaRPr>
          </a:p>
          <a:p>
            <a:pPr indent="-331216" lvl="1" marL="914400" rtl="0" algn="l">
              <a:lnSpc>
                <a:spcPct val="100000"/>
              </a:lnSpc>
              <a:spcBef>
                <a:spcPts val="0"/>
              </a:spcBef>
              <a:spcAft>
                <a:spcPts val="0"/>
              </a:spcAft>
              <a:buClr>
                <a:schemeClr val="lt1"/>
              </a:buClr>
              <a:buSzPts val="1300"/>
              <a:buFont typeface="Times New Roman"/>
              <a:buChar char="○"/>
            </a:pPr>
            <a:r>
              <a:rPr lang="en" sz="1300">
                <a:latin typeface="Times New Roman"/>
                <a:ea typeface="Times New Roman"/>
                <a:cs typeface="Times New Roman"/>
                <a:sym typeface="Times New Roman"/>
              </a:rPr>
              <a:t>Python 3.x installed (Anaconda distribution recommended)</a:t>
            </a:r>
            <a:endParaRPr sz="1300">
              <a:latin typeface="Times New Roman"/>
              <a:ea typeface="Times New Roman"/>
              <a:cs typeface="Times New Roman"/>
              <a:sym typeface="Times New Roman"/>
            </a:endParaRPr>
          </a:p>
          <a:p>
            <a:pPr indent="-331216" lvl="1" marL="914400" rtl="0" algn="l">
              <a:lnSpc>
                <a:spcPct val="100000"/>
              </a:lnSpc>
              <a:spcBef>
                <a:spcPts val="0"/>
              </a:spcBef>
              <a:spcAft>
                <a:spcPts val="0"/>
              </a:spcAft>
              <a:buClr>
                <a:schemeClr val="lt1"/>
              </a:buClr>
              <a:buSzPts val="1300"/>
              <a:buFont typeface="Times New Roman"/>
              <a:buChar char="○"/>
            </a:pPr>
            <a:r>
              <a:rPr lang="en" sz="1300">
                <a:latin typeface="Times New Roman"/>
                <a:ea typeface="Times New Roman"/>
                <a:cs typeface="Times New Roman"/>
                <a:sym typeface="Times New Roman"/>
              </a:rPr>
              <a:t>Integrated Development Environment (IDE) such as Google Colab</a:t>
            </a:r>
            <a:endParaRPr sz="1300">
              <a:latin typeface="Times New Roman"/>
              <a:ea typeface="Times New Roman"/>
              <a:cs typeface="Times New Roman"/>
              <a:sym typeface="Times New Roman"/>
            </a:endParaRPr>
          </a:p>
          <a:p>
            <a:pPr indent="-331216" lvl="0" marL="457200" rtl="0" algn="l">
              <a:lnSpc>
                <a:spcPct val="100000"/>
              </a:lnSpc>
              <a:spcBef>
                <a:spcPts val="0"/>
              </a:spcBef>
              <a:spcAft>
                <a:spcPts val="0"/>
              </a:spcAft>
              <a:buClr>
                <a:schemeClr val="lt1"/>
              </a:buClr>
              <a:buSzPts val="1300"/>
              <a:buFont typeface="Times New Roman"/>
              <a:buChar char="●"/>
            </a:pPr>
            <a:r>
              <a:rPr lang="en" sz="1300">
                <a:latin typeface="Times New Roman"/>
                <a:ea typeface="Times New Roman"/>
                <a:cs typeface="Times New Roman"/>
                <a:sym typeface="Times New Roman"/>
              </a:rPr>
              <a:t>Libraries and Packages:</a:t>
            </a:r>
            <a:endParaRPr sz="1300">
              <a:latin typeface="Times New Roman"/>
              <a:ea typeface="Times New Roman"/>
              <a:cs typeface="Times New Roman"/>
              <a:sym typeface="Times New Roman"/>
            </a:endParaRPr>
          </a:p>
          <a:p>
            <a:pPr indent="-331216" lvl="1" marL="914400" rtl="0" algn="l">
              <a:lnSpc>
                <a:spcPct val="100000"/>
              </a:lnSpc>
              <a:spcBef>
                <a:spcPts val="0"/>
              </a:spcBef>
              <a:spcAft>
                <a:spcPts val="0"/>
              </a:spcAft>
              <a:buClr>
                <a:schemeClr val="lt1"/>
              </a:buClr>
              <a:buSzPts val="1300"/>
              <a:buFont typeface="Times New Roman"/>
              <a:buChar char="○"/>
            </a:pPr>
            <a:r>
              <a:rPr lang="en" sz="1300">
                <a:latin typeface="Times New Roman"/>
                <a:ea typeface="Times New Roman"/>
                <a:cs typeface="Times New Roman"/>
                <a:sym typeface="Times New Roman"/>
              </a:rPr>
              <a:t>TensorFlow </a:t>
            </a:r>
            <a:endParaRPr sz="1300">
              <a:latin typeface="Times New Roman"/>
              <a:ea typeface="Times New Roman"/>
              <a:cs typeface="Times New Roman"/>
              <a:sym typeface="Times New Roman"/>
            </a:endParaRPr>
          </a:p>
          <a:p>
            <a:pPr indent="-331216" lvl="1" marL="914400" rtl="0" algn="l">
              <a:lnSpc>
                <a:spcPct val="100000"/>
              </a:lnSpc>
              <a:spcBef>
                <a:spcPts val="0"/>
              </a:spcBef>
              <a:spcAft>
                <a:spcPts val="0"/>
              </a:spcAft>
              <a:buClr>
                <a:schemeClr val="lt1"/>
              </a:buClr>
              <a:buSzPts val="1300"/>
              <a:buFont typeface="Times New Roman"/>
              <a:buChar char="○"/>
            </a:pPr>
            <a:r>
              <a:rPr lang="en" sz="1300">
                <a:latin typeface="Times New Roman"/>
                <a:ea typeface="Times New Roman"/>
                <a:cs typeface="Times New Roman"/>
                <a:sym typeface="Times New Roman"/>
              </a:rPr>
              <a:t>NumPy</a:t>
            </a:r>
            <a:endParaRPr sz="1300">
              <a:latin typeface="Times New Roman"/>
              <a:ea typeface="Times New Roman"/>
              <a:cs typeface="Times New Roman"/>
              <a:sym typeface="Times New Roman"/>
            </a:endParaRPr>
          </a:p>
          <a:p>
            <a:pPr indent="-331216" lvl="1" marL="914400" rtl="0" algn="l">
              <a:lnSpc>
                <a:spcPct val="100000"/>
              </a:lnSpc>
              <a:spcBef>
                <a:spcPts val="0"/>
              </a:spcBef>
              <a:spcAft>
                <a:spcPts val="0"/>
              </a:spcAft>
              <a:buClr>
                <a:schemeClr val="lt1"/>
              </a:buClr>
              <a:buSzPts val="1300"/>
              <a:buFont typeface="Times New Roman"/>
              <a:buChar char="○"/>
            </a:pPr>
            <a:r>
              <a:rPr lang="en" sz="1300">
                <a:latin typeface="Times New Roman"/>
                <a:ea typeface="Times New Roman"/>
                <a:cs typeface="Times New Roman"/>
                <a:sym typeface="Times New Roman"/>
              </a:rPr>
              <a:t>Matplotlib</a:t>
            </a:r>
            <a:endParaRPr sz="1300">
              <a:latin typeface="Times New Roman"/>
              <a:ea typeface="Times New Roman"/>
              <a:cs typeface="Times New Roman"/>
              <a:sym typeface="Times New Roman"/>
            </a:endParaRPr>
          </a:p>
          <a:p>
            <a:pPr indent="-331216" lvl="1" marL="914400" rtl="0" algn="l">
              <a:lnSpc>
                <a:spcPct val="100000"/>
              </a:lnSpc>
              <a:spcBef>
                <a:spcPts val="0"/>
              </a:spcBef>
              <a:spcAft>
                <a:spcPts val="0"/>
              </a:spcAft>
              <a:buClr>
                <a:schemeClr val="lt1"/>
              </a:buClr>
              <a:buSzPts val="1300"/>
              <a:buFont typeface="Times New Roman"/>
              <a:buChar char="○"/>
            </a:pPr>
            <a:r>
              <a:rPr lang="en" sz="1300">
                <a:latin typeface="Times New Roman"/>
                <a:ea typeface="Times New Roman"/>
                <a:cs typeface="Times New Roman"/>
                <a:sym typeface="Times New Roman"/>
              </a:rPr>
              <a:t>scikit-learn</a:t>
            </a:r>
            <a:endParaRPr sz="1300">
              <a:latin typeface="Times New Roman"/>
              <a:ea typeface="Times New Roman"/>
              <a:cs typeface="Times New Roman"/>
              <a:sym typeface="Times New Roman"/>
            </a:endParaRPr>
          </a:p>
          <a:p>
            <a:pPr indent="-331216" lvl="1" marL="914400" rtl="0" algn="l">
              <a:lnSpc>
                <a:spcPct val="100000"/>
              </a:lnSpc>
              <a:spcBef>
                <a:spcPts val="0"/>
              </a:spcBef>
              <a:spcAft>
                <a:spcPts val="0"/>
              </a:spcAft>
              <a:buClr>
                <a:schemeClr val="lt1"/>
              </a:buClr>
              <a:buSzPts val="1300"/>
              <a:buFont typeface="Times New Roman"/>
              <a:buChar char="○"/>
            </a:pPr>
            <a:r>
              <a:rPr lang="en" sz="1300">
                <a:latin typeface="Times New Roman"/>
                <a:ea typeface="Times New Roman"/>
                <a:cs typeface="Times New Roman"/>
                <a:sym typeface="Times New Roman"/>
              </a:rPr>
              <a:t>Google Colab </a:t>
            </a:r>
            <a:endParaRPr sz="1300">
              <a:latin typeface="Times New Roman"/>
              <a:ea typeface="Times New Roman"/>
              <a:cs typeface="Times New Roman"/>
              <a:sym typeface="Times New Roman"/>
            </a:endParaRPr>
          </a:p>
          <a:p>
            <a:pPr indent="-331216" lvl="0" marL="457200" rtl="0" algn="l">
              <a:lnSpc>
                <a:spcPct val="100000"/>
              </a:lnSpc>
              <a:spcBef>
                <a:spcPts val="0"/>
              </a:spcBef>
              <a:spcAft>
                <a:spcPts val="0"/>
              </a:spcAft>
              <a:buClr>
                <a:schemeClr val="lt1"/>
              </a:buClr>
              <a:buSzPts val="1300"/>
              <a:buFont typeface="Times New Roman"/>
              <a:buChar char="●"/>
            </a:pPr>
            <a:r>
              <a:rPr lang="en" sz="1300">
                <a:latin typeface="Times New Roman"/>
                <a:ea typeface="Times New Roman"/>
                <a:cs typeface="Times New Roman"/>
                <a:sym typeface="Times New Roman"/>
              </a:rPr>
              <a:t>Additional Tools:</a:t>
            </a:r>
            <a:endParaRPr sz="1300">
              <a:latin typeface="Times New Roman"/>
              <a:ea typeface="Times New Roman"/>
              <a:cs typeface="Times New Roman"/>
              <a:sym typeface="Times New Roman"/>
            </a:endParaRPr>
          </a:p>
          <a:p>
            <a:pPr indent="-331216" lvl="1" marL="914400" rtl="0" algn="l">
              <a:lnSpc>
                <a:spcPct val="100000"/>
              </a:lnSpc>
              <a:spcBef>
                <a:spcPts val="0"/>
              </a:spcBef>
              <a:spcAft>
                <a:spcPts val="0"/>
              </a:spcAft>
              <a:buClr>
                <a:schemeClr val="lt1"/>
              </a:buClr>
              <a:buSzPts val="1300"/>
              <a:buFont typeface="Times New Roman"/>
              <a:buChar char="○"/>
            </a:pPr>
            <a:r>
              <a:rPr lang="en" sz="1300">
                <a:latin typeface="Times New Roman"/>
                <a:ea typeface="Times New Roman"/>
                <a:cs typeface="Times New Roman"/>
                <a:sym typeface="Times New Roman"/>
              </a:rPr>
              <a:t>Google Drive </a:t>
            </a:r>
            <a:endParaRPr sz="1300">
              <a:latin typeface="Times New Roman"/>
              <a:ea typeface="Times New Roman"/>
              <a:cs typeface="Times New Roman"/>
              <a:sym typeface="Times New Roman"/>
            </a:endParaRPr>
          </a:p>
        </p:txBody>
      </p:sp>
      <p:sp>
        <p:nvSpPr>
          <p:cNvPr id="116" name="Google Shape;116;p21"/>
          <p:cNvSpPr txBox="1"/>
          <p:nvPr/>
        </p:nvSpPr>
        <p:spPr>
          <a:xfrm>
            <a:off x="882925" y="145675"/>
            <a:ext cx="8048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latin typeface="Roboto"/>
                <a:ea typeface="Roboto"/>
                <a:cs typeface="Roboto"/>
                <a:sym typeface="Roboto"/>
              </a:rPr>
              <a:t>SYSTEM REQUIREMENTS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