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72" r:id="rId4"/>
    <p:sldId id="259" r:id="rId5"/>
    <p:sldId id="260" r:id="rId6"/>
    <p:sldId id="261" r:id="rId7"/>
    <p:sldId id="262" r:id="rId8"/>
    <p:sldId id="267" r:id="rId9"/>
    <p:sldId id="263" r:id="rId10"/>
    <p:sldId id="269" r:id="rId11"/>
    <p:sldId id="268" r:id="rId12"/>
    <p:sldId id="273" r:id="rId13"/>
    <p:sldId id="265" r:id="rId14"/>
    <p:sldId id="266" r:id="rId15"/>
    <p:sldId id="270" r:id="rId16"/>
  </p:sldIdLst>
  <p:sldSz cx="18288000" cy="10287000"/>
  <p:notesSz cx="6858000" cy="9144000"/>
  <p:embeddedFontLst>
    <p:embeddedFont>
      <p:font typeface="Times New Roman" panose="02020603050405020304" pitchFamily="18" charset="0"/>
      <p:regular r:id="rId17"/>
    </p:embeddedFont>
    <p:embeddedFont>
      <p:font typeface="Canva Sans" panose="020B0604020202020204" charset="0"/>
      <p:regular r:id="rId18"/>
    </p:embeddedFont>
    <p:embeddedFont>
      <p:font typeface="Times New Roman Bold" panose="02020803070505020304" pitchFamily="18" charset="0"/>
      <p:regular r:id="rId19"/>
      <p:bold r:id="rId20"/>
    </p:embeddedFont>
    <p:embeddedFont>
      <p:font typeface="Trebuchet MS" panose="020B0603020202020204" pitchFamily="3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Trebuchet MS Bold" panose="020B0703020202020204" pitchFamily="34" charset="0"/>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51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abc" TargetMode="External"/><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7"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19170" y="1562095"/>
            <a:ext cx="2805108" cy="2190745"/>
          </a:xfrm>
          <a:custGeom>
            <a:avLst/>
            <a:gdLst/>
            <a:ahLst/>
            <a:cxnLst/>
            <a:rect l="l" t="t" r="r" b="b"/>
            <a:pathLst>
              <a:path w="2805108" h="2190745">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629275" y="1785938"/>
            <a:ext cx="2500312" cy="2157412"/>
          </a:xfrm>
          <a:custGeom>
            <a:avLst/>
            <a:gdLst/>
            <a:ahLst/>
            <a:cxnLst/>
            <a:rect l="l" t="t" r="r" b="b"/>
            <a:pathLst>
              <a:path w="2500312" h="21574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5700712" y="7843838"/>
            <a:ext cx="1085850" cy="928688"/>
          </a:xfrm>
          <a:custGeom>
            <a:avLst/>
            <a:gdLst/>
            <a:ahLst/>
            <a:cxnLst/>
            <a:rect l="l" t="t" r="r" b="b"/>
            <a:pathLst>
              <a:path w="1085850" h="928688">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Freeform 6"/>
          <p:cNvSpPr/>
          <p:nvPr/>
        </p:nvSpPr>
        <p:spPr>
          <a:xfrm>
            <a:off x="11201400" y="-91455"/>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TextBox 9"/>
          <p:cNvSpPr txBox="1"/>
          <p:nvPr/>
        </p:nvSpPr>
        <p:spPr>
          <a:xfrm>
            <a:off x="17087278" y="9674633"/>
            <a:ext cx="112300" cy="307777"/>
          </a:xfrm>
          <a:prstGeom prst="rect">
            <a:avLst/>
          </a:prstGeom>
        </p:spPr>
        <p:txBody>
          <a:bodyPr lIns="0" tIns="0" rIns="0" bIns="0" rtlCol="0" anchor="t">
            <a:spAutoFit/>
          </a:bodyPr>
          <a:lstStyle/>
          <a:p>
            <a:pPr algn="l">
              <a:lnSpc>
                <a:spcPts val="2362"/>
              </a:lnSpc>
            </a:pPr>
            <a:r>
              <a:rPr lang="en-US" sz="1687">
                <a:solidFill>
                  <a:srgbClr val="2E946B"/>
                </a:solidFill>
                <a:latin typeface="Times New Roman" panose="02020603050405020304" pitchFamily="18" charset="0"/>
                <a:cs typeface="Times New Roman" panose="02020603050405020304" pitchFamily="18" charset="0"/>
              </a:rPr>
              <a:t>1</a:t>
            </a:r>
          </a:p>
        </p:txBody>
      </p:sp>
      <p:sp>
        <p:nvSpPr>
          <p:cNvPr id="10" name="TextBox 10"/>
          <p:cNvSpPr txBox="1"/>
          <p:nvPr/>
        </p:nvSpPr>
        <p:spPr>
          <a:xfrm>
            <a:off x="10155375" y="5375247"/>
            <a:ext cx="3861097" cy="1279581"/>
          </a:xfrm>
          <a:prstGeom prst="rect">
            <a:avLst/>
          </a:prstGeom>
        </p:spPr>
        <p:txBody>
          <a:bodyPr lIns="0" tIns="0" rIns="0" bIns="0" rtlCol="0" anchor="t">
            <a:spAutoFit/>
          </a:bodyPr>
          <a:lstStyle/>
          <a:p>
            <a:pPr algn="ctr">
              <a:lnSpc>
                <a:spcPts val="5243"/>
              </a:lnSpc>
            </a:pPr>
            <a:r>
              <a:rPr lang="en-US" sz="3745" b="1" dirty="0" smtClean="0">
                <a:solidFill>
                  <a:srgbClr val="000000"/>
                </a:solidFill>
                <a:latin typeface="Times New Roman" panose="02020603050405020304" pitchFamily="18" charset="0"/>
                <a:cs typeface="Times New Roman" panose="02020603050405020304" pitchFamily="18" charset="0"/>
              </a:rPr>
              <a:t>HEMASHREE D</a:t>
            </a:r>
            <a:endParaRPr lang="en-US" sz="3745" b="1" dirty="0">
              <a:solidFill>
                <a:srgbClr val="000000"/>
              </a:solidFill>
              <a:latin typeface="Times New Roman" panose="02020603050405020304" pitchFamily="18" charset="0"/>
              <a:cs typeface="Times New Roman" panose="02020603050405020304" pitchFamily="18" charset="0"/>
            </a:endParaRPr>
          </a:p>
          <a:p>
            <a:pPr algn="ctr">
              <a:lnSpc>
                <a:spcPts val="5243"/>
              </a:lnSpc>
            </a:pPr>
            <a:r>
              <a:rPr lang="en-US" sz="3745" b="1" dirty="0" smtClean="0">
                <a:solidFill>
                  <a:srgbClr val="000000"/>
                </a:solidFill>
                <a:latin typeface="Times New Roman" panose="02020603050405020304" pitchFamily="18" charset="0"/>
                <a:cs typeface="Times New Roman" panose="02020603050405020304" pitchFamily="18" charset="0"/>
              </a:rPr>
              <a:t>311521104017</a:t>
            </a:r>
            <a:endParaRPr lang="en-US" sz="3745" b="1" dirty="0">
              <a:solidFill>
                <a:srgbClr val="000000"/>
              </a:solidFill>
              <a:latin typeface="Times New Roman" panose="02020603050405020304" pitchFamily="18" charset="0"/>
              <a:cs typeface="Times New Roman" panose="02020603050405020304" pitchFamily="18" charset="0"/>
            </a:endParaRPr>
          </a:p>
        </p:txBody>
      </p:sp>
      <p:sp>
        <p:nvSpPr>
          <p:cNvPr id="11" name="TextBox 11"/>
          <p:cNvSpPr txBox="1"/>
          <p:nvPr/>
        </p:nvSpPr>
        <p:spPr>
          <a:xfrm>
            <a:off x="8335933" y="2791038"/>
            <a:ext cx="7499982" cy="1923604"/>
          </a:xfrm>
          <a:prstGeom prst="rect">
            <a:avLst/>
          </a:prstGeom>
        </p:spPr>
        <p:txBody>
          <a:bodyPr lIns="0" tIns="0" rIns="0" bIns="0" rtlCol="0" anchor="t">
            <a:spAutoFit/>
          </a:bodyPr>
          <a:lstStyle/>
          <a:p>
            <a:pPr algn="ctr">
              <a:lnSpc>
                <a:spcPts val="5045"/>
              </a:lnSpc>
            </a:pPr>
            <a:r>
              <a:rPr lang="en-US" sz="4800" b="1" dirty="0" smtClean="0">
                <a:solidFill>
                  <a:srgbClr val="2E946B"/>
                </a:solidFill>
                <a:latin typeface="Times New Roman" panose="02020603050405020304" pitchFamily="18" charset="0"/>
                <a:cs typeface="Times New Roman" panose="02020603050405020304" pitchFamily="18" charset="0"/>
              </a:rPr>
              <a:t>FINAL PROJECT </a:t>
            </a:r>
          </a:p>
          <a:p>
            <a:pPr algn="ctr">
              <a:lnSpc>
                <a:spcPts val="5045"/>
              </a:lnSpc>
            </a:pPr>
            <a:r>
              <a:rPr lang="en-US" sz="4800" b="1" dirty="0" smtClean="0">
                <a:solidFill>
                  <a:srgbClr val="2E946B"/>
                </a:solidFill>
                <a:latin typeface="Times New Roman" panose="02020603050405020304" pitchFamily="18" charset="0"/>
                <a:cs typeface="Times New Roman" panose="02020603050405020304" pitchFamily="18" charset="0"/>
              </a:rPr>
              <a:t>ON </a:t>
            </a:r>
          </a:p>
          <a:p>
            <a:pPr algn="ctr">
              <a:lnSpc>
                <a:spcPts val="5045"/>
              </a:lnSpc>
            </a:pPr>
            <a:r>
              <a:rPr lang="en-US" sz="4800" b="1" dirty="0" smtClean="0">
                <a:solidFill>
                  <a:srgbClr val="2E946B"/>
                </a:solidFill>
                <a:latin typeface="Times New Roman" panose="02020603050405020304" pitchFamily="18" charset="0"/>
                <a:cs typeface="Times New Roman" panose="02020603050405020304" pitchFamily="18" charset="0"/>
              </a:rPr>
              <a:t>GENERATIVE AI</a:t>
            </a:r>
            <a:endParaRPr lang="en-US" sz="4800" b="1" dirty="0">
              <a:solidFill>
                <a:srgbClr val="2E946B"/>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7087278" y="9674633"/>
            <a:ext cx="112300" cy="307777"/>
          </a:xfrm>
          <a:prstGeom prst="rect">
            <a:avLst/>
          </a:prstGeom>
        </p:spPr>
        <p:txBody>
          <a:bodyPr lIns="0" tIns="0" rIns="0" bIns="0" rtlCol="0" anchor="t">
            <a:spAutoFit/>
          </a:bodyPr>
          <a:lstStyle/>
          <a:p>
            <a:pPr algn="l">
              <a:lnSpc>
                <a:spcPts val="2362"/>
              </a:lnSpc>
            </a:pPr>
            <a:r>
              <a:rPr lang="en-US" sz="1687" dirty="0" smtClean="0">
                <a:solidFill>
                  <a:srgbClr val="2E946B"/>
                </a:solidFill>
                <a:latin typeface="Trebuchet MS"/>
              </a:rPr>
              <a:t>6</a:t>
            </a:r>
            <a:endParaRPr lang="en-US" sz="1687" dirty="0">
              <a:solidFill>
                <a:srgbClr val="2E946B"/>
              </a:solidFill>
              <a:latin typeface="Trebuchet MS"/>
            </a:endParaRPr>
          </a:p>
        </p:txBody>
      </p:sp>
      <p:sp>
        <p:nvSpPr>
          <p:cNvPr id="9" name="TextBox 9"/>
          <p:cNvSpPr txBox="1"/>
          <p:nvPr/>
        </p:nvSpPr>
        <p:spPr>
          <a:xfrm>
            <a:off x="2588419" y="245946"/>
            <a:ext cx="9906000" cy="1154162"/>
          </a:xfrm>
          <a:prstGeom prst="rect">
            <a:avLst/>
          </a:prstGeom>
        </p:spPr>
        <p:txBody>
          <a:bodyPr wrap="square" lIns="0" tIns="0" rIns="0" bIns="0" rtlCol="0" anchor="t">
            <a:spAutoFit/>
          </a:bodyPr>
          <a:lstStyle>
            <a:defPPr>
              <a:defRPr lang="en-US"/>
            </a:defPPr>
            <a:lvl1pPr>
              <a:lnSpc>
                <a:spcPts val="8987"/>
              </a:lnSpc>
              <a:defRPr sz="7200">
                <a:solidFill>
                  <a:srgbClr val="2E946B"/>
                </a:solidFill>
                <a:latin typeface="Trebuchet MS Bold"/>
              </a:defRPr>
            </a:lvl1pPr>
          </a:lstStyle>
          <a:p>
            <a:r>
              <a:rPr lang="en-IN" dirty="0" smtClean="0"/>
              <a:t>MODEL ARCHITECTURE</a:t>
            </a:r>
            <a:endParaRPr lang="en-IN" dirty="0"/>
          </a:p>
        </p:txBody>
      </p:sp>
      <p:sp>
        <p:nvSpPr>
          <p:cNvPr id="12" name="Rectangle 11"/>
          <p:cNvSpPr/>
          <p:nvPr/>
        </p:nvSpPr>
        <p:spPr>
          <a:xfrm>
            <a:off x="5757863" y="1707712"/>
            <a:ext cx="3567112" cy="1075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PLANT LEAF IMAGE</a:t>
            </a:r>
            <a:endParaRPr lang="en-US" dirty="0"/>
          </a:p>
        </p:txBody>
      </p:sp>
      <p:sp>
        <p:nvSpPr>
          <p:cNvPr id="13" name="Rectangle 12"/>
          <p:cNvSpPr/>
          <p:nvPr/>
        </p:nvSpPr>
        <p:spPr>
          <a:xfrm>
            <a:off x="5757863" y="4448705"/>
            <a:ext cx="3567112" cy="1075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CNN (CONVOLUTIONAL LAYERS, POOLING, DENSE LAYERS, DROPOUT, ETC.) </a:t>
            </a:r>
            <a:endParaRPr lang="en-US" dirty="0"/>
          </a:p>
        </p:txBody>
      </p:sp>
      <p:sp>
        <p:nvSpPr>
          <p:cNvPr id="14" name="Rectangle 13"/>
          <p:cNvSpPr/>
          <p:nvPr/>
        </p:nvSpPr>
        <p:spPr>
          <a:xfrm>
            <a:off x="5757863" y="7367115"/>
            <a:ext cx="3567112" cy="1075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MODEL (USING VALIDATION DATASET) </a:t>
            </a:r>
            <a:endParaRPr lang="en-US" dirty="0"/>
          </a:p>
        </p:txBody>
      </p:sp>
      <p:sp>
        <p:nvSpPr>
          <p:cNvPr id="15" name="Rectangle 14"/>
          <p:cNvSpPr/>
          <p:nvPr/>
        </p:nvSpPr>
        <p:spPr>
          <a:xfrm>
            <a:off x="5757863" y="5907910"/>
            <a:ext cx="3567112" cy="1075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MODEL TRAINING (USING TRAINING DATASET)</a:t>
            </a:r>
            <a:endParaRPr lang="en-US" dirty="0"/>
          </a:p>
        </p:txBody>
      </p:sp>
      <p:sp>
        <p:nvSpPr>
          <p:cNvPr id="16" name="Rectangle 15"/>
          <p:cNvSpPr/>
          <p:nvPr/>
        </p:nvSpPr>
        <p:spPr>
          <a:xfrm>
            <a:off x="5757863" y="3023486"/>
            <a:ext cx="3567112" cy="1075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smtClean="0"/>
              <a:t>DATA PRE-PROCESSING (IMAGE RESIZING, AUGMENTATION, ETC.) </a:t>
            </a:r>
            <a:endParaRPr lang="en-US" dirty="0"/>
          </a:p>
        </p:txBody>
      </p:sp>
      <p:sp>
        <p:nvSpPr>
          <p:cNvPr id="17" name="Rectangle 16"/>
          <p:cNvSpPr/>
          <p:nvPr/>
        </p:nvSpPr>
        <p:spPr>
          <a:xfrm>
            <a:off x="5757863" y="8720779"/>
            <a:ext cx="3567112" cy="10750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MODEL DEPLOYMENT (REAL-TIME INFERENCE) </a:t>
            </a:r>
            <a:endParaRPr lang="en-US" dirty="0"/>
          </a:p>
        </p:txBody>
      </p:sp>
      <p:cxnSp>
        <p:nvCxnSpPr>
          <p:cNvPr id="21" name="Straight Arrow Connector 20"/>
          <p:cNvCxnSpPr>
            <a:stCxn id="12" idx="2"/>
            <a:endCxn id="16" idx="0"/>
          </p:cNvCxnSpPr>
          <p:nvPr/>
        </p:nvCxnSpPr>
        <p:spPr>
          <a:xfrm>
            <a:off x="7541419" y="2782754"/>
            <a:ext cx="0" cy="2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a:endCxn id="13" idx="0"/>
          </p:cNvCxnSpPr>
          <p:nvPr/>
        </p:nvCxnSpPr>
        <p:spPr>
          <a:xfrm>
            <a:off x="7541419" y="4098528"/>
            <a:ext cx="0" cy="35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5" idx="0"/>
          </p:cNvCxnSpPr>
          <p:nvPr/>
        </p:nvCxnSpPr>
        <p:spPr>
          <a:xfrm>
            <a:off x="7541419" y="5523747"/>
            <a:ext cx="0" cy="38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5" idx="2"/>
            <a:endCxn id="14" idx="0"/>
          </p:cNvCxnSpPr>
          <p:nvPr/>
        </p:nvCxnSpPr>
        <p:spPr>
          <a:xfrm>
            <a:off x="7541419" y="6982952"/>
            <a:ext cx="0" cy="38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2"/>
            <a:endCxn id="17" idx="0"/>
          </p:cNvCxnSpPr>
          <p:nvPr/>
        </p:nvCxnSpPr>
        <p:spPr>
          <a:xfrm>
            <a:off x="7541419" y="8442157"/>
            <a:ext cx="0" cy="2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53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201400" y="-19051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3810000" y="302702"/>
            <a:ext cx="9982200" cy="1154162"/>
          </a:xfrm>
          <a:prstGeom prst="rect">
            <a:avLst/>
          </a:prstGeom>
        </p:spPr>
        <p:txBody>
          <a:bodyPr wrap="square" lIns="0" tIns="0" rIns="0" bIns="0" rtlCol="0" anchor="t">
            <a:spAutoFit/>
          </a:bodyPr>
          <a:lstStyle/>
          <a:p>
            <a:pPr>
              <a:lnSpc>
                <a:spcPts val="8987"/>
              </a:lnSpc>
            </a:pPr>
            <a:r>
              <a:rPr lang="en-US" sz="7200" dirty="0">
                <a:solidFill>
                  <a:srgbClr val="2E946B"/>
                </a:solidFill>
                <a:latin typeface="Trebuchet MS Bold"/>
              </a:rPr>
              <a:t>VGG16 </a:t>
            </a:r>
            <a:r>
              <a:rPr lang="en-US" sz="7200" dirty="0" smtClean="0">
                <a:solidFill>
                  <a:srgbClr val="2E946B"/>
                </a:solidFill>
                <a:latin typeface="Trebuchet MS Bold"/>
              </a:rPr>
              <a:t>ARCHITECTURE</a:t>
            </a:r>
            <a:endParaRPr lang="en-US" sz="7200" dirty="0">
              <a:solidFill>
                <a:srgbClr val="2E946B"/>
              </a:solidFill>
              <a:latin typeface="Trebuchet MS Bold"/>
            </a:endParaRPr>
          </a:p>
        </p:txBody>
      </p:sp>
      <p:sp>
        <p:nvSpPr>
          <p:cNvPr id="11" name="TextBox 11"/>
          <p:cNvSpPr txBox="1"/>
          <p:nvPr/>
        </p:nvSpPr>
        <p:spPr>
          <a:xfrm>
            <a:off x="648552" y="1456864"/>
            <a:ext cx="17199578" cy="4866717"/>
          </a:xfrm>
          <a:prstGeom prst="rect">
            <a:avLst/>
          </a:prstGeom>
        </p:spPr>
        <p:txBody>
          <a:bodyPr wrap="square" lIns="0" tIns="0" rIns="0" bIns="0" rtlCol="0" anchor="t">
            <a:spAutoFit/>
          </a:bodyPr>
          <a:lstStyle/>
          <a:p>
            <a:pPr marL="514350" indent="-514350">
              <a:lnSpc>
                <a:spcPts val="4759"/>
              </a:lnSpc>
              <a:buFont typeface="Arial" panose="020B0604020202020204" pitchFamily="34" charset="0"/>
              <a:buChar char="•"/>
            </a:pPr>
            <a:r>
              <a:rPr lang="en-US" sz="3200" dirty="0" smtClean="0">
                <a:solidFill>
                  <a:srgbClr val="000000"/>
                </a:solidFill>
                <a:latin typeface="Times New Roman" panose="02020603050405020304" pitchFamily="18" charset="0"/>
                <a:cs typeface="Times New Roman" panose="02020603050405020304" pitchFamily="18" charset="0"/>
              </a:rPr>
              <a:t>VGG16 architecture comprises 16 layers arranged sequentially, including convolutional, pooling, and fully connected layers.</a:t>
            </a:r>
          </a:p>
          <a:p>
            <a:pPr marL="514350" indent="-514350">
              <a:lnSpc>
                <a:spcPts val="4759"/>
              </a:lnSpc>
              <a:buFont typeface="Arial" panose="020B0604020202020204" pitchFamily="34" charset="0"/>
              <a:buChar char="•"/>
            </a:pPr>
            <a:r>
              <a:rPr lang="en-US" sz="3200" dirty="0" smtClean="0">
                <a:solidFill>
                  <a:srgbClr val="000000"/>
                </a:solidFill>
                <a:latin typeface="Times New Roman" panose="02020603050405020304" pitchFamily="18" charset="0"/>
                <a:cs typeface="Times New Roman" panose="02020603050405020304" pitchFamily="18" charset="0"/>
              </a:rPr>
              <a:t> Each convolutional layer is followed by a max-pooling layer, contributing to the hierarchical feature extraction process.</a:t>
            </a:r>
          </a:p>
          <a:p>
            <a:pPr marL="514350" indent="-514350">
              <a:lnSpc>
                <a:spcPts val="4759"/>
              </a:lnSpc>
              <a:buFont typeface="Arial" panose="020B0604020202020204" pitchFamily="34" charset="0"/>
              <a:buChar char="•"/>
            </a:pPr>
            <a:r>
              <a:rPr lang="en-US" sz="3200" dirty="0" smtClean="0">
                <a:solidFill>
                  <a:srgbClr val="000000"/>
                </a:solidFill>
                <a:latin typeface="Times New Roman" panose="02020603050405020304" pitchFamily="18" charset="0"/>
                <a:cs typeface="Times New Roman" panose="02020603050405020304" pitchFamily="18" charset="0"/>
              </a:rPr>
              <a:t>VGG16 </a:t>
            </a:r>
            <a:r>
              <a:rPr lang="en-US" sz="3200" dirty="0">
                <a:solidFill>
                  <a:srgbClr val="000000"/>
                </a:solidFill>
                <a:latin typeface="Times New Roman" panose="02020603050405020304" pitchFamily="18" charset="0"/>
                <a:cs typeface="Times New Roman" panose="02020603050405020304" pitchFamily="18" charset="0"/>
              </a:rPr>
              <a:t>uses 3x3 convolutional filters with a stride of 1 throughout the network.</a:t>
            </a:r>
          </a:p>
          <a:p>
            <a:pPr marL="514350" indent="-514350">
              <a:lnSpc>
                <a:spcPts val="4759"/>
              </a:lnSpc>
              <a:buFont typeface="Arial" panose="020B0604020202020204" pitchFamily="34" charset="0"/>
              <a:buChar char="•"/>
            </a:pPr>
            <a:r>
              <a:rPr lang="en-US" sz="3200" dirty="0" smtClean="0">
                <a:solidFill>
                  <a:srgbClr val="000000"/>
                </a:solidFill>
                <a:latin typeface="Times New Roman" panose="02020603050405020304" pitchFamily="18" charset="0"/>
                <a:cs typeface="Times New Roman" panose="02020603050405020304" pitchFamily="18" charset="0"/>
              </a:rPr>
              <a:t>This </a:t>
            </a:r>
            <a:r>
              <a:rPr lang="en-US" sz="3200" dirty="0">
                <a:solidFill>
                  <a:srgbClr val="000000"/>
                </a:solidFill>
                <a:latin typeface="Times New Roman" panose="02020603050405020304" pitchFamily="18" charset="0"/>
                <a:cs typeface="Times New Roman" panose="02020603050405020304" pitchFamily="18" charset="0"/>
              </a:rPr>
              <a:t>uniformity simplifies the architecture while maintaining the spatial resolution of feature maps.</a:t>
            </a:r>
          </a:p>
          <a:p>
            <a:pPr marL="514350" indent="-514350">
              <a:lnSpc>
                <a:spcPts val="4759"/>
              </a:lnSpc>
              <a:buFont typeface="Arial" panose="020B0604020202020204" pitchFamily="34" charset="0"/>
              <a:buChar char="•"/>
            </a:pPr>
            <a:r>
              <a:rPr lang="en-US" sz="3200" dirty="0" smtClean="0">
                <a:solidFill>
                  <a:srgbClr val="000000"/>
                </a:solidFill>
                <a:latin typeface="Times New Roman" panose="02020603050405020304" pitchFamily="18" charset="0"/>
                <a:cs typeface="Times New Roman" panose="02020603050405020304" pitchFamily="18" charset="0"/>
              </a:rPr>
              <a:t>Initially </a:t>
            </a:r>
            <a:r>
              <a:rPr lang="en-US" sz="3200" dirty="0">
                <a:solidFill>
                  <a:srgbClr val="000000"/>
                </a:solidFill>
                <a:latin typeface="Times New Roman" panose="02020603050405020304" pitchFamily="18" charset="0"/>
                <a:cs typeface="Times New Roman" panose="02020603050405020304" pitchFamily="18" charset="0"/>
              </a:rPr>
              <a:t>trained on the ImageNet dataset, VGG16 learns rich hierarchical representations of visual data</a:t>
            </a:r>
            <a:r>
              <a:rPr lang="en-US" sz="3200" dirty="0" smtClean="0">
                <a:solidFill>
                  <a:srgbClr val="000000"/>
                </a:solidFill>
                <a:latin typeface="Times New Roman" panose="02020603050405020304" pitchFamily="18" charset="0"/>
                <a:cs typeface="Times New Roman" panose="02020603050405020304" pitchFamily="18" charset="0"/>
              </a:rPr>
              <a:t>.</a:t>
            </a:r>
            <a:endParaRPr lang="en-US" sz="3200" dirty="0">
              <a:solidFill>
                <a:srgbClr val="0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5848004"/>
            <a:ext cx="9372600" cy="3826629"/>
          </a:xfrm>
          <a:prstGeom prst="rect">
            <a:avLst/>
          </a:prstGeom>
        </p:spPr>
      </p:pic>
    </p:spTree>
    <p:extLst>
      <p:ext uri="{BB962C8B-B14F-4D97-AF65-F5344CB8AC3E}">
        <p14:creationId xmlns:p14="http://schemas.microsoft.com/office/powerpoint/2010/main" val="2688310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5257800" y="471517"/>
            <a:ext cx="7306156" cy="2590453"/>
          </a:xfrm>
          <a:prstGeom prst="rect">
            <a:avLst/>
          </a:prstGeom>
        </p:spPr>
        <p:txBody>
          <a:bodyPr wrap="square" lIns="0" tIns="0" rIns="0" bIns="0" rtlCol="0" anchor="t">
            <a:spAutoFit/>
          </a:bodyPr>
          <a:lstStyle/>
          <a:p>
            <a:pPr>
              <a:lnSpc>
                <a:spcPts val="10090"/>
              </a:lnSpc>
            </a:pPr>
            <a:r>
              <a:rPr lang="en-IN" sz="7200" dirty="0">
                <a:solidFill>
                  <a:srgbClr val="2E946B"/>
                </a:solidFill>
                <a:latin typeface="Trebuchet MS Bold"/>
              </a:rPr>
              <a:t>CONCLUSION</a:t>
            </a:r>
          </a:p>
          <a:p>
            <a:pPr algn="l">
              <a:lnSpc>
                <a:spcPts val="10090"/>
              </a:lnSpc>
            </a:pPr>
            <a:r>
              <a:rPr lang="en-US" sz="7207" dirty="0" smtClean="0">
                <a:solidFill>
                  <a:srgbClr val="000000"/>
                </a:solidFill>
                <a:latin typeface="Trebuchet MS Bold"/>
              </a:rPr>
              <a:t> </a:t>
            </a:r>
            <a:endParaRPr lang="en-US" sz="7207" dirty="0">
              <a:solidFill>
                <a:srgbClr val="000000"/>
              </a:solidFill>
              <a:latin typeface="Trebuchet MS Bold"/>
            </a:endParaRPr>
          </a:p>
        </p:txBody>
      </p:sp>
      <p:sp>
        <p:nvSpPr>
          <p:cNvPr id="12" name="TextBox 11"/>
          <p:cNvSpPr txBox="1"/>
          <p:nvPr/>
        </p:nvSpPr>
        <p:spPr>
          <a:xfrm>
            <a:off x="649385" y="1943100"/>
            <a:ext cx="16522986" cy="6771084"/>
          </a:xfrm>
          <a:prstGeom prst="rect">
            <a:avLst/>
          </a:prstGeom>
        </p:spPr>
        <p:txBody>
          <a:bodyPr wrap="square" lIns="0" tIns="0" rIns="0" bIns="0" rtlCol="0" anchor="t">
            <a:spAutoFit/>
          </a:bodyPr>
          <a:lstStyle/>
          <a:p>
            <a:pPr algn="just">
              <a:lnSpc>
                <a:spcPts val="4759"/>
              </a:lnSpc>
            </a:pPr>
            <a:r>
              <a:rPr lang="en-US" sz="2800" dirty="0" smtClean="0">
                <a:solidFill>
                  <a:srgbClr val="000000"/>
                </a:solidFill>
                <a:latin typeface="Canva Sans"/>
              </a:rPr>
              <a:t>	</a:t>
            </a:r>
            <a:r>
              <a:rPr lang="en-US" sz="3200" dirty="0">
                <a:solidFill>
                  <a:srgbClr val="000000"/>
                </a:solidFill>
                <a:latin typeface="Canva Sans"/>
              </a:rPr>
              <a:t>The </a:t>
            </a:r>
            <a:r>
              <a:rPr lang="en-US" sz="3200" dirty="0">
                <a:solidFill>
                  <a:srgbClr val="000000"/>
                </a:solidFill>
                <a:latin typeface="Canva Sans"/>
              </a:rPr>
              <a:t>project successfully demonstrates the effectiveness of deep learning techniques, specifically convolutional neural networks (CNNs) and the VGG16 architecture, in addressing the challenge of plant disease detection</a:t>
            </a:r>
            <a:r>
              <a:rPr lang="en-US" sz="3200" dirty="0" smtClean="0">
                <a:solidFill>
                  <a:srgbClr val="000000"/>
                </a:solidFill>
                <a:latin typeface="Canva Sans"/>
              </a:rPr>
              <a:t>. </a:t>
            </a:r>
            <a:r>
              <a:rPr lang="en-US" sz="3200" dirty="0">
                <a:solidFill>
                  <a:srgbClr val="000000"/>
                </a:solidFill>
                <a:latin typeface="Canva Sans"/>
              </a:rPr>
              <a:t>By leveraging advanced machine learning models trained on a diverse dataset of plant leaf images, we have developed accurate and automated methods for identifying and diagnosing plant diseases</a:t>
            </a:r>
            <a:r>
              <a:rPr lang="en-US" sz="3200" dirty="0" smtClean="0">
                <a:solidFill>
                  <a:srgbClr val="000000"/>
                </a:solidFill>
                <a:latin typeface="Canva Sans"/>
              </a:rPr>
              <a:t>. </a:t>
            </a:r>
            <a:r>
              <a:rPr lang="en-US" sz="3200" dirty="0">
                <a:solidFill>
                  <a:srgbClr val="000000"/>
                </a:solidFill>
                <a:latin typeface="Canva Sans"/>
              </a:rPr>
              <a:t>The deployed solution offers significant benefits to </a:t>
            </a:r>
            <a:r>
              <a:rPr lang="en-US" sz="3200" dirty="0" smtClean="0">
                <a:solidFill>
                  <a:srgbClr val="000000"/>
                </a:solidFill>
                <a:latin typeface="Canva Sans"/>
              </a:rPr>
              <a:t>farmers, including early disease detection, timely intervention, and improved crop management practices, ultimately leading to enhanced crop health and increased agricultural productivity. </a:t>
            </a:r>
            <a:r>
              <a:rPr lang="en-US" sz="3200" dirty="0">
                <a:solidFill>
                  <a:srgbClr val="000000"/>
                </a:solidFill>
                <a:latin typeface="Canva Sans"/>
              </a:rPr>
              <a:t>Moving forward, continued research and development in this field hold promise for further advancements in automated agriculture and sustainable food production</a:t>
            </a:r>
            <a:r>
              <a:rPr lang="en-US" sz="3200" dirty="0" smtClean="0">
                <a:solidFill>
                  <a:srgbClr val="000000"/>
                </a:solidFill>
                <a:latin typeface="Canva Sans"/>
              </a:rPr>
              <a:t>. </a:t>
            </a:r>
            <a:endParaRPr lang="en-US" sz="2800" dirty="0">
              <a:solidFill>
                <a:srgbClr val="000000"/>
              </a:solidFill>
              <a:latin typeface="Canva Sans"/>
            </a:endParaRPr>
          </a:p>
        </p:txBody>
      </p:sp>
    </p:spTree>
    <p:extLst>
      <p:ext uri="{BB962C8B-B14F-4D97-AF65-F5344CB8AC3E}">
        <p14:creationId xmlns:p14="http://schemas.microsoft.com/office/powerpoint/2010/main" val="2192276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125200" y="-69017"/>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6972978" y="9674633"/>
            <a:ext cx="226600" cy="277961"/>
          </a:xfrm>
          <a:prstGeom prst="rect">
            <a:avLst/>
          </a:prstGeom>
        </p:spPr>
        <p:txBody>
          <a:bodyPr lIns="0" tIns="0" rIns="0" bIns="0" rtlCol="0" anchor="t">
            <a:spAutoFit/>
          </a:bodyPr>
          <a:lstStyle/>
          <a:p>
            <a:pPr algn="l">
              <a:lnSpc>
                <a:spcPts val="2362"/>
              </a:lnSpc>
            </a:pPr>
            <a:r>
              <a:rPr lang="en-US" sz="1600" spc="15">
                <a:solidFill>
                  <a:srgbClr val="2E946B"/>
                </a:solidFill>
                <a:latin typeface="Trebuchet MS"/>
              </a:rPr>
              <a:t>10</a:t>
            </a:r>
          </a:p>
        </p:txBody>
      </p:sp>
      <p:sp>
        <p:nvSpPr>
          <p:cNvPr id="9" name="TextBox 9"/>
          <p:cNvSpPr txBox="1"/>
          <p:nvPr/>
        </p:nvSpPr>
        <p:spPr>
          <a:xfrm>
            <a:off x="6391034" y="653646"/>
            <a:ext cx="7306156" cy="1183594"/>
          </a:xfrm>
          <a:prstGeom prst="rect">
            <a:avLst/>
          </a:prstGeom>
        </p:spPr>
        <p:txBody>
          <a:bodyPr wrap="square" lIns="0" tIns="0" rIns="0" bIns="0" rtlCol="0" anchor="t">
            <a:spAutoFit/>
          </a:bodyPr>
          <a:lstStyle/>
          <a:p>
            <a:pPr algn="l">
              <a:lnSpc>
                <a:spcPts val="10090"/>
              </a:lnSpc>
            </a:pPr>
            <a:r>
              <a:rPr lang="en-US" sz="6600" dirty="0">
                <a:solidFill>
                  <a:srgbClr val="2E946B"/>
                </a:solidFill>
                <a:latin typeface="Trebuchet MS Bold"/>
              </a:rPr>
              <a:t>RESULTS </a:t>
            </a:r>
          </a:p>
        </p:txBody>
      </p:sp>
      <p:sp>
        <p:nvSpPr>
          <p:cNvPr id="5" name="Rectangle 4"/>
          <p:cNvSpPr/>
          <p:nvPr/>
        </p:nvSpPr>
        <p:spPr>
          <a:xfrm>
            <a:off x="1281112" y="1837240"/>
            <a:ext cx="15101888" cy="6494085"/>
          </a:xfrm>
          <a:prstGeom prst="rect">
            <a:avLst/>
          </a:prstGeom>
        </p:spPr>
        <p:txBody>
          <a:bodyPr wrap="square">
            <a:spAutoFit/>
          </a:bodyPr>
          <a:lstStyle/>
          <a:p>
            <a:r>
              <a:rPr lang="en-US" sz="3200" dirty="0" smtClean="0">
                <a:solidFill>
                  <a:srgbClr val="000000"/>
                </a:solidFill>
                <a:latin typeface="Canva Sans"/>
              </a:rPr>
              <a:t>	The </a:t>
            </a:r>
            <a:r>
              <a:rPr lang="en-US" sz="3200" dirty="0">
                <a:solidFill>
                  <a:srgbClr val="000000"/>
                </a:solidFill>
                <a:latin typeface="Canva Sans"/>
              </a:rPr>
              <a:t>results of our project showcase satisfactory performance in terms of model accuracy on validation data. </a:t>
            </a:r>
            <a:r>
              <a:rPr lang="en-US" sz="3200" dirty="0">
                <a:solidFill>
                  <a:srgbClr val="000000"/>
                </a:solidFill>
                <a:latin typeface="Canva Sans"/>
              </a:rPr>
              <a:t>Through rigorous training and optimization, our models, including custom CNN and VGG16-based architectures, demonstrated effective learning and generalization capabilities, ensuring reliable predictions for plant disease detection. By comparing the performance of these models, we were able to identify their respective strengths and weaknesses, guiding our decision-making process. Upon successful deployment, our models exhibited real-time inference capabilities, providing accurate predictions for detecting plant diseases. This deployment has significant implications for agriculture, as it empowers farmers with automated tools for timely intervention and decision-making, ultimately contributing to improved crop management practices and agricultural productivity.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9" name="TextBox 9"/>
          <p:cNvSpPr txBox="1"/>
          <p:nvPr/>
        </p:nvSpPr>
        <p:spPr>
          <a:xfrm>
            <a:off x="1272857" y="-476260"/>
            <a:ext cx="6285076" cy="2478627"/>
          </a:xfrm>
          <a:prstGeom prst="rect">
            <a:avLst/>
          </a:prstGeom>
        </p:spPr>
        <p:txBody>
          <a:bodyPr wrap="square" lIns="0" tIns="0" rIns="0" bIns="0" rtlCol="0" anchor="t">
            <a:spAutoFit/>
          </a:bodyPr>
          <a:lstStyle/>
          <a:p>
            <a:pPr algn="l">
              <a:lnSpc>
                <a:spcPts val="10090"/>
              </a:lnSpc>
            </a:pPr>
            <a:endParaRPr lang="en-US" sz="4000" dirty="0" smtClean="0">
              <a:solidFill>
                <a:srgbClr val="000000"/>
              </a:solidFill>
              <a:latin typeface="Trebuchet MS Bold"/>
            </a:endParaRPr>
          </a:p>
          <a:p>
            <a:pPr algn="l">
              <a:lnSpc>
                <a:spcPts val="10090"/>
              </a:lnSpc>
            </a:pPr>
            <a:r>
              <a:rPr lang="en-US" sz="7200" dirty="0">
                <a:solidFill>
                  <a:srgbClr val="2E946B"/>
                </a:solidFill>
                <a:latin typeface="Trebuchet MS Bold"/>
              </a:rPr>
              <a:t>OUTPUT</a:t>
            </a:r>
            <a:r>
              <a:rPr lang="en-US" sz="7200" dirty="0">
                <a:solidFill>
                  <a:srgbClr val="2E946B"/>
                </a:solidFill>
                <a:latin typeface="Trebuchet MS Bold"/>
              </a:rPr>
              <a:t>:</a:t>
            </a:r>
            <a:endParaRPr lang="en-US" sz="7200" dirty="0">
              <a:solidFill>
                <a:srgbClr val="2E946B"/>
              </a:solidFill>
              <a:latin typeface="Trebuchet MS Bold"/>
            </a:endParaRPr>
          </a:p>
        </p:txBody>
      </p:sp>
      <p:pic>
        <p:nvPicPr>
          <p:cNvPr id="11" name="Picture 10"/>
          <p:cNvPicPr>
            <a:picLocks noChangeAspect="1"/>
          </p:cNvPicPr>
          <p:nvPr/>
        </p:nvPicPr>
        <p:blipFill rotWithShape="1">
          <a:blip r:embed="rId8"/>
          <a:srcRect l="31260" t="55452" r="38975" b="9375"/>
          <a:stretch/>
        </p:blipFill>
        <p:spPr>
          <a:xfrm>
            <a:off x="9000412" y="2247900"/>
            <a:ext cx="7458788" cy="5410200"/>
          </a:xfrm>
          <a:prstGeom prst="rect">
            <a:avLst/>
          </a:prstGeom>
        </p:spPr>
      </p:pic>
      <p:pic>
        <p:nvPicPr>
          <p:cNvPr id="6" name="Picture 5"/>
          <p:cNvPicPr>
            <a:picLocks noChangeAspect="1"/>
          </p:cNvPicPr>
          <p:nvPr/>
        </p:nvPicPr>
        <p:blipFill rotWithShape="1">
          <a:blip r:embed="rId9"/>
          <a:srcRect l="31259" t="33152" r="38872" b="33332"/>
          <a:stretch/>
        </p:blipFill>
        <p:spPr>
          <a:xfrm>
            <a:off x="1042987" y="2247900"/>
            <a:ext cx="7957425" cy="5410200"/>
          </a:xfrm>
          <a:prstGeom prst="rect">
            <a:avLst/>
          </a:prstGeom>
        </p:spPr>
      </p:pic>
    </p:spTree>
    <p:extLst>
      <p:ext uri="{BB962C8B-B14F-4D97-AF65-F5344CB8AC3E}">
        <p14:creationId xmlns:p14="http://schemas.microsoft.com/office/powerpoint/2010/main" val="225893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887075" y="-476260"/>
            <a:ext cx="7335145" cy="10477510"/>
          </a:xfrm>
          <a:custGeom>
            <a:avLst/>
            <a:gdLst/>
            <a:ahLst/>
            <a:cxnLst/>
            <a:rect l="l" t="t" r="r" b="b"/>
            <a:pathLst>
              <a:path w="7335145" h="10477510">
                <a:moveTo>
                  <a:pt x="0" y="0"/>
                </a:moveTo>
                <a:lnTo>
                  <a:pt x="7335145" y="0"/>
                </a:lnTo>
                <a:lnTo>
                  <a:pt x="7335145"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6972978" y="9674633"/>
            <a:ext cx="226600" cy="302714"/>
          </a:xfrm>
          <a:prstGeom prst="rect">
            <a:avLst/>
          </a:prstGeom>
        </p:spPr>
        <p:txBody>
          <a:bodyPr lIns="0" tIns="0" rIns="0" bIns="0" rtlCol="0" anchor="t">
            <a:spAutoFit/>
          </a:bodyPr>
          <a:lstStyle/>
          <a:p>
            <a:pPr algn="l">
              <a:lnSpc>
                <a:spcPts val="2362"/>
              </a:lnSpc>
            </a:pPr>
            <a:r>
              <a:rPr lang="en-US" sz="1687" spc="15">
                <a:solidFill>
                  <a:srgbClr val="2E946B"/>
                </a:solidFill>
                <a:latin typeface="Trebuchet MS"/>
              </a:rPr>
              <a:t>10</a:t>
            </a:r>
          </a:p>
        </p:txBody>
      </p:sp>
      <p:sp>
        <p:nvSpPr>
          <p:cNvPr id="10" name="TextBox 10"/>
          <p:cNvSpPr txBox="1"/>
          <p:nvPr/>
        </p:nvSpPr>
        <p:spPr>
          <a:xfrm>
            <a:off x="1152044" y="8084344"/>
            <a:ext cx="11419987" cy="1102866"/>
          </a:xfrm>
          <a:prstGeom prst="rect">
            <a:avLst/>
          </a:prstGeom>
        </p:spPr>
        <p:txBody>
          <a:bodyPr lIns="0" tIns="0" rIns="0" bIns="0" rtlCol="0" anchor="t">
            <a:spAutoFit/>
          </a:bodyPr>
          <a:lstStyle/>
          <a:p>
            <a:pPr algn="l">
              <a:lnSpc>
                <a:spcPts val="4263"/>
              </a:lnSpc>
            </a:pPr>
            <a:r>
              <a:rPr lang="en-US" sz="3045" spc="3" dirty="0">
                <a:solidFill>
                  <a:srgbClr val="0070C0"/>
                </a:solidFill>
                <a:latin typeface="Trebuchet MS"/>
                <a:hlinkClick r:id="rId8" tooltip="https://abc"/>
              </a:rPr>
              <a:t>Demo Link</a:t>
            </a:r>
          </a:p>
          <a:p>
            <a:pPr>
              <a:lnSpc>
                <a:spcPts val="4263"/>
              </a:lnSpc>
            </a:pPr>
            <a:r>
              <a:rPr lang="en-US" sz="3045" spc="3" dirty="0">
                <a:solidFill>
                  <a:srgbClr val="0070C0"/>
                </a:solidFill>
                <a:latin typeface="Trebuchet MS"/>
              </a:rPr>
              <a:t>https://github.com/Hemashreespark/Genai.git</a:t>
            </a:r>
            <a:endParaRPr lang="en-US" sz="3045" spc="3" dirty="0">
              <a:solidFill>
                <a:srgbClr val="0070C0"/>
              </a:solidFill>
              <a:latin typeface="Trebuchet MS"/>
            </a:endParaRPr>
          </a:p>
        </p:txBody>
      </p:sp>
      <p:pic>
        <p:nvPicPr>
          <p:cNvPr id="6" name="Picture 5"/>
          <p:cNvPicPr>
            <a:picLocks noChangeAspect="1"/>
          </p:cNvPicPr>
          <p:nvPr/>
        </p:nvPicPr>
        <p:blipFill rotWithShape="1">
          <a:blip r:embed="rId9"/>
          <a:srcRect l="31259" t="50940" r="47657" b="13542"/>
          <a:stretch/>
        </p:blipFill>
        <p:spPr>
          <a:xfrm>
            <a:off x="7191321" y="2175296"/>
            <a:ext cx="5534441" cy="5174397"/>
          </a:xfrm>
          <a:prstGeom prst="rect">
            <a:avLst/>
          </a:prstGeom>
        </p:spPr>
      </p:pic>
      <p:sp>
        <p:nvSpPr>
          <p:cNvPr id="11" name="TextBox 9"/>
          <p:cNvSpPr txBox="1"/>
          <p:nvPr/>
        </p:nvSpPr>
        <p:spPr>
          <a:xfrm>
            <a:off x="1272857" y="-476260"/>
            <a:ext cx="6285076" cy="2478627"/>
          </a:xfrm>
          <a:prstGeom prst="rect">
            <a:avLst/>
          </a:prstGeom>
        </p:spPr>
        <p:txBody>
          <a:bodyPr wrap="square" lIns="0" tIns="0" rIns="0" bIns="0" rtlCol="0" anchor="t">
            <a:spAutoFit/>
          </a:bodyPr>
          <a:lstStyle/>
          <a:p>
            <a:pPr algn="l">
              <a:lnSpc>
                <a:spcPts val="10090"/>
              </a:lnSpc>
            </a:pPr>
            <a:endParaRPr lang="en-US" sz="4000" dirty="0" smtClean="0">
              <a:solidFill>
                <a:srgbClr val="000000"/>
              </a:solidFill>
              <a:latin typeface="Trebuchet MS Bold"/>
            </a:endParaRPr>
          </a:p>
          <a:p>
            <a:pPr algn="l">
              <a:lnSpc>
                <a:spcPts val="10090"/>
              </a:lnSpc>
            </a:pPr>
            <a:r>
              <a:rPr lang="en-US" sz="7200" dirty="0">
                <a:solidFill>
                  <a:srgbClr val="2E946B"/>
                </a:solidFill>
                <a:latin typeface="Trebuchet MS Bold"/>
              </a:rPr>
              <a:t>OUTPUT</a:t>
            </a:r>
            <a:r>
              <a:rPr lang="en-US" sz="7200" dirty="0">
                <a:solidFill>
                  <a:srgbClr val="2E946B"/>
                </a:solidFill>
                <a:latin typeface="Trebuchet MS Bold"/>
              </a:rPr>
              <a:t>:</a:t>
            </a:r>
            <a:endParaRPr lang="en-US" sz="7200" dirty="0">
              <a:solidFill>
                <a:srgbClr val="2E946B"/>
              </a:solidFill>
              <a:latin typeface="Trebuchet MS Bold"/>
            </a:endParaRPr>
          </a:p>
        </p:txBody>
      </p:sp>
      <p:pic>
        <p:nvPicPr>
          <p:cNvPr id="7" name="Picture 6"/>
          <p:cNvPicPr>
            <a:picLocks noChangeAspect="1"/>
          </p:cNvPicPr>
          <p:nvPr/>
        </p:nvPicPr>
        <p:blipFill rotWithShape="1">
          <a:blip r:embed="rId10"/>
          <a:srcRect l="31845" t="36493" r="47071" b="28125"/>
          <a:stretch/>
        </p:blipFill>
        <p:spPr>
          <a:xfrm>
            <a:off x="1321178" y="2175296"/>
            <a:ext cx="5498668" cy="5080969"/>
          </a:xfrm>
          <a:prstGeom prst="rect">
            <a:avLst/>
          </a:prstGeom>
        </p:spPr>
      </p:pic>
    </p:spTree>
    <p:extLst>
      <p:ext uri="{BB962C8B-B14F-4D97-AF65-F5344CB8AC3E}">
        <p14:creationId xmlns:p14="http://schemas.microsoft.com/office/powerpoint/2010/main" val="813652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3"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asvg="http://schemas.microsoft.com/office/drawing/2016/SVG/main" xmlns="" r:embed="rId7"/>
                </a:ext>
              </a:extLst>
            </a:blip>
            <a:stretch>
              <a:fillRect/>
            </a:stretch>
          </a:blipFill>
        </p:spPr>
      </p:sp>
      <p:sp>
        <p:nvSpPr>
          <p:cNvPr id="24" name="Freeform 5"/>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27" name="TextBox 9"/>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2</a:t>
            </a:r>
          </a:p>
        </p:txBody>
      </p:sp>
      <p:sp>
        <p:nvSpPr>
          <p:cNvPr id="28" name="TextBox 10"/>
          <p:cNvSpPr txBox="1"/>
          <p:nvPr/>
        </p:nvSpPr>
        <p:spPr>
          <a:xfrm>
            <a:off x="35560" y="1389013"/>
            <a:ext cx="8915400" cy="2308324"/>
          </a:xfrm>
          <a:prstGeom prst="rect">
            <a:avLst/>
          </a:prstGeom>
        </p:spPr>
        <p:txBody>
          <a:bodyPr wrap="square" lIns="0" tIns="0" rIns="0" bIns="0" rtlCol="0" anchor="t">
            <a:spAutoFit/>
          </a:bodyPr>
          <a:lstStyle/>
          <a:p>
            <a:pPr algn="l">
              <a:lnSpc>
                <a:spcPts val="8993"/>
              </a:lnSpc>
            </a:pPr>
            <a:r>
              <a:rPr lang="en-US" sz="6423" b="1" dirty="0" smtClean="0">
                <a:solidFill>
                  <a:srgbClr val="000000"/>
                </a:solidFill>
                <a:latin typeface="Times New Roman" panose="02020603050405020304" pitchFamily="18" charset="0"/>
                <a:cs typeface="Times New Roman" panose="02020603050405020304" pitchFamily="18" charset="0"/>
              </a:rPr>
              <a:t>      </a:t>
            </a:r>
          </a:p>
          <a:p>
            <a:pPr algn="l">
              <a:lnSpc>
                <a:spcPts val="8993"/>
              </a:lnSpc>
            </a:pPr>
            <a:r>
              <a:rPr lang="en-US" sz="6423" b="1" dirty="0">
                <a:solidFill>
                  <a:srgbClr val="000000"/>
                </a:solidFill>
                <a:latin typeface="Times New Roman" panose="02020603050405020304" pitchFamily="18" charset="0"/>
                <a:cs typeface="Times New Roman" panose="02020603050405020304" pitchFamily="18" charset="0"/>
              </a:rPr>
              <a:t> </a:t>
            </a:r>
            <a:r>
              <a:rPr lang="en-US" sz="6423" b="1" dirty="0" smtClean="0">
                <a:solidFill>
                  <a:srgbClr val="000000"/>
                </a:solidFill>
                <a:latin typeface="Times New Roman" panose="02020603050405020304" pitchFamily="18" charset="0"/>
                <a:cs typeface="Times New Roman" panose="02020603050405020304" pitchFamily="18" charset="0"/>
              </a:rPr>
              <a:t>   </a:t>
            </a:r>
            <a:r>
              <a:rPr lang="en-US" sz="7200" b="1" dirty="0">
                <a:solidFill>
                  <a:srgbClr val="2E946B"/>
                </a:solidFill>
                <a:latin typeface="Times New Roman" panose="02020603050405020304" pitchFamily="18" charset="0"/>
                <a:cs typeface="Times New Roman" panose="02020603050405020304" pitchFamily="18" charset="0"/>
              </a:rPr>
              <a:t>PROJECT TITLE</a:t>
            </a:r>
          </a:p>
        </p:txBody>
      </p:sp>
      <p:sp>
        <p:nvSpPr>
          <p:cNvPr id="29" name="TextBox 11"/>
          <p:cNvSpPr txBox="1"/>
          <p:nvPr/>
        </p:nvSpPr>
        <p:spPr>
          <a:xfrm>
            <a:off x="1019492" y="3028950"/>
            <a:ext cx="13792200" cy="2192908"/>
          </a:xfrm>
          <a:prstGeom prst="rect">
            <a:avLst/>
          </a:prstGeom>
        </p:spPr>
        <p:txBody>
          <a:bodyPr wrap="square" lIns="0" tIns="0" rIns="0" bIns="0" rtlCol="0" anchor="t">
            <a:spAutoFit/>
          </a:bodyPr>
          <a:lstStyle/>
          <a:p>
            <a:pPr algn="ctr">
              <a:lnSpc>
                <a:spcPts val="5740"/>
              </a:lnSpc>
            </a:pPr>
            <a:r>
              <a:rPr lang="en-US" sz="4800" dirty="0" smtClean="0">
                <a:solidFill>
                  <a:srgbClr val="000000"/>
                </a:solidFill>
                <a:latin typeface="Times New Roman Bold"/>
              </a:rPr>
              <a:t>        </a:t>
            </a:r>
          </a:p>
          <a:p>
            <a:pPr algn="ctr">
              <a:lnSpc>
                <a:spcPts val="5740"/>
              </a:lnSpc>
            </a:pPr>
            <a:endParaRPr lang="en-US" sz="4800" dirty="0">
              <a:solidFill>
                <a:srgbClr val="000000"/>
              </a:solidFill>
              <a:latin typeface="Times New Roman Bold"/>
            </a:endParaRPr>
          </a:p>
          <a:p>
            <a:pPr algn="ctr">
              <a:lnSpc>
                <a:spcPts val="5740"/>
              </a:lnSpc>
            </a:pPr>
            <a:r>
              <a:rPr lang="en-US" sz="4800" dirty="0" smtClean="0">
                <a:solidFill>
                  <a:srgbClr val="000000"/>
                </a:solidFill>
                <a:latin typeface="Times New Roman Bold"/>
              </a:rPr>
              <a:t>PLANT DISEASE DETECTION USING CNN </a:t>
            </a:r>
            <a:endParaRPr lang="en-US" sz="4800" dirty="0">
              <a:solidFill>
                <a:srgbClr val="000000"/>
              </a:solidFill>
              <a:latin typeface="Times New Roman Bold"/>
            </a:endParaRPr>
          </a:p>
        </p:txBody>
      </p:sp>
    </p:spTree>
    <p:extLst>
      <p:ext uri="{BB962C8B-B14F-4D97-AF65-F5344CB8AC3E}">
        <p14:creationId xmlns:p14="http://schemas.microsoft.com/office/powerpoint/2010/main" val="2847806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4"/>
          <p:cNvSpPr/>
          <p:nvPr/>
        </p:nvSpPr>
        <p:spPr>
          <a:xfrm>
            <a:off x="11377923" y="-190510"/>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2">
              <a:extLst>
                <a:ext uri="{96DAC541-7B7A-43D3-8B79-37D633B846F1}">
                  <asvg:svgBlip xmlns:asvg="http://schemas.microsoft.com/office/drawing/2016/SVG/main" xmlns="" r:embed="rId7"/>
                </a:ext>
              </a:extLst>
            </a:blip>
            <a:stretch>
              <a:fillRect/>
            </a:stretch>
          </a:blipFill>
        </p:spPr>
      </p:sp>
      <p:sp>
        <p:nvSpPr>
          <p:cNvPr id="12" name="TextBox 7"/>
          <p:cNvSpPr txBox="1"/>
          <p:nvPr/>
        </p:nvSpPr>
        <p:spPr>
          <a:xfrm>
            <a:off x="17182533" y="9579392"/>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3</a:t>
            </a:r>
          </a:p>
        </p:txBody>
      </p:sp>
      <p:sp>
        <p:nvSpPr>
          <p:cNvPr id="13" name="TextBox 8"/>
          <p:cNvSpPr txBox="1"/>
          <p:nvPr/>
        </p:nvSpPr>
        <p:spPr>
          <a:xfrm>
            <a:off x="5343835" y="831144"/>
            <a:ext cx="6034088" cy="1077796"/>
          </a:xfrm>
          <a:prstGeom prst="rect">
            <a:avLst/>
          </a:prstGeom>
        </p:spPr>
        <p:txBody>
          <a:bodyPr wrap="square" lIns="0" tIns="0" rIns="0" bIns="0" rtlCol="0" anchor="t">
            <a:spAutoFit/>
          </a:bodyPr>
          <a:lstStyle/>
          <a:p>
            <a:pPr>
              <a:lnSpc>
                <a:spcPts val="8993"/>
              </a:lnSpc>
            </a:pPr>
            <a:r>
              <a:rPr lang="en-US" sz="7207" spc="7" dirty="0" smtClean="0">
                <a:solidFill>
                  <a:srgbClr val="000000"/>
                </a:solidFill>
                <a:latin typeface="Trebuchet MS Bold"/>
              </a:rPr>
              <a:t>    </a:t>
            </a:r>
            <a:r>
              <a:rPr lang="en-US" sz="7200" dirty="0">
                <a:solidFill>
                  <a:srgbClr val="2E946B"/>
                </a:solidFill>
                <a:latin typeface="Trebuchet MS Bold"/>
              </a:rPr>
              <a:t>AGENDA</a:t>
            </a:r>
          </a:p>
        </p:txBody>
      </p:sp>
      <p:sp>
        <p:nvSpPr>
          <p:cNvPr id="14" name="TextBox 9"/>
          <p:cNvSpPr txBox="1"/>
          <p:nvPr/>
        </p:nvSpPr>
        <p:spPr>
          <a:xfrm>
            <a:off x="1663065" y="2212003"/>
            <a:ext cx="4441269" cy="1154162"/>
          </a:xfrm>
          <a:prstGeom prst="rect">
            <a:avLst/>
          </a:prstGeom>
        </p:spPr>
        <p:txBody>
          <a:bodyPr lIns="0" tIns="0" rIns="0" bIns="0" rtlCol="0" anchor="t">
            <a:spAutoFit/>
          </a:bodyPr>
          <a:lstStyle/>
          <a:p>
            <a:pPr algn="ctr">
              <a:lnSpc>
                <a:spcPts val="4541"/>
              </a:lnSpc>
            </a:pPr>
            <a:endParaRPr lang="en-US" sz="3244" dirty="0">
              <a:solidFill>
                <a:srgbClr val="000000"/>
              </a:solidFill>
              <a:latin typeface="Times New Roman"/>
            </a:endParaRPr>
          </a:p>
          <a:p>
            <a:pPr algn="ctr">
              <a:lnSpc>
                <a:spcPts val="4541"/>
              </a:lnSpc>
            </a:pPr>
            <a:r>
              <a:rPr lang="en-US" sz="3244" dirty="0">
                <a:solidFill>
                  <a:srgbClr val="000000"/>
                </a:solidFill>
                <a:latin typeface="Times New Roman"/>
              </a:rPr>
              <a:t> </a:t>
            </a:r>
          </a:p>
        </p:txBody>
      </p:sp>
      <p:sp>
        <p:nvSpPr>
          <p:cNvPr id="15" name="TextBox 14"/>
          <p:cNvSpPr txBox="1"/>
          <p:nvPr/>
        </p:nvSpPr>
        <p:spPr>
          <a:xfrm>
            <a:off x="4679029" y="1908940"/>
            <a:ext cx="10366466" cy="6740307"/>
          </a:xfrm>
          <a:prstGeom prst="rect">
            <a:avLst/>
          </a:prstGeom>
          <a:noFill/>
        </p:spPr>
        <p:txBody>
          <a:bodyPr wrap="square" rtlCol="0">
            <a:spAutoFit/>
          </a:bodyPr>
          <a:lstStyle/>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PROBLEM STATEMENT</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PROJECT OVERVIEW</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PROPOSED </a:t>
            </a:r>
            <a:r>
              <a:rPr lang="en-IN" sz="4800" dirty="0" smtClean="0">
                <a:latin typeface="Times New Roman" panose="02020603050405020304" pitchFamily="18" charset="0"/>
                <a:cs typeface="Times New Roman" panose="02020603050405020304" pitchFamily="18" charset="0"/>
              </a:rPr>
              <a:t>SOLUTION</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SYSTEM </a:t>
            </a:r>
            <a:r>
              <a:rPr lang="en-IN" sz="4800" dirty="0" smtClean="0">
                <a:latin typeface="Times New Roman" panose="02020603050405020304" pitchFamily="18" charset="0"/>
                <a:cs typeface="Times New Roman" panose="02020603050405020304" pitchFamily="18" charset="0"/>
              </a:rPr>
              <a:t>APPROACH</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SOLUTION DEVELOPMENT </a:t>
            </a:r>
            <a:r>
              <a:rPr lang="en-IN" sz="4800" dirty="0" smtClean="0">
                <a:latin typeface="Times New Roman" panose="02020603050405020304" pitchFamily="18" charset="0"/>
                <a:cs typeface="Times New Roman" panose="02020603050405020304" pitchFamily="18" charset="0"/>
              </a:rPr>
              <a:t>APPROACH</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ARCHITECTURE</a:t>
            </a:r>
            <a:endParaRPr lang="en-IN" sz="4800" dirty="0" smtClean="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CONCLUSION</a:t>
            </a:r>
          </a:p>
          <a:p>
            <a:pPr marL="571500" indent="-571500">
              <a:buFont typeface="Wingdings" panose="05000000000000000000" pitchFamily="2" charset="2"/>
              <a:buChar char="Ø"/>
            </a:pPr>
            <a:r>
              <a:rPr lang="en-IN" sz="4800" dirty="0" smtClean="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3301090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1811000" y="-9158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4</a:t>
            </a:r>
          </a:p>
        </p:txBody>
      </p:sp>
      <p:sp>
        <p:nvSpPr>
          <p:cNvPr id="9" name="TextBox 9"/>
          <p:cNvSpPr txBox="1"/>
          <p:nvPr/>
        </p:nvSpPr>
        <p:spPr>
          <a:xfrm>
            <a:off x="3886200" y="853021"/>
            <a:ext cx="9372600" cy="1077603"/>
          </a:xfrm>
          <a:prstGeom prst="rect">
            <a:avLst/>
          </a:prstGeom>
        </p:spPr>
        <p:txBody>
          <a:bodyPr wrap="square" lIns="0" tIns="0" rIns="0" bIns="0" rtlCol="0" anchor="t">
            <a:spAutoFit/>
          </a:bodyPr>
          <a:lstStyle/>
          <a:p>
            <a:pPr algn="l">
              <a:lnSpc>
                <a:spcPts val="8987"/>
              </a:lnSpc>
            </a:pPr>
            <a:r>
              <a:rPr lang="en-US" sz="7200" dirty="0">
                <a:solidFill>
                  <a:srgbClr val="2E946B"/>
                </a:solidFill>
                <a:latin typeface="Trebuchet MS Bold"/>
              </a:rPr>
              <a:t>PROBLEM STATEMENT</a:t>
            </a:r>
          </a:p>
        </p:txBody>
      </p:sp>
      <p:sp>
        <p:nvSpPr>
          <p:cNvPr id="10" name="TextBox 10"/>
          <p:cNvSpPr txBox="1"/>
          <p:nvPr/>
        </p:nvSpPr>
        <p:spPr>
          <a:xfrm>
            <a:off x="1768078" y="2857450"/>
            <a:ext cx="13608844" cy="4769896"/>
          </a:xfrm>
          <a:prstGeom prst="rect">
            <a:avLst/>
          </a:prstGeom>
        </p:spPr>
        <p:txBody>
          <a:bodyPr wrap="square" lIns="0" tIns="0" rIns="0" bIns="0" rtlCol="0" anchor="t">
            <a:spAutoFit/>
          </a:bodyPr>
          <a:lstStyle/>
          <a:p>
            <a:pPr algn="just">
              <a:lnSpc>
                <a:spcPts val="4671"/>
              </a:lnSpc>
            </a:pPr>
            <a:r>
              <a:rPr lang="en-US" sz="3336" dirty="0" smtClean="0">
                <a:solidFill>
                  <a:srgbClr val="000000"/>
                </a:solidFill>
                <a:latin typeface="Times New Roman"/>
              </a:rPr>
              <a:t>	</a:t>
            </a:r>
            <a:r>
              <a:rPr lang="en-US" sz="3285" dirty="0">
                <a:solidFill>
                  <a:srgbClr val="000000"/>
                </a:solidFill>
                <a:latin typeface="Times New Roman"/>
              </a:rPr>
              <a:t>Plant diseases pose a significant threat to global food security, leading to substantial crop yield losses and economic impacts for farmers. Early detection and management of these diseases are crucial to prevent widespread crop damage and ensure sustainable agricultural practices. However, manual detection of plant diseases can be time-consuming, labor-intensive, and prone to human error. Therefore, there is a pressing need for automated and accurate methods for identifying and diagnosing plant diseases to support farmers in making timely interventions and optimizing crop health.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4">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5</a:t>
            </a:r>
          </a:p>
        </p:txBody>
      </p:sp>
      <p:sp>
        <p:nvSpPr>
          <p:cNvPr id="9" name="TextBox 9"/>
          <p:cNvSpPr txBox="1"/>
          <p:nvPr/>
        </p:nvSpPr>
        <p:spPr>
          <a:xfrm>
            <a:off x="4229100" y="848263"/>
            <a:ext cx="8877300" cy="1154162"/>
          </a:xfrm>
          <a:prstGeom prst="rect">
            <a:avLst/>
          </a:prstGeom>
        </p:spPr>
        <p:txBody>
          <a:bodyPr wrap="square" lIns="0" tIns="0" rIns="0" bIns="0" rtlCol="0" anchor="t">
            <a:spAutoFit/>
          </a:bodyPr>
          <a:lstStyle/>
          <a:p>
            <a:pPr>
              <a:lnSpc>
                <a:spcPts val="8987"/>
              </a:lnSpc>
            </a:pPr>
            <a:r>
              <a:rPr lang="en-US" sz="7200" dirty="0">
                <a:solidFill>
                  <a:srgbClr val="2E946B"/>
                </a:solidFill>
                <a:latin typeface="Trebuchet MS Bold"/>
              </a:rPr>
              <a:t>PROJECT OVERVIEW</a:t>
            </a:r>
          </a:p>
        </p:txBody>
      </p:sp>
      <p:sp>
        <p:nvSpPr>
          <p:cNvPr id="10" name="TextBox 10"/>
          <p:cNvSpPr txBox="1"/>
          <p:nvPr/>
        </p:nvSpPr>
        <p:spPr>
          <a:xfrm>
            <a:off x="1905000" y="2575560"/>
            <a:ext cx="14256425" cy="5850319"/>
          </a:xfrm>
          <a:prstGeom prst="rect">
            <a:avLst/>
          </a:prstGeom>
        </p:spPr>
        <p:txBody>
          <a:bodyPr lIns="0" tIns="0" rIns="0" bIns="0" rtlCol="0" anchor="t">
            <a:spAutoFit/>
          </a:bodyPr>
          <a:lstStyle/>
          <a:p>
            <a:pPr algn="just">
              <a:lnSpc>
                <a:spcPts val="4599"/>
              </a:lnSpc>
            </a:pPr>
            <a:r>
              <a:rPr lang="en-US" sz="3285" dirty="0" smtClean="0">
                <a:solidFill>
                  <a:srgbClr val="000000"/>
                </a:solidFill>
                <a:latin typeface="Times New Roman"/>
              </a:rPr>
              <a:t>	The </a:t>
            </a:r>
            <a:r>
              <a:rPr lang="en-US" sz="3285" dirty="0">
                <a:solidFill>
                  <a:srgbClr val="000000"/>
                </a:solidFill>
                <a:latin typeface="Times New Roman"/>
              </a:rPr>
              <a:t>project aims to address the challenge of plant disease detection by leveraging deep learning techniques, specifically convolutional neural networks (CNNs) and the VGG16 architecture. </a:t>
            </a:r>
            <a:r>
              <a:rPr lang="en-US" sz="3285" dirty="0">
                <a:solidFill>
                  <a:srgbClr val="000000"/>
                </a:solidFill>
                <a:latin typeface="Times New Roman"/>
              </a:rPr>
              <a:t>By training models on a dataset of plant leaf images representing various diseases and healthy conditions, we seek to develop a robust and efficient system capable of accurately classifying plant diseases in real-time. The project involves data preprocessing, model development, training, and evaluation, culminating in the deployment of trained models for inference and prediction. The ultimate goal is to empower farmers with an automated tool for early disease detection and decision-making, thereby enhancing crop management practices and contributing to global food security.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a:grpSpLocks noChangeAspect="1"/>
          </p:cNvGrpSpPr>
          <p:nvPr/>
        </p:nvGrpSpPr>
        <p:grpSpPr>
          <a:xfrm>
            <a:off x="1085850" y="9258300"/>
            <a:ext cx="3271838" cy="728662"/>
            <a:chOff x="0" y="0"/>
            <a:chExt cx="2181225" cy="485775"/>
          </a:xfrm>
        </p:grpSpPr>
        <p:sp>
          <p:nvSpPr>
            <p:cNvPr id="4" name="Freeform 4"/>
            <p:cNvSpPr/>
            <p:nvPr/>
          </p:nvSpPr>
          <p:spPr>
            <a:xfrm>
              <a:off x="0" y="0"/>
              <a:ext cx="2181225" cy="485775"/>
            </a:xfrm>
            <a:custGeom>
              <a:avLst/>
              <a:gdLst/>
              <a:ahLst/>
              <a:cxnLst/>
              <a:rect l="l" t="t" r="r" b="b"/>
              <a:pathLst>
                <a:path w="2181225" h="485775">
                  <a:moveTo>
                    <a:pt x="0" y="485775"/>
                  </a:moveTo>
                  <a:lnTo>
                    <a:pt x="2181225" y="485775"/>
                  </a:lnTo>
                  <a:lnTo>
                    <a:pt x="2181225" y="0"/>
                  </a:lnTo>
                  <a:lnTo>
                    <a:pt x="0" y="0"/>
                  </a:lnTo>
                  <a:lnTo>
                    <a:pt x="0" y="485775"/>
                  </a:lnTo>
                  <a:close/>
                </a:path>
              </a:pathLst>
            </a:custGeom>
            <a:solidFill>
              <a:srgbClr val="FFFFFF"/>
            </a:solidFill>
          </p:spPr>
        </p:sp>
      </p:grpSp>
      <p:sp>
        <p:nvSpPr>
          <p:cNvPr id="5" name="Freeform 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6</a:t>
            </a:r>
          </a:p>
        </p:txBody>
      </p:sp>
      <p:sp>
        <p:nvSpPr>
          <p:cNvPr id="9" name="TextBox 9"/>
          <p:cNvSpPr txBox="1"/>
          <p:nvPr/>
        </p:nvSpPr>
        <p:spPr>
          <a:xfrm>
            <a:off x="4015978" y="778972"/>
            <a:ext cx="9906000" cy="1154162"/>
          </a:xfrm>
          <a:prstGeom prst="rect">
            <a:avLst/>
          </a:prstGeom>
        </p:spPr>
        <p:txBody>
          <a:bodyPr wrap="square" lIns="0" tIns="0" rIns="0" bIns="0" rtlCol="0" anchor="t">
            <a:spAutoFit/>
          </a:bodyPr>
          <a:lstStyle>
            <a:defPPr>
              <a:defRPr lang="en-US"/>
            </a:defPPr>
            <a:lvl1pPr>
              <a:lnSpc>
                <a:spcPts val="8987"/>
              </a:lnSpc>
              <a:defRPr sz="7200">
                <a:solidFill>
                  <a:srgbClr val="2E946B"/>
                </a:solidFill>
                <a:latin typeface="Trebuchet MS Bold"/>
              </a:defRPr>
            </a:lvl1pPr>
          </a:lstStyle>
          <a:p>
            <a:r>
              <a:rPr lang="en-IN" dirty="0"/>
              <a:t>PROPOSED SOLUTION</a:t>
            </a:r>
          </a:p>
        </p:txBody>
      </p:sp>
      <p:sp>
        <p:nvSpPr>
          <p:cNvPr id="10" name="TextBox 10"/>
          <p:cNvSpPr txBox="1"/>
          <p:nvPr/>
        </p:nvSpPr>
        <p:spPr>
          <a:xfrm>
            <a:off x="1116810" y="1933134"/>
            <a:ext cx="15113790" cy="9539535"/>
          </a:xfrm>
          <a:prstGeom prst="rect">
            <a:avLst/>
          </a:prstGeom>
        </p:spPr>
        <p:txBody>
          <a:bodyPr wrap="square" lIns="0" tIns="0" rIns="0" bIns="0" rtlCol="0" anchor="t">
            <a:spAutoFit/>
          </a:bodyPr>
          <a:lstStyle/>
          <a:p>
            <a:r>
              <a:rPr lang="en-US" sz="3285" u="sng" dirty="0" smtClean="0">
                <a:solidFill>
                  <a:srgbClr val="000000"/>
                </a:solidFill>
                <a:latin typeface="Times New Roman"/>
              </a:rPr>
              <a:t>Custom </a:t>
            </a:r>
            <a:r>
              <a:rPr lang="en-US" sz="3285" u="sng" dirty="0">
                <a:solidFill>
                  <a:srgbClr val="000000"/>
                </a:solidFill>
                <a:latin typeface="Times New Roman"/>
              </a:rPr>
              <a:t>CNN Model:</a:t>
            </a:r>
          </a:p>
          <a:p>
            <a:pPr marL="914400" lvl="1" indent="-457200">
              <a:buFont typeface="Arial" panose="020B0604020202020204" pitchFamily="34" charset="0"/>
              <a:buChar char="•"/>
            </a:pPr>
            <a:r>
              <a:rPr lang="en-US" sz="3285" dirty="0">
                <a:solidFill>
                  <a:srgbClr val="000000"/>
                </a:solidFill>
                <a:latin typeface="Times New Roman"/>
              </a:rPr>
              <a:t>The custom CNN model comprises multiple convolutional and pooling layers followed by fully connected layers for classification.</a:t>
            </a:r>
          </a:p>
          <a:p>
            <a:pPr marL="914400" lvl="1" indent="-457200">
              <a:buFont typeface="Arial" panose="020B0604020202020204" pitchFamily="34" charset="0"/>
              <a:buChar char="•"/>
            </a:pPr>
            <a:r>
              <a:rPr lang="en-US" sz="3285" dirty="0">
                <a:solidFill>
                  <a:srgbClr val="000000"/>
                </a:solidFill>
                <a:latin typeface="Times New Roman"/>
              </a:rPr>
              <a:t>Designed to learn hierarchical features from plant leaf images and make predictions on disease classes.</a:t>
            </a:r>
          </a:p>
          <a:p>
            <a:pPr marL="914400" lvl="1" indent="-457200">
              <a:buFont typeface="Arial" panose="020B0604020202020204" pitchFamily="34" charset="0"/>
              <a:buChar char="•"/>
            </a:pPr>
            <a:r>
              <a:rPr lang="en-US" sz="3285" dirty="0">
                <a:solidFill>
                  <a:srgbClr val="000000"/>
                </a:solidFill>
                <a:latin typeface="Times New Roman"/>
              </a:rPr>
              <a:t>Trained using a dataset of labeled images representing various plant diseases and healthy conditions.</a:t>
            </a:r>
          </a:p>
          <a:p>
            <a:r>
              <a:rPr lang="en-US" sz="3285" u="sng" dirty="0">
                <a:solidFill>
                  <a:srgbClr val="000000"/>
                </a:solidFill>
                <a:latin typeface="Times New Roman"/>
              </a:rPr>
              <a:t>VGG16-Based Model:</a:t>
            </a:r>
          </a:p>
          <a:p>
            <a:pPr marL="914400" lvl="1" indent="-457200">
              <a:buFont typeface="Arial" panose="020B0604020202020204" pitchFamily="34" charset="0"/>
              <a:buChar char="•"/>
            </a:pPr>
            <a:r>
              <a:rPr lang="en-US" sz="3285" dirty="0">
                <a:solidFill>
                  <a:srgbClr val="000000"/>
                </a:solidFill>
                <a:latin typeface="Times New Roman"/>
              </a:rPr>
              <a:t>Utilizes the VGG16 architecture, pre-trained on the ImageNet dataset, as the base model.</a:t>
            </a:r>
          </a:p>
          <a:p>
            <a:pPr marL="914400" lvl="1" indent="-457200">
              <a:buFont typeface="Arial" panose="020B0604020202020204" pitchFamily="34" charset="0"/>
              <a:buChar char="•"/>
            </a:pPr>
            <a:r>
              <a:rPr lang="en-US" sz="3285" dirty="0">
                <a:solidFill>
                  <a:srgbClr val="000000"/>
                </a:solidFill>
                <a:latin typeface="Times New Roman"/>
              </a:rPr>
              <a:t>Custom layers are added on top of the VGG16 base to adapt it for plant disease classification.</a:t>
            </a:r>
          </a:p>
          <a:p>
            <a:pPr marL="914400" lvl="1" indent="-457200">
              <a:buFont typeface="Arial" panose="020B0604020202020204" pitchFamily="34" charset="0"/>
              <a:buChar char="•"/>
            </a:pPr>
            <a:r>
              <a:rPr lang="en-US" sz="3285" dirty="0">
                <a:solidFill>
                  <a:srgbClr val="000000"/>
                </a:solidFill>
                <a:latin typeface="Times New Roman"/>
              </a:rPr>
              <a:t>Leveraging transfer learning to benefit from the knowledge learned by VGG16 on a diverse range of images.</a:t>
            </a:r>
          </a:p>
          <a:p>
            <a:pPr algn="just">
              <a:lnSpc>
                <a:spcPts val="4810"/>
              </a:lnSpc>
            </a:pP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a:p>
            <a:pPr algn="just">
              <a:lnSpc>
                <a:spcPts val="4810"/>
              </a:lnSpc>
            </a:pPr>
            <a:endParaRPr lang="en-US" sz="3200"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037556" y="2300288"/>
            <a:ext cx="471488" cy="485775"/>
          </a:xfrm>
          <a:custGeom>
            <a:avLst/>
            <a:gdLst/>
            <a:ahLst/>
            <a:cxnLst/>
            <a:rect l="l" t="t" r="r" b="b"/>
            <a:pathLst>
              <a:path w="471488" h="485775">
                <a:moveTo>
                  <a:pt x="0" y="0"/>
                </a:moveTo>
                <a:lnTo>
                  <a:pt x="471488" y="0"/>
                </a:lnTo>
                <a:lnTo>
                  <a:pt x="471488" y="485774"/>
                </a:lnTo>
                <a:lnTo>
                  <a:pt x="0" y="48577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7" name="TextBox 7"/>
          <p:cNvSpPr txBox="1"/>
          <p:nvPr/>
        </p:nvSpPr>
        <p:spPr>
          <a:xfrm>
            <a:off x="1128713" y="9674633"/>
            <a:ext cx="2659732" cy="302714"/>
          </a:xfrm>
          <a:prstGeom prst="rect">
            <a:avLst/>
          </a:prstGeom>
        </p:spPr>
        <p:txBody>
          <a:bodyPr lIns="0" tIns="0" rIns="0" bIns="0" rtlCol="0" anchor="t">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7</a:t>
            </a:r>
          </a:p>
        </p:txBody>
      </p:sp>
      <p:sp>
        <p:nvSpPr>
          <p:cNvPr id="9" name="TextBox 9"/>
          <p:cNvSpPr txBox="1"/>
          <p:nvPr/>
        </p:nvSpPr>
        <p:spPr>
          <a:xfrm>
            <a:off x="4296112" y="620996"/>
            <a:ext cx="15482887" cy="1107996"/>
          </a:xfrm>
          <a:prstGeom prst="rect">
            <a:avLst/>
          </a:prstGeom>
        </p:spPr>
        <p:txBody>
          <a:bodyPr wrap="square" lIns="0" tIns="0" rIns="0" bIns="0" rtlCol="0" anchor="t">
            <a:spAutoFit/>
          </a:bodyPr>
          <a:lstStyle/>
          <a:p>
            <a:r>
              <a:rPr lang="en-IN" sz="7200" dirty="0">
                <a:solidFill>
                  <a:srgbClr val="2E946B"/>
                </a:solidFill>
                <a:latin typeface="Trebuchet MS Bold"/>
              </a:rPr>
              <a:t>SYSTEM APPROACH</a:t>
            </a:r>
          </a:p>
        </p:txBody>
      </p:sp>
      <p:sp>
        <p:nvSpPr>
          <p:cNvPr id="10" name="TextBox 10"/>
          <p:cNvSpPr txBox="1"/>
          <p:nvPr/>
        </p:nvSpPr>
        <p:spPr>
          <a:xfrm>
            <a:off x="1796620" y="3078832"/>
            <a:ext cx="14205380" cy="4129336"/>
          </a:xfrm>
          <a:prstGeom prst="rect">
            <a:avLst/>
          </a:prstGeom>
        </p:spPr>
        <p:txBody>
          <a:bodyPr wrap="square" lIns="0" tIns="0" rIns="0" bIns="0" rtlCol="0" anchor="t">
            <a:spAutoFit/>
          </a:bodyPr>
          <a:lstStyle/>
          <a:p>
            <a:pPr algn="just">
              <a:lnSpc>
                <a:spcPts val="4599"/>
              </a:lnSpc>
            </a:pPr>
            <a:r>
              <a:rPr lang="en-US" sz="3285" b="1" dirty="0">
                <a:solidFill>
                  <a:srgbClr val="000000"/>
                </a:solidFill>
                <a:latin typeface="Times New Roman"/>
              </a:rPr>
              <a:t>Hardware </a:t>
            </a:r>
            <a:r>
              <a:rPr lang="en-US" sz="3285" b="1" dirty="0" smtClean="0">
                <a:solidFill>
                  <a:srgbClr val="000000"/>
                </a:solidFill>
                <a:latin typeface="Times New Roman"/>
              </a:rPr>
              <a:t>Requirements</a:t>
            </a:r>
            <a:endParaRPr lang="en-US" sz="3285" b="1" dirty="0">
              <a:solidFill>
                <a:srgbClr val="000000"/>
              </a:solidFill>
              <a:latin typeface="Times New Roman"/>
            </a:endParaRP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Processor: Intel Core i5 or equivalent, or higher.</a:t>
            </a: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RAM: Minimum 8GB, recommended 16GB or higher for optimal performance.</a:t>
            </a: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Storage: At least 100GB of free disk space for storing </a:t>
            </a:r>
            <a:r>
              <a:rPr lang="en-US" sz="3285" dirty="0" smtClean="0">
                <a:solidFill>
                  <a:srgbClr val="000000"/>
                </a:solidFill>
                <a:latin typeface="Times New Roman"/>
              </a:rPr>
              <a:t>datasets </a:t>
            </a:r>
            <a:r>
              <a:rPr lang="en-US" sz="3285" dirty="0">
                <a:solidFill>
                  <a:srgbClr val="000000"/>
                </a:solidFill>
                <a:latin typeface="Times New Roman"/>
              </a:rPr>
              <a:t>and database files.</a:t>
            </a:r>
          </a:p>
          <a:p>
            <a:pPr marL="457200" indent="-457200" algn="just">
              <a:lnSpc>
                <a:spcPts val="4599"/>
              </a:lnSpc>
              <a:buFont typeface="Wingdings" panose="05000000000000000000" pitchFamily="2" charset="2"/>
              <a:buChar char="ü"/>
            </a:pPr>
            <a:r>
              <a:rPr lang="en-US" sz="3285" dirty="0" smtClean="0">
                <a:solidFill>
                  <a:srgbClr val="000000"/>
                </a:solidFill>
                <a:latin typeface="Times New Roman"/>
              </a:rPr>
              <a:t>Network </a:t>
            </a:r>
            <a:r>
              <a:rPr lang="en-US" sz="3285" dirty="0">
                <a:solidFill>
                  <a:srgbClr val="000000"/>
                </a:solidFill>
                <a:latin typeface="Times New Roman"/>
              </a:rPr>
              <a:t>Connection: Required for accessing online resources, such as pre-trained models </a:t>
            </a:r>
            <a:endParaRPr lang="en-US" sz="3285" dirty="0" smtClean="0">
              <a:solidFill>
                <a:srgbClr val="000000"/>
              </a:solidFill>
              <a:latin typeface="Times New Roman"/>
            </a:endParaRPr>
          </a:p>
          <a:p>
            <a:pPr marL="457200" indent="-457200" algn="just">
              <a:lnSpc>
                <a:spcPts val="4599"/>
              </a:lnSpc>
              <a:buFont typeface="Wingdings" panose="05000000000000000000" pitchFamily="2" charset="2"/>
              <a:buChar char="ü"/>
            </a:pPr>
            <a:r>
              <a:rPr lang="en-US" sz="3285" dirty="0">
                <a:solidFill>
                  <a:srgbClr val="000000"/>
                </a:solidFill>
                <a:latin typeface="Times New Roman"/>
              </a:rPr>
              <a:t>GPU: NVIDIA GeForce GTX 1060 or </a:t>
            </a:r>
            <a:r>
              <a:rPr lang="en-US" sz="3285" dirty="0" smtClean="0">
                <a:solidFill>
                  <a:srgbClr val="000000"/>
                </a:solidFill>
                <a:latin typeface="Times New Roman"/>
              </a:rPr>
              <a:t>higher</a:t>
            </a:r>
            <a:endParaRPr lang="en-US" sz="3285" dirty="0">
              <a:solidFill>
                <a:srgbClr val="000000"/>
              </a:solidFill>
              <a:latin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037556" y="2300288"/>
            <a:ext cx="471488" cy="485775"/>
          </a:xfrm>
          <a:custGeom>
            <a:avLst/>
            <a:gdLst/>
            <a:ahLst/>
            <a:cxnLst/>
            <a:rect l="l" t="t" r="r" b="b"/>
            <a:pathLst>
              <a:path w="471488" h="485775">
                <a:moveTo>
                  <a:pt x="0" y="0"/>
                </a:moveTo>
                <a:lnTo>
                  <a:pt x="471488" y="0"/>
                </a:lnTo>
                <a:lnTo>
                  <a:pt x="471488" y="485774"/>
                </a:lnTo>
                <a:lnTo>
                  <a:pt x="0" y="48577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8"/>
            <a:stretch>
              <a:fillRect/>
            </a:stretch>
          </a:blipFill>
        </p:spPr>
      </p:sp>
      <p:sp>
        <p:nvSpPr>
          <p:cNvPr id="8" name="TextBox 8"/>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7</a:t>
            </a:r>
          </a:p>
        </p:txBody>
      </p:sp>
      <p:sp>
        <p:nvSpPr>
          <p:cNvPr id="9" name="TextBox 9"/>
          <p:cNvSpPr txBox="1"/>
          <p:nvPr/>
        </p:nvSpPr>
        <p:spPr>
          <a:xfrm>
            <a:off x="4296112" y="773848"/>
            <a:ext cx="15482887" cy="1107996"/>
          </a:xfrm>
          <a:prstGeom prst="rect">
            <a:avLst/>
          </a:prstGeom>
        </p:spPr>
        <p:txBody>
          <a:bodyPr wrap="square" lIns="0" tIns="0" rIns="0" bIns="0" rtlCol="0" anchor="t">
            <a:spAutoFit/>
          </a:bodyPr>
          <a:lstStyle/>
          <a:p>
            <a:r>
              <a:rPr lang="en-IN" sz="7200" dirty="0">
                <a:solidFill>
                  <a:srgbClr val="2E946B"/>
                </a:solidFill>
                <a:latin typeface="Trebuchet MS Bold"/>
              </a:rPr>
              <a:t>SYSTEM APPROACH</a:t>
            </a:r>
          </a:p>
        </p:txBody>
      </p:sp>
      <p:sp>
        <p:nvSpPr>
          <p:cNvPr id="10" name="TextBox 10"/>
          <p:cNvSpPr txBox="1"/>
          <p:nvPr/>
        </p:nvSpPr>
        <p:spPr>
          <a:xfrm>
            <a:off x="1981200" y="2033985"/>
            <a:ext cx="16784272" cy="7161704"/>
          </a:xfrm>
          <a:prstGeom prst="rect">
            <a:avLst/>
          </a:prstGeom>
        </p:spPr>
        <p:txBody>
          <a:bodyPr wrap="square" lIns="0" tIns="0" rIns="0" bIns="0" rtlCol="0" anchor="t">
            <a:spAutoFit/>
          </a:bodyPr>
          <a:lstStyle/>
          <a:p>
            <a:pPr algn="just">
              <a:lnSpc>
                <a:spcPts val="4599"/>
              </a:lnSpc>
            </a:pPr>
            <a:r>
              <a:rPr lang="en-US" sz="3285" b="1" dirty="0">
                <a:solidFill>
                  <a:srgbClr val="000000"/>
                </a:solidFill>
                <a:latin typeface="Times New Roman"/>
              </a:rPr>
              <a:t>Software Requirements:</a:t>
            </a:r>
          </a:p>
          <a:p>
            <a:pPr marL="457200" indent="-457200">
              <a:buFont typeface="Wingdings" panose="05000000000000000000" pitchFamily="2" charset="2"/>
              <a:buChar char="v"/>
            </a:pPr>
            <a:r>
              <a:rPr lang="en-US" sz="3285" dirty="0">
                <a:solidFill>
                  <a:srgbClr val="000000"/>
                </a:solidFill>
                <a:latin typeface="Times New Roman"/>
              </a:rPr>
              <a:t>Operating </a:t>
            </a:r>
            <a:r>
              <a:rPr lang="en-US" sz="3285" dirty="0" smtClean="0">
                <a:solidFill>
                  <a:srgbClr val="000000"/>
                </a:solidFill>
                <a:latin typeface="Times New Roman"/>
              </a:rPr>
              <a:t>System:</a:t>
            </a:r>
          </a:p>
          <a:p>
            <a:pPr marL="914400" lvl="1" indent="-457200">
              <a:buFont typeface="Arial" panose="020B0604020202020204" pitchFamily="34" charset="0"/>
              <a:buChar char="•"/>
            </a:pPr>
            <a:r>
              <a:rPr lang="en-US" sz="3285" dirty="0">
                <a:solidFill>
                  <a:srgbClr val="000000"/>
                </a:solidFill>
                <a:latin typeface="Times New Roman"/>
              </a:rPr>
              <a:t>Compatible with Windows, </a:t>
            </a:r>
            <a:r>
              <a:rPr lang="en-US" sz="3285" dirty="0" err="1">
                <a:solidFill>
                  <a:srgbClr val="000000"/>
                </a:solidFill>
                <a:latin typeface="Times New Roman"/>
              </a:rPr>
              <a:t>macOS</a:t>
            </a:r>
            <a:r>
              <a:rPr lang="en-US" sz="3285" dirty="0">
                <a:solidFill>
                  <a:srgbClr val="000000"/>
                </a:solidFill>
                <a:latin typeface="Times New Roman"/>
              </a:rPr>
              <a:t>, or Linux distributions</a:t>
            </a:r>
          </a:p>
          <a:p>
            <a:pPr marL="457200" indent="-457200">
              <a:buFont typeface="Wingdings" panose="05000000000000000000" pitchFamily="2" charset="2"/>
              <a:buChar char="v"/>
            </a:pPr>
            <a:r>
              <a:rPr lang="en-US" sz="3285" dirty="0" smtClean="0">
                <a:solidFill>
                  <a:srgbClr val="000000"/>
                </a:solidFill>
                <a:latin typeface="Times New Roman"/>
              </a:rPr>
              <a:t>Development Environment:</a:t>
            </a:r>
          </a:p>
          <a:p>
            <a:pPr marL="914400" lvl="1" indent="-457200">
              <a:buFont typeface="Arial" panose="020B0604020202020204" pitchFamily="34" charset="0"/>
              <a:buChar char="•"/>
            </a:pPr>
            <a:r>
              <a:rPr lang="en-US" sz="3285" dirty="0">
                <a:solidFill>
                  <a:srgbClr val="000000"/>
                </a:solidFill>
                <a:latin typeface="Times New Roman"/>
              </a:rPr>
              <a:t>Python 3.x installed (Anaconda distribution recommended)</a:t>
            </a:r>
          </a:p>
          <a:p>
            <a:pPr marL="914400" lvl="1" indent="-457200">
              <a:buFont typeface="Arial" panose="020B0604020202020204" pitchFamily="34" charset="0"/>
              <a:buChar char="•"/>
            </a:pPr>
            <a:r>
              <a:rPr lang="en-US" sz="3285" dirty="0" smtClean="0">
                <a:solidFill>
                  <a:srgbClr val="000000"/>
                </a:solidFill>
                <a:latin typeface="Times New Roman"/>
              </a:rPr>
              <a:t>Integrated </a:t>
            </a:r>
            <a:r>
              <a:rPr lang="en-US" sz="3285" dirty="0">
                <a:solidFill>
                  <a:srgbClr val="000000"/>
                </a:solidFill>
                <a:latin typeface="Times New Roman"/>
              </a:rPr>
              <a:t>Development Environment (IDE) such as </a:t>
            </a:r>
            <a:r>
              <a:rPr lang="en-US" sz="3285" dirty="0" smtClean="0">
                <a:solidFill>
                  <a:srgbClr val="000000"/>
                </a:solidFill>
                <a:latin typeface="Times New Roman"/>
              </a:rPr>
              <a:t>Google </a:t>
            </a:r>
            <a:r>
              <a:rPr lang="en-US" sz="3285" dirty="0" err="1">
                <a:solidFill>
                  <a:srgbClr val="000000"/>
                </a:solidFill>
                <a:latin typeface="Times New Roman"/>
              </a:rPr>
              <a:t>Colab</a:t>
            </a:r>
            <a:endParaRPr lang="en-US" sz="3285" dirty="0">
              <a:solidFill>
                <a:srgbClr val="000000"/>
              </a:solidFill>
              <a:latin typeface="Times New Roman"/>
            </a:endParaRPr>
          </a:p>
          <a:p>
            <a:pPr marL="457200" indent="-457200">
              <a:buFont typeface="Wingdings" panose="05000000000000000000" pitchFamily="2" charset="2"/>
              <a:buChar char="v"/>
            </a:pPr>
            <a:r>
              <a:rPr lang="en-US" sz="3285" dirty="0">
                <a:solidFill>
                  <a:srgbClr val="000000"/>
                </a:solidFill>
                <a:latin typeface="Times New Roman"/>
              </a:rPr>
              <a:t>Libraries and Packages:</a:t>
            </a:r>
          </a:p>
          <a:p>
            <a:pPr marL="914400" lvl="1" indent="-457200">
              <a:buFont typeface="Arial" panose="020B0604020202020204" pitchFamily="34" charset="0"/>
              <a:buChar char="•"/>
            </a:pPr>
            <a:r>
              <a:rPr lang="en-US" sz="3285" dirty="0" err="1">
                <a:solidFill>
                  <a:srgbClr val="000000"/>
                </a:solidFill>
                <a:latin typeface="Times New Roman"/>
              </a:rPr>
              <a:t>TensorFlow</a:t>
            </a:r>
            <a:r>
              <a:rPr lang="en-US" sz="3285" dirty="0">
                <a:solidFill>
                  <a:srgbClr val="000000"/>
                </a:solidFill>
                <a:latin typeface="Times New Roman"/>
              </a:rPr>
              <a:t> 2.x or higher</a:t>
            </a:r>
          </a:p>
          <a:p>
            <a:pPr marL="914400" lvl="1" indent="-457200">
              <a:buFont typeface="Arial" panose="020B0604020202020204" pitchFamily="34" charset="0"/>
              <a:buChar char="•"/>
            </a:pPr>
            <a:r>
              <a:rPr lang="en-US" sz="3285" dirty="0" err="1">
                <a:solidFill>
                  <a:srgbClr val="000000"/>
                </a:solidFill>
                <a:latin typeface="Times New Roman"/>
              </a:rPr>
              <a:t>NumPy</a:t>
            </a:r>
            <a:endParaRPr lang="en-US" sz="3285" dirty="0">
              <a:solidFill>
                <a:srgbClr val="000000"/>
              </a:solidFill>
              <a:latin typeface="Times New Roman"/>
            </a:endParaRPr>
          </a:p>
          <a:p>
            <a:pPr marL="914400" lvl="1" indent="-457200">
              <a:buFont typeface="Arial" panose="020B0604020202020204" pitchFamily="34" charset="0"/>
              <a:buChar char="•"/>
            </a:pPr>
            <a:r>
              <a:rPr lang="en-US" sz="3285" dirty="0" err="1">
                <a:solidFill>
                  <a:srgbClr val="000000"/>
                </a:solidFill>
                <a:latin typeface="Times New Roman"/>
              </a:rPr>
              <a:t>Matplotlib</a:t>
            </a:r>
            <a:endParaRPr lang="en-US" sz="3285" dirty="0">
              <a:solidFill>
                <a:srgbClr val="000000"/>
              </a:solidFill>
              <a:latin typeface="Times New Roman"/>
            </a:endParaRPr>
          </a:p>
          <a:p>
            <a:pPr marL="914400" lvl="1" indent="-457200">
              <a:buFont typeface="Arial" panose="020B0604020202020204" pitchFamily="34" charset="0"/>
              <a:buChar char="•"/>
            </a:pPr>
            <a:r>
              <a:rPr lang="en-US" sz="3285" dirty="0" err="1">
                <a:solidFill>
                  <a:srgbClr val="000000"/>
                </a:solidFill>
                <a:latin typeface="Times New Roman"/>
              </a:rPr>
              <a:t>scikit</a:t>
            </a:r>
            <a:r>
              <a:rPr lang="en-US" sz="3285" dirty="0">
                <a:solidFill>
                  <a:srgbClr val="000000"/>
                </a:solidFill>
                <a:latin typeface="Times New Roman"/>
              </a:rPr>
              <a:t>-learn</a:t>
            </a:r>
          </a:p>
          <a:p>
            <a:pPr marL="914400" lvl="1" indent="-457200">
              <a:buFont typeface="Arial" panose="020B0604020202020204" pitchFamily="34" charset="0"/>
              <a:buChar char="•"/>
            </a:pPr>
            <a:r>
              <a:rPr lang="en-US" sz="3285" dirty="0">
                <a:solidFill>
                  <a:srgbClr val="000000"/>
                </a:solidFill>
                <a:latin typeface="Times New Roman"/>
              </a:rPr>
              <a:t>Google </a:t>
            </a:r>
            <a:r>
              <a:rPr lang="en-US" sz="3285" dirty="0" err="1">
                <a:solidFill>
                  <a:srgbClr val="000000"/>
                </a:solidFill>
                <a:latin typeface="Times New Roman"/>
              </a:rPr>
              <a:t>Colab</a:t>
            </a:r>
            <a:r>
              <a:rPr lang="en-US" sz="3285" dirty="0">
                <a:solidFill>
                  <a:srgbClr val="000000"/>
                </a:solidFill>
                <a:latin typeface="Times New Roman"/>
              </a:rPr>
              <a:t> </a:t>
            </a:r>
            <a:endParaRPr lang="en-US" sz="3285" dirty="0" smtClean="0">
              <a:solidFill>
                <a:srgbClr val="000000"/>
              </a:solidFill>
              <a:latin typeface="Times New Roman"/>
            </a:endParaRPr>
          </a:p>
          <a:p>
            <a:pPr marL="457200" indent="-457200">
              <a:buFont typeface="Wingdings" panose="05000000000000000000" pitchFamily="2" charset="2"/>
              <a:buChar char="v"/>
            </a:pPr>
            <a:r>
              <a:rPr lang="en-US" sz="3285" dirty="0" smtClean="0">
                <a:solidFill>
                  <a:srgbClr val="000000"/>
                </a:solidFill>
                <a:latin typeface="Times New Roman"/>
              </a:rPr>
              <a:t>Additional Tools:</a:t>
            </a:r>
          </a:p>
          <a:p>
            <a:pPr marL="914400" lvl="1" indent="-457200">
              <a:buFont typeface="Arial" panose="020B0604020202020204" pitchFamily="34" charset="0"/>
              <a:buChar char="•"/>
            </a:pPr>
            <a:r>
              <a:rPr lang="en-US" sz="3285" dirty="0" smtClean="0">
                <a:solidFill>
                  <a:srgbClr val="000000"/>
                </a:solidFill>
                <a:latin typeface="Times New Roman"/>
              </a:rPr>
              <a:t>Google </a:t>
            </a:r>
            <a:r>
              <a:rPr lang="en-US" sz="3285" dirty="0">
                <a:solidFill>
                  <a:srgbClr val="000000"/>
                </a:solidFill>
                <a:latin typeface="Times New Roman"/>
              </a:rPr>
              <a:t>Drive </a:t>
            </a:r>
            <a:endParaRPr lang="en-US" sz="3285" dirty="0" smtClean="0">
              <a:solidFill>
                <a:srgbClr val="000000"/>
              </a:solidFill>
              <a:latin typeface="Times New Roman"/>
            </a:endParaRPr>
          </a:p>
        </p:txBody>
      </p:sp>
    </p:spTree>
    <p:extLst>
      <p:ext uri="{BB962C8B-B14F-4D97-AF65-F5344CB8AC3E}">
        <p14:creationId xmlns:p14="http://schemas.microsoft.com/office/powerpoint/2010/main" val="2743506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48109" y="-95255"/>
            <a:ext cx="7335145" cy="10477510"/>
          </a:xfrm>
          <a:custGeom>
            <a:avLst/>
            <a:gdLst/>
            <a:ahLst/>
            <a:cxnLst/>
            <a:rect l="l" t="t" r="r" b="b"/>
            <a:pathLst>
              <a:path w="7335145" h="10477510">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17087278" y="9674633"/>
            <a:ext cx="112300" cy="302714"/>
          </a:xfrm>
          <a:prstGeom prst="rect">
            <a:avLst/>
          </a:prstGeom>
        </p:spPr>
        <p:txBody>
          <a:bodyPr lIns="0" tIns="0" rIns="0" bIns="0" rtlCol="0" anchor="t">
            <a:spAutoFit/>
          </a:bodyPr>
          <a:lstStyle/>
          <a:p>
            <a:pPr algn="l">
              <a:lnSpc>
                <a:spcPts val="2362"/>
              </a:lnSpc>
            </a:pPr>
            <a:r>
              <a:rPr lang="en-US" sz="1687">
                <a:solidFill>
                  <a:srgbClr val="2E946B"/>
                </a:solidFill>
                <a:latin typeface="Trebuchet MS"/>
              </a:rPr>
              <a:t>8</a:t>
            </a:r>
          </a:p>
        </p:txBody>
      </p:sp>
      <p:sp>
        <p:nvSpPr>
          <p:cNvPr id="8" name="TextBox 8"/>
          <p:cNvSpPr txBox="1"/>
          <p:nvPr/>
        </p:nvSpPr>
        <p:spPr>
          <a:xfrm>
            <a:off x="1118553" y="623854"/>
            <a:ext cx="17006888" cy="1107996"/>
          </a:xfrm>
          <a:prstGeom prst="rect">
            <a:avLst/>
          </a:prstGeom>
        </p:spPr>
        <p:txBody>
          <a:bodyPr wrap="square" lIns="0" tIns="0" rIns="0" bIns="0" rtlCol="0" anchor="t">
            <a:spAutoFit/>
          </a:bodyPr>
          <a:lstStyle/>
          <a:p>
            <a:r>
              <a:rPr lang="en-IN" sz="7200" dirty="0">
                <a:solidFill>
                  <a:srgbClr val="2E946B"/>
                </a:solidFill>
                <a:latin typeface="Trebuchet MS Bold"/>
              </a:rPr>
              <a:t>SOLUTION DEVELOPMENT APPROACH</a:t>
            </a:r>
          </a:p>
        </p:txBody>
      </p:sp>
      <p:sp>
        <p:nvSpPr>
          <p:cNvPr id="9" name="TextBox 9"/>
          <p:cNvSpPr txBox="1"/>
          <p:nvPr/>
        </p:nvSpPr>
        <p:spPr>
          <a:xfrm>
            <a:off x="3405563" y="1992961"/>
            <a:ext cx="11887411" cy="1756891"/>
          </a:xfrm>
          <a:prstGeom prst="rect">
            <a:avLst/>
          </a:prstGeom>
        </p:spPr>
        <p:txBody>
          <a:bodyPr lIns="0" tIns="0" rIns="0" bIns="0" rtlCol="0" anchor="t">
            <a:spAutoFit/>
          </a:bodyPr>
          <a:lstStyle/>
          <a:p>
            <a:pPr>
              <a:lnSpc>
                <a:spcPts val="5307"/>
              </a:lnSpc>
            </a:pPr>
            <a:endParaRPr dirty="0"/>
          </a:p>
          <a:p>
            <a:pPr>
              <a:lnSpc>
                <a:spcPts val="4187"/>
              </a:lnSpc>
            </a:pPr>
            <a:endParaRPr lang="en-US" sz="3090" dirty="0">
              <a:solidFill>
                <a:srgbClr val="000000"/>
              </a:solidFill>
              <a:latin typeface="Times New Roman"/>
            </a:endParaRPr>
          </a:p>
          <a:p>
            <a:pPr>
              <a:lnSpc>
                <a:spcPts val="4187"/>
              </a:lnSpc>
            </a:pPr>
            <a:endParaRPr lang="en-US" sz="3090" dirty="0">
              <a:solidFill>
                <a:srgbClr val="000000"/>
              </a:solidFill>
              <a:latin typeface="Times New Roman"/>
            </a:endParaRPr>
          </a:p>
        </p:txBody>
      </p:sp>
      <p:sp>
        <p:nvSpPr>
          <p:cNvPr id="10" name="Rectangle 9"/>
          <p:cNvSpPr/>
          <p:nvPr/>
        </p:nvSpPr>
        <p:spPr>
          <a:xfrm>
            <a:off x="1752600" y="1992961"/>
            <a:ext cx="15087600" cy="8463855"/>
          </a:xfrm>
          <a:prstGeom prst="rect">
            <a:avLst/>
          </a:prstGeom>
        </p:spPr>
        <p:txBody>
          <a:bodyPr wrap="square">
            <a:spAutoFit/>
          </a:bodyPr>
          <a:lstStyle/>
          <a:p>
            <a:pPr marL="457200" indent="-457200">
              <a:buFont typeface="Arial" panose="020B0604020202020204" pitchFamily="34" charset="0"/>
              <a:buChar char="•"/>
            </a:pPr>
            <a:r>
              <a:rPr lang="en-US" sz="3200" b="1" dirty="0" smtClean="0">
                <a:solidFill>
                  <a:srgbClr val="000000"/>
                </a:solidFill>
                <a:latin typeface="Times New Roman" panose="02020603050405020304" pitchFamily="18" charset="0"/>
                <a:cs typeface="Times New Roman" panose="02020603050405020304" pitchFamily="18" charset="0"/>
              </a:rPr>
              <a:t>Data Collection and Preprocessing:</a:t>
            </a:r>
            <a:endParaRPr lang="en-US" sz="3200" b="1" dirty="0">
              <a:solidFill>
                <a:srgbClr val="000000"/>
              </a:solidFill>
              <a:latin typeface="Times New Roman" panose="02020603050405020304" pitchFamily="18" charset="0"/>
              <a:cs typeface="Times New Roman" panose="02020603050405020304" pitchFamily="18" charset="0"/>
            </a:endParaRPr>
          </a:p>
          <a:p>
            <a:pPr lvl="1"/>
            <a:r>
              <a:rPr lang="en-US" sz="3200" dirty="0" smtClean="0">
                <a:solidFill>
                  <a:srgbClr val="000000"/>
                </a:solidFill>
                <a:latin typeface="Times New Roman" panose="02020603050405020304" pitchFamily="18" charset="0"/>
                <a:cs typeface="Times New Roman" panose="02020603050405020304" pitchFamily="18" charset="0"/>
              </a:rPr>
              <a:t>Preprocess </a:t>
            </a:r>
            <a:r>
              <a:rPr lang="en-US" sz="3200" dirty="0">
                <a:solidFill>
                  <a:srgbClr val="000000"/>
                </a:solidFill>
                <a:latin typeface="Times New Roman" panose="02020603050405020304" pitchFamily="18" charset="0"/>
                <a:cs typeface="Times New Roman" panose="02020603050405020304" pitchFamily="18" charset="0"/>
              </a:rPr>
              <a:t>the images by resizing, rescaling, and augmenting to enhance model robustness and generalization.</a:t>
            </a:r>
          </a:p>
          <a:p>
            <a:pPr marL="457200" indent="-457200">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Model Selection:</a:t>
            </a:r>
          </a:p>
          <a:p>
            <a:pPr lvl="1"/>
            <a:r>
              <a:rPr lang="en-US" sz="3200" dirty="0">
                <a:solidFill>
                  <a:srgbClr val="000000"/>
                </a:solidFill>
                <a:latin typeface="Times New Roman" panose="02020603050405020304" pitchFamily="18" charset="0"/>
                <a:cs typeface="Times New Roman" panose="02020603050405020304" pitchFamily="18" charset="0"/>
              </a:rPr>
              <a:t>Choose appropriate deep learning architectures for plant disease detection, such as convolutional neural networks (CNNs) and pre-trained models like VGG16</a:t>
            </a:r>
            <a:r>
              <a:rPr lang="en-US" sz="3200" dirty="0" smtClean="0">
                <a:solidFill>
                  <a:srgbClr val="000000"/>
                </a:solidFill>
                <a:latin typeface="Times New Roman" panose="02020603050405020304" pitchFamily="18" charset="0"/>
                <a:cs typeface="Times New Roman" panose="02020603050405020304" pitchFamily="18" charset="0"/>
              </a:rPr>
              <a:t>.</a:t>
            </a:r>
            <a:endParaRPr lang="en-US" sz="3200" dirty="0">
              <a:solidFill>
                <a:srgbClr val="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Model Development:</a:t>
            </a:r>
          </a:p>
          <a:p>
            <a:pPr lvl="1"/>
            <a:r>
              <a:rPr lang="en-US" sz="3200" dirty="0">
                <a:solidFill>
                  <a:srgbClr val="000000"/>
                </a:solidFill>
                <a:latin typeface="Times New Roman" panose="02020603050405020304" pitchFamily="18" charset="0"/>
                <a:cs typeface="Times New Roman" panose="02020603050405020304" pitchFamily="18" charset="0"/>
              </a:rPr>
              <a:t>Design the custom CNN model architecture, comprising convolutional, pooling, and fully connected layers.</a:t>
            </a:r>
          </a:p>
          <a:p>
            <a:pPr lvl="1"/>
            <a:r>
              <a:rPr lang="en-US" sz="3200" dirty="0">
                <a:solidFill>
                  <a:srgbClr val="000000"/>
                </a:solidFill>
                <a:latin typeface="Times New Roman" panose="02020603050405020304" pitchFamily="18" charset="0"/>
                <a:cs typeface="Times New Roman" panose="02020603050405020304" pitchFamily="18" charset="0"/>
              </a:rPr>
              <a:t>Adapt the VGG16 architecture by adding custom layers on top to fine-tune it for plant disease classification.</a:t>
            </a:r>
          </a:p>
          <a:p>
            <a:pPr marL="457200" indent="-457200">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Model Training and Evaluation:</a:t>
            </a:r>
          </a:p>
          <a:p>
            <a:pPr lvl="1"/>
            <a:r>
              <a:rPr lang="en-US" sz="3200" dirty="0">
                <a:solidFill>
                  <a:srgbClr val="000000"/>
                </a:solidFill>
                <a:latin typeface="Times New Roman" panose="02020603050405020304" pitchFamily="18" charset="0"/>
                <a:cs typeface="Times New Roman" panose="02020603050405020304" pitchFamily="18" charset="0"/>
              </a:rPr>
              <a:t>Train the models using the prepared dataset, utilizing techniques like transfer learning and data augmentation.</a:t>
            </a:r>
          </a:p>
          <a:p>
            <a:pPr marL="457200" indent="-457200">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Deployment </a:t>
            </a:r>
            <a:r>
              <a:rPr lang="en-US" sz="3200" b="1" dirty="0">
                <a:solidFill>
                  <a:srgbClr val="000000"/>
                </a:solidFill>
                <a:latin typeface="Times New Roman" panose="02020603050405020304" pitchFamily="18" charset="0"/>
                <a:cs typeface="Times New Roman" panose="02020603050405020304" pitchFamily="18" charset="0"/>
              </a:rPr>
              <a:t>and Inference:</a:t>
            </a:r>
          </a:p>
          <a:p>
            <a:pPr lvl="1"/>
            <a:r>
              <a:rPr lang="en-US" sz="3200" dirty="0">
                <a:solidFill>
                  <a:srgbClr val="000000"/>
                </a:solidFill>
                <a:latin typeface="Times New Roman" panose="02020603050405020304" pitchFamily="18" charset="0"/>
                <a:cs typeface="Times New Roman" panose="02020603050405020304" pitchFamily="18" charset="0"/>
              </a:rPr>
              <a:t>Deploy the trained models for real-time inference on new plant leaf images.</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559</Words>
  <Application>Microsoft Office PowerPoint</Application>
  <PresentationFormat>Custom</PresentationFormat>
  <Paragraphs>111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Times New Roman</vt:lpstr>
      <vt:lpstr>Canva Sans</vt:lpstr>
      <vt:lpstr>Arial</vt:lpstr>
      <vt:lpstr>Times New Roman Bold</vt:lpstr>
      <vt:lpstr>Trebuchet MS</vt:lpstr>
      <vt:lpstr>Wingdings</vt:lpstr>
      <vt:lpstr>Calibri</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nm_ppt</dc:title>
  <dc:creator>Administrator</dc:creator>
  <cp:lastModifiedBy>admin</cp:lastModifiedBy>
  <cp:revision>20</cp:revision>
  <dcterms:created xsi:type="dcterms:W3CDTF">2006-08-16T00:00:00Z</dcterms:created>
  <dcterms:modified xsi:type="dcterms:W3CDTF">2024-04-22T10:09:57Z</dcterms:modified>
  <dc:identifier>DAGBMqYX4eQ</dc:identifier>
</cp:coreProperties>
</file>