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9" r:id="rId8"/>
    <p:sldId id="262" r:id="rId9"/>
    <p:sldId id="267" r:id="rId10"/>
    <p:sldId id="263" r:id="rId11"/>
    <p:sldId id="268" r:id="rId12"/>
    <p:sldId id="265" r:id="rId13"/>
    <p:sldId id="266" r:id="rId14"/>
  </p:sldIdLst>
  <p:sldSz cx="18288000" cy="10287000"/>
  <p:notesSz cx="6858000" cy="9144000"/>
  <p:embeddedFontLst>
    <p:embeddedFont>
      <p:font typeface="Trebuchet MS" panose="020B0603020202020204" pitchFamily="34" charset="0"/>
      <p:regular r:id="rId15"/>
      <p:bold r:id="rId16"/>
      <p:italic r:id="rId17"/>
      <p:boldItalic r:id="rId18"/>
    </p:embeddedFont>
    <p:embeddedFont>
      <p:font typeface="Calibri" panose="020F0502020204030204" pitchFamily="34" charset="0"/>
      <p:regular r:id="rId19"/>
      <p:bold r:id="rId20"/>
      <p:italic r:id="rId21"/>
      <p:boldItalic r:id="rId22"/>
    </p:embeddedFont>
    <p:embeddedFont>
      <p:font typeface="Times New Roman Bold" panose="02020803070505020304" pitchFamily="18" charset="0"/>
      <p:regular r:id="rId23"/>
      <p:bold r:id="rId24"/>
    </p:embeddedFont>
    <p:embeddedFont>
      <p:font typeface="Canva Sans" panose="020B0604020202020204" charset="0"/>
      <p:regular r:id="rId25"/>
    </p:embeddedFont>
    <p:embeddedFont>
      <p:font typeface="Times New Roman" panose="02020603050405020304" pitchFamily="18" charset="0"/>
      <p:regular r:id="rId26"/>
    </p:embeddedFont>
    <p:embeddedFont>
      <p:font typeface="Trebuchet MS Bold" panose="020B0703020202020204" pitchFamily="34" charset="0"/>
      <p:regular r:id="rId27"/>
      <p:bold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7" d="100"/>
          <a:sy n="47" d="100"/>
        </p:scale>
        <p:origin x="69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3.sv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3.sv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3.sv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8" Type="http://schemas.openxmlformats.org/officeDocument/2006/relationships/hyperlink" Target="https://abc" TargetMode="External"/><Relationship Id="rId3" Type="http://schemas.openxmlformats.org/officeDocument/2006/relationships/image" Target="../media/image2.svg"/><Relationship Id="rId7"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3.svg"/><Relationship Id="rId4" Type="http://schemas.openxmlformats.org/officeDocument/2006/relationships/image" Target="../media/image6.png"/><Relationship Id="rId9"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svg"/><Relationship Id="rId7"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3.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9.sv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svg"/><Relationship Id="rId7"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3.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svg"/><Relationship Id="rId7"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3.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3.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3.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svg"/><Relationship Id="rId7"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3.sv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svg"/><Relationship Id="rId7"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3.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019170" y="1562095"/>
            <a:ext cx="2805108" cy="2190745"/>
          </a:xfrm>
          <a:custGeom>
            <a:avLst/>
            <a:gdLst/>
            <a:ahLst/>
            <a:cxnLst/>
            <a:rect l="l" t="t" r="r" b="b"/>
            <a:pathLst>
              <a:path w="2805108" h="2190745">
                <a:moveTo>
                  <a:pt x="0" y="0"/>
                </a:moveTo>
                <a:lnTo>
                  <a:pt x="2805108" y="0"/>
                </a:lnTo>
                <a:lnTo>
                  <a:pt x="2805108" y="2190745"/>
                </a:lnTo>
                <a:lnTo>
                  <a:pt x="0" y="219074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5629275" y="1785938"/>
            <a:ext cx="2500312" cy="2157412"/>
          </a:xfrm>
          <a:custGeom>
            <a:avLst/>
            <a:gdLst/>
            <a:ahLst/>
            <a:cxnLst/>
            <a:rect l="l" t="t" r="r" b="b"/>
            <a:pathLst>
              <a:path w="2500312" h="2157412">
                <a:moveTo>
                  <a:pt x="0" y="0"/>
                </a:moveTo>
                <a:lnTo>
                  <a:pt x="2500313" y="0"/>
                </a:lnTo>
                <a:lnTo>
                  <a:pt x="2500313" y="2157412"/>
                </a:lnTo>
                <a:lnTo>
                  <a:pt x="0" y="2157412"/>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5" name="Freeform 5"/>
          <p:cNvSpPr/>
          <p:nvPr/>
        </p:nvSpPr>
        <p:spPr>
          <a:xfrm>
            <a:off x="5700712" y="7843838"/>
            <a:ext cx="1085850" cy="928688"/>
          </a:xfrm>
          <a:custGeom>
            <a:avLst/>
            <a:gdLst/>
            <a:ahLst/>
            <a:cxnLst/>
            <a:rect l="l" t="t" r="r" b="b"/>
            <a:pathLst>
              <a:path w="1085850" h="928688">
                <a:moveTo>
                  <a:pt x="0" y="0"/>
                </a:moveTo>
                <a:lnTo>
                  <a:pt x="1085850" y="0"/>
                </a:lnTo>
                <a:lnTo>
                  <a:pt x="1085850" y="928687"/>
                </a:lnTo>
                <a:lnTo>
                  <a:pt x="0" y="928687"/>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6" name="Freeform 6"/>
          <p:cNvSpPr/>
          <p:nvPr/>
        </p:nvSpPr>
        <p:spPr>
          <a:xfrm>
            <a:off x="11201400" y="-91455"/>
            <a:ext cx="7335145" cy="10477510"/>
          </a:xfrm>
          <a:custGeom>
            <a:avLst/>
            <a:gdLst/>
            <a:ahLst/>
            <a:cxnLst/>
            <a:rect l="l" t="t" r="r" b="b"/>
            <a:pathLst>
              <a:path w="7335145" h="10477510">
                <a:moveTo>
                  <a:pt x="0" y="0"/>
                </a:moveTo>
                <a:lnTo>
                  <a:pt x="7335145" y="0"/>
                </a:lnTo>
                <a:lnTo>
                  <a:pt x="7335145" y="10477510"/>
                </a:lnTo>
                <a:lnTo>
                  <a:pt x="0" y="10477510"/>
                </a:lnTo>
                <a:lnTo>
                  <a:pt x="0" y="0"/>
                </a:lnTo>
                <a:close/>
              </a:path>
            </a:pathLst>
          </a:custGeom>
          <a:blipFill>
            <a:blip r:embed="rId10">
              <a:extLst>
                <a:ext uri="{96DAC541-7B7A-43D3-8B79-37D633B846F1}">
                  <asvg:svgBlip xmlns="" xmlns:asvg="http://schemas.microsoft.com/office/drawing/2016/SVG/main" r:embed="rId11"/>
                </a:ext>
              </a:extLst>
            </a:blip>
            <a:stretch>
              <a:fillRect/>
            </a:stretch>
          </a:blipFill>
        </p:spPr>
      </p:sp>
      <p:sp>
        <p:nvSpPr>
          <p:cNvPr id="9" name="TextBox 9"/>
          <p:cNvSpPr txBox="1"/>
          <p:nvPr/>
        </p:nvSpPr>
        <p:spPr>
          <a:xfrm>
            <a:off x="17087278" y="9674633"/>
            <a:ext cx="112300" cy="307777"/>
          </a:xfrm>
          <a:prstGeom prst="rect">
            <a:avLst/>
          </a:prstGeom>
        </p:spPr>
        <p:txBody>
          <a:bodyPr lIns="0" tIns="0" rIns="0" bIns="0" rtlCol="0" anchor="t">
            <a:spAutoFit/>
          </a:bodyPr>
          <a:lstStyle/>
          <a:p>
            <a:pPr algn="l">
              <a:lnSpc>
                <a:spcPts val="2362"/>
              </a:lnSpc>
            </a:pPr>
            <a:r>
              <a:rPr lang="en-US" sz="1687">
                <a:solidFill>
                  <a:srgbClr val="2E946B"/>
                </a:solidFill>
                <a:latin typeface="Times New Roman" panose="02020603050405020304" pitchFamily="18" charset="0"/>
                <a:cs typeface="Times New Roman" panose="02020603050405020304" pitchFamily="18" charset="0"/>
              </a:rPr>
              <a:t>1</a:t>
            </a:r>
          </a:p>
        </p:txBody>
      </p:sp>
      <p:sp>
        <p:nvSpPr>
          <p:cNvPr id="10" name="TextBox 10"/>
          <p:cNvSpPr txBox="1"/>
          <p:nvPr/>
        </p:nvSpPr>
        <p:spPr>
          <a:xfrm>
            <a:off x="10155375" y="5375247"/>
            <a:ext cx="3861097" cy="1279581"/>
          </a:xfrm>
          <a:prstGeom prst="rect">
            <a:avLst/>
          </a:prstGeom>
        </p:spPr>
        <p:txBody>
          <a:bodyPr lIns="0" tIns="0" rIns="0" bIns="0" rtlCol="0" anchor="t">
            <a:spAutoFit/>
          </a:bodyPr>
          <a:lstStyle/>
          <a:p>
            <a:pPr algn="ctr">
              <a:lnSpc>
                <a:spcPts val="5243"/>
              </a:lnSpc>
            </a:pPr>
            <a:r>
              <a:rPr lang="en-US" sz="3745" b="1" dirty="0" smtClean="0">
                <a:solidFill>
                  <a:srgbClr val="000000"/>
                </a:solidFill>
                <a:latin typeface="Times New Roman" panose="02020603050405020304" pitchFamily="18" charset="0"/>
                <a:cs typeface="Times New Roman" panose="02020603050405020304" pitchFamily="18" charset="0"/>
              </a:rPr>
              <a:t>HEMASHREE D</a:t>
            </a:r>
            <a:endParaRPr lang="en-US" sz="3745" b="1" dirty="0">
              <a:solidFill>
                <a:srgbClr val="000000"/>
              </a:solidFill>
              <a:latin typeface="Times New Roman" panose="02020603050405020304" pitchFamily="18" charset="0"/>
              <a:cs typeface="Times New Roman" panose="02020603050405020304" pitchFamily="18" charset="0"/>
            </a:endParaRPr>
          </a:p>
          <a:p>
            <a:pPr algn="ctr">
              <a:lnSpc>
                <a:spcPts val="5243"/>
              </a:lnSpc>
            </a:pPr>
            <a:r>
              <a:rPr lang="en-US" sz="3745" b="1" dirty="0" smtClean="0">
                <a:solidFill>
                  <a:srgbClr val="000000"/>
                </a:solidFill>
                <a:latin typeface="Times New Roman" panose="02020603050405020304" pitchFamily="18" charset="0"/>
                <a:cs typeface="Times New Roman" panose="02020603050405020304" pitchFamily="18" charset="0"/>
              </a:rPr>
              <a:t>311521104017</a:t>
            </a:r>
            <a:endParaRPr lang="en-US" sz="3745" b="1" dirty="0">
              <a:solidFill>
                <a:srgbClr val="000000"/>
              </a:solidFill>
              <a:latin typeface="Times New Roman" panose="02020603050405020304" pitchFamily="18" charset="0"/>
              <a:cs typeface="Times New Roman" panose="02020603050405020304" pitchFamily="18" charset="0"/>
            </a:endParaRPr>
          </a:p>
        </p:txBody>
      </p:sp>
      <p:sp>
        <p:nvSpPr>
          <p:cNvPr id="11" name="TextBox 11"/>
          <p:cNvSpPr txBox="1"/>
          <p:nvPr/>
        </p:nvSpPr>
        <p:spPr>
          <a:xfrm>
            <a:off x="8335933" y="2791038"/>
            <a:ext cx="7499982" cy="1923604"/>
          </a:xfrm>
          <a:prstGeom prst="rect">
            <a:avLst/>
          </a:prstGeom>
        </p:spPr>
        <p:txBody>
          <a:bodyPr lIns="0" tIns="0" rIns="0" bIns="0" rtlCol="0" anchor="t">
            <a:spAutoFit/>
          </a:bodyPr>
          <a:lstStyle/>
          <a:p>
            <a:pPr algn="ctr">
              <a:lnSpc>
                <a:spcPts val="5045"/>
              </a:lnSpc>
            </a:pPr>
            <a:r>
              <a:rPr lang="en-US" sz="4800" b="1" dirty="0" smtClean="0">
                <a:solidFill>
                  <a:srgbClr val="2E946B"/>
                </a:solidFill>
                <a:latin typeface="Times New Roman" panose="02020603050405020304" pitchFamily="18" charset="0"/>
                <a:cs typeface="Times New Roman" panose="02020603050405020304" pitchFamily="18" charset="0"/>
              </a:rPr>
              <a:t>FINAL PROJECT </a:t>
            </a:r>
          </a:p>
          <a:p>
            <a:pPr algn="ctr">
              <a:lnSpc>
                <a:spcPts val="5045"/>
              </a:lnSpc>
            </a:pPr>
            <a:r>
              <a:rPr lang="en-US" sz="4800" b="1" dirty="0" smtClean="0">
                <a:solidFill>
                  <a:srgbClr val="2E946B"/>
                </a:solidFill>
                <a:latin typeface="Times New Roman" panose="02020603050405020304" pitchFamily="18" charset="0"/>
                <a:cs typeface="Times New Roman" panose="02020603050405020304" pitchFamily="18" charset="0"/>
              </a:rPr>
              <a:t>ON </a:t>
            </a:r>
          </a:p>
          <a:p>
            <a:pPr algn="ctr">
              <a:lnSpc>
                <a:spcPts val="5045"/>
              </a:lnSpc>
            </a:pPr>
            <a:r>
              <a:rPr lang="en-US" sz="4800" b="1" dirty="0" smtClean="0">
                <a:solidFill>
                  <a:srgbClr val="2E946B"/>
                </a:solidFill>
                <a:latin typeface="Times New Roman" panose="02020603050405020304" pitchFamily="18" charset="0"/>
                <a:cs typeface="Times New Roman" panose="02020603050405020304" pitchFamily="18" charset="0"/>
              </a:rPr>
              <a:t>GENERATIVE AI</a:t>
            </a:r>
            <a:endParaRPr lang="en-US" sz="4800" b="1" dirty="0">
              <a:solidFill>
                <a:srgbClr val="2E946B"/>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1048109" y="-95255"/>
            <a:ext cx="7335145" cy="10477510"/>
          </a:xfrm>
          <a:custGeom>
            <a:avLst/>
            <a:gdLst/>
            <a:ahLst/>
            <a:cxnLst/>
            <a:rect l="l" t="t" r="r" b="b"/>
            <a:pathLst>
              <a:path w="7335145" h="10477510">
                <a:moveTo>
                  <a:pt x="0" y="0"/>
                </a:moveTo>
                <a:lnTo>
                  <a:pt x="7335146" y="0"/>
                </a:lnTo>
                <a:lnTo>
                  <a:pt x="7335146" y="10477510"/>
                </a:lnTo>
                <a:lnTo>
                  <a:pt x="0" y="10477510"/>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7" name="TextBox 7"/>
          <p:cNvSpPr txBox="1"/>
          <p:nvPr/>
        </p:nvSpPr>
        <p:spPr>
          <a:xfrm>
            <a:off x="17087278" y="9674633"/>
            <a:ext cx="112300" cy="302714"/>
          </a:xfrm>
          <a:prstGeom prst="rect">
            <a:avLst/>
          </a:prstGeom>
        </p:spPr>
        <p:txBody>
          <a:bodyPr lIns="0" tIns="0" rIns="0" bIns="0" rtlCol="0" anchor="t">
            <a:spAutoFit/>
          </a:bodyPr>
          <a:lstStyle/>
          <a:p>
            <a:pPr algn="l">
              <a:lnSpc>
                <a:spcPts val="2362"/>
              </a:lnSpc>
            </a:pPr>
            <a:r>
              <a:rPr lang="en-US" sz="1687">
                <a:solidFill>
                  <a:srgbClr val="2E946B"/>
                </a:solidFill>
                <a:latin typeface="Trebuchet MS"/>
              </a:rPr>
              <a:t>8</a:t>
            </a:r>
          </a:p>
        </p:txBody>
      </p:sp>
      <p:sp>
        <p:nvSpPr>
          <p:cNvPr id="8" name="TextBox 8"/>
          <p:cNvSpPr txBox="1"/>
          <p:nvPr/>
        </p:nvSpPr>
        <p:spPr>
          <a:xfrm>
            <a:off x="1118553" y="623854"/>
            <a:ext cx="17006888" cy="1107996"/>
          </a:xfrm>
          <a:prstGeom prst="rect">
            <a:avLst/>
          </a:prstGeom>
        </p:spPr>
        <p:txBody>
          <a:bodyPr wrap="square" lIns="0" tIns="0" rIns="0" bIns="0" rtlCol="0" anchor="t">
            <a:spAutoFit/>
          </a:bodyPr>
          <a:lstStyle/>
          <a:p>
            <a:r>
              <a:rPr lang="en-IN" sz="7200" dirty="0">
                <a:solidFill>
                  <a:srgbClr val="2E946B"/>
                </a:solidFill>
                <a:latin typeface="Trebuchet MS Bold"/>
              </a:rPr>
              <a:t>SOLUTION DEVELOPMENT APPROACH</a:t>
            </a:r>
          </a:p>
        </p:txBody>
      </p:sp>
      <p:sp>
        <p:nvSpPr>
          <p:cNvPr id="9" name="TextBox 9"/>
          <p:cNvSpPr txBox="1"/>
          <p:nvPr/>
        </p:nvSpPr>
        <p:spPr>
          <a:xfrm>
            <a:off x="3405563" y="1992961"/>
            <a:ext cx="11887411" cy="1756891"/>
          </a:xfrm>
          <a:prstGeom prst="rect">
            <a:avLst/>
          </a:prstGeom>
        </p:spPr>
        <p:txBody>
          <a:bodyPr lIns="0" tIns="0" rIns="0" bIns="0" rtlCol="0" anchor="t">
            <a:spAutoFit/>
          </a:bodyPr>
          <a:lstStyle/>
          <a:p>
            <a:pPr>
              <a:lnSpc>
                <a:spcPts val="5307"/>
              </a:lnSpc>
            </a:pPr>
            <a:endParaRPr dirty="0"/>
          </a:p>
          <a:p>
            <a:pPr>
              <a:lnSpc>
                <a:spcPts val="4187"/>
              </a:lnSpc>
            </a:pPr>
            <a:endParaRPr lang="en-US" sz="3090" dirty="0">
              <a:solidFill>
                <a:srgbClr val="000000"/>
              </a:solidFill>
              <a:latin typeface="Times New Roman"/>
            </a:endParaRPr>
          </a:p>
          <a:p>
            <a:pPr>
              <a:lnSpc>
                <a:spcPts val="4187"/>
              </a:lnSpc>
            </a:pPr>
            <a:endParaRPr lang="en-US" sz="3090" dirty="0">
              <a:solidFill>
                <a:srgbClr val="000000"/>
              </a:solidFill>
              <a:latin typeface="Times New Roman"/>
            </a:endParaRPr>
          </a:p>
        </p:txBody>
      </p:sp>
      <p:sp>
        <p:nvSpPr>
          <p:cNvPr id="10" name="Rectangle 9"/>
          <p:cNvSpPr/>
          <p:nvPr/>
        </p:nvSpPr>
        <p:spPr>
          <a:xfrm>
            <a:off x="2716370" y="2729752"/>
            <a:ext cx="13811254" cy="6186309"/>
          </a:xfrm>
          <a:prstGeom prst="rect">
            <a:avLst/>
          </a:prstGeom>
        </p:spPr>
        <p:txBody>
          <a:bodyPr wrap="square">
            <a:spAutoFit/>
          </a:bodyPr>
          <a:lstStyle/>
          <a:p>
            <a:r>
              <a:rPr lang="en-US" sz="3600" dirty="0"/>
              <a:t>Solution Development Approach for Interactive PDF Project:</a:t>
            </a:r>
          </a:p>
          <a:p>
            <a:endParaRPr lang="en-US" sz="3600" dirty="0"/>
          </a:p>
          <a:p>
            <a:r>
              <a:rPr lang="en-US" sz="3600" dirty="0"/>
              <a:t>1. </a:t>
            </a:r>
            <a:r>
              <a:rPr lang="en-US" sz="3600" dirty="0" smtClean="0"/>
              <a:t>Requirements Analysis: </a:t>
            </a:r>
            <a:r>
              <a:rPr lang="en-US" sz="3600" dirty="0"/>
              <a:t>Understand project needs and constraints.</a:t>
            </a:r>
          </a:p>
          <a:p>
            <a:r>
              <a:rPr lang="en-US" sz="3600" dirty="0"/>
              <a:t>2. </a:t>
            </a:r>
            <a:r>
              <a:rPr lang="en-US" sz="3600" dirty="0" smtClean="0"/>
              <a:t>Research: </a:t>
            </a:r>
            <a:r>
              <a:rPr lang="en-US" sz="3600" dirty="0"/>
              <a:t>Explore existing solutions and frameworks.</a:t>
            </a:r>
          </a:p>
          <a:p>
            <a:r>
              <a:rPr lang="en-US" sz="3600" dirty="0"/>
              <a:t>3. </a:t>
            </a:r>
            <a:r>
              <a:rPr lang="en-US" sz="3600" dirty="0" smtClean="0"/>
              <a:t>Design: </a:t>
            </a:r>
            <a:r>
              <a:rPr lang="en-US" sz="3600" dirty="0"/>
              <a:t>Plan system architecture, UI/UX, and algorithms.</a:t>
            </a:r>
          </a:p>
          <a:p>
            <a:r>
              <a:rPr lang="en-US" sz="3600" dirty="0"/>
              <a:t>4. </a:t>
            </a:r>
            <a:r>
              <a:rPr lang="en-US" sz="3600" dirty="0" smtClean="0"/>
              <a:t>Development: </a:t>
            </a:r>
            <a:r>
              <a:rPr lang="en-US" sz="3600" dirty="0"/>
              <a:t>Build frontend, backend, and integrate components.</a:t>
            </a:r>
          </a:p>
          <a:p>
            <a:r>
              <a:rPr lang="en-US" sz="3600" dirty="0"/>
              <a:t>5. </a:t>
            </a:r>
            <a:r>
              <a:rPr lang="en-US" sz="3600" dirty="0" smtClean="0"/>
              <a:t>Testing: </a:t>
            </a:r>
            <a:r>
              <a:rPr lang="en-US" sz="3600" dirty="0"/>
              <a:t>Ensure functionality through unit and integration tests.</a:t>
            </a:r>
          </a:p>
          <a:p>
            <a:r>
              <a:rPr lang="en-US" sz="3600" dirty="0"/>
              <a:t>6. </a:t>
            </a:r>
            <a:r>
              <a:rPr lang="en-US" sz="3600" dirty="0" smtClean="0"/>
              <a:t>Feedback </a:t>
            </a:r>
            <a:r>
              <a:rPr lang="en-US" sz="3600" dirty="0"/>
              <a:t>and </a:t>
            </a:r>
            <a:r>
              <a:rPr lang="en-US" sz="3600" dirty="0" smtClean="0"/>
              <a:t>Iteration: </a:t>
            </a:r>
            <a:r>
              <a:rPr lang="en-US" sz="3600" dirty="0"/>
              <a:t>Gather feedback, iterate on design and functionality.</a:t>
            </a:r>
          </a:p>
          <a:p>
            <a:r>
              <a:rPr lang="en-US" sz="3600" dirty="0"/>
              <a:t>7. </a:t>
            </a:r>
            <a:r>
              <a:rPr lang="en-US" sz="3600" dirty="0" smtClean="0"/>
              <a:t>Deployment: </a:t>
            </a:r>
            <a:r>
              <a:rPr lang="en-US" sz="3600" dirty="0"/>
              <a:t>Deploy the system and monitor performance.</a:t>
            </a:r>
          </a:p>
          <a:p>
            <a:r>
              <a:rPr lang="en-US" sz="3600" dirty="0"/>
              <a:t>8. </a:t>
            </a:r>
            <a:r>
              <a:rPr lang="en-US" sz="3600" dirty="0" smtClean="0"/>
              <a:t>Maintenance: </a:t>
            </a:r>
            <a:r>
              <a:rPr lang="en-US" sz="3600" dirty="0"/>
              <a:t>Provide ongoing support and updates.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0887075" y="-476260"/>
            <a:ext cx="7335145" cy="10477510"/>
          </a:xfrm>
          <a:custGeom>
            <a:avLst/>
            <a:gdLst/>
            <a:ahLst/>
            <a:cxnLst/>
            <a:rect l="l" t="t" r="r" b="b"/>
            <a:pathLst>
              <a:path w="7335145" h="10477510">
                <a:moveTo>
                  <a:pt x="0" y="0"/>
                </a:moveTo>
                <a:lnTo>
                  <a:pt x="7335145" y="0"/>
                </a:lnTo>
                <a:lnTo>
                  <a:pt x="7335145" y="10477510"/>
                </a:lnTo>
                <a:lnTo>
                  <a:pt x="0" y="10477510"/>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8" name="TextBox 8"/>
          <p:cNvSpPr txBox="1"/>
          <p:nvPr/>
        </p:nvSpPr>
        <p:spPr>
          <a:xfrm>
            <a:off x="16972978" y="9674633"/>
            <a:ext cx="226600" cy="302714"/>
          </a:xfrm>
          <a:prstGeom prst="rect">
            <a:avLst/>
          </a:prstGeom>
        </p:spPr>
        <p:txBody>
          <a:bodyPr lIns="0" tIns="0" rIns="0" bIns="0" rtlCol="0" anchor="t">
            <a:spAutoFit/>
          </a:bodyPr>
          <a:lstStyle/>
          <a:p>
            <a:pPr algn="l">
              <a:lnSpc>
                <a:spcPts val="2362"/>
              </a:lnSpc>
            </a:pPr>
            <a:r>
              <a:rPr lang="en-US" sz="1687" spc="15">
                <a:solidFill>
                  <a:srgbClr val="2E946B"/>
                </a:solidFill>
                <a:latin typeface="Trebuchet MS"/>
              </a:rPr>
              <a:t>10</a:t>
            </a:r>
          </a:p>
        </p:txBody>
      </p:sp>
      <p:sp>
        <p:nvSpPr>
          <p:cNvPr id="9" name="TextBox 9"/>
          <p:cNvSpPr txBox="1"/>
          <p:nvPr/>
        </p:nvSpPr>
        <p:spPr>
          <a:xfrm>
            <a:off x="5257800" y="471517"/>
            <a:ext cx="7306156" cy="2590453"/>
          </a:xfrm>
          <a:prstGeom prst="rect">
            <a:avLst/>
          </a:prstGeom>
        </p:spPr>
        <p:txBody>
          <a:bodyPr wrap="square" lIns="0" tIns="0" rIns="0" bIns="0" rtlCol="0" anchor="t">
            <a:spAutoFit/>
          </a:bodyPr>
          <a:lstStyle/>
          <a:p>
            <a:pPr>
              <a:lnSpc>
                <a:spcPts val="10090"/>
              </a:lnSpc>
            </a:pPr>
            <a:r>
              <a:rPr lang="en-IN" sz="7200" dirty="0">
                <a:solidFill>
                  <a:srgbClr val="2E946B"/>
                </a:solidFill>
                <a:latin typeface="Trebuchet MS Bold"/>
              </a:rPr>
              <a:t>CONCLUSION</a:t>
            </a:r>
          </a:p>
          <a:p>
            <a:pPr algn="l">
              <a:lnSpc>
                <a:spcPts val="10090"/>
              </a:lnSpc>
            </a:pPr>
            <a:r>
              <a:rPr lang="en-US" sz="7207" dirty="0" smtClean="0">
                <a:solidFill>
                  <a:srgbClr val="000000"/>
                </a:solidFill>
                <a:latin typeface="Trebuchet MS Bold"/>
              </a:rPr>
              <a:t> </a:t>
            </a:r>
            <a:endParaRPr lang="en-US" sz="7207" dirty="0">
              <a:solidFill>
                <a:srgbClr val="000000"/>
              </a:solidFill>
              <a:latin typeface="Trebuchet MS Bold"/>
            </a:endParaRPr>
          </a:p>
        </p:txBody>
      </p:sp>
      <p:sp>
        <p:nvSpPr>
          <p:cNvPr id="11" name="TextBox 11"/>
          <p:cNvSpPr txBox="1"/>
          <p:nvPr/>
        </p:nvSpPr>
        <p:spPr>
          <a:xfrm>
            <a:off x="1676400" y="2614930"/>
            <a:ext cx="15523178" cy="5539978"/>
          </a:xfrm>
          <a:prstGeom prst="rect">
            <a:avLst/>
          </a:prstGeom>
        </p:spPr>
        <p:txBody>
          <a:bodyPr wrap="square" lIns="0" tIns="0" rIns="0" bIns="0" rtlCol="0" anchor="t">
            <a:spAutoFit/>
          </a:bodyPr>
          <a:lstStyle/>
          <a:p>
            <a:pPr algn="just">
              <a:lnSpc>
                <a:spcPts val="4759"/>
              </a:lnSpc>
            </a:pPr>
            <a:r>
              <a:rPr lang="en-US" sz="3399" dirty="0" smtClean="0">
                <a:solidFill>
                  <a:srgbClr val="000000"/>
                </a:solidFill>
                <a:latin typeface="Canva Sans"/>
              </a:rPr>
              <a:t>	The </a:t>
            </a:r>
            <a:r>
              <a:rPr lang="en-US" sz="3399" dirty="0">
                <a:solidFill>
                  <a:srgbClr val="000000"/>
                </a:solidFill>
                <a:latin typeface="Canva Sans"/>
              </a:rPr>
              <a:t>interactive PDF project demonstrates how digital technologies enhance document interactivity and user engagement. Despite </a:t>
            </a:r>
            <a:r>
              <a:rPr lang="en-US" sz="3399" dirty="0" smtClean="0">
                <a:solidFill>
                  <a:srgbClr val="000000"/>
                </a:solidFill>
                <a:latin typeface="Canva Sans"/>
              </a:rPr>
              <a:t>challenges faced, </a:t>
            </a:r>
            <a:r>
              <a:rPr lang="en-US" sz="3399" dirty="0">
                <a:solidFill>
                  <a:srgbClr val="000000"/>
                </a:solidFill>
                <a:latin typeface="Canva Sans"/>
              </a:rPr>
              <a:t>it showcases the versatility and utility of interactive PDFs in various contexts. Moving forward, there's room for improvement in user experience and addressing compatibility and accessibility concerns. In conclusion, the project marks a significant advancement in document interactivity, shaping the future of information dissemination.</a:t>
            </a:r>
            <a:endParaRPr lang="en-US" sz="3399" dirty="0">
              <a:solidFill>
                <a:srgbClr val="000000"/>
              </a:solidFill>
              <a:latin typeface="Canva Sans"/>
            </a:endParaRPr>
          </a:p>
          <a:p>
            <a:pPr>
              <a:lnSpc>
                <a:spcPts val="4759"/>
              </a:lnSpc>
            </a:pPr>
            <a:endParaRPr lang="en-US" sz="3399" dirty="0" smtClean="0">
              <a:solidFill>
                <a:srgbClr val="000000"/>
              </a:solidFill>
              <a:latin typeface="Canva Sans"/>
            </a:endParaRPr>
          </a:p>
          <a:p>
            <a:pPr>
              <a:lnSpc>
                <a:spcPts val="4759"/>
              </a:lnSpc>
            </a:pPr>
            <a:endParaRPr lang="en-US" sz="3399" dirty="0">
              <a:solidFill>
                <a:srgbClr val="000000"/>
              </a:solidFill>
              <a:latin typeface="Canva Sans"/>
            </a:endParaRPr>
          </a:p>
        </p:txBody>
      </p:sp>
    </p:spTree>
    <p:extLst>
      <p:ext uri="{BB962C8B-B14F-4D97-AF65-F5344CB8AC3E}">
        <p14:creationId xmlns:p14="http://schemas.microsoft.com/office/powerpoint/2010/main" val="2688310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0887075" y="-476260"/>
            <a:ext cx="7335145" cy="10477510"/>
          </a:xfrm>
          <a:custGeom>
            <a:avLst/>
            <a:gdLst/>
            <a:ahLst/>
            <a:cxnLst/>
            <a:rect l="l" t="t" r="r" b="b"/>
            <a:pathLst>
              <a:path w="7335145" h="10477510">
                <a:moveTo>
                  <a:pt x="0" y="0"/>
                </a:moveTo>
                <a:lnTo>
                  <a:pt x="7335145" y="0"/>
                </a:lnTo>
                <a:lnTo>
                  <a:pt x="7335145" y="10477510"/>
                </a:lnTo>
                <a:lnTo>
                  <a:pt x="0" y="10477510"/>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8" name="TextBox 8"/>
          <p:cNvSpPr txBox="1"/>
          <p:nvPr/>
        </p:nvSpPr>
        <p:spPr>
          <a:xfrm>
            <a:off x="16972978" y="9674633"/>
            <a:ext cx="226600" cy="277961"/>
          </a:xfrm>
          <a:prstGeom prst="rect">
            <a:avLst/>
          </a:prstGeom>
        </p:spPr>
        <p:txBody>
          <a:bodyPr lIns="0" tIns="0" rIns="0" bIns="0" rtlCol="0" anchor="t">
            <a:spAutoFit/>
          </a:bodyPr>
          <a:lstStyle/>
          <a:p>
            <a:pPr algn="l">
              <a:lnSpc>
                <a:spcPts val="2362"/>
              </a:lnSpc>
            </a:pPr>
            <a:r>
              <a:rPr lang="en-US" sz="1600" spc="15">
                <a:solidFill>
                  <a:srgbClr val="2E946B"/>
                </a:solidFill>
                <a:latin typeface="Trebuchet MS"/>
              </a:rPr>
              <a:t>10</a:t>
            </a:r>
          </a:p>
        </p:txBody>
      </p:sp>
      <p:sp>
        <p:nvSpPr>
          <p:cNvPr id="9" name="TextBox 9"/>
          <p:cNvSpPr txBox="1"/>
          <p:nvPr/>
        </p:nvSpPr>
        <p:spPr>
          <a:xfrm>
            <a:off x="6391034" y="653646"/>
            <a:ext cx="7306156" cy="1183594"/>
          </a:xfrm>
          <a:prstGeom prst="rect">
            <a:avLst/>
          </a:prstGeom>
        </p:spPr>
        <p:txBody>
          <a:bodyPr wrap="square" lIns="0" tIns="0" rIns="0" bIns="0" rtlCol="0" anchor="t">
            <a:spAutoFit/>
          </a:bodyPr>
          <a:lstStyle/>
          <a:p>
            <a:pPr algn="l">
              <a:lnSpc>
                <a:spcPts val="10090"/>
              </a:lnSpc>
            </a:pPr>
            <a:r>
              <a:rPr lang="en-US" sz="6600" dirty="0">
                <a:solidFill>
                  <a:srgbClr val="2E946B"/>
                </a:solidFill>
                <a:latin typeface="Trebuchet MS Bold"/>
              </a:rPr>
              <a:t>RESULTS </a:t>
            </a:r>
          </a:p>
        </p:txBody>
      </p:sp>
      <p:sp>
        <p:nvSpPr>
          <p:cNvPr id="11" name="TextBox 11"/>
          <p:cNvSpPr txBox="1"/>
          <p:nvPr/>
        </p:nvSpPr>
        <p:spPr>
          <a:xfrm>
            <a:off x="676592" y="2247900"/>
            <a:ext cx="16522986" cy="6155531"/>
          </a:xfrm>
          <a:prstGeom prst="rect">
            <a:avLst/>
          </a:prstGeom>
        </p:spPr>
        <p:txBody>
          <a:bodyPr wrap="square" lIns="0" tIns="0" rIns="0" bIns="0" rtlCol="0" anchor="t">
            <a:spAutoFit/>
          </a:bodyPr>
          <a:lstStyle/>
          <a:p>
            <a:pPr algn="just">
              <a:lnSpc>
                <a:spcPts val="4759"/>
              </a:lnSpc>
            </a:pPr>
            <a:r>
              <a:rPr lang="en-US" sz="3200" dirty="0">
                <a:solidFill>
                  <a:srgbClr val="000000"/>
                </a:solidFill>
                <a:latin typeface="Canva Sans"/>
              </a:rPr>
              <a:t>	The interactive PDF project achieved its goals by enhancing document interactivity and user engagement through multimedia elements, interactive forms, and dynamic content presentation. Despite encountering challenges such as design constraints and compatibility issues, the project effectively demonstrated the versatility and utility of interactive PDFs in diverse contexts. Looking ahead, there's a clear path for further enhancing user experience and addressing compatibility and accessibility concerns. In summary, the project represents a noteworthy advancement in document interactivity, paving the way for the future of information dissemination.</a:t>
            </a:r>
            <a:endParaRPr lang="en-US" sz="3200" dirty="0" smtClean="0">
              <a:solidFill>
                <a:srgbClr val="000000"/>
              </a:solidFill>
              <a:latin typeface="Canva Sans"/>
            </a:endParaRPr>
          </a:p>
          <a:p>
            <a:pPr>
              <a:lnSpc>
                <a:spcPts val="4759"/>
              </a:lnSpc>
            </a:pPr>
            <a:endParaRPr lang="en-US" sz="3200" dirty="0">
              <a:solidFill>
                <a:srgbClr val="000000"/>
              </a:solidFill>
              <a:latin typeface="Canv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0887075" y="-476260"/>
            <a:ext cx="7335145" cy="10477510"/>
          </a:xfrm>
          <a:custGeom>
            <a:avLst/>
            <a:gdLst/>
            <a:ahLst/>
            <a:cxnLst/>
            <a:rect l="l" t="t" r="r" b="b"/>
            <a:pathLst>
              <a:path w="7335145" h="10477510">
                <a:moveTo>
                  <a:pt x="0" y="0"/>
                </a:moveTo>
                <a:lnTo>
                  <a:pt x="7335145" y="0"/>
                </a:lnTo>
                <a:lnTo>
                  <a:pt x="7335145" y="10477510"/>
                </a:lnTo>
                <a:lnTo>
                  <a:pt x="0" y="10477510"/>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8" name="TextBox 8"/>
          <p:cNvSpPr txBox="1"/>
          <p:nvPr/>
        </p:nvSpPr>
        <p:spPr>
          <a:xfrm>
            <a:off x="16972978" y="9674633"/>
            <a:ext cx="226600" cy="302714"/>
          </a:xfrm>
          <a:prstGeom prst="rect">
            <a:avLst/>
          </a:prstGeom>
        </p:spPr>
        <p:txBody>
          <a:bodyPr lIns="0" tIns="0" rIns="0" bIns="0" rtlCol="0" anchor="t">
            <a:spAutoFit/>
          </a:bodyPr>
          <a:lstStyle/>
          <a:p>
            <a:pPr algn="l">
              <a:lnSpc>
                <a:spcPts val="2362"/>
              </a:lnSpc>
            </a:pPr>
            <a:r>
              <a:rPr lang="en-US" sz="1687" spc="15">
                <a:solidFill>
                  <a:srgbClr val="2E946B"/>
                </a:solidFill>
                <a:latin typeface="Trebuchet MS"/>
              </a:rPr>
              <a:t>10</a:t>
            </a:r>
          </a:p>
        </p:txBody>
      </p:sp>
      <p:sp>
        <p:nvSpPr>
          <p:cNvPr id="9" name="TextBox 9"/>
          <p:cNvSpPr txBox="1"/>
          <p:nvPr/>
        </p:nvSpPr>
        <p:spPr>
          <a:xfrm>
            <a:off x="1152044" y="481160"/>
            <a:ext cx="7306156" cy="2384371"/>
          </a:xfrm>
          <a:prstGeom prst="rect">
            <a:avLst/>
          </a:prstGeom>
        </p:spPr>
        <p:txBody>
          <a:bodyPr wrap="square" lIns="0" tIns="0" rIns="0" bIns="0" rtlCol="0" anchor="t">
            <a:spAutoFit/>
          </a:bodyPr>
          <a:lstStyle/>
          <a:p>
            <a:pPr algn="l">
              <a:lnSpc>
                <a:spcPts val="10090"/>
              </a:lnSpc>
            </a:pPr>
            <a:endParaRPr lang="en-US" sz="4000" dirty="0" smtClean="0">
              <a:solidFill>
                <a:srgbClr val="000000"/>
              </a:solidFill>
              <a:latin typeface="Trebuchet MS Bold"/>
            </a:endParaRPr>
          </a:p>
          <a:p>
            <a:pPr algn="l">
              <a:lnSpc>
                <a:spcPts val="10090"/>
              </a:lnSpc>
            </a:pPr>
            <a:r>
              <a:rPr lang="en-US" sz="3600" dirty="0" smtClean="0">
                <a:solidFill>
                  <a:srgbClr val="000000"/>
                </a:solidFill>
                <a:latin typeface="Trebuchet MS Bold"/>
              </a:rPr>
              <a:t>OUTPUT:</a:t>
            </a:r>
            <a:endParaRPr lang="en-US" sz="3600" dirty="0">
              <a:solidFill>
                <a:srgbClr val="000000"/>
              </a:solidFill>
              <a:latin typeface="Trebuchet MS Bold"/>
            </a:endParaRPr>
          </a:p>
        </p:txBody>
      </p:sp>
      <p:sp>
        <p:nvSpPr>
          <p:cNvPr id="10" name="TextBox 10"/>
          <p:cNvSpPr txBox="1"/>
          <p:nvPr/>
        </p:nvSpPr>
        <p:spPr>
          <a:xfrm>
            <a:off x="1152044" y="8084344"/>
            <a:ext cx="11419987" cy="1102866"/>
          </a:xfrm>
          <a:prstGeom prst="rect">
            <a:avLst/>
          </a:prstGeom>
        </p:spPr>
        <p:txBody>
          <a:bodyPr lIns="0" tIns="0" rIns="0" bIns="0" rtlCol="0" anchor="t">
            <a:spAutoFit/>
          </a:bodyPr>
          <a:lstStyle/>
          <a:p>
            <a:pPr algn="l">
              <a:lnSpc>
                <a:spcPts val="4263"/>
              </a:lnSpc>
            </a:pPr>
            <a:r>
              <a:rPr lang="en-US" sz="3045" spc="3" dirty="0">
                <a:solidFill>
                  <a:srgbClr val="0070C0"/>
                </a:solidFill>
                <a:latin typeface="Trebuchet MS"/>
                <a:hlinkClick r:id="rId8" tooltip="https://abc"/>
              </a:rPr>
              <a:t>Demo Link</a:t>
            </a:r>
          </a:p>
          <a:p>
            <a:pPr>
              <a:lnSpc>
                <a:spcPts val="4263"/>
              </a:lnSpc>
            </a:pPr>
            <a:r>
              <a:rPr lang="en-US" sz="3045" spc="3" dirty="0">
                <a:solidFill>
                  <a:srgbClr val="0070C0"/>
                </a:solidFill>
                <a:latin typeface="Trebuchet MS"/>
              </a:rPr>
              <a:t>https://github.com/Hemashreespark/TNSDC-Generative-AI.git</a:t>
            </a:r>
            <a:endParaRPr lang="en-US" sz="3045" spc="3" dirty="0">
              <a:solidFill>
                <a:srgbClr val="0070C0"/>
              </a:solidFill>
              <a:latin typeface="Trebuchet MS"/>
            </a:endParaRPr>
          </a:p>
        </p:txBody>
      </p:sp>
      <p:pic>
        <p:nvPicPr>
          <p:cNvPr id="12" name="Picture 11"/>
          <p:cNvPicPr>
            <a:picLocks noChangeAspect="1"/>
          </p:cNvPicPr>
          <p:nvPr/>
        </p:nvPicPr>
        <p:blipFill rotWithShape="1">
          <a:blip r:embed="rId9"/>
          <a:srcRect l="2903" t="67708" r="44334" b="24166"/>
          <a:stretch/>
        </p:blipFill>
        <p:spPr>
          <a:xfrm>
            <a:off x="1752600" y="3061730"/>
            <a:ext cx="15446978" cy="2615170"/>
          </a:xfrm>
          <a:prstGeom prst="rect">
            <a:avLst/>
          </a:prstGeom>
        </p:spPr>
      </p:pic>
    </p:spTree>
    <p:extLst>
      <p:ext uri="{BB962C8B-B14F-4D97-AF65-F5344CB8AC3E}">
        <p14:creationId xmlns:p14="http://schemas.microsoft.com/office/powerpoint/2010/main" val="2258930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1048109" y="-95255"/>
            <a:ext cx="7335145" cy="10477510"/>
          </a:xfrm>
          <a:custGeom>
            <a:avLst/>
            <a:gdLst/>
            <a:ahLst/>
            <a:cxnLst/>
            <a:rect l="l" t="t" r="r" b="b"/>
            <a:pathLst>
              <a:path w="7335145" h="10477510">
                <a:moveTo>
                  <a:pt x="0" y="0"/>
                </a:moveTo>
                <a:lnTo>
                  <a:pt x="7335146" y="0"/>
                </a:lnTo>
                <a:lnTo>
                  <a:pt x="7335146" y="10477510"/>
                </a:lnTo>
                <a:lnTo>
                  <a:pt x="0" y="10477510"/>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5" name="Freeform 5"/>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8"/>
            <a:stretch>
              <a:fillRect/>
            </a:stretch>
          </a:blipFill>
        </p:spPr>
      </p:sp>
      <p:grpSp>
        <p:nvGrpSpPr>
          <p:cNvPr id="6" name="Group 6"/>
          <p:cNvGrpSpPr>
            <a:grpSpLocks noChangeAspect="1"/>
          </p:cNvGrpSpPr>
          <p:nvPr/>
        </p:nvGrpSpPr>
        <p:grpSpPr>
          <a:xfrm>
            <a:off x="700088" y="9615488"/>
            <a:ext cx="5557838" cy="442912"/>
            <a:chOff x="0" y="0"/>
            <a:chExt cx="3705225" cy="295275"/>
          </a:xfrm>
        </p:grpSpPr>
        <p:sp>
          <p:nvSpPr>
            <p:cNvPr id="7" name="Freeform 7"/>
            <p:cNvSpPr/>
            <p:nvPr/>
          </p:nvSpPr>
          <p:spPr>
            <a:xfrm>
              <a:off x="0" y="0"/>
              <a:ext cx="3705225" cy="295275"/>
            </a:xfrm>
            <a:custGeom>
              <a:avLst/>
              <a:gdLst/>
              <a:ahLst/>
              <a:cxnLst/>
              <a:rect l="l" t="t" r="r" b="b"/>
              <a:pathLst>
                <a:path w="3705225" h="295275">
                  <a:moveTo>
                    <a:pt x="0" y="295275"/>
                  </a:moveTo>
                  <a:lnTo>
                    <a:pt x="3705225" y="295275"/>
                  </a:lnTo>
                  <a:lnTo>
                    <a:pt x="3705225" y="0"/>
                  </a:lnTo>
                  <a:lnTo>
                    <a:pt x="0" y="0"/>
                  </a:lnTo>
                  <a:lnTo>
                    <a:pt x="0" y="295275"/>
                  </a:lnTo>
                  <a:close/>
                </a:path>
              </a:pathLst>
            </a:custGeom>
            <a:solidFill>
              <a:srgbClr val="F2F2F2"/>
            </a:solidFill>
          </p:spPr>
        </p:sp>
      </p:grpSp>
      <p:sp>
        <p:nvSpPr>
          <p:cNvPr id="9" name="TextBox 9"/>
          <p:cNvSpPr txBox="1"/>
          <p:nvPr/>
        </p:nvSpPr>
        <p:spPr>
          <a:xfrm>
            <a:off x="17087278" y="9674633"/>
            <a:ext cx="112300" cy="302714"/>
          </a:xfrm>
          <a:prstGeom prst="rect">
            <a:avLst/>
          </a:prstGeom>
        </p:spPr>
        <p:txBody>
          <a:bodyPr lIns="0" tIns="0" rIns="0" bIns="0" rtlCol="0" anchor="t">
            <a:spAutoFit/>
          </a:bodyPr>
          <a:lstStyle/>
          <a:p>
            <a:pPr algn="l">
              <a:lnSpc>
                <a:spcPts val="2362"/>
              </a:lnSpc>
            </a:pPr>
            <a:r>
              <a:rPr lang="en-US" sz="1687">
                <a:solidFill>
                  <a:srgbClr val="2E946B"/>
                </a:solidFill>
                <a:latin typeface="Trebuchet MS"/>
              </a:rPr>
              <a:t>2</a:t>
            </a:r>
          </a:p>
        </p:txBody>
      </p:sp>
      <p:sp>
        <p:nvSpPr>
          <p:cNvPr id="10" name="TextBox 10"/>
          <p:cNvSpPr txBox="1"/>
          <p:nvPr/>
        </p:nvSpPr>
        <p:spPr>
          <a:xfrm>
            <a:off x="35560" y="1389013"/>
            <a:ext cx="8915400" cy="2308324"/>
          </a:xfrm>
          <a:prstGeom prst="rect">
            <a:avLst/>
          </a:prstGeom>
        </p:spPr>
        <p:txBody>
          <a:bodyPr wrap="square" lIns="0" tIns="0" rIns="0" bIns="0" rtlCol="0" anchor="t">
            <a:spAutoFit/>
          </a:bodyPr>
          <a:lstStyle/>
          <a:p>
            <a:pPr algn="l">
              <a:lnSpc>
                <a:spcPts val="8993"/>
              </a:lnSpc>
            </a:pPr>
            <a:r>
              <a:rPr lang="en-US" sz="6423" b="1" dirty="0" smtClean="0">
                <a:solidFill>
                  <a:srgbClr val="000000"/>
                </a:solidFill>
                <a:latin typeface="Times New Roman" panose="02020603050405020304" pitchFamily="18" charset="0"/>
                <a:cs typeface="Times New Roman" panose="02020603050405020304" pitchFamily="18" charset="0"/>
              </a:rPr>
              <a:t>      </a:t>
            </a:r>
          </a:p>
          <a:p>
            <a:pPr algn="l">
              <a:lnSpc>
                <a:spcPts val="8993"/>
              </a:lnSpc>
            </a:pPr>
            <a:r>
              <a:rPr lang="en-US" sz="6423" b="1" dirty="0">
                <a:solidFill>
                  <a:srgbClr val="000000"/>
                </a:solidFill>
                <a:latin typeface="Times New Roman" panose="02020603050405020304" pitchFamily="18" charset="0"/>
                <a:cs typeface="Times New Roman" panose="02020603050405020304" pitchFamily="18" charset="0"/>
              </a:rPr>
              <a:t> </a:t>
            </a:r>
            <a:r>
              <a:rPr lang="en-US" sz="6423" b="1" dirty="0" smtClean="0">
                <a:solidFill>
                  <a:srgbClr val="000000"/>
                </a:solidFill>
                <a:latin typeface="Times New Roman" panose="02020603050405020304" pitchFamily="18" charset="0"/>
                <a:cs typeface="Times New Roman" panose="02020603050405020304" pitchFamily="18" charset="0"/>
              </a:rPr>
              <a:t>   </a:t>
            </a:r>
            <a:r>
              <a:rPr lang="en-US" sz="7200" b="1" dirty="0">
                <a:solidFill>
                  <a:srgbClr val="2E946B"/>
                </a:solidFill>
                <a:latin typeface="Times New Roman" panose="02020603050405020304" pitchFamily="18" charset="0"/>
                <a:cs typeface="Times New Roman" panose="02020603050405020304" pitchFamily="18" charset="0"/>
              </a:rPr>
              <a:t>PROJECT </a:t>
            </a:r>
            <a:r>
              <a:rPr lang="en-US" sz="7200" b="1" dirty="0">
                <a:solidFill>
                  <a:srgbClr val="2E946B"/>
                </a:solidFill>
                <a:latin typeface="Times New Roman" panose="02020603050405020304" pitchFamily="18" charset="0"/>
                <a:cs typeface="Times New Roman" panose="02020603050405020304" pitchFamily="18" charset="0"/>
              </a:rPr>
              <a:t>TITLE</a:t>
            </a:r>
          </a:p>
        </p:txBody>
      </p:sp>
      <p:sp>
        <p:nvSpPr>
          <p:cNvPr id="11" name="TextBox 11"/>
          <p:cNvSpPr txBox="1"/>
          <p:nvPr/>
        </p:nvSpPr>
        <p:spPr>
          <a:xfrm>
            <a:off x="1019492" y="3028950"/>
            <a:ext cx="13792200" cy="2192908"/>
          </a:xfrm>
          <a:prstGeom prst="rect">
            <a:avLst/>
          </a:prstGeom>
        </p:spPr>
        <p:txBody>
          <a:bodyPr wrap="square" lIns="0" tIns="0" rIns="0" bIns="0" rtlCol="0" anchor="t">
            <a:spAutoFit/>
          </a:bodyPr>
          <a:lstStyle/>
          <a:p>
            <a:pPr algn="ctr">
              <a:lnSpc>
                <a:spcPts val="5740"/>
              </a:lnSpc>
            </a:pPr>
            <a:r>
              <a:rPr lang="en-US" sz="4800" dirty="0" smtClean="0">
                <a:solidFill>
                  <a:srgbClr val="000000"/>
                </a:solidFill>
                <a:latin typeface="Times New Roman Bold"/>
              </a:rPr>
              <a:t>        </a:t>
            </a:r>
          </a:p>
          <a:p>
            <a:pPr algn="ctr">
              <a:lnSpc>
                <a:spcPts val="5740"/>
              </a:lnSpc>
            </a:pPr>
            <a:endParaRPr lang="en-US" sz="4800" dirty="0">
              <a:solidFill>
                <a:srgbClr val="000000"/>
              </a:solidFill>
              <a:latin typeface="Times New Roman Bold"/>
            </a:endParaRPr>
          </a:p>
          <a:p>
            <a:pPr algn="ctr">
              <a:lnSpc>
                <a:spcPts val="5740"/>
              </a:lnSpc>
            </a:pPr>
            <a:r>
              <a:rPr lang="en-US" sz="4800" dirty="0" smtClean="0">
                <a:solidFill>
                  <a:srgbClr val="000000"/>
                </a:solidFill>
                <a:latin typeface="Times New Roman Bold"/>
              </a:rPr>
              <a:t>     </a:t>
            </a:r>
            <a:r>
              <a:rPr lang="en-US" sz="4800" dirty="0" smtClean="0">
                <a:solidFill>
                  <a:srgbClr val="000000"/>
                </a:solidFill>
                <a:latin typeface="Times New Roman Bold"/>
              </a:rPr>
              <a:t>INTERACTIVE PDF USING GEN AI</a:t>
            </a:r>
            <a:endParaRPr lang="en-US" sz="4800" dirty="0">
              <a:solidFill>
                <a:srgbClr val="000000"/>
              </a:solidFill>
              <a:latin typeface="Times New Roman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Freeform 2"/>
          <p:cNvSpPr/>
          <p:nvPr/>
        </p:nvSpPr>
        <p:spPr>
          <a:xfrm>
            <a:off x="-95255" y="5919783"/>
            <a:ext cx="6448420" cy="4462458"/>
          </a:xfrm>
          <a:custGeom>
            <a:avLst/>
            <a:gdLst/>
            <a:ahLst/>
            <a:cxnLst/>
            <a:rect l="l" t="t" r="r" b="b"/>
            <a:pathLst>
              <a:path w="6448420" h="4462458">
                <a:moveTo>
                  <a:pt x="0" y="0"/>
                </a:moveTo>
                <a:lnTo>
                  <a:pt x="6448420" y="0"/>
                </a:lnTo>
                <a:lnTo>
                  <a:pt x="6448420" y="4462457"/>
                </a:lnTo>
                <a:lnTo>
                  <a:pt x="0" y="4462457"/>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044238" y="671512"/>
            <a:ext cx="542925" cy="542925"/>
          </a:xfrm>
          <a:custGeom>
            <a:avLst/>
            <a:gdLst/>
            <a:ahLst/>
            <a:cxnLst/>
            <a:rect l="l" t="t" r="r" b="b"/>
            <a:pathLst>
              <a:path w="542925" h="542925">
                <a:moveTo>
                  <a:pt x="0" y="0"/>
                </a:moveTo>
                <a:lnTo>
                  <a:pt x="542924" y="0"/>
                </a:lnTo>
                <a:lnTo>
                  <a:pt x="542924" y="542926"/>
                </a:lnTo>
                <a:lnTo>
                  <a:pt x="0" y="542926"/>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1282668" y="-95269"/>
            <a:ext cx="7335145" cy="10477510"/>
          </a:xfrm>
          <a:custGeom>
            <a:avLst/>
            <a:gdLst/>
            <a:ahLst/>
            <a:cxnLst/>
            <a:rect l="l" t="t" r="r" b="b"/>
            <a:pathLst>
              <a:path w="7335145" h="10477510">
                <a:moveTo>
                  <a:pt x="0" y="0"/>
                </a:moveTo>
                <a:lnTo>
                  <a:pt x="7335146" y="0"/>
                </a:lnTo>
                <a:lnTo>
                  <a:pt x="7335146" y="10477510"/>
                </a:lnTo>
                <a:lnTo>
                  <a:pt x="0" y="10477510"/>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7" name="TextBox 7"/>
          <p:cNvSpPr txBox="1"/>
          <p:nvPr/>
        </p:nvSpPr>
        <p:spPr>
          <a:xfrm>
            <a:off x="17087278" y="9674633"/>
            <a:ext cx="112300" cy="302714"/>
          </a:xfrm>
          <a:prstGeom prst="rect">
            <a:avLst/>
          </a:prstGeom>
        </p:spPr>
        <p:txBody>
          <a:bodyPr lIns="0" tIns="0" rIns="0" bIns="0" rtlCol="0" anchor="t">
            <a:spAutoFit/>
          </a:bodyPr>
          <a:lstStyle/>
          <a:p>
            <a:pPr algn="l">
              <a:lnSpc>
                <a:spcPts val="2362"/>
              </a:lnSpc>
            </a:pPr>
            <a:r>
              <a:rPr lang="en-US" sz="1687">
                <a:solidFill>
                  <a:srgbClr val="2E946B"/>
                </a:solidFill>
                <a:latin typeface="Trebuchet MS"/>
              </a:rPr>
              <a:t>3</a:t>
            </a:r>
          </a:p>
        </p:txBody>
      </p:sp>
      <p:sp>
        <p:nvSpPr>
          <p:cNvPr id="8" name="TextBox 8"/>
          <p:cNvSpPr txBox="1"/>
          <p:nvPr/>
        </p:nvSpPr>
        <p:spPr>
          <a:xfrm>
            <a:off x="5248580" y="926385"/>
            <a:ext cx="6034088" cy="1077796"/>
          </a:xfrm>
          <a:prstGeom prst="rect">
            <a:avLst/>
          </a:prstGeom>
        </p:spPr>
        <p:txBody>
          <a:bodyPr wrap="square" lIns="0" tIns="0" rIns="0" bIns="0" rtlCol="0" anchor="t">
            <a:spAutoFit/>
          </a:bodyPr>
          <a:lstStyle/>
          <a:p>
            <a:pPr>
              <a:lnSpc>
                <a:spcPts val="8993"/>
              </a:lnSpc>
            </a:pPr>
            <a:r>
              <a:rPr lang="en-US" sz="7207" spc="7" dirty="0" smtClean="0">
                <a:solidFill>
                  <a:srgbClr val="000000"/>
                </a:solidFill>
                <a:latin typeface="Trebuchet MS Bold"/>
              </a:rPr>
              <a:t>    </a:t>
            </a:r>
            <a:r>
              <a:rPr lang="en-US" sz="7200" dirty="0">
                <a:solidFill>
                  <a:srgbClr val="2E946B"/>
                </a:solidFill>
                <a:latin typeface="Trebuchet MS Bold"/>
              </a:rPr>
              <a:t>AGENDA</a:t>
            </a:r>
            <a:endParaRPr lang="en-US" sz="7200" dirty="0">
              <a:solidFill>
                <a:srgbClr val="2E946B"/>
              </a:solidFill>
              <a:latin typeface="Trebuchet MS Bold"/>
            </a:endParaRPr>
          </a:p>
        </p:txBody>
      </p:sp>
      <p:sp>
        <p:nvSpPr>
          <p:cNvPr id="9" name="TextBox 9"/>
          <p:cNvSpPr txBox="1"/>
          <p:nvPr/>
        </p:nvSpPr>
        <p:spPr>
          <a:xfrm>
            <a:off x="1567810" y="2307244"/>
            <a:ext cx="4441269" cy="1154162"/>
          </a:xfrm>
          <a:prstGeom prst="rect">
            <a:avLst/>
          </a:prstGeom>
        </p:spPr>
        <p:txBody>
          <a:bodyPr lIns="0" tIns="0" rIns="0" bIns="0" rtlCol="0" anchor="t">
            <a:spAutoFit/>
          </a:bodyPr>
          <a:lstStyle/>
          <a:p>
            <a:pPr algn="ctr">
              <a:lnSpc>
                <a:spcPts val="4541"/>
              </a:lnSpc>
            </a:pPr>
            <a:endParaRPr lang="en-US" sz="3244" dirty="0">
              <a:solidFill>
                <a:srgbClr val="000000"/>
              </a:solidFill>
              <a:latin typeface="Times New Roman"/>
            </a:endParaRPr>
          </a:p>
          <a:p>
            <a:pPr algn="ctr">
              <a:lnSpc>
                <a:spcPts val="4541"/>
              </a:lnSpc>
            </a:pPr>
            <a:r>
              <a:rPr lang="en-US" sz="3244" dirty="0">
                <a:solidFill>
                  <a:srgbClr val="000000"/>
                </a:solidFill>
                <a:latin typeface="Times New Roman"/>
              </a:rPr>
              <a:t> </a:t>
            </a:r>
          </a:p>
        </p:txBody>
      </p:sp>
      <p:sp>
        <p:nvSpPr>
          <p:cNvPr id="10" name="TextBox 9"/>
          <p:cNvSpPr txBox="1"/>
          <p:nvPr/>
        </p:nvSpPr>
        <p:spPr>
          <a:xfrm>
            <a:off x="4267200" y="2884325"/>
            <a:ext cx="10366466" cy="6001643"/>
          </a:xfrm>
          <a:prstGeom prst="rect">
            <a:avLst/>
          </a:prstGeom>
          <a:noFill/>
        </p:spPr>
        <p:txBody>
          <a:bodyPr wrap="square" rtlCol="0">
            <a:spAutoFit/>
          </a:bodyPr>
          <a:lstStyle/>
          <a:p>
            <a:pPr marL="571500" indent="-571500">
              <a:buFont typeface="Wingdings" panose="05000000000000000000" pitchFamily="2" charset="2"/>
              <a:buChar char="Ø"/>
            </a:pPr>
            <a:r>
              <a:rPr lang="en-IN" sz="4800" dirty="0" smtClean="0">
                <a:latin typeface="Times New Roman" panose="02020603050405020304" pitchFamily="18" charset="0"/>
                <a:cs typeface="Times New Roman" panose="02020603050405020304" pitchFamily="18" charset="0"/>
              </a:rPr>
              <a:t>PROBLEM STATEMENT</a:t>
            </a:r>
          </a:p>
          <a:p>
            <a:pPr marL="571500" indent="-571500">
              <a:buFont typeface="Wingdings" panose="05000000000000000000" pitchFamily="2" charset="2"/>
              <a:buChar char="Ø"/>
            </a:pPr>
            <a:r>
              <a:rPr lang="en-IN" sz="4800" dirty="0" smtClean="0">
                <a:latin typeface="Times New Roman" panose="02020603050405020304" pitchFamily="18" charset="0"/>
                <a:cs typeface="Times New Roman" panose="02020603050405020304" pitchFamily="18" charset="0"/>
              </a:rPr>
              <a:t>PROJECT </a:t>
            </a:r>
            <a:r>
              <a:rPr lang="en-IN" sz="4800" dirty="0" smtClean="0">
                <a:latin typeface="Times New Roman" panose="02020603050405020304" pitchFamily="18" charset="0"/>
                <a:cs typeface="Times New Roman" panose="02020603050405020304" pitchFamily="18" charset="0"/>
              </a:rPr>
              <a:t>OVERVIEW</a:t>
            </a:r>
            <a:endParaRPr lang="en-IN" sz="4800" dirty="0" smtClean="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Ø"/>
            </a:pPr>
            <a:r>
              <a:rPr lang="en-IN" sz="4800" dirty="0" smtClean="0">
                <a:latin typeface="Times New Roman" panose="02020603050405020304" pitchFamily="18" charset="0"/>
                <a:cs typeface="Times New Roman" panose="02020603050405020304" pitchFamily="18" charset="0"/>
              </a:rPr>
              <a:t>PROPOSED SOLUTION</a:t>
            </a:r>
          </a:p>
          <a:p>
            <a:pPr marL="571500" indent="-571500">
              <a:buFont typeface="Wingdings" panose="05000000000000000000" pitchFamily="2" charset="2"/>
              <a:buChar char="Ø"/>
            </a:pPr>
            <a:r>
              <a:rPr lang="en-IN" sz="4800" dirty="0" smtClean="0">
                <a:latin typeface="Times New Roman" panose="02020603050405020304" pitchFamily="18" charset="0"/>
                <a:cs typeface="Times New Roman" panose="02020603050405020304" pitchFamily="18" charset="0"/>
              </a:rPr>
              <a:t>SYSTEM APPROACH</a:t>
            </a:r>
            <a:endParaRPr lang="en-IN" sz="4800" dirty="0" smtClean="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Ø"/>
            </a:pPr>
            <a:r>
              <a:rPr lang="en-IN" sz="4800" dirty="0" smtClean="0">
                <a:latin typeface="Times New Roman" panose="02020603050405020304" pitchFamily="18" charset="0"/>
                <a:cs typeface="Times New Roman" panose="02020603050405020304" pitchFamily="18" charset="0"/>
              </a:rPr>
              <a:t>SOLUTION DEVELOPMENT APPROACH</a:t>
            </a:r>
          </a:p>
          <a:p>
            <a:pPr marL="571500" indent="-571500">
              <a:buFont typeface="Wingdings" panose="05000000000000000000" pitchFamily="2" charset="2"/>
              <a:buChar char="Ø"/>
            </a:pPr>
            <a:r>
              <a:rPr lang="en-IN" sz="4800" dirty="0" smtClean="0">
                <a:latin typeface="Times New Roman" panose="02020603050405020304" pitchFamily="18" charset="0"/>
                <a:cs typeface="Times New Roman" panose="02020603050405020304" pitchFamily="18" charset="0"/>
              </a:rPr>
              <a:t>CONCLUSION</a:t>
            </a:r>
            <a:endParaRPr lang="en-IN" sz="4800" dirty="0" smtClean="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Ø"/>
            </a:pPr>
            <a:r>
              <a:rPr lang="en-IN" sz="4800" dirty="0" smtClean="0">
                <a:latin typeface="Times New Roman" panose="02020603050405020304" pitchFamily="18" charset="0"/>
                <a:cs typeface="Times New Roman" panose="02020603050405020304" pitchFamily="18" charset="0"/>
              </a:rPr>
              <a:t>RESULT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0515600" y="2171701"/>
            <a:ext cx="532508" cy="533399"/>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1811000" y="-91585"/>
            <a:ext cx="7335145" cy="10477510"/>
          </a:xfrm>
          <a:custGeom>
            <a:avLst/>
            <a:gdLst/>
            <a:ahLst/>
            <a:cxnLst/>
            <a:rect l="l" t="t" r="r" b="b"/>
            <a:pathLst>
              <a:path w="7335145" h="10477510">
                <a:moveTo>
                  <a:pt x="0" y="0"/>
                </a:moveTo>
                <a:lnTo>
                  <a:pt x="7335146" y="0"/>
                </a:lnTo>
                <a:lnTo>
                  <a:pt x="7335146" y="10477510"/>
                </a:lnTo>
                <a:lnTo>
                  <a:pt x="0" y="10477510"/>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6" name="Freeform 6"/>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8"/>
            <a:stretch>
              <a:fillRect/>
            </a:stretch>
          </a:blipFill>
        </p:spPr>
      </p:sp>
      <p:sp>
        <p:nvSpPr>
          <p:cNvPr id="8" name="TextBox 8"/>
          <p:cNvSpPr txBox="1"/>
          <p:nvPr/>
        </p:nvSpPr>
        <p:spPr>
          <a:xfrm>
            <a:off x="17087278" y="9674633"/>
            <a:ext cx="112300" cy="302714"/>
          </a:xfrm>
          <a:prstGeom prst="rect">
            <a:avLst/>
          </a:prstGeom>
        </p:spPr>
        <p:txBody>
          <a:bodyPr lIns="0" tIns="0" rIns="0" bIns="0" rtlCol="0" anchor="t">
            <a:spAutoFit/>
          </a:bodyPr>
          <a:lstStyle/>
          <a:p>
            <a:pPr algn="l">
              <a:lnSpc>
                <a:spcPts val="2362"/>
              </a:lnSpc>
            </a:pPr>
            <a:r>
              <a:rPr lang="en-US" sz="1687">
                <a:solidFill>
                  <a:srgbClr val="2E946B"/>
                </a:solidFill>
                <a:latin typeface="Trebuchet MS"/>
              </a:rPr>
              <a:t>4</a:t>
            </a:r>
          </a:p>
        </p:txBody>
      </p:sp>
      <p:sp>
        <p:nvSpPr>
          <p:cNvPr id="9" name="TextBox 9"/>
          <p:cNvSpPr txBox="1"/>
          <p:nvPr/>
        </p:nvSpPr>
        <p:spPr>
          <a:xfrm>
            <a:off x="3886200" y="853021"/>
            <a:ext cx="9372600" cy="1077603"/>
          </a:xfrm>
          <a:prstGeom prst="rect">
            <a:avLst/>
          </a:prstGeom>
        </p:spPr>
        <p:txBody>
          <a:bodyPr wrap="square" lIns="0" tIns="0" rIns="0" bIns="0" rtlCol="0" anchor="t">
            <a:spAutoFit/>
          </a:bodyPr>
          <a:lstStyle/>
          <a:p>
            <a:pPr algn="l">
              <a:lnSpc>
                <a:spcPts val="8987"/>
              </a:lnSpc>
            </a:pPr>
            <a:r>
              <a:rPr lang="en-US" sz="7200" dirty="0">
                <a:solidFill>
                  <a:srgbClr val="2E946B"/>
                </a:solidFill>
                <a:latin typeface="Trebuchet MS Bold"/>
              </a:rPr>
              <a:t>PROBLEM STATEMENT</a:t>
            </a:r>
          </a:p>
        </p:txBody>
      </p:sp>
      <p:sp>
        <p:nvSpPr>
          <p:cNvPr id="10" name="TextBox 10"/>
          <p:cNvSpPr txBox="1"/>
          <p:nvPr/>
        </p:nvSpPr>
        <p:spPr>
          <a:xfrm>
            <a:off x="1768078" y="2857450"/>
            <a:ext cx="13608844" cy="4821833"/>
          </a:xfrm>
          <a:prstGeom prst="rect">
            <a:avLst/>
          </a:prstGeom>
        </p:spPr>
        <p:txBody>
          <a:bodyPr wrap="square" lIns="0" tIns="0" rIns="0" bIns="0" rtlCol="0" anchor="t">
            <a:spAutoFit/>
          </a:bodyPr>
          <a:lstStyle/>
          <a:p>
            <a:pPr algn="just">
              <a:lnSpc>
                <a:spcPts val="4671"/>
              </a:lnSpc>
            </a:pPr>
            <a:r>
              <a:rPr lang="en-US" sz="3336" dirty="0" smtClean="0">
                <a:solidFill>
                  <a:srgbClr val="000000"/>
                </a:solidFill>
                <a:latin typeface="Times New Roman"/>
              </a:rPr>
              <a:t>	The project aims to develop an Interactive PDF that is capable of providing the answers to the questions prompted by the user from the uploaded dataset. Current </a:t>
            </a:r>
            <a:r>
              <a:rPr lang="en-US" sz="3336" dirty="0">
                <a:solidFill>
                  <a:srgbClr val="000000"/>
                </a:solidFill>
                <a:latin typeface="Times New Roman"/>
              </a:rPr>
              <a:t>static PDF formats lack interactivity and fail to provide users with personalized assistance or real-time feedback, hindering effective communication and knowledge dissemination. Furthermore, conventional PDF editing tools lack native support for embedding </a:t>
            </a:r>
            <a:r>
              <a:rPr lang="en-US" sz="3336" dirty="0" smtClean="0">
                <a:solidFill>
                  <a:srgbClr val="000000"/>
                </a:solidFill>
                <a:latin typeface="Times New Roman"/>
              </a:rPr>
              <a:t>responsive and </a:t>
            </a:r>
            <a:r>
              <a:rPr lang="en-US" sz="3336" dirty="0">
                <a:solidFill>
                  <a:srgbClr val="000000"/>
                </a:solidFill>
                <a:latin typeface="Times New Roman"/>
              </a:rPr>
              <a:t>integrating natural language processing (NLP) capabilities, making it challenging to create truly interactive and intuitive PDF experiences.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0591800" y="2019301"/>
            <a:ext cx="609600" cy="533399"/>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1048109" y="-95255"/>
            <a:ext cx="7335145" cy="10477510"/>
          </a:xfrm>
          <a:custGeom>
            <a:avLst/>
            <a:gdLst/>
            <a:ahLst/>
            <a:cxnLst/>
            <a:rect l="l" t="t" r="r" b="b"/>
            <a:pathLst>
              <a:path w="7335145" h="10477510">
                <a:moveTo>
                  <a:pt x="0" y="0"/>
                </a:moveTo>
                <a:lnTo>
                  <a:pt x="7335146" y="0"/>
                </a:lnTo>
                <a:lnTo>
                  <a:pt x="7335146" y="10477510"/>
                </a:lnTo>
                <a:lnTo>
                  <a:pt x="0" y="10477510"/>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6" name="Freeform 6"/>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8"/>
            <a:stretch>
              <a:fillRect/>
            </a:stretch>
          </a:blipFill>
        </p:spPr>
      </p:sp>
      <p:sp>
        <p:nvSpPr>
          <p:cNvPr id="8" name="TextBox 8"/>
          <p:cNvSpPr txBox="1"/>
          <p:nvPr/>
        </p:nvSpPr>
        <p:spPr>
          <a:xfrm>
            <a:off x="17087278" y="9674633"/>
            <a:ext cx="112300" cy="302714"/>
          </a:xfrm>
          <a:prstGeom prst="rect">
            <a:avLst/>
          </a:prstGeom>
        </p:spPr>
        <p:txBody>
          <a:bodyPr lIns="0" tIns="0" rIns="0" bIns="0" rtlCol="0" anchor="t">
            <a:spAutoFit/>
          </a:bodyPr>
          <a:lstStyle/>
          <a:p>
            <a:pPr algn="l">
              <a:lnSpc>
                <a:spcPts val="2362"/>
              </a:lnSpc>
            </a:pPr>
            <a:r>
              <a:rPr lang="en-US" sz="1687">
                <a:solidFill>
                  <a:srgbClr val="2E946B"/>
                </a:solidFill>
                <a:latin typeface="Trebuchet MS"/>
              </a:rPr>
              <a:t>5</a:t>
            </a:r>
          </a:p>
        </p:txBody>
      </p:sp>
      <p:sp>
        <p:nvSpPr>
          <p:cNvPr id="9" name="TextBox 9"/>
          <p:cNvSpPr txBox="1"/>
          <p:nvPr/>
        </p:nvSpPr>
        <p:spPr>
          <a:xfrm>
            <a:off x="4229100" y="848263"/>
            <a:ext cx="8877300" cy="1154162"/>
          </a:xfrm>
          <a:prstGeom prst="rect">
            <a:avLst/>
          </a:prstGeom>
        </p:spPr>
        <p:txBody>
          <a:bodyPr wrap="square" lIns="0" tIns="0" rIns="0" bIns="0" rtlCol="0" anchor="t">
            <a:spAutoFit/>
          </a:bodyPr>
          <a:lstStyle/>
          <a:p>
            <a:pPr>
              <a:lnSpc>
                <a:spcPts val="8987"/>
              </a:lnSpc>
            </a:pPr>
            <a:r>
              <a:rPr lang="en-US" sz="7200" dirty="0">
                <a:solidFill>
                  <a:srgbClr val="2E946B"/>
                </a:solidFill>
                <a:latin typeface="Trebuchet MS Bold"/>
              </a:rPr>
              <a:t>PROJECT OVERVIEW</a:t>
            </a:r>
          </a:p>
        </p:txBody>
      </p:sp>
      <p:sp>
        <p:nvSpPr>
          <p:cNvPr id="10" name="TextBox 10"/>
          <p:cNvSpPr txBox="1"/>
          <p:nvPr/>
        </p:nvSpPr>
        <p:spPr>
          <a:xfrm>
            <a:off x="1905000" y="2575560"/>
            <a:ext cx="14256425" cy="6440225"/>
          </a:xfrm>
          <a:prstGeom prst="rect">
            <a:avLst/>
          </a:prstGeom>
        </p:spPr>
        <p:txBody>
          <a:bodyPr lIns="0" tIns="0" rIns="0" bIns="0" rtlCol="0" anchor="t">
            <a:spAutoFit/>
          </a:bodyPr>
          <a:lstStyle/>
          <a:p>
            <a:pPr algn="just">
              <a:lnSpc>
                <a:spcPts val="4599"/>
              </a:lnSpc>
            </a:pPr>
            <a:r>
              <a:rPr lang="en-US" sz="3285" dirty="0">
                <a:solidFill>
                  <a:srgbClr val="000000"/>
                </a:solidFill>
                <a:latin typeface="Times New Roman"/>
              </a:rPr>
              <a:t>The interactive PDF project aims to revolutionize the way users interact with textual content by combining advanced natural language processing (NLP) techniques with interactive document features. </a:t>
            </a:r>
            <a:r>
              <a:rPr lang="en-US" sz="3285" dirty="0" smtClean="0">
                <a:solidFill>
                  <a:srgbClr val="000000"/>
                </a:solidFill>
                <a:latin typeface="Times New Roman"/>
              </a:rPr>
              <a:t>The </a:t>
            </a:r>
            <a:r>
              <a:rPr lang="en-US" sz="3285" dirty="0">
                <a:solidFill>
                  <a:srgbClr val="000000"/>
                </a:solidFill>
                <a:latin typeface="Times New Roman"/>
              </a:rPr>
              <a:t>project involves three main components: word embedding retrieval, document processing, and query-based interaction. The project begins with the retrieval of word </a:t>
            </a:r>
            <a:r>
              <a:rPr lang="en-US" sz="3285" dirty="0" smtClean="0">
                <a:solidFill>
                  <a:srgbClr val="000000"/>
                </a:solidFill>
                <a:latin typeface="Times New Roman"/>
              </a:rPr>
              <a:t>embedding facilitating </a:t>
            </a:r>
            <a:r>
              <a:rPr lang="en-US" sz="3285" dirty="0">
                <a:solidFill>
                  <a:srgbClr val="000000"/>
                </a:solidFill>
                <a:latin typeface="Times New Roman"/>
              </a:rPr>
              <a:t>semantic understanding and similarity comparison between words. Next, documents are processed and segmented into smaller chunks, enabling efficient storage and retrieval of textual information. These chunks are then indexed and stored in a database for rapid access. Finally, users can interact with the system by querying for relevant information, triggering dynamic responses based on the context extracted from the document chunks. </a:t>
            </a:r>
            <a:endParaRPr lang="en-US" sz="3285" dirty="0">
              <a:solidFill>
                <a:srgbClr val="000000"/>
              </a:solidFill>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3" name="Group 3"/>
          <p:cNvGrpSpPr>
            <a:grpSpLocks noChangeAspect="1"/>
          </p:cNvGrpSpPr>
          <p:nvPr/>
        </p:nvGrpSpPr>
        <p:grpSpPr>
          <a:xfrm>
            <a:off x="1085850" y="9258300"/>
            <a:ext cx="3271838" cy="728662"/>
            <a:chOff x="0" y="0"/>
            <a:chExt cx="2181225" cy="485775"/>
          </a:xfrm>
        </p:grpSpPr>
        <p:sp>
          <p:nvSpPr>
            <p:cNvPr id="4" name="Freeform 4"/>
            <p:cNvSpPr/>
            <p:nvPr/>
          </p:nvSpPr>
          <p:spPr>
            <a:xfrm>
              <a:off x="0" y="0"/>
              <a:ext cx="2181225" cy="485775"/>
            </a:xfrm>
            <a:custGeom>
              <a:avLst/>
              <a:gdLst/>
              <a:ahLst/>
              <a:cxnLst/>
              <a:rect l="l" t="t" r="r" b="b"/>
              <a:pathLst>
                <a:path w="2181225" h="485775">
                  <a:moveTo>
                    <a:pt x="0" y="485775"/>
                  </a:moveTo>
                  <a:lnTo>
                    <a:pt x="2181225" y="485775"/>
                  </a:lnTo>
                  <a:lnTo>
                    <a:pt x="2181225" y="0"/>
                  </a:lnTo>
                  <a:lnTo>
                    <a:pt x="0" y="0"/>
                  </a:lnTo>
                  <a:lnTo>
                    <a:pt x="0" y="485775"/>
                  </a:lnTo>
                  <a:close/>
                </a:path>
              </a:pathLst>
            </a:custGeom>
            <a:solidFill>
              <a:srgbClr val="FFFFFF"/>
            </a:solidFill>
          </p:spPr>
        </p:sp>
      </p:grpSp>
      <p:sp>
        <p:nvSpPr>
          <p:cNvPr id="5" name="Freeform 5"/>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6" name="Freeform 6"/>
          <p:cNvSpPr/>
          <p:nvPr/>
        </p:nvSpPr>
        <p:spPr>
          <a:xfrm>
            <a:off x="11048109" y="-95255"/>
            <a:ext cx="7335145" cy="10477510"/>
          </a:xfrm>
          <a:custGeom>
            <a:avLst/>
            <a:gdLst/>
            <a:ahLst/>
            <a:cxnLst/>
            <a:rect l="l" t="t" r="r" b="b"/>
            <a:pathLst>
              <a:path w="7335145" h="10477510">
                <a:moveTo>
                  <a:pt x="0" y="0"/>
                </a:moveTo>
                <a:lnTo>
                  <a:pt x="7335146" y="0"/>
                </a:lnTo>
                <a:lnTo>
                  <a:pt x="7335146" y="10477510"/>
                </a:lnTo>
                <a:lnTo>
                  <a:pt x="0" y="10477510"/>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8" name="TextBox 8"/>
          <p:cNvSpPr txBox="1"/>
          <p:nvPr/>
        </p:nvSpPr>
        <p:spPr>
          <a:xfrm>
            <a:off x="17087278" y="9674633"/>
            <a:ext cx="112300" cy="302714"/>
          </a:xfrm>
          <a:prstGeom prst="rect">
            <a:avLst/>
          </a:prstGeom>
        </p:spPr>
        <p:txBody>
          <a:bodyPr lIns="0" tIns="0" rIns="0" bIns="0" rtlCol="0" anchor="t">
            <a:spAutoFit/>
          </a:bodyPr>
          <a:lstStyle/>
          <a:p>
            <a:pPr algn="l">
              <a:lnSpc>
                <a:spcPts val="2362"/>
              </a:lnSpc>
            </a:pPr>
            <a:r>
              <a:rPr lang="en-US" sz="1687">
                <a:solidFill>
                  <a:srgbClr val="2E946B"/>
                </a:solidFill>
                <a:latin typeface="Trebuchet MS"/>
              </a:rPr>
              <a:t>6</a:t>
            </a:r>
          </a:p>
        </p:txBody>
      </p:sp>
      <p:sp>
        <p:nvSpPr>
          <p:cNvPr id="9" name="TextBox 9"/>
          <p:cNvSpPr txBox="1"/>
          <p:nvPr/>
        </p:nvSpPr>
        <p:spPr>
          <a:xfrm>
            <a:off x="4015978" y="778972"/>
            <a:ext cx="9906000" cy="1154162"/>
          </a:xfrm>
          <a:prstGeom prst="rect">
            <a:avLst/>
          </a:prstGeom>
        </p:spPr>
        <p:txBody>
          <a:bodyPr wrap="square" lIns="0" tIns="0" rIns="0" bIns="0" rtlCol="0" anchor="t">
            <a:spAutoFit/>
          </a:bodyPr>
          <a:lstStyle>
            <a:defPPr>
              <a:defRPr lang="en-US"/>
            </a:defPPr>
            <a:lvl1pPr>
              <a:lnSpc>
                <a:spcPts val="8987"/>
              </a:lnSpc>
              <a:defRPr sz="7200">
                <a:solidFill>
                  <a:srgbClr val="2E946B"/>
                </a:solidFill>
                <a:latin typeface="Trebuchet MS Bold"/>
              </a:defRPr>
            </a:lvl1pPr>
          </a:lstStyle>
          <a:p>
            <a:r>
              <a:rPr lang="en-IN" dirty="0"/>
              <a:t>PROPOSED SOLUTION</a:t>
            </a:r>
          </a:p>
        </p:txBody>
      </p:sp>
      <p:sp>
        <p:nvSpPr>
          <p:cNvPr id="10" name="TextBox 10"/>
          <p:cNvSpPr txBox="1"/>
          <p:nvPr/>
        </p:nvSpPr>
        <p:spPr>
          <a:xfrm>
            <a:off x="1116810" y="1933134"/>
            <a:ext cx="15113790" cy="9233297"/>
          </a:xfrm>
          <a:prstGeom prst="rect">
            <a:avLst/>
          </a:prstGeom>
        </p:spPr>
        <p:txBody>
          <a:bodyPr wrap="square" lIns="0" tIns="0" rIns="0" bIns="0" rtlCol="0" anchor="t">
            <a:spAutoFit/>
          </a:bodyPr>
          <a:lstStyle/>
          <a:p>
            <a:pPr algn="just">
              <a:lnSpc>
                <a:spcPts val="4810"/>
              </a:lnSpc>
            </a:pPr>
            <a:r>
              <a:rPr lang="en-US" sz="3200" dirty="0" smtClean="0">
                <a:solidFill>
                  <a:srgbClr val="000000"/>
                </a:solidFill>
                <a:latin typeface="Times New Roman"/>
              </a:rPr>
              <a:t>1.Install the dependencies:</a:t>
            </a:r>
          </a:p>
          <a:p>
            <a:pPr algn="just">
              <a:lnSpc>
                <a:spcPts val="4810"/>
              </a:lnSpc>
            </a:pPr>
            <a:r>
              <a:rPr lang="en-US" sz="3200" dirty="0" smtClean="0">
                <a:solidFill>
                  <a:srgbClr val="000000"/>
                </a:solidFill>
                <a:latin typeface="Times New Roman"/>
              </a:rPr>
              <a:t>	Install the necessary libraries and modules first before further proceeding with the execution.</a:t>
            </a:r>
          </a:p>
          <a:p>
            <a:pPr algn="just">
              <a:lnSpc>
                <a:spcPts val="4810"/>
              </a:lnSpc>
            </a:pPr>
            <a:r>
              <a:rPr lang="en-US" sz="3200" dirty="0" smtClean="0">
                <a:solidFill>
                  <a:srgbClr val="000000"/>
                </a:solidFill>
                <a:latin typeface="Times New Roman"/>
              </a:rPr>
              <a:t>2.Enhanced </a:t>
            </a:r>
            <a:r>
              <a:rPr lang="en-US" sz="3200" dirty="0">
                <a:solidFill>
                  <a:srgbClr val="000000"/>
                </a:solidFill>
                <a:latin typeface="Times New Roman"/>
              </a:rPr>
              <a:t>Embedding </a:t>
            </a:r>
            <a:r>
              <a:rPr lang="en-US" sz="3200" dirty="0" smtClean="0">
                <a:solidFill>
                  <a:srgbClr val="000000"/>
                </a:solidFill>
                <a:latin typeface="Times New Roman"/>
              </a:rPr>
              <a:t>Retrieval:</a:t>
            </a:r>
          </a:p>
          <a:p>
            <a:pPr algn="just">
              <a:lnSpc>
                <a:spcPts val="4810"/>
              </a:lnSpc>
            </a:pPr>
            <a:r>
              <a:rPr lang="en-US" sz="3200" dirty="0" smtClean="0">
                <a:solidFill>
                  <a:srgbClr val="000000"/>
                </a:solidFill>
                <a:latin typeface="Times New Roman"/>
              </a:rPr>
              <a:t>	Investigate </a:t>
            </a:r>
            <a:r>
              <a:rPr lang="en-US" sz="3200" dirty="0">
                <a:solidFill>
                  <a:srgbClr val="000000"/>
                </a:solidFill>
                <a:latin typeface="Times New Roman"/>
              </a:rPr>
              <a:t>alternative embedding models and techniques to enhance the retrieval of word </a:t>
            </a:r>
            <a:r>
              <a:rPr lang="en-US" sz="3200" dirty="0" smtClean="0">
                <a:solidFill>
                  <a:srgbClr val="000000"/>
                </a:solidFill>
                <a:latin typeface="Times New Roman"/>
              </a:rPr>
              <a:t>embedding. </a:t>
            </a:r>
          </a:p>
          <a:p>
            <a:pPr algn="just">
              <a:lnSpc>
                <a:spcPts val="4810"/>
              </a:lnSpc>
            </a:pPr>
            <a:r>
              <a:rPr lang="en-US" sz="3200" dirty="0" smtClean="0">
                <a:solidFill>
                  <a:srgbClr val="000000"/>
                </a:solidFill>
                <a:latin typeface="Times New Roman"/>
              </a:rPr>
              <a:t>3. Dynamic </a:t>
            </a:r>
            <a:r>
              <a:rPr lang="en-US" sz="3200" dirty="0">
                <a:solidFill>
                  <a:srgbClr val="000000"/>
                </a:solidFill>
                <a:latin typeface="Times New Roman"/>
              </a:rPr>
              <a:t>Chunk </a:t>
            </a:r>
            <a:r>
              <a:rPr lang="en-US" sz="3200" dirty="0" smtClean="0">
                <a:solidFill>
                  <a:srgbClr val="000000"/>
                </a:solidFill>
                <a:latin typeface="Times New Roman"/>
              </a:rPr>
              <a:t>Splitting:</a:t>
            </a:r>
            <a:endParaRPr lang="en-US" sz="3200" dirty="0">
              <a:solidFill>
                <a:srgbClr val="000000"/>
              </a:solidFill>
              <a:latin typeface="Times New Roman"/>
            </a:endParaRPr>
          </a:p>
          <a:p>
            <a:pPr algn="just">
              <a:lnSpc>
                <a:spcPts val="4810"/>
              </a:lnSpc>
            </a:pPr>
            <a:r>
              <a:rPr lang="en-US" sz="3200" dirty="0" smtClean="0">
                <a:solidFill>
                  <a:srgbClr val="000000"/>
                </a:solidFill>
                <a:latin typeface="Times New Roman"/>
              </a:rPr>
              <a:t>	Implement a dynamic </a:t>
            </a:r>
            <a:r>
              <a:rPr lang="en-US" sz="3200" dirty="0">
                <a:solidFill>
                  <a:srgbClr val="000000"/>
                </a:solidFill>
                <a:latin typeface="Times New Roman"/>
              </a:rPr>
              <a:t>approach for splitting documents into chunks. </a:t>
            </a:r>
            <a:endParaRPr lang="en-US" sz="3200" dirty="0" smtClean="0">
              <a:solidFill>
                <a:srgbClr val="000000"/>
              </a:solidFill>
              <a:latin typeface="Times New Roman"/>
            </a:endParaRPr>
          </a:p>
          <a:p>
            <a:pPr algn="just">
              <a:lnSpc>
                <a:spcPts val="4810"/>
              </a:lnSpc>
            </a:pPr>
            <a:r>
              <a:rPr lang="en-US" sz="3200" dirty="0" smtClean="0">
                <a:solidFill>
                  <a:srgbClr val="000000"/>
                </a:solidFill>
                <a:latin typeface="Times New Roman"/>
              </a:rPr>
              <a:t>4. Query Optimization:</a:t>
            </a:r>
            <a:endParaRPr lang="en-US" sz="3200" dirty="0">
              <a:solidFill>
                <a:srgbClr val="000000"/>
              </a:solidFill>
              <a:latin typeface="Times New Roman"/>
            </a:endParaRPr>
          </a:p>
          <a:p>
            <a:pPr algn="just">
              <a:lnSpc>
                <a:spcPts val="4810"/>
              </a:lnSpc>
            </a:pPr>
            <a:r>
              <a:rPr lang="en-US" sz="3200" dirty="0" smtClean="0">
                <a:solidFill>
                  <a:srgbClr val="000000"/>
                </a:solidFill>
                <a:latin typeface="Times New Roman"/>
              </a:rPr>
              <a:t>	Optimize </a:t>
            </a:r>
            <a:r>
              <a:rPr lang="en-US" sz="3200" dirty="0">
                <a:solidFill>
                  <a:srgbClr val="000000"/>
                </a:solidFill>
                <a:latin typeface="Times New Roman"/>
              </a:rPr>
              <a:t>query processing algorithms to reduce search time and improve result accuracy</a:t>
            </a:r>
            <a:r>
              <a:rPr lang="en-US" sz="3200" dirty="0" smtClean="0">
                <a:solidFill>
                  <a:srgbClr val="000000"/>
                </a:solidFill>
                <a:latin typeface="Times New Roman"/>
              </a:rPr>
              <a:t>.</a:t>
            </a:r>
            <a:endParaRPr lang="en-US" sz="3200" dirty="0">
              <a:solidFill>
                <a:srgbClr val="000000"/>
              </a:solidFill>
              <a:latin typeface="Times New Roman"/>
            </a:endParaRPr>
          </a:p>
          <a:p>
            <a:pPr algn="just">
              <a:lnSpc>
                <a:spcPts val="4810"/>
              </a:lnSpc>
            </a:pPr>
            <a:endParaRPr lang="en-US" sz="3200" dirty="0">
              <a:solidFill>
                <a:srgbClr val="000000"/>
              </a:solidFill>
              <a:latin typeface="Times New Roman"/>
            </a:endParaRPr>
          </a:p>
          <a:p>
            <a:pPr algn="just">
              <a:lnSpc>
                <a:spcPts val="4810"/>
              </a:lnSpc>
            </a:pPr>
            <a:endParaRPr lang="en-US" sz="3200" dirty="0">
              <a:solidFill>
                <a:srgbClr val="000000"/>
              </a:solidFill>
              <a:latin typeface="Times New Roman"/>
            </a:endParaRPr>
          </a:p>
          <a:p>
            <a:pPr algn="just">
              <a:lnSpc>
                <a:spcPts val="4810"/>
              </a:lnSpc>
            </a:pPr>
            <a:endParaRPr lang="en-US" sz="3200" dirty="0">
              <a:solidFill>
                <a:srgbClr val="000000"/>
              </a:solidFill>
              <a:latin typeface="Times New Roman"/>
            </a:endParaRPr>
          </a:p>
          <a:p>
            <a:pPr algn="just">
              <a:lnSpc>
                <a:spcPts val="4810"/>
              </a:lnSpc>
            </a:pPr>
            <a:endParaRPr lang="en-US" sz="3200" dirty="0">
              <a:solidFill>
                <a:srgbClr val="000000"/>
              </a:solidFill>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3" name="Group 3"/>
          <p:cNvGrpSpPr>
            <a:grpSpLocks noChangeAspect="1"/>
          </p:cNvGrpSpPr>
          <p:nvPr/>
        </p:nvGrpSpPr>
        <p:grpSpPr>
          <a:xfrm>
            <a:off x="1085850" y="9258300"/>
            <a:ext cx="3271838" cy="728662"/>
            <a:chOff x="0" y="0"/>
            <a:chExt cx="2181225" cy="485775"/>
          </a:xfrm>
        </p:grpSpPr>
        <p:sp>
          <p:nvSpPr>
            <p:cNvPr id="4" name="Freeform 4"/>
            <p:cNvSpPr/>
            <p:nvPr/>
          </p:nvSpPr>
          <p:spPr>
            <a:xfrm>
              <a:off x="0" y="0"/>
              <a:ext cx="2181225" cy="485775"/>
            </a:xfrm>
            <a:custGeom>
              <a:avLst/>
              <a:gdLst/>
              <a:ahLst/>
              <a:cxnLst/>
              <a:rect l="l" t="t" r="r" b="b"/>
              <a:pathLst>
                <a:path w="2181225" h="485775">
                  <a:moveTo>
                    <a:pt x="0" y="485775"/>
                  </a:moveTo>
                  <a:lnTo>
                    <a:pt x="2181225" y="485775"/>
                  </a:lnTo>
                  <a:lnTo>
                    <a:pt x="2181225" y="0"/>
                  </a:lnTo>
                  <a:lnTo>
                    <a:pt x="0" y="0"/>
                  </a:lnTo>
                  <a:lnTo>
                    <a:pt x="0" y="485775"/>
                  </a:lnTo>
                  <a:close/>
                </a:path>
              </a:pathLst>
            </a:custGeom>
            <a:solidFill>
              <a:srgbClr val="FFFFFF"/>
            </a:solidFill>
          </p:spPr>
        </p:sp>
      </p:grpSp>
      <p:sp>
        <p:nvSpPr>
          <p:cNvPr id="5" name="Freeform 5"/>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6" name="Freeform 6"/>
          <p:cNvSpPr/>
          <p:nvPr/>
        </p:nvSpPr>
        <p:spPr>
          <a:xfrm>
            <a:off x="11048109" y="-95255"/>
            <a:ext cx="7335145" cy="10477510"/>
          </a:xfrm>
          <a:custGeom>
            <a:avLst/>
            <a:gdLst/>
            <a:ahLst/>
            <a:cxnLst/>
            <a:rect l="l" t="t" r="r" b="b"/>
            <a:pathLst>
              <a:path w="7335145" h="10477510">
                <a:moveTo>
                  <a:pt x="0" y="0"/>
                </a:moveTo>
                <a:lnTo>
                  <a:pt x="7335146" y="0"/>
                </a:lnTo>
                <a:lnTo>
                  <a:pt x="7335146" y="10477510"/>
                </a:lnTo>
                <a:lnTo>
                  <a:pt x="0" y="10477510"/>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7" name="TextBox 7"/>
          <p:cNvSpPr txBox="1"/>
          <p:nvPr/>
        </p:nvSpPr>
        <p:spPr>
          <a:xfrm>
            <a:off x="1128713" y="9674633"/>
            <a:ext cx="2659732" cy="302714"/>
          </a:xfrm>
          <a:prstGeom prst="rect">
            <a:avLst/>
          </a:prstGeom>
        </p:spPr>
        <p:txBody>
          <a:bodyPr lIns="0" tIns="0" rIns="0" bIns="0" rtlCol="0" anchor="t">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id="8" name="TextBox 8"/>
          <p:cNvSpPr txBox="1"/>
          <p:nvPr/>
        </p:nvSpPr>
        <p:spPr>
          <a:xfrm>
            <a:off x="17087278" y="9674633"/>
            <a:ext cx="112300" cy="302714"/>
          </a:xfrm>
          <a:prstGeom prst="rect">
            <a:avLst/>
          </a:prstGeom>
        </p:spPr>
        <p:txBody>
          <a:bodyPr lIns="0" tIns="0" rIns="0" bIns="0" rtlCol="0" anchor="t">
            <a:spAutoFit/>
          </a:bodyPr>
          <a:lstStyle/>
          <a:p>
            <a:pPr algn="l">
              <a:lnSpc>
                <a:spcPts val="2362"/>
              </a:lnSpc>
            </a:pPr>
            <a:r>
              <a:rPr lang="en-US" sz="1687">
                <a:solidFill>
                  <a:srgbClr val="2E946B"/>
                </a:solidFill>
                <a:latin typeface="Trebuchet MS"/>
              </a:rPr>
              <a:t>6</a:t>
            </a:r>
          </a:p>
        </p:txBody>
      </p:sp>
      <p:sp>
        <p:nvSpPr>
          <p:cNvPr id="9" name="TextBox 9"/>
          <p:cNvSpPr txBox="1"/>
          <p:nvPr/>
        </p:nvSpPr>
        <p:spPr>
          <a:xfrm>
            <a:off x="3962400" y="495300"/>
            <a:ext cx="9906000" cy="1154162"/>
          </a:xfrm>
          <a:prstGeom prst="rect">
            <a:avLst/>
          </a:prstGeom>
        </p:spPr>
        <p:txBody>
          <a:bodyPr wrap="square" lIns="0" tIns="0" rIns="0" bIns="0" rtlCol="0" anchor="t">
            <a:spAutoFit/>
          </a:bodyPr>
          <a:lstStyle>
            <a:defPPr>
              <a:defRPr lang="en-US"/>
            </a:defPPr>
            <a:lvl1pPr>
              <a:lnSpc>
                <a:spcPts val="8987"/>
              </a:lnSpc>
              <a:defRPr sz="7200">
                <a:solidFill>
                  <a:srgbClr val="2E946B"/>
                </a:solidFill>
                <a:latin typeface="Trebuchet MS Bold"/>
              </a:defRPr>
            </a:lvl1pPr>
          </a:lstStyle>
          <a:p>
            <a:r>
              <a:rPr lang="en-IN" dirty="0"/>
              <a:t>PROPOSED SOLUTION</a:t>
            </a:r>
          </a:p>
        </p:txBody>
      </p:sp>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96647" y="2037855"/>
            <a:ext cx="13981553" cy="6991845"/>
          </a:xfrm>
          <a:prstGeom prst="rect">
            <a:avLst/>
          </a:prstGeom>
        </p:spPr>
      </p:pic>
    </p:spTree>
    <p:extLst>
      <p:ext uri="{BB962C8B-B14F-4D97-AF65-F5344CB8AC3E}">
        <p14:creationId xmlns:p14="http://schemas.microsoft.com/office/powerpoint/2010/main" val="1203353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2037556" y="2300288"/>
            <a:ext cx="471488" cy="485775"/>
          </a:xfrm>
          <a:custGeom>
            <a:avLst/>
            <a:gdLst/>
            <a:ahLst/>
            <a:cxnLst/>
            <a:rect l="l" t="t" r="r" b="b"/>
            <a:pathLst>
              <a:path w="471488" h="485775">
                <a:moveTo>
                  <a:pt x="0" y="0"/>
                </a:moveTo>
                <a:lnTo>
                  <a:pt x="471488" y="0"/>
                </a:lnTo>
                <a:lnTo>
                  <a:pt x="471488" y="485774"/>
                </a:lnTo>
                <a:lnTo>
                  <a:pt x="0" y="485774"/>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1048109" y="-95255"/>
            <a:ext cx="7335145" cy="10477510"/>
          </a:xfrm>
          <a:custGeom>
            <a:avLst/>
            <a:gdLst/>
            <a:ahLst/>
            <a:cxnLst/>
            <a:rect l="l" t="t" r="r" b="b"/>
            <a:pathLst>
              <a:path w="7335145" h="10477510">
                <a:moveTo>
                  <a:pt x="0" y="0"/>
                </a:moveTo>
                <a:lnTo>
                  <a:pt x="7335146" y="0"/>
                </a:lnTo>
                <a:lnTo>
                  <a:pt x="7335146" y="10477510"/>
                </a:lnTo>
                <a:lnTo>
                  <a:pt x="0" y="10477510"/>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6" name="Freeform 6"/>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8"/>
            <a:stretch>
              <a:fillRect/>
            </a:stretch>
          </a:blipFill>
        </p:spPr>
      </p:sp>
      <p:sp>
        <p:nvSpPr>
          <p:cNvPr id="7" name="TextBox 7"/>
          <p:cNvSpPr txBox="1"/>
          <p:nvPr/>
        </p:nvSpPr>
        <p:spPr>
          <a:xfrm>
            <a:off x="1128713" y="9674633"/>
            <a:ext cx="2659732" cy="302714"/>
          </a:xfrm>
          <a:prstGeom prst="rect">
            <a:avLst/>
          </a:prstGeom>
        </p:spPr>
        <p:txBody>
          <a:bodyPr lIns="0" tIns="0" rIns="0" bIns="0" rtlCol="0" anchor="t">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id="8" name="TextBox 8"/>
          <p:cNvSpPr txBox="1"/>
          <p:nvPr/>
        </p:nvSpPr>
        <p:spPr>
          <a:xfrm>
            <a:off x="17087278" y="9674633"/>
            <a:ext cx="112300" cy="302714"/>
          </a:xfrm>
          <a:prstGeom prst="rect">
            <a:avLst/>
          </a:prstGeom>
        </p:spPr>
        <p:txBody>
          <a:bodyPr lIns="0" tIns="0" rIns="0" bIns="0" rtlCol="0" anchor="t">
            <a:spAutoFit/>
          </a:bodyPr>
          <a:lstStyle/>
          <a:p>
            <a:pPr algn="l">
              <a:lnSpc>
                <a:spcPts val="2362"/>
              </a:lnSpc>
            </a:pPr>
            <a:r>
              <a:rPr lang="en-US" sz="1687">
                <a:solidFill>
                  <a:srgbClr val="2E946B"/>
                </a:solidFill>
                <a:latin typeface="Trebuchet MS"/>
              </a:rPr>
              <a:t>7</a:t>
            </a:r>
          </a:p>
        </p:txBody>
      </p:sp>
      <p:sp>
        <p:nvSpPr>
          <p:cNvPr id="9" name="TextBox 9"/>
          <p:cNvSpPr txBox="1"/>
          <p:nvPr/>
        </p:nvSpPr>
        <p:spPr>
          <a:xfrm>
            <a:off x="4296112" y="620996"/>
            <a:ext cx="15482887" cy="1107996"/>
          </a:xfrm>
          <a:prstGeom prst="rect">
            <a:avLst/>
          </a:prstGeom>
        </p:spPr>
        <p:txBody>
          <a:bodyPr wrap="square" lIns="0" tIns="0" rIns="0" bIns="0" rtlCol="0" anchor="t">
            <a:spAutoFit/>
          </a:bodyPr>
          <a:lstStyle/>
          <a:p>
            <a:r>
              <a:rPr lang="en-IN" sz="7200" dirty="0">
                <a:solidFill>
                  <a:srgbClr val="2E946B"/>
                </a:solidFill>
                <a:latin typeface="Trebuchet MS Bold"/>
              </a:rPr>
              <a:t>SYSTEM APPROACH</a:t>
            </a:r>
          </a:p>
        </p:txBody>
      </p:sp>
      <p:sp>
        <p:nvSpPr>
          <p:cNvPr id="10" name="TextBox 10"/>
          <p:cNvSpPr txBox="1"/>
          <p:nvPr/>
        </p:nvSpPr>
        <p:spPr>
          <a:xfrm>
            <a:off x="1796620" y="3078832"/>
            <a:ext cx="15711488" cy="4129336"/>
          </a:xfrm>
          <a:prstGeom prst="rect">
            <a:avLst/>
          </a:prstGeom>
        </p:spPr>
        <p:txBody>
          <a:bodyPr wrap="square" lIns="0" tIns="0" rIns="0" bIns="0" rtlCol="0" anchor="t">
            <a:spAutoFit/>
          </a:bodyPr>
          <a:lstStyle/>
          <a:p>
            <a:pPr algn="just">
              <a:lnSpc>
                <a:spcPts val="4599"/>
              </a:lnSpc>
            </a:pPr>
            <a:r>
              <a:rPr lang="en-US" sz="3285" b="1" dirty="0">
                <a:solidFill>
                  <a:srgbClr val="000000"/>
                </a:solidFill>
                <a:latin typeface="Times New Roman"/>
              </a:rPr>
              <a:t>Hardware </a:t>
            </a:r>
            <a:r>
              <a:rPr lang="en-US" sz="3285" b="1" dirty="0" smtClean="0">
                <a:solidFill>
                  <a:srgbClr val="000000"/>
                </a:solidFill>
                <a:latin typeface="Times New Roman"/>
              </a:rPr>
              <a:t>Requirements</a:t>
            </a:r>
            <a:endParaRPr lang="en-US" sz="3285" b="1" dirty="0">
              <a:solidFill>
                <a:srgbClr val="000000"/>
              </a:solidFill>
              <a:latin typeface="Times New Roman"/>
            </a:endParaRPr>
          </a:p>
          <a:p>
            <a:pPr marL="457200" indent="-457200" algn="just">
              <a:lnSpc>
                <a:spcPts val="4599"/>
              </a:lnSpc>
              <a:buFont typeface="Wingdings" panose="05000000000000000000" pitchFamily="2" charset="2"/>
              <a:buChar char="ü"/>
            </a:pPr>
            <a:r>
              <a:rPr lang="en-US" sz="3285" dirty="0">
                <a:solidFill>
                  <a:srgbClr val="000000"/>
                </a:solidFill>
                <a:latin typeface="Times New Roman"/>
              </a:rPr>
              <a:t>Processor: Intel Core i5 or equivalent, or higher.</a:t>
            </a:r>
          </a:p>
          <a:p>
            <a:pPr marL="457200" indent="-457200" algn="just">
              <a:lnSpc>
                <a:spcPts val="4599"/>
              </a:lnSpc>
              <a:buFont typeface="Wingdings" panose="05000000000000000000" pitchFamily="2" charset="2"/>
              <a:buChar char="ü"/>
            </a:pPr>
            <a:r>
              <a:rPr lang="en-US" sz="3285" dirty="0">
                <a:solidFill>
                  <a:srgbClr val="000000"/>
                </a:solidFill>
                <a:latin typeface="Times New Roman"/>
              </a:rPr>
              <a:t>RAM: Minimum 8GB, recommended 16GB or higher for optimal performance.</a:t>
            </a:r>
          </a:p>
          <a:p>
            <a:pPr marL="457200" indent="-457200" algn="just">
              <a:lnSpc>
                <a:spcPts val="4599"/>
              </a:lnSpc>
              <a:buFont typeface="Wingdings" panose="05000000000000000000" pitchFamily="2" charset="2"/>
              <a:buChar char="ü"/>
            </a:pPr>
            <a:r>
              <a:rPr lang="en-US" sz="3285" dirty="0">
                <a:solidFill>
                  <a:srgbClr val="000000"/>
                </a:solidFill>
                <a:latin typeface="Times New Roman"/>
              </a:rPr>
              <a:t>Storage: At least 100GB of free disk space for storing datasets, </a:t>
            </a:r>
            <a:r>
              <a:rPr lang="en-US" sz="3285" dirty="0" err="1">
                <a:solidFill>
                  <a:srgbClr val="000000"/>
                </a:solidFill>
                <a:latin typeface="Times New Roman"/>
              </a:rPr>
              <a:t>embeddings</a:t>
            </a:r>
            <a:r>
              <a:rPr lang="en-US" sz="3285" dirty="0">
                <a:solidFill>
                  <a:srgbClr val="000000"/>
                </a:solidFill>
                <a:latin typeface="Times New Roman"/>
              </a:rPr>
              <a:t>, and database files.</a:t>
            </a:r>
          </a:p>
          <a:p>
            <a:pPr marL="457200" indent="-457200" algn="just">
              <a:lnSpc>
                <a:spcPts val="4599"/>
              </a:lnSpc>
              <a:buFont typeface="Wingdings" panose="05000000000000000000" pitchFamily="2" charset="2"/>
              <a:buChar char="ü"/>
            </a:pPr>
            <a:r>
              <a:rPr lang="en-US" sz="3285" dirty="0" smtClean="0">
                <a:solidFill>
                  <a:srgbClr val="000000"/>
                </a:solidFill>
                <a:latin typeface="Times New Roman"/>
              </a:rPr>
              <a:t>Network </a:t>
            </a:r>
            <a:r>
              <a:rPr lang="en-US" sz="3285" dirty="0">
                <a:solidFill>
                  <a:srgbClr val="000000"/>
                </a:solidFill>
                <a:latin typeface="Times New Roman"/>
              </a:rPr>
              <a:t>Connection: Required for accessing online resources, such as pre-trained models and </a:t>
            </a:r>
            <a:r>
              <a:rPr lang="en-US" sz="3285" dirty="0" err="1">
                <a:solidFill>
                  <a:srgbClr val="000000"/>
                </a:solidFill>
                <a:latin typeface="Times New Roman"/>
              </a:rPr>
              <a:t>embeddings</a:t>
            </a:r>
            <a:r>
              <a:rPr lang="en-US" sz="3285" dirty="0">
                <a:solidFill>
                  <a:srgbClr val="000000"/>
                </a:solidFill>
                <a:latin typeface="Times New Roman"/>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2037556" y="2300288"/>
            <a:ext cx="471488" cy="485775"/>
          </a:xfrm>
          <a:custGeom>
            <a:avLst/>
            <a:gdLst/>
            <a:ahLst/>
            <a:cxnLst/>
            <a:rect l="l" t="t" r="r" b="b"/>
            <a:pathLst>
              <a:path w="471488" h="485775">
                <a:moveTo>
                  <a:pt x="0" y="0"/>
                </a:moveTo>
                <a:lnTo>
                  <a:pt x="471488" y="0"/>
                </a:lnTo>
                <a:lnTo>
                  <a:pt x="471488" y="485774"/>
                </a:lnTo>
                <a:lnTo>
                  <a:pt x="0" y="485774"/>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1048109" y="-95255"/>
            <a:ext cx="7335145" cy="10477510"/>
          </a:xfrm>
          <a:custGeom>
            <a:avLst/>
            <a:gdLst/>
            <a:ahLst/>
            <a:cxnLst/>
            <a:rect l="l" t="t" r="r" b="b"/>
            <a:pathLst>
              <a:path w="7335145" h="10477510">
                <a:moveTo>
                  <a:pt x="0" y="0"/>
                </a:moveTo>
                <a:lnTo>
                  <a:pt x="7335146" y="0"/>
                </a:lnTo>
                <a:lnTo>
                  <a:pt x="7335146" y="10477510"/>
                </a:lnTo>
                <a:lnTo>
                  <a:pt x="0" y="10477510"/>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6" name="Freeform 6"/>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8"/>
            <a:stretch>
              <a:fillRect/>
            </a:stretch>
          </a:blipFill>
        </p:spPr>
      </p:sp>
      <p:sp>
        <p:nvSpPr>
          <p:cNvPr id="8" name="TextBox 8"/>
          <p:cNvSpPr txBox="1"/>
          <p:nvPr/>
        </p:nvSpPr>
        <p:spPr>
          <a:xfrm>
            <a:off x="17087278" y="9674633"/>
            <a:ext cx="112300" cy="302714"/>
          </a:xfrm>
          <a:prstGeom prst="rect">
            <a:avLst/>
          </a:prstGeom>
        </p:spPr>
        <p:txBody>
          <a:bodyPr lIns="0" tIns="0" rIns="0" bIns="0" rtlCol="0" anchor="t">
            <a:spAutoFit/>
          </a:bodyPr>
          <a:lstStyle/>
          <a:p>
            <a:pPr algn="l">
              <a:lnSpc>
                <a:spcPts val="2362"/>
              </a:lnSpc>
            </a:pPr>
            <a:r>
              <a:rPr lang="en-US" sz="1687">
                <a:solidFill>
                  <a:srgbClr val="2E946B"/>
                </a:solidFill>
                <a:latin typeface="Trebuchet MS"/>
              </a:rPr>
              <a:t>7</a:t>
            </a:r>
          </a:p>
        </p:txBody>
      </p:sp>
      <p:sp>
        <p:nvSpPr>
          <p:cNvPr id="9" name="TextBox 9"/>
          <p:cNvSpPr txBox="1"/>
          <p:nvPr/>
        </p:nvSpPr>
        <p:spPr>
          <a:xfrm>
            <a:off x="4296112" y="773848"/>
            <a:ext cx="15482887" cy="1107996"/>
          </a:xfrm>
          <a:prstGeom prst="rect">
            <a:avLst/>
          </a:prstGeom>
        </p:spPr>
        <p:txBody>
          <a:bodyPr wrap="square" lIns="0" tIns="0" rIns="0" bIns="0" rtlCol="0" anchor="t">
            <a:spAutoFit/>
          </a:bodyPr>
          <a:lstStyle/>
          <a:p>
            <a:r>
              <a:rPr lang="en-IN" sz="7200" dirty="0">
                <a:solidFill>
                  <a:srgbClr val="2E946B"/>
                </a:solidFill>
                <a:latin typeface="Trebuchet MS Bold"/>
              </a:rPr>
              <a:t>SYSTEM APPROACH</a:t>
            </a:r>
          </a:p>
        </p:txBody>
      </p:sp>
      <p:sp>
        <p:nvSpPr>
          <p:cNvPr id="10" name="TextBox 10"/>
          <p:cNvSpPr txBox="1"/>
          <p:nvPr/>
        </p:nvSpPr>
        <p:spPr>
          <a:xfrm>
            <a:off x="1981200" y="2773490"/>
            <a:ext cx="16784272" cy="4719241"/>
          </a:xfrm>
          <a:prstGeom prst="rect">
            <a:avLst/>
          </a:prstGeom>
        </p:spPr>
        <p:txBody>
          <a:bodyPr wrap="square" lIns="0" tIns="0" rIns="0" bIns="0" rtlCol="0" anchor="t">
            <a:spAutoFit/>
          </a:bodyPr>
          <a:lstStyle/>
          <a:p>
            <a:pPr algn="just">
              <a:lnSpc>
                <a:spcPts val="4599"/>
              </a:lnSpc>
            </a:pPr>
            <a:r>
              <a:rPr lang="en-US" sz="3285" b="1" dirty="0">
                <a:solidFill>
                  <a:srgbClr val="000000"/>
                </a:solidFill>
                <a:latin typeface="Times New Roman"/>
              </a:rPr>
              <a:t>Software Requirements:</a:t>
            </a:r>
          </a:p>
          <a:p>
            <a:pPr marL="457200" indent="-457200" algn="just">
              <a:lnSpc>
                <a:spcPts val="4599"/>
              </a:lnSpc>
              <a:buFont typeface="Wingdings" panose="05000000000000000000" pitchFamily="2" charset="2"/>
              <a:buChar char="ü"/>
            </a:pPr>
            <a:r>
              <a:rPr lang="en-US" sz="3285" dirty="0">
                <a:solidFill>
                  <a:srgbClr val="000000"/>
                </a:solidFill>
                <a:latin typeface="Times New Roman"/>
              </a:rPr>
              <a:t>Operating System: Compatible with Windows 10, </a:t>
            </a:r>
            <a:r>
              <a:rPr lang="en-US" sz="3285" dirty="0" err="1">
                <a:solidFill>
                  <a:srgbClr val="000000"/>
                </a:solidFill>
                <a:latin typeface="Times New Roman"/>
              </a:rPr>
              <a:t>macOS</a:t>
            </a:r>
            <a:r>
              <a:rPr lang="en-US" sz="3285" dirty="0">
                <a:solidFill>
                  <a:srgbClr val="000000"/>
                </a:solidFill>
                <a:latin typeface="Times New Roman"/>
              </a:rPr>
              <a:t>, or Linux </a:t>
            </a:r>
            <a:endParaRPr lang="en-US" sz="3285" dirty="0" smtClean="0">
              <a:solidFill>
                <a:srgbClr val="000000"/>
              </a:solidFill>
              <a:latin typeface="Times New Roman"/>
            </a:endParaRPr>
          </a:p>
          <a:p>
            <a:pPr marL="457200" indent="-457200" algn="just">
              <a:lnSpc>
                <a:spcPts val="4599"/>
              </a:lnSpc>
              <a:buFont typeface="Wingdings" panose="05000000000000000000" pitchFamily="2" charset="2"/>
              <a:buChar char="ü"/>
            </a:pPr>
            <a:r>
              <a:rPr lang="en-US" sz="3285" dirty="0" smtClean="0">
                <a:solidFill>
                  <a:srgbClr val="000000"/>
                </a:solidFill>
                <a:latin typeface="Times New Roman"/>
              </a:rPr>
              <a:t>Python</a:t>
            </a:r>
            <a:r>
              <a:rPr lang="en-US" sz="3285" dirty="0">
                <a:solidFill>
                  <a:srgbClr val="000000"/>
                </a:solidFill>
                <a:latin typeface="Times New Roman"/>
              </a:rPr>
              <a:t>: Version 3.7 or higher installed on the system.</a:t>
            </a:r>
          </a:p>
          <a:p>
            <a:pPr lvl="1" indent="-457200" algn="just">
              <a:lnSpc>
                <a:spcPts val="4599"/>
              </a:lnSpc>
              <a:buFont typeface="Wingdings" panose="05000000000000000000" pitchFamily="2" charset="2"/>
              <a:buChar char="ü"/>
            </a:pPr>
            <a:r>
              <a:rPr lang="en-US" sz="3285" dirty="0" err="1" smtClean="0">
                <a:solidFill>
                  <a:srgbClr val="000000"/>
                </a:solidFill>
                <a:latin typeface="Times New Roman"/>
              </a:rPr>
              <a:t>langchain</a:t>
            </a:r>
            <a:r>
              <a:rPr lang="en-US" sz="3285" dirty="0">
                <a:solidFill>
                  <a:srgbClr val="000000"/>
                </a:solidFill>
                <a:latin typeface="Times New Roman"/>
              </a:rPr>
              <a:t>: Required for various language processing functionalities.</a:t>
            </a:r>
          </a:p>
          <a:p>
            <a:pPr lvl="1" indent="-457200" algn="just">
              <a:lnSpc>
                <a:spcPts val="4599"/>
              </a:lnSpc>
              <a:buFont typeface="Wingdings" panose="05000000000000000000" pitchFamily="2" charset="2"/>
              <a:buChar char="ü"/>
            </a:pPr>
            <a:r>
              <a:rPr lang="en-US" sz="3285" dirty="0">
                <a:solidFill>
                  <a:srgbClr val="000000"/>
                </a:solidFill>
                <a:latin typeface="Times New Roman"/>
              </a:rPr>
              <a:t>unstructured: For document loading and processing.</a:t>
            </a:r>
          </a:p>
          <a:p>
            <a:pPr lvl="1" indent="-457200" algn="just">
              <a:lnSpc>
                <a:spcPts val="4599"/>
              </a:lnSpc>
              <a:buFont typeface="Wingdings" panose="05000000000000000000" pitchFamily="2" charset="2"/>
              <a:buChar char="ü"/>
            </a:pPr>
            <a:r>
              <a:rPr lang="en-US" sz="3285" dirty="0" err="1">
                <a:solidFill>
                  <a:srgbClr val="000000"/>
                </a:solidFill>
                <a:latin typeface="Times New Roman"/>
              </a:rPr>
              <a:t>chromadb</a:t>
            </a:r>
            <a:r>
              <a:rPr lang="en-US" sz="3285" dirty="0">
                <a:solidFill>
                  <a:srgbClr val="000000"/>
                </a:solidFill>
                <a:latin typeface="Times New Roman"/>
              </a:rPr>
              <a:t>: For vector storage and database management.</a:t>
            </a:r>
          </a:p>
          <a:p>
            <a:pPr lvl="1" indent="-457200" algn="just">
              <a:lnSpc>
                <a:spcPts val="4599"/>
              </a:lnSpc>
              <a:buFont typeface="Wingdings" panose="05000000000000000000" pitchFamily="2" charset="2"/>
              <a:buChar char="ü"/>
            </a:pPr>
            <a:r>
              <a:rPr lang="en-US" sz="3285" dirty="0" err="1">
                <a:solidFill>
                  <a:srgbClr val="000000"/>
                </a:solidFill>
                <a:latin typeface="Times New Roman"/>
              </a:rPr>
              <a:t>openai</a:t>
            </a:r>
            <a:r>
              <a:rPr lang="en-US" sz="3285" dirty="0">
                <a:solidFill>
                  <a:srgbClr val="000000"/>
                </a:solidFill>
                <a:latin typeface="Times New Roman"/>
              </a:rPr>
              <a:t>: For accessing pre-trained </a:t>
            </a:r>
            <a:r>
              <a:rPr lang="en-US" sz="3285" dirty="0" err="1">
                <a:solidFill>
                  <a:srgbClr val="000000"/>
                </a:solidFill>
                <a:latin typeface="Times New Roman"/>
              </a:rPr>
              <a:t>embeddings</a:t>
            </a:r>
            <a:r>
              <a:rPr lang="en-US" sz="3285" dirty="0">
                <a:solidFill>
                  <a:srgbClr val="000000"/>
                </a:solidFill>
                <a:latin typeface="Times New Roman"/>
              </a:rPr>
              <a:t> and language models.</a:t>
            </a:r>
          </a:p>
          <a:p>
            <a:pPr lvl="1" indent="-457200" algn="just">
              <a:lnSpc>
                <a:spcPts val="4599"/>
              </a:lnSpc>
              <a:buFont typeface="Wingdings" panose="05000000000000000000" pitchFamily="2" charset="2"/>
              <a:buChar char="ü"/>
            </a:pPr>
            <a:r>
              <a:rPr lang="en-US" sz="3285" dirty="0" err="1">
                <a:solidFill>
                  <a:srgbClr val="000000"/>
                </a:solidFill>
                <a:latin typeface="Times New Roman"/>
              </a:rPr>
              <a:t>tiktoken</a:t>
            </a:r>
            <a:r>
              <a:rPr lang="en-US" sz="3285" dirty="0">
                <a:solidFill>
                  <a:srgbClr val="000000"/>
                </a:solidFill>
                <a:latin typeface="Times New Roman"/>
              </a:rPr>
              <a:t>: For specific embedding-related functionalities</a:t>
            </a:r>
            <a:r>
              <a:rPr lang="en-US" sz="3285" dirty="0" smtClean="0">
                <a:solidFill>
                  <a:srgbClr val="000000"/>
                </a:solidFill>
                <a:latin typeface="Times New Roman"/>
              </a:rPr>
              <a:t>.</a:t>
            </a:r>
            <a:endParaRPr lang="en-US" sz="3285" dirty="0">
              <a:solidFill>
                <a:srgbClr val="000000"/>
              </a:solidFill>
              <a:latin typeface="Times New Roman"/>
            </a:endParaRPr>
          </a:p>
        </p:txBody>
      </p:sp>
    </p:spTree>
    <p:extLst>
      <p:ext uri="{BB962C8B-B14F-4D97-AF65-F5344CB8AC3E}">
        <p14:creationId xmlns:p14="http://schemas.microsoft.com/office/powerpoint/2010/main" val="2743506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440</Words>
  <Application>Microsoft Office PowerPoint</Application>
  <PresentationFormat>Custom</PresentationFormat>
  <Paragraphs>87</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Trebuchet MS</vt:lpstr>
      <vt:lpstr>Wingdings</vt:lpstr>
      <vt:lpstr>Calibri</vt:lpstr>
      <vt:lpstr>Times New Roman Bold</vt:lpstr>
      <vt:lpstr>Canva Sans</vt:lpstr>
      <vt:lpstr>Times New Roman</vt:lpstr>
      <vt:lpstr>Arial</vt:lpstr>
      <vt:lpstr>Trebuchet MS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nm_ppt</dc:title>
  <dc:creator>Administrator</dc:creator>
  <cp:lastModifiedBy>cse lab</cp:lastModifiedBy>
  <cp:revision>13</cp:revision>
  <dcterms:created xsi:type="dcterms:W3CDTF">2006-08-16T00:00:00Z</dcterms:created>
  <dcterms:modified xsi:type="dcterms:W3CDTF">2024-04-03T05:16:33Z</dcterms:modified>
  <dc:identifier>DAGBMqYX4eQ</dc:identifier>
</cp:coreProperties>
</file>