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ontserrat Bold" charset="1" panose="00000800000000000000"/>
      <p:regular r:id="rId27"/>
    </p:embeddedFont>
    <p:embeddedFont>
      <p:font typeface="Montserrat" charset="1" panose="00000500000000000000"/>
      <p:regular r:id="rId28"/>
    </p:embeddedFont>
    <p:embeddedFont>
      <p:font typeface="TT Hoves Bold" charset="1" panose="02000003020000060003"/>
      <p:regular r:id="rId29"/>
    </p:embeddedFont>
    <p:embeddedFont>
      <p:font typeface="Poppins Bold" charset="1" panose="00000800000000000000"/>
      <p:regular r:id="rId30"/>
    </p:embeddedFont>
    <p:embeddedFont>
      <p:font typeface="Poppins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8776" y="4103360"/>
            <a:ext cx="10118836" cy="305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5"/>
              </a:lnSpc>
            </a:pPr>
            <a:r>
              <a:rPr lang="en-US" b="true" sz="725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EMPLOYEE LEAVE MANAGEMENT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558567" y="7922448"/>
            <a:ext cx="6989044" cy="0"/>
          </a:xfrm>
          <a:prstGeom prst="line">
            <a:avLst/>
          </a:prstGeom>
          <a:ln cap="flat" w="66675">
            <a:gradFill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740388" y="7553825"/>
            <a:ext cx="3981900" cy="737246"/>
            <a:chOff x="0" y="0"/>
            <a:chExt cx="219498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986" cy="406400"/>
            </a:xfrm>
            <a:custGeom>
              <a:avLst/>
              <a:gdLst/>
              <a:ahLst/>
              <a:cxnLst/>
              <a:rect r="r" b="b" t="t" l="l"/>
              <a:pathLst>
                <a:path h="406400" w="2194986">
                  <a:moveTo>
                    <a:pt x="1991786" y="0"/>
                  </a:moveTo>
                  <a:cubicBezTo>
                    <a:pt x="2104010" y="0"/>
                    <a:pt x="2194986" y="90976"/>
                    <a:pt x="2194986" y="203200"/>
                  </a:cubicBezTo>
                  <a:cubicBezTo>
                    <a:pt x="2194986" y="315424"/>
                    <a:pt x="2104010" y="406400"/>
                    <a:pt x="19917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94986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429463" y="8593190"/>
            <a:ext cx="293547" cy="2935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12738" y="3062301"/>
            <a:ext cx="1137437" cy="11374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850174" y="4027160"/>
            <a:ext cx="349058" cy="34905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425708" y="3374103"/>
            <a:ext cx="345156" cy="34515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744194" y="3269541"/>
            <a:ext cx="155786" cy="15578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362118" y="2779863"/>
            <a:ext cx="5563764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b="true" sz="2454" spc="1389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WELCOME 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75221" y="8807083"/>
            <a:ext cx="2366997" cy="2422817"/>
            <a:chOff x="0" y="0"/>
            <a:chExt cx="79407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4074" cy="812800"/>
            </a:xfrm>
            <a:custGeom>
              <a:avLst/>
              <a:gdLst/>
              <a:ahLst/>
              <a:cxnLst/>
              <a:rect r="r" b="b" t="t" l="l"/>
              <a:pathLst>
                <a:path h="812800" w="794074">
                  <a:moveTo>
                    <a:pt x="397037" y="0"/>
                  </a:moveTo>
                  <a:cubicBezTo>
                    <a:pt x="177759" y="0"/>
                    <a:pt x="0" y="181951"/>
                    <a:pt x="0" y="406400"/>
                  </a:cubicBezTo>
                  <a:cubicBezTo>
                    <a:pt x="0" y="630849"/>
                    <a:pt x="177759" y="812800"/>
                    <a:pt x="397037" y="812800"/>
                  </a:cubicBezTo>
                  <a:cubicBezTo>
                    <a:pt x="616314" y="812800"/>
                    <a:pt x="794074" y="630849"/>
                    <a:pt x="794074" y="406400"/>
                  </a:cubicBezTo>
                  <a:cubicBezTo>
                    <a:pt x="794074" y="181951"/>
                    <a:pt x="616314" y="0"/>
                    <a:pt x="39703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4444" y="47625"/>
              <a:ext cx="64518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43102" y="2458640"/>
            <a:ext cx="13302421" cy="445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ASSUMPTIONS IN ELMS</a:t>
            </a:r>
          </a:p>
          <a:p>
            <a:pPr algn="ctr">
              <a:lnSpc>
                <a:spcPts val="11899"/>
              </a:lnSpc>
              <a:spcBef>
                <a:spcPct val="0"/>
              </a:spcBef>
            </a:pPr>
          </a:p>
          <a:p>
            <a:pPr algn="ctr">
              <a:lnSpc>
                <a:spcPts val="118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67622" y="4760516"/>
            <a:ext cx="4442340" cy="4046568"/>
          </a:xfrm>
          <a:custGeom>
            <a:avLst/>
            <a:gdLst/>
            <a:ahLst/>
            <a:cxnLst/>
            <a:rect r="r" b="b" t="t" l="l"/>
            <a:pathLst>
              <a:path h="4046568" w="4442340">
                <a:moveTo>
                  <a:pt x="0" y="0"/>
                </a:moveTo>
                <a:lnTo>
                  <a:pt x="4442339" y="0"/>
                </a:lnTo>
                <a:lnTo>
                  <a:pt x="4442339" y="4046567"/>
                </a:lnTo>
                <a:lnTo>
                  <a:pt x="0" y="4046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76675" y="4681260"/>
            <a:ext cx="4239872" cy="3862138"/>
          </a:xfrm>
          <a:custGeom>
            <a:avLst/>
            <a:gdLst/>
            <a:ahLst/>
            <a:cxnLst/>
            <a:rect r="r" b="b" t="t" l="l"/>
            <a:pathLst>
              <a:path h="3862138" w="4239872">
                <a:moveTo>
                  <a:pt x="0" y="0"/>
                </a:moveTo>
                <a:lnTo>
                  <a:pt x="4239872" y="0"/>
                </a:lnTo>
                <a:lnTo>
                  <a:pt x="4239872" y="3862138"/>
                </a:lnTo>
                <a:lnTo>
                  <a:pt x="0" y="386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16547" y="4681260"/>
            <a:ext cx="4442340" cy="4046568"/>
          </a:xfrm>
          <a:custGeom>
            <a:avLst/>
            <a:gdLst/>
            <a:ahLst/>
            <a:cxnLst/>
            <a:rect r="r" b="b" t="t" l="l"/>
            <a:pathLst>
              <a:path h="4046568" w="4442340">
                <a:moveTo>
                  <a:pt x="0" y="0"/>
                </a:moveTo>
                <a:lnTo>
                  <a:pt x="4442339" y="0"/>
                </a:lnTo>
                <a:lnTo>
                  <a:pt x="4442339" y="4046568"/>
                </a:lnTo>
                <a:lnTo>
                  <a:pt x="0" y="404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25586" y="4852731"/>
            <a:ext cx="4239872" cy="3862138"/>
          </a:xfrm>
          <a:custGeom>
            <a:avLst/>
            <a:gdLst/>
            <a:ahLst/>
            <a:cxnLst/>
            <a:rect r="r" b="b" t="t" l="l"/>
            <a:pathLst>
              <a:path h="3862138" w="4239872">
                <a:moveTo>
                  <a:pt x="0" y="0"/>
                </a:moveTo>
                <a:lnTo>
                  <a:pt x="4239872" y="0"/>
                </a:lnTo>
                <a:lnTo>
                  <a:pt x="4239872" y="3862137"/>
                </a:lnTo>
                <a:lnTo>
                  <a:pt x="0" y="3862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-1498403"/>
            <a:ext cx="4109443" cy="410944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42995" y="5584794"/>
            <a:ext cx="3657405" cy="186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2"/>
              </a:lnSpc>
            </a:pPr>
          </a:p>
          <a:p>
            <a:pPr algn="ctr">
              <a:lnSpc>
                <a:spcPts val="2122"/>
              </a:lnSpc>
            </a:pPr>
            <a:r>
              <a:rPr lang="en-US" sz="151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the Leave is rejected by HR/Admin they give some reason for the rejection.</a:t>
            </a:r>
          </a:p>
          <a:p>
            <a:pPr algn="ctr">
              <a:lnSpc>
                <a:spcPts val="2122"/>
              </a:lnSpc>
              <a:spcBef>
                <a:spcPct val="0"/>
              </a:spcBef>
            </a:pPr>
            <a:r>
              <a:rPr lang="en-US" sz="151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US" b="true" sz="151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</a:t>
            </a:r>
            <a:r>
              <a:rPr lang="en-US" sz="151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If an employee’s CL is completed so the HR reject this leave application.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21573" y="5494091"/>
            <a:ext cx="3550076" cy="186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8"/>
              </a:lnSpc>
            </a:pPr>
            <a:r>
              <a:rPr lang="en-US" sz="15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If the employee gives the reason for the leave less than 5 words it gives notification</a:t>
            </a:r>
          </a:p>
          <a:p>
            <a:pPr algn="ctr">
              <a:lnSpc>
                <a:spcPts val="2118"/>
              </a:lnSpc>
              <a:spcBef>
                <a:spcPct val="0"/>
              </a:spcBef>
            </a:pPr>
            <a:r>
              <a:rPr lang="en-US" sz="15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-US" b="true" sz="151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</a:t>
            </a:r>
            <a:r>
              <a:rPr lang="en-US" sz="15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If an employee enter the reason for the leave simply as “Due to fever” it alert to enter minimum 5 words are needed.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48476" y="5372725"/>
            <a:ext cx="3778482" cy="2230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3"/>
              </a:lnSpc>
            </a:pPr>
          </a:p>
          <a:p>
            <a:pPr algn="ctr">
              <a:lnSpc>
                <a:spcPts val="2023"/>
              </a:lnSpc>
            </a:pPr>
            <a:r>
              <a:rPr lang="en-US" sz="14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If the notified slot is not compatible with the entered time it gives alert or notify about the error. </a:t>
            </a:r>
          </a:p>
          <a:p>
            <a:pPr algn="ctr">
              <a:lnSpc>
                <a:spcPts val="2023"/>
              </a:lnSpc>
              <a:spcBef>
                <a:spcPct val="0"/>
              </a:spcBef>
            </a:pPr>
            <a:r>
              <a:rPr lang="en-US" sz="14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en-US" b="true" sz="144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</a:t>
            </a:r>
            <a:r>
              <a:rPr lang="en-US" sz="144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If the employee applies for half day leave for that the time slot is (1 to 5pm), but the employee entered 10 to 5 pm is not acceptable so that it gives an alert.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368486" y="5341940"/>
            <a:ext cx="3613470" cy="213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</a:p>
          <a:p>
            <a:pPr algn="ctr">
              <a:lnSpc>
                <a:spcPts val="1929"/>
              </a:lnSpc>
            </a:pPr>
            <a:r>
              <a:rPr lang="en-US" sz="13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an important work or event is scheduled at particular day, the leave form is disabled for that day.</a:t>
            </a:r>
          </a:p>
          <a:p>
            <a:pPr algn="ctr">
              <a:lnSpc>
                <a:spcPts val="1929"/>
              </a:lnSpc>
              <a:spcBef>
                <a:spcPct val="0"/>
              </a:spcBef>
            </a:pPr>
            <a:r>
              <a:rPr lang="en-US" sz="13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en-US" b="true" sz="137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</a:t>
            </a:r>
            <a:r>
              <a:rPr lang="en-US" sz="13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 the Testing department on April 21st is project final testing so none of employee should absent that day so when apply leave for that day the leave form will disabled.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6866" y="0"/>
            <a:ext cx="9951134" cy="10287000"/>
          </a:xfrm>
          <a:custGeom>
            <a:avLst/>
            <a:gdLst/>
            <a:ahLst/>
            <a:cxnLst/>
            <a:rect r="r" b="b" t="t" l="l"/>
            <a:pathLst>
              <a:path h="10287000" w="9951134">
                <a:moveTo>
                  <a:pt x="0" y="0"/>
                </a:moveTo>
                <a:lnTo>
                  <a:pt x="9951134" y="0"/>
                </a:lnTo>
                <a:lnTo>
                  <a:pt x="99511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" t="0" r="-33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43720"/>
            <a:ext cx="7020233" cy="49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7"/>
              </a:lnSpc>
              <a:spcBef>
                <a:spcPct val="0"/>
              </a:spcBef>
            </a:pPr>
            <a:r>
              <a:rPr lang="en-US" b="true" sz="2998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ZERO LEVEL DATAFLOW DIAGRAM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01459" y="9301438"/>
            <a:ext cx="1971124" cy="19711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458218" y="6236293"/>
            <a:ext cx="345156" cy="3451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20509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90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85047" y="4612639"/>
            <a:ext cx="7273171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FIRST LEVEL DATAFLOW DIAGRAM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320509" y="9301438"/>
            <a:ext cx="1971124" cy="19711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5816" y="452854"/>
            <a:ext cx="223236" cy="22323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12826" y="3436620"/>
            <a:ext cx="345156" cy="3451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34745" y="6527760"/>
            <a:ext cx="1301318" cy="689699"/>
          </a:xfrm>
          <a:custGeom>
            <a:avLst/>
            <a:gdLst/>
            <a:ahLst/>
            <a:cxnLst/>
            <a:rect r="r" b="b" t="t" l="l"/>
            <a:pathLst>
              <a:path h="689699" w="1301318">
                <a:moveTo>
                  <a:pt x="0" y="0"/>
                </a:moveTo>
                <a:lnTo>
                  <a:pt x="1301318" y="0"/>
                </a:lnTo>
                <a:lnTo>
                  <a:pt x="1301318" y="689699"/>
                </a:lnTo>
                <a:lnTo>
                  <a:pt x="0" y="689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12654" y="1286631"/>
            <a:ext cx="10543559" cy="2385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2"/>
              </a:lnSpc>
            </a:pPr>
            <a:r>
              <a:rPr lang="en-US" sz="7826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Unified Modeling </a:t>
            </a:r>
          </a:p>
          <a:p>
            <a:pPr algn="l">
              <a:lnSpc>
                <a:spcPts val="9392"/>
              </a:lnSpc>
            </a:pPr>
            <a:r>
              <a:rPr lang="en-US" sz="7826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Diagram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81893" y="4673864"/>
            <a:ext cx="6829403" cy="421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679" indent="-426340" lvl="1">
              <a:lnSpc>
                <a:spcPts val="6714"/>
              </a:lnSpc>
              <a:buFont typeface="Arial"/>
              <a:buChar char="•"/>
            </a:pPr>
            <a:r>
              <a:rPr lang="en-US" b="true" sz="3949" spc="256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CLASS DIAGRAM</a:t>
            </a:r>
            <a:r>
              <a:rPr lang="en-US" sz="3949" spc="256">
                <a:solidFill>
                  <a:srgbClr val="4EA46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852679" indent="-426340" lvl="1">
              <a:lnSpc>
                <a:spcPts val="6714"/>
              </a:lnSpc>
              <a:buFont typeface="Arial"/>
              <a:buChar char="•"/>
            </a:pPr>
            <a:r>
              <a:rPr lang="en-US" b="true" sz="3949" spc="256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STATE DIAGRAM</a:t>
            </a:r>
          </a:p>
          <a:p>
            <a:pPr algn="l" marL="852679" indent="-426340" lvl="1">
              <a:lnSpc>
                <a:spcPts val="6714"/>
              </a:lnSpc>
              <a:buFont typeface="Arial"/>
              <a:buChar char="•"/>
            </a:pPr>
            <a:r>
              <a:rPr lang="en-US" b="true" sz="3949" spc="256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ACTIVITY DIAGRAM</a:t>
            </a:r>
          </a:p>
          <a:p>
            <a:pPr algn="l" marL="852679" indent="-426340" lvl="1">
              <a:lnSpc>
                <a:spcPts val="6714"/>
              </a:lnSpc>
              <a:buFont typeface="Arial"/>
              <a:buChar char="•"/>
            </a:pPr>
            <a:r>
              <a:rPr lang="en-US" b="true" sz="3949" spc="256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SEQUENCE DIAGRAM</a:t>
            </a:r>
          </a:p>
          <a:p>
            <a:pPr algn="l" marL="852679" indent="-426340" lvl="1">
              <a:lnSpc>
                <a:spcPts val="6714"/>
              </a:lnSpc>
              <a:buFont typeface="Arial"/>
              <a:buChar char="•"/>
            </a:pPr>
            <a:r>
              <a:rPr lang="en-US" b="true" sz="3949" spc="256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USECASE DIAGRAM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692009" y="6527760"/>
            <a:ext cx="2782031" cy="737246"/>
            <a:chOff x="0" y="0"/>
            <a:chExt cx="153356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3569" cy="406400"/>
            </a:xfrm>
            <a:custGeom>
              <a:avLst/>
              <a:gdLst/>
              <a:ahLst/>
              <a:cxnLst/>
              <a:rect r="r" b="b" t="t" l="l"/>
              <a:pathLst>
                <a:path h="406400" w="1533569">
                  <a:moveTo>
                    <a:pt x="1330369" y="0"/>
                  </a:moveTo>
                  <a:cubicBezTo>
                    <a:pt x="1442593" y="0"/>
                    <a:pt x="1533569" y="90976"/>
                    <a:pt x="1533569" y="203200"/>
                  </a:cubicBezTo>
                  <a:cubicBezTo>
                    <a:pt x="1533569" y="315424"/>
                    <a:pt x="1442593" y="406400"/>
                    <a:pt x="1330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33569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61041" y="6594817"/>
            <a:ext cx="2443966" cy="54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06080" y="7560707"/>
            <a:ext cx="30134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SWIPE RIGHT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003686"/>
            <a:ext cx="345156" cy="3451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07589" y="8995212"/>
            <a:ext cx="1971124" cy="1971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72586" y="0"/>
            <a:ext cx="11215414" cy="10287000"/>
            <a:chOff x="0" y="0"/>
            <a:chExt cx="2953854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5385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53854">
                  <a:moveTo>
                    <a:pt x="0" y="0"/>
                  </a:moveTo>
                  <a:lnTo>
                    <a:pt x="2953854" y="0"/>
                  </a:lnTo>
                  <a:lnTo>
                    <a:pt x="295385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953854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830026" y="872304"/>
            <a:ext cx="9700534" cy="9414696"/>
          </a:xfrm>
          <a:custGeom>
            <a:avLst/>
            <a:gdLst/>
            <a:ahLst/>
            <a:cxnLst/>
            <a:rect r="r" b="b" t="t" l="l"/>
            <a:pathLst>
              <a:path h="9414696" w="9700534">
                <a:moveTo>
                  <a:pt x="0" y="0"/>
                </a:moveTo>
                <a:lnTo>
                  <a:pt x="9700534" y="0"/>
                </a:lnTo>
                <a:lnTo>
                  <a:pt x="9700534" y="9414696"/>
                </a:lnTo>
                <a:lnTo>
                  <a:pt x="0" y="9414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2" r="-916" b="-50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01278" y="3759779"/>
            <a:ext cx="4941366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07826" y="7979127"/>
            <a:ext cx="345156" cy="3451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2255751" cy="10287000"/>
            <a:chOff x="0" y="0"/>
            <a:chExt cx="1898737" cy="1593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873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898737">
                  <a:moveTo>
                    <a:pt x="0" y="0"/>
                  </a:moveTo>
                  <a:lnTo>
                    <a:pt x="1898737" y="0"/>
                  </a:lnTo>
                  <a:lnTo>
                    <a:pt x="189873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21548" t="0" r="-56722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728760" y="3328238"/>
            <a:ext cx="4941366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  DIAGRAM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27109" y="9085722"/>
            <a:ext cx="345156" cy="3451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85337" y="9258300"/>
            <a:ext cx="1971124" cy="1971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032249" y="-43138"/>
            <a:ext cx="12255751" cy="10287000"/>
            <a:chOff x="0" y="0"/>
            <a:chExt cx="1898737" cy="1593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873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898737">
                  <a:moveTo>
                    <a:pt x="0" y="0"/>
                  </a:moveTo>
                  <a:lnTo>
                    <a:pt x="1898737" y="0"/>
                  </a:lnTo>
                  <a:lnTo>
                    <a:pt x="189873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54586" t="0" r="-59097" b="-9787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69650" y="4438278"/>
            <a:ext cx="4941366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ACTIVITY DIAGRAM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69504" y="8597013"/>
            <a:ext cx="345156" cy="3451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03083" y="8769591"/>
            <a:ext cx="1971124" cy="1971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0193441" cy="10287000"/>
            <a:chOff x="0" y="0"/>
            <a:chExt cx="1872342" cy="18895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72342" cy="1889527"/>
            </a:xfrm>
            <a:custGeom>
              <a:avLst/>
              <a:gdLst/>
              <a:ahLst/>
              <a:cxnLst/>
              <a:rect r="r" b="b" t="t" l="l"/>
              <a:pathLst>
                <a:path h="1889527" w="1872342">
                  <a:moveTo>
                    <a:pt x="0" y="0"/>
                  </a:moveTo>
                  <a:lnTo>
                    <a:pt x="1872342" y="0"/>
                  </a:lnTo>
                  <a:lnTo>
                    <a:pt x="1872342" y="1889527"/>
                  </a:lnTo>
                  <a:lnTo>
                    <a:pt x="0" y="1889527"/>
                  </a:lnTo>
                  <a:close/>
                </a:path>
              </a:pathLst>
            </a:custGeom>
            <a:blipFill>
              <a:blip r:embed="rId2"/>
              <a:stretch>
                <a:fillRect l="0" t="-51837" r="0" b="-635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016489" y="4383634"/>
            <a:ext cx="5572157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SEQUENCEDIAGRAM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9340" y="8395838"/>
            <a:ext cx="345156" cy="3451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11785" y="8942169"/>
            <a:ext cx="1971124" cy="1971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179634"/>
            <a:ext cx="8881008" cy="10107366"/>
          </a:xfrm>
          <a:custGeom>
            <a:avLst/>
            <a:gdLst/>
            <a:ahLst/>
            <a:cxnLst/>
            <a:rect r="r" b="b" t="t" l="l"/>
            <a:pathLst>
              <a:path h="10107366" w="8881008">
                <a:moveTo>
                  <a:pt x="0" y="0"/>
                </a:moveTo>
                <a:lnTo>
                  <a:pt x="8881008" y="0"/>
                </a:lnTo>
                <a:lnTo>
                  <a:pt x="8881008" y="10107366"/>
                </a:lnTo>
                <a:lnTo>
                  <a:pt x="0" y="1010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9" t="-5" r="0" b="-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9340" y="4010025"/>
            <a:ext cx="5572157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USECASE</a:t>
            </a:r>
          </a:p>
          <a:p>
            <a:pPr algn="ctr">
              <a:lnSpc>
                <a:spcPts val="8943"/>
              </a:lnSpc>
            </a:pPr>
            <a:r>
              <a:rPr lang="en-US" sz="745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DIAGRAM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89227" y="1714563"/>
            <a:ext cx="223236" cy="22323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70568" y="5028591"/>
            <a:ext cx="434864" cy="4348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85006" y="8935652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1405661" cy="10287000"/>
          </a:xfrm>
          <a:custGeom>
            <a:avLst/>
            <a:gdLst/>
            <a:ahLst/>
            <a:cxnLst/>
            <a:rect r="r" b="b" t="t" l="l"/>
            <a:pathLst>
              <a:path h="10287000" w="11405661">
                <a:moveTo>
                  <a:pt x="0" y="0"/>
                </a:moveTo>
                <a:lnTo>
                  <a:pt x="11405661" y="0"/>
                </a:lnTo>
                <a:lnTo>
                  <a:pt x="114056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3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405661" y="4332518"/>
            <a:ext cx="6882339" cy="214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b="true" sz="6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48" y="2407982"/>
            <a:ext cx="5360060" cy="6850318"/>
            <a:chOff x="0" y="0"/>
            <a:chExt cx="7146747" cy="913375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3885" t="0" r="23885" b="0"/>
            <a:stretch>
              <a:fillRect/>
            </a:stretch>
          </p:blipFill>
          <p:spPr>
            <a:xfrm flipH="false" flipV="false">
              <a:off x="0" y="0"/>
              <a:ext cx="7146747" cy="913375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2986995" y="3591500"/>
            <a:ext cx="3498835" cy="4483282"/>
            <a:chOff x="0" y="0"/>
            <a:chExt cx="4665113" cy="597771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7234" r="0" b="7234"/>
            <a:stretch>
              <a:fillRect/>
            </a:stretch>
          </p:blipFill>
          <p:spPr>
            <a:xfrm flipH="false" flipV="false">
              <a:off x="0" y="0"/>
              <a:ext cx="4665113" cy="597771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490180" y="2071380"/>
            <a:ext cx="223236" cy="2232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684564" y="8712272"/>
            <a:ext cx="1092056" cy="109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078176" y="6027179"/>
            <a:ext cx="5233490" cy="2047603"/>
          </a:xfrm>
          <a:custGeom>
            <a:avLst/>
            <a:gdLst/>
            <a:ahLst/>
            <a:cxnLst/>
            <a:rect r="r" b="b" t="t" l="l"/>
            <a:pathLst>
              <a:path h="2047603" w="5233490">
                <a:moveTo>
                  <a:pt x="0" y="0"/>
                </a:moveTo>
                <a:lnTo>
                  <a:pt x="5233490" y="0"/>
                </a:lnTo>
                <a:lnTo>
                  <a:pt x="5233490" y="2047603"/>
                </a:lnTo>
                <a:lnTo>
                  <a:pt x="0" y="20476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072487" y="8074782"/>
            <a:ext cx="5140761" cy="2011323"/>
          </a:xfrm>
          <a:custGeom>
            <a:avLst/>
            <a:gdLst/>
            <a:ahLst/>
            <a:cxnLst/>
            <a:rect r="r" b="b" t="t" l="l"/>
            <a:pathLst>
              <a:path h="2011323" w="5140761">
                <a:moveTo>
                  <a:pt x="0" y="0"/>
                </a:moveTo>
                <a:lnTo>
                  <a:pt x="5140761" y="0"/>
                </a:lnTo>
                <a:lnTo>
                  <a:pt x="5140761" y="2011323"/>
                </a:lnTo>
                <a:lnTo>
                  <a:pt x="0" y="20113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974068" y="5734783"/>
            <a:ext cx="5126745" cy="2005839"/>
          </a:xfrm>
          <a:custGeom>
            <a:avLst/>
            <a:gdLst/>
            <a:ahLst/>
            <a:cxnLst/>
            <a:rect r="r" b="b" t="t" l="l"/>
            <a:pathLst>
              <a:path h="2005839" w="5126745">
                <a:moveTo>
                  <a:pt x="0" y="0"/>
                </a:moveTo>
                <a:lnTo>
                  <a:pt x="5126745" y="0"/>
                </a:lnTo>
                <a:lnTo>
                  <a:pt x="5126745" y="2005838"/>
                </a:lnTo>
                <a:lnTo>
                  <a:pt x="0" y="200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985267" y="2913463"/>
            <a:ext cx="7315200" cy="1808849"/>
          </a:xfrm>
          <a:custGeom>
            <a:avLst/>
            <a:gdLst/>
            <a:ahLst/>
            <a:cxnLst/>
            <a:rect r="r" b="b" t="t" l="l"/>
            <a:pathLst>
              <a:path h="1808849" w="7315200">
                <a:moveTo>
                  <a:pt x="0" y="0"/>
                </a:moveTo>
                <a:lnTo>
                  <a:pt x="7315200" y="0"/>
                </a:lnTo>
                <a:lnTo>
                  <a:pt x="7315200" y="1808850"/>
                </a:lnTo>
                <a:lnTo>
                  <a:pt x="0" y="18088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06474" y="385763"/>
            <a:ext cx="1017689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96"/>
              </a:lnSpc>
            </a:pPr>
            <a:r>
              <a:rPr lang="en-US" sz="85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MEET OUR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78176" y="6503928"/>
            <a:ext cx="5233490" cy="104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Harshita M A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230701112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74068" y="6190649"/>
            <a:ext cx="5233490" cy="104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Hemnath V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230701115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72487" y="8533390"/>
            <a:ext cx="5233490" cy="104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Himeshwar N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230701116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66772" y="3270835"/>
            <a:ext cx="5233490" cy="104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Hemashri U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230701114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66772" y="2024574"/>
            <a:ext cx="5233490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LEAD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72487" y="5189038"/>
            <a:ext cx="5233490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MEMBERS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2404" y="1771518"/>
            <a:ext cx="7122592" cy="106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154900" y="1659900"/>
            <a:ext cx="223236" cy="22323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612826" y="3436620"/>
            <a:ext cx="345156" cy="3451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08984" y="4247757"/>
            <a:ext cx="13976420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https://srmus.ac.in/view/governance/naac/1.3.4/Supporting%20Documents/MCA/Anjali%20Rana%20%5B20IT103017%5D.pdf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2404" y="5597363"/>
            <a:ext cx="13976420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http://repository.wyb.ac.lk/bitstream/handle/1/1682/ASBIRES-2015-89.pdf?sequence=2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795488"/>
            <a:ext cx="15606165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https://youtu.be/4wJYuvKnumY?si=MrJxOmVz0A1Da7pF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307300" y="1812300"/>
            <a:ext cx="223236" cy="22323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459700" y="1964700"/>
            <a:ext cx="223236" cy="22323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42454" y="4491584"/>
            <a:ext cx="223236" cy="22323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42454" y="5829245"/>
            <a:ext cx="223236" cy="22323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54072" y="7165058"/>
            <a:ext cx="223236" cy="22323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765560" y="7841682"/>
            <a:ext cx="6337256" cy="0"/>
          </a:xfrm>
          <a:prstGeom prst="line">
            <a:avLst/>
          </a:prstGeom>
          <a:ln cap="flat" w="66675">
            <a:gradFill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880696" y="7473060"/>
            <a:ext cx="3047228" cy="737246"/>
            <a:chOff x="0" y="0"/>
            <a:chExt cx="1679757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9757" cy="406400"/>
            </a:xfrm>
            <a:custGeom>
              <a:avLst/>
              <a:gdLst/>
              <a:ahLst/>
              <a:cxnLst/>
              <a:rect r="r" b="b" t="t" l="l"/>
              <a:pathLst>
                <a:path h="406400" w="1679757">
                  <a:moveTo>
                    <a:pt x="1476557" y="0"/>
                  </a:moveTo>
                  <a:cubicBezTo>
                    <a:pt x="1588781" y="0"/>
                    <a:pt x="1679757" y="90976"/>
                    <a:pt x="1679757" y="203200"/>
                  </a:cubicBezTo>
                  <a:cubicBezTo>
                    <a:pt x="1679757" y="315424"/>
                    <a:pt x="1588781" y="406400"/>
                    <a:pt x="14765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79757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80696" y="3252136"/>
            <a:ext cx="12682850" cy="374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5"/>
              </a:lnSpc>
            </a:pPr>
            <a:r>
              <a:rPr lang="en-US" sz="1330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 For Attention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2259" y="7610920"/>
            <a:ext cx="2663301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 You Next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54367" y="8594705"/>
            <a:ext cx="425077" cy="42507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82629" y="9054460"/>
            <a:ext cx="203840" cy="20384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836531" y="3923285"/>
            <a:ext cx="412262" cy="41226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418546" y="8807243"/>
            <a:ext cx="1971124" cy="19711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4564" y="8712272"/>
            <a:ext cx="1092056" cy="109205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486400" y="1612564"/>
            <a:ext cx="7315200" cy="1808849"/>
          </a:xfrm>
          <a:custGeom>
            <a:avLst/>
            <a:gdLst/>
            <a:ahLst/>
            <a:cxnLst/>
            <a:rect r="r" b="b" t="t" l="l"/>
            <a:pathLst>
              <a:path h="1808849" w="7315200">
                <a:moveTo>
                  <a:pt x="0" y="0"/>
                </a:moveTo>
                <a:lnTo>
                  <a:pt x="7315200" y="0"/>
                </a:lnTo>
                <a:lnTo>
                  <a:pt x="7315200" y="1808850"/>
                </a:lnTo>
                <a:lnTo>
                  <a:pt x="0" y="180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3436" y="1753742"/>
            <a:ext cx="15081128" cy="723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1"/>
              </a:lnSpc>
              <a:spcBef>
                <a:spcPct val="0"/>
              </a:spcBef>
            </a:pPr>
            <a:r>
              <a:rPr lang="en-US" b="true" sz="654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ABSTRACT</a:t>
            </a: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sz="31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web-based solution that simplifies leave request handling by enabling employees to apply for leave and allowing HR/Admin to manage approvals efficiently. ELMS enhances transparency, reduces paperwork, and improves communication. Key features include automated notifications, task reassignment alerts, and future-ready enhancements like AI-based approvals and attendance rewards. Built using Microsoft Azure and Agile methodology, it ensures scalability, security, and real-time tracking—making it a standout solution in modern workforce management.</a:t>
            </a: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  <a:p>
            <a:pPr algn="ctr">
              <a:lnSpc>
                <a:spcPts val="4401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806970" y="-249926"/>
            <a:ext cx="3671340" cy="367134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960260" y="8175227"/>
            <a:ext cx="2171756" cy="2111773"/>
            <a:chOff x="0" y="0"/>
            <a:chExt cx="1616404" cy="15717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16404" cy="1571759"/>
            </a:xfrm>
            <a:custGeom>
              <a:avLst/>
              <a:gdLst/>
              <a:ahLst/>
              <a:cxnLst/>
              <a:rect r="r" b="b" t="t" l="l"/>
              <a:pathLst>
                <a:path h="1571759" w="1616404">
                  <a:moveTo>
                    <a:pt x="808202" y="0"/>
                  </a:moveTo>
                  <a:cubicBezTo>
                    <a:pt x="361844" y="0"/>
                    <a:pt x="0" y="351850"/>
                    <a:pt x="0" y="785880"/>
                  </a:cubicBezTo>
                  <a:cubicBezTo>
                    <a:pt x="0" y="1219909"/>
                    <a:pt x="361844" y="1571759"/>
                    <a:pt x="808202" y="1571759"/>
                  </a:cubicBezTo>
                  <a:cubicBezTo>
                    <a:pt x="1254560" y="1571759"/>
                    <a:pt x="1616404" y="1219909"/>
                    <a:pt x="1616404" y="785880"/>
                  </a:cubicBezTo>
                  <a:cubicBezTo>
                    <a:pt x="1616404" y="351850"/>
                    <a:pt x="1254560" y="0"/>
                    <a:pt x="8082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51538" y="118777"/>
              <a:ext cx="1313328" cy="1305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-526029"/>
            <a:ext cx="2171756" cy="2111773"/>
            <a:chOff x="0" y="0"/>
            <a:chExt cx="1616404" cy="15717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16404" cy="1571759"/>
            </a:xfrm>
            <a:custGeom>
              <a:avLst/>
              <a:gdLst/>
              <a:ahLst/>
              <a:cxnLst/>
              <a:rect r="r" b="b" t="t" l="l"/>
              <a:pathLst>
                <a:path h="1571759" w="1616404">
                  <a:moveTo>
                    <a:pt x="808202" y="0"/>
                  </a:moveTo>
                  <a:cubicBezTo>
                    <a:pt x="361844" y="0"/>
                    <a:pt x="0" y="351850"/>
                    <a:pt x="0" y="785880"/>
                  </a:cubicBezTo>
                  <a:cubicBezTo>
                    <a:pt x="0" y="1219909"/>
                    <a:pt x="361844" y="1571759"/>
                    <a:pt x="808202" y="1571759"/>
                  </a:cubicBezTo>
                  <a:cubicBezTo>
                    <a:pt x="1254560" y="1571759"/>
                    <a:pt x="1616404" y="1219909"/>
                    <a:pt x="1616404" y="785880"/>
                  </a:cubicBezTo>
                  <a:cubicBezTo>
                    <a:pt x="1616404" y="351850"/>
                    <a:pt x="1254560" y="0"/>
                    <a:pt x="8082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51538" y="118777"/>
              <a:ext cx="1313328" cy="1305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4072" y="2595478"/>
            <a:ext cx="4762476" cy="1165041"/>
            <a:chOff x="0" y="0"/>
            <a:chExt cx="1254315" cy="3068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54315" cy="354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Paper, email, informal chats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54072" y="4499455"/>
            <a:ext cx="4762476" cy="1165041"/>
            <a:chOff x="0" y="0"/>
            <a:chExt cx="1254315" cy="3068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Manual, slow, requires follow-ups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54072" y="6403431"/>
            <a:ext cx="4762476" cy="1165041"/>
            <a:chOff x="0" y="0"/>
            <a:chExt cx="1254315" cy="3068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Frequent calculation and tracking errors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4072" y="8307408"/>
            <a:ext cx="4762476" cy="1165041"/>
            <a:chOff x="0" y="0"/>
            <a:chExt cx="1254315" cy="3068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 real-time updates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87294" y="2562888"/>
            <a:ext cx="4762476" cy="1165041"/>
            <a:chOff x="0" y="0"/>
            <a:chExt cx="1254315" cy="3068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Centralized online portal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087294" y="4432780"/>
            <a:ext cx="4762476" cy="1165041"/>
            <a:chOff x="0" y="0"/>
            <a:chExt cx="1254315" cy="3068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Automated workflows with notifications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87294" y="6370842"/>
            <a:ext cx="4762476" cy="1165041"/>
            <a:chOff x="0" y="0"/>
            <a:chExt cx="1254315" cy="30684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Auto-calculation ensures accuracy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87294" y="8307408"/>
            <a:ext cx="4762476" cy="1165041"/>
            <a:chOff x="0" y="0"/>
            <a:chExt cx="1254315" cy="30684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4315" cy="306842"/>
            </a:xfrm>
            <a:custGeom>
              <a:avLst/>
              <a:gdLst/>
              <a:ahLst/>
              <a:cxnLst/>
              <a:rect r="r" b="b" t="t" l="l"/>
              <a:pathLst>
                <a:path h="306842" w="1254315">
                  <a:moveTo>
                    <a:pt x="82906" y="0"/>
                  </a:moveTo>
                  <a:lnTo>
                    <a:pt x="1171409" y="0"/>
                  </a:lnTo>
                  <a:cubicBezTo>
                    <a:pt x="1217196" y="0"/>
                    <a:pt x="1254315" y="37118"/>
                    <a:pt x="1254315" y="82906"/>
                  </a:cubicBezTo>
                  <a:lnTo>
                    <a:pt x="1254315" y="223936"/>
                  </a:lnTo>
                  <a:cubicBezTo>
                    <a:pt x="1254315" y="269724"/>
                    <a:pt x="1217196" y="306842"/>
                    <a:pt x="1171409" y="306842"/>
                  </a:cubicBezTo>
                  <a:lnTo>
                    <a:pt x="82906" y="306842"/>
                  </a:lnTo>
                  <a:cubicBezTo>
                    <a:pt x="37118" y="306842"/>
                    <a:pt x="0" y="269724"/>
                    <a:pt x="0" y="223936"/>
                  </a:cubicBezTo>
                  <a:lnTo>
                    <a:pt x="0" y="82906"/>
                  </a:lnTo>
                  <a:cubicBezTo>
                    <a:pt x="0" y="37118"/>
                    <a:pt x="37118" y="0"/>
                    <a:pt x="829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254315" cy="335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192460" y="2965633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29765" y="893687"/>
            <a:ext cx="3011091" cy="145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Traditional</a:t>
            </a:r>
          </a:p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30716" y="849872"/>
            <a:ext cx="2675632" cy="149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11382" y="2872469"/>
            <a:ext cx="4181078" cy="60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 Method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53461" y="4709771"/>
            <a:ext cx="4181078" cy="60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Approval Process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53461" y="6647833"/>
            <a:ext cx="4181078" cy="60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Error Handling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053461" y="8518097"/>
            <a:ext cx="4181078" cy="60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4"/>
              </a:lnSpc>
              <a:spcBef>
                <a:spcPct val="0"/>
              </a:spcBef>
            </a:pPr>
            <a:r>
              <a:rPr lang="en-US" sz="36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Leave Visibility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087294" y="8618813"/>
            <a:ext cx="4762476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Real-time balance and status tracking</a:t>
            </a:r>
          </a:p>
        </p:txBody>
      </p:sp>
      <p:sp>
        <p:nvSpPr>
          <p:cNvPr name="Freeform 38" id="38"/>
          <p:cNvSpPr/>
          <p:nvPr/>
        </p:nvSpPr>
        <p:spPr>
          <a:xfrm flipH="true" flipV="false" rot="0">
            <a:off x="6158627" y="3001647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894834" y="0"/>
                </a:moveTo>
                <a:lnTo>
                  <a:pt x="0" y="0"/>
                </a:lnTo>
                <a:lnTo>
                  <a:pt x="0" y="474261"/>
                </a:lnTo>
                <a:lnTo>
                  <a:pt x="894834" y="474261"/>
                </a:lnTo>
                <a:lnTo>
                  <a:pt x="894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6158627" y="4838948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894834" y="0"/>
                </a:moveTo>
                <a:lnTo>
                  <a:pt x="0" y="0"/>
                </a:lnTo>
                <a:lnTo>
                  <a:pt x="0" y="474262"/>
                </a:lnTo>
                <a:lnTo>
                  <a:pt x="894834" y="474262"/>
                </a:lnTo>
                <a:lnTo>
                  <a:pt x="894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true" flipV="false" rot="0">
            <a:off x="6158627" y="6777010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894834" y="0"/>
                </a:moveTo>
                <a:lnTo>
                  <a:pt x="0" y="0"/>
                </a:lnTo>
                <a:lnTo>
                  <a:pt x="0" y="474262"/>
                </a:lnTo>
                <a:lnTo>
                  <a:pt x="894834" y="474262"/>
                </a:lnTo>
                <a:lnTo>
                  <a:pt x="894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true" flipV="false" rot="0">
            <a:off x="6158627" y="8715072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894834" y="0"/>
                </a:moveTo>
                <a:lnTo>
                  <a:pt x="0" y="0"/>
                </a:lnTo>
                <a:lnTo>
                  <a:pt x="0" y="474262"/>
                </a:lnTo>
                <a:lnTo>
                  <a:pt x="894834" y="474262"/>
                </a:lnTo>
                <a:lnTo>
                  <a:pt x="894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192460" y="4844844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192460" y="6777010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192460" y="8622872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8397032" y="817487"/>
            <a:ext cx="1493937" cy="144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0478" y="451310"/>
            <a:ext cx="14988822" cy="109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3"/>
              </a:lnSpc>
            </a:pPr>
            <a:r>
              <a:rPr lang="en-US" sz="7111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we need this application?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61431" y="8092090"/>
            <a:ext cx="283334" cy="28333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91680" y="9301438"/>
            <a:ext cx="1971124" cy="19711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805426" y="1544562"/>
            <a:ext cx="223236" cy="2232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2732936" y="1767799"/>
          <a:ext cx="12822129" cy="7989500"/>
        </p:xfrm>
        <a:graphic>
          <a:graphicData uri="http://schemas.openxmlformats.org/drawingml/2006/table">
            <a:tbl>
              <a:tblPr/>
              <a:tblGrid>
                <a:gridCol w="3778718"/>
                <a:gridCol w="4451612"/>
                <a:gridCol w="4591799"/>
              </a:tblGrid>
              <a:tr h="11039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Applications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Disadvantages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36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BamboolHR(HR &amp;Employee Management System)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•User-friendly interface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•Automates HR workflows (leave requests, approvals, payroll)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•Mobile app available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Expensive for small businesses</a:t>
                      </a:r>
                      <a:endParaRPr lang="en-US" sz="1100"/>
                    </a:p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Limited customization option.</a:t>
                      </a:r>
                    </a:p>
                    <a:p>
                      <a:pPr algn="l" marL="431799" indent="-215899" lvl="1">
                        <a:lnSpc>
                          <a:spcPts val="2799"/>
                        </a:lnSpc>
                        <a:buFont typeface="Arial"/>
                        <a:buChar char="•"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in-depth project management features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14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Zoho People (HR &amp; Workflow Management System)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•Cloud-based and accessible anywhere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•Affordable pricing for small businesses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•Can be complex for beginners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•Some features require additional paid add-ons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•Limited third-party integrations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Workday (Enterprise HR &amp; Workflow Management)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•Strong security and compliance features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•AI-powered automation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•Suitable for large enterprises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High cost, not ideal for startups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•Complex setup and implementation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•Requires training for new users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6916" y="7783083"/>
            <a:ext cx="2782031" cy="737246"/>
            <a:chOff x="0" y="0"/>
            <a:chExt cx="153356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3569" cy="406400"/>
            </a:xfrm>
            <a:custGeom>
              <a:avLst/>
              <a:gdLst/>
              <a:ahLst/>
              <a:cxnLst/>
              <a:rect r="r" b="b" t="t" l="l"/>
              <a:pathLst>
                <a:path h="406400" w="1533569">
                  <a:moveTo>
                    <a:pt x="1330369" y="0"/>
                  </a:moveTo>
                  <a:cubicBezTo>
                    <a:pt x="1442593" y="0"/>
                    <a:pt x="1533569" y="90976"/>
                    <a:pt x="1533569" y="203200"/>
                  </a:cubicBezTo>
                  <a:cubicBezTo>
                    <a:pt x="1533569" y="315424"/>
                    <a:pt x="1442593" y="406400"/>
                    <a:pt x="1330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33569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22873" y="-227910"/>
            <a:ext cx="6630910" cy="10742820"/>
            <a:chOff x="0" y="0"/>
            <a:chExt cx="8841213" cy="1432376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677" t="0" r="3677" b="0"/>
            <a:stretch>
              <a:fillRect/>
            </a:stretch>
          </p:blipFill>
          <p:spPr>
            <a:xfrm flipH="false" flipV="false">
              <a:off x="0" y="0"/>
              <a:ext cx="8841213" cy="1432376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946785" y="1659900"/>
            <a:ext cx="223236" cy="22323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707826" y="7979127"/>
            <a:ext cx="345156" cy="3451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105969" y="7914916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1"/>
                </a:lnTo>
                <a:lnTo>
                  <a:pt x="0" y="474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144000" y="3344520"/>
            <a:ext cx="5859935" cy="278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49"/>
              </a:lnSpc>
            </a:pPr>
            <a:r>
              <a:rPr lang="en-US" sz="912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</a:t>
            </a:r>
          </a:p>
          <a:p>
            <a:pPr algn="l">
              <a:lnSpc>
                <a:spcPts val="10949"/>
              </a:lnSpc>
            </a:pPr>
            <a:r>
              <a:rPr lang="en-US" sz="912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85948" y="7921284"/>
            <a:ext cx="2443966" cy="41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Read More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20800" y="766237"/>
            <a:ext cx="8983857" cy="212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Streamline Leave Management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300770" y="777273"/>
            <a:ext cx="7308480" cy="4233479"/>
            <a:chOff x="0" y="0"/>
            <a:chExt cx="9744640" cy="564463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/>
            <a:srcRect l="0" t="6610" r="0" b="6610"/>
            <a:stretch>
              <a:fillRect/>
            </a:stretch>
          </p:blipFill>
          <p:spPr>
            <a:xfrm flipH="false" flipV="false">
              <a:off x="0" y="0"/>
              <a:ext cx="9744640" cy="5644639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8920764" y="1736979"/>
            <a:ext cx="223236" cy="22323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3544" y="9559321"/>
            <a:ext cx="345156" cy="3451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2872" y="5147454"/>
            <a:ext cx="3355857" cy="3484148"/>
            <a:chOff x="0" y="0"/>
            <a:chExt cx="883847" cy="917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3847" cy="917636"/>
            </a:xfrm>
            <a:custGeom>
              <a:avLst/>
              <a:gdLst/>
              <a:ahLst/>
              <a:cxnLst/>
              <a:rect r="r" b="b" t="t" l="l"/>
              <a:pathLst>
                <a:path h="917636" w="883847">
                  <a:moveTo>
                    <a:pt x="883847" y="0"/>
                  </a:moveTo>
                  <a:lnTo>
                    <a:pt x="883847" y="917636"/>
                  </a:lnTo>
                  <a:lnTo>
                    <a:pt x="441924" y="790636"/>
                  </a:lnTo>
                  <a:lnTo>
                    <a:pt x="0" y="917636"/>
                  </a:lnTo>
                  <a:lnTo>
                    <a:pt x="0" y="0"/>
                  </a:lnTo>
                  <a:lnTo>
                    <a:pt x="883847" y="0"/>
                  </a:lnTo>
                  <a:close/>
                </a:path>
              </a:pathLst>
            </a:custGeom>
            <a:solidFill>
              <a:srgbClr val="015D5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83847" cy="83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Secure User Authentication:</a:t>
              </a:r>
              <a:r>
                <a:rPr lang="en-US" sz="22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Role-based access control for employees, HR, and admins.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946013" y="5147454"/>
            <a:ext cx="3568645" cy="3484148"/>
            <a:chOff x="0" y="0"/>
            <a:chExt cx="873436" cy="8527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3436" cy="852755"/>
            </a:xfrm>
            <a:custGeom>
              <a:avLst/>
              <a:gdLst/>
              <a:ahLst/>
              <a:cxnLst/>
              <a:rect r="r" b="b" t="t" l="l"/>
              <a:pathLst>
                <a:path h="852755" w="873436">
                  <a:moveTo>
                    <a:pt x="873436" y="0"/>
                  </a:moveTo>
                  <a:lnTo>
                    <a:pt x="873436" y="852755"/>
                  </a:lnTo>
                  <a:lnTo>
                    <a:pt x="436718" y="725755"/>
                  </a:lnTo>
                  <a:lnTo>
                    <a:pt x="0" y="852755"/>
                  </a:lnTo>
                  <a:lnTo>
                    <a:pt x="0" y="0"/>
                  </a:lnTo>
                  <a:lnTo>
                    <a:pt x="873436" y="0"/>
                  </a:lnTo>
                  <a:close/>
                </a:path>
              </a:pathLst>
            </a:custGeom>
            <a:solidFill>
              <a:srgbClr val="015D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73436" cy="763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Intelligent Leave Analytics:</a:t>
              </a:r>
              <a:r>
                <a:rPr lang="en-US" sz="21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Real-time attendance tracking and leave statistics.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4506986" y="5143500"/>
            <a:ext cx="3578697" cy="3488102"/>
            <a:chOff x="0" y="0"/>
            <a:chExt cx="942537" cy="9186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42538" cy="918677"/>
            </a:xfrm>
            <a:custGeom>
              <a:avLst/>
              <a:gdLst/>
              <a:ahLst/>
              <a:cxnLst/>
              <a:rect r="r" b="b" t="t" l="l"/>
              <a:pathLst>
                <a:path h="918677" w="942538">
                  <a:moveTo>
                    <a:pt x="942538" y="0"/>
                  </a:moveTo>
                  <a:lnTo>
                    <a:pt x="942538" y="918677"/>
                  </a:lnTo>
                  <a:lnTo>
                    <a:pt x="471269" y="791677"/>
                  </a:lnTo>
                  <a:lnTo>
                    <a:pt x="0" y="918677"/>
                  </a:lnTo>
                  <a:lnTo>
                    <a:pt x="0" y="0"/>
                  </a:lnTo>
                  <a:lnTo>
                    <a:pt x="94253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942537" cy="820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-10800000">
            <a:off x="13570666" y="5147454"/>
            <a:ext cx="3688634" cy="3484148"/>
            <a:chOff x="0" y="0"/>
            <a:chExt cx="860504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60504" cy="812800"/>
            </a:xfrm>
            <a:custGeom>
              <a:avLst/>
              <a:gdLst/>
              <a:ahLst/>
              <a:cxnLst/>
              <a:rect r="r" b="b" t="t" l="l"/>
              <a:pathLst>
                <a:path h="812800" w="860504">
                  <a:moveTo>
                    <a:pt x="860504" y="0"/>
                  </a:moveTo>
                  <a:lnTo>
                    <a:pt x="860504" y="812800"/>
                  </a:lnTo>
                  <a:lnTo>
                    <a:pt x="430252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86050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860504" cy="714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614794" y="6055075"/>
            <a:ext cx="3363080" cy="2072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4"/>
              </a:lnSpc>
              <a:spcBef>
                <a:spcPct val="0"/>
              </a:spcBef>
            </a:pPr>
            <a:r>
              <a:rPr lang="en-US" b="true" sz="24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Eff</a:t>
            </a:r>
            <a:r>
              <a:rPr lang="en-US" b="true" sz="24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ortless Leave Management: </a:t>
            </a:r>
            <a:r>
              <a:rPr lang="en-US" sz="241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Apply, track, and manage leave requests in real-time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70666" y="6045550"/>
            <a:ext cx="3688634" cy="16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1"/>
              </a:lnSpc>
              <a:spcBef>
                <a:spcPct val="0"/>
              </a:spcBef>
            </a:pPr>
            <a:r>
              <a:rPr lang="en-US" b="true" sz="234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Automated Notificati</a:t>
            </a:r>
            <a:r>
              <a:rPr lang="en-US" b="true" sz="234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ons: </a:t>
            </a:r>
            <a:r>
              <a:rPr lang="en-US" sz="23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Instant app notifications for leave approval/rejection.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17695" y="3620218"/>
            <a:ext cx="3688634" cy="7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1"/>
              </a:lnSpc>
              <a:spcBef>
                <a:spcPct val="0"/>
              </a:spcBef>
            </a:pPr>
            <a:r>
              <a:rPr lang="en-US" sz="424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Features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256526" y="3535249"/>
            <a:ext cx="322338" cy="322338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798729" y="4341094"/>
            <a:ext cx="322338" cy="322338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569167" y="4009987"/>
            <a:ext cx="322338" cy="322338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31268" y="1873314"/>
            <a:ext cx="446868" cy="44686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14144" y="4949440"/>
            <a:ext cx="345156" cy="3451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07254" y="4655293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7254" y="5432308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6382" y="6300600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6382" y="6944075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7254" y="7845831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65277" y="6721379"/>
            <a:ext cx="6412620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 can also manage the leave application(approve and not approve).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75776" y="8609896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317860" y="7731029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75776" y="6839848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317860" y="5625218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317860" y="4655293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173311" y="2588368"/>
            <a:ext cx="4483798" cy="1543050"/>
            <a:chOff x="0" y="0"/>
            <a:chExt cx="1180918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80918" cy="406400"/>
            </a:xfrm>
            <a:custGeom>
              <a:avLst/>
              <a:gdLst/>
              <a:ahLst/>
              <a:cxnLst/>
              <a:rect r="r" b="b" t="t" l="l"/>
              <a:pathLst>
                <a:path h="406400" w="1180918">
                  <a:moveTo>
                    <a:pt x="118091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180918" y="406400"/>
                  </a:lnTo>
                  <a:lnTo>
                    <a:pt x="1079318" y="203200"/>
                  </a:lnTo>
                  <a:lnTo>
                    <a:pt x="118091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88900" y="-28575"/>
              <a:ext cx="1003118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247902" y="440798"/>
            <a:ext cx="9723686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MODULES 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b="true" sz="46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LEAVE MANAGEMENT SYSTEM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27235" y="2922606"/>
            <a:ext cx="2975950" cy="96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EMPLOYEE</a:t>
            </a:r>
          </a:p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MODULE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465935" y="2588368"/>
            <a:ext cx="4483798" cy="1543050"/>
            <a:chOff x="0" y="0"/>
            <a:chExt cx="1180918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80918" cy="406400"/>
            </a:xfrm>
            <a:custGeom>
              <a:avLst/>
              <a:gdLst/>
              <a:ahLst/>
              <a:cxnLst/>
              <a:rect r="r" b="b" t="t" l="l"/>
              <a:pathLst>
                <a:path h="406400" w="1180918">
                  <a:moveTo>
                    <a:pt x="118091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180918" y="406400"/>
                  </a:lnTo>
                  <a:lnTo>
                    <a:pt x="1079318" y="203200"/>
                  </a:lnTo>
                  <a:lnTo>
                    <a:pt x="118091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88900" y="-28575"/>
              <a:ext cx="1003118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2219859" y="2922606"/>
            <a:ext cx="2975950" cy="96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HR/ADMIN</a:t>
            </a:r>
          </a:p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MODULE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73311" y="5529888"/>
            <a:ext cx="2771234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Update his/her profile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312400" y="6358343"/>
            <a:ext cx="2131706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Applied for leave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12400" y="7062737"/>
            <a:ext cx="2779352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 the leave history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312400" y="7888237"/>
            <a:ext cx="3307394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 his/ her password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2039727" y="8728558"/>
            <a:ext cx="4750965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Password Recovery with the valid email id and empid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582243" y="5567667"/>
            <a:ext cx="6412620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can add an employee and also update the employee info. Also can active or block an employee.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65516" y="4701432"/>
            <a:ext cx="6412620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employee can log in with a valid email and password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456812" y="7702454"/>
            <a:ext cx="6412620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Every time when an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employee applies for leave admin will get a notification.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84234" y="8667639"/>
            <a:ext cx="6412620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 can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change own password after login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284234" y="4626718"/>
            <a:ext cx="6412620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min can add/update/ delete leave type and departments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956382" y="8695722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0" y="2836881"/>
            <a:ext cx="446868" cy="446868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931268" y="7796969"/>
            <a:ext cx="446868" cy="446868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5949732" y="0"/>
            <a:ext cx="446868" cy="446868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50744" cy="515862"/>
          </a:xfrm>
          <a:custGeom>
            <a:avLst/>
            <a:gdLst/>
            <a:ahLst/>
            <a:cxnLst/>
            <a:rect r="r" b="b" t="t" l="l"/>
            <a:pathLst>
              <a:path h="515862" w="650744">
                <a:moveTo>
                  <a:pt x="0" y="0"/>
                </a:moveTo>
                <a:lnTo>
                  <a:pt x="650744" y="0"/>
                </a:lnTo>
                <a:lnTo>
                  <a:pt x="650744" y="515862"/>
                </a:lnTo>
                <a:lnTo>
                  <a:pt x="0" y="51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1837" y="1721542"/>
            <a:ext cx="1363851" cy="13638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14144" y="4949440"/>
            <a:ext cx="345156" cy="3451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84564" y="9301438"/>
            <a:ext cx="1971124" cy="19711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408559" y="4903806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08559" y="5680821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457687" y="6549113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3" y="0"/>
                </a:lnTo>
                <a:lnTo>
                  <a:pt x="894833" y="474261"/>
                </a:lnTo>
                <a:lnTo>
                  <a:pt x="0" y="474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457687" y="7192588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3" y="0"/>
                </a:lnTo>
                <a:lnTo>
                  <a:pt x="894833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08559" y="8094344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4" y="0"/>
                </a:lnTo>
                <a:lnTo>
                  <a:pt x="894834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674616" y="2836881"/>
            <a:ext cx="4483798" cy="1543050"/>
            <a:chOff x="0" y="0"/>
            <a:chExt cx="1180918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0918" cy="406400"/>
            </a:xfrm>
            <a:custGeom>
              <a:avLst/>
              <a:gdLst/>
              <a:ahLst/>
              <a:cxnLst/>
              <a:rect r="r" b="b" t="t" l="l"/>
              <a:pathLst>
                <a:path h="406400" w="1180918">
                  <a:moveTo>
                    <a:pt x="1180918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1180918" y="406400"/>
                  </a:lnTo>
                  <a:lnTo>
                    <a:pt x="1079318" y="203200"/>
                  </a:lnTo>
                  <a:lnTo>
                    <a:pt x="1180918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88900" y="-28575"/>
              <a:ext cx="1003118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247902" y="440798"/>
            <a:ext cx="9723686" cy="162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MODULES </a:t>
            </a:r>
          </a:p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b="true" sz="46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LEAVE MANAGEMENT SYSTEM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55130" y="3171118"/>
            <a:ext cx="3522769" cy="96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SUPER ADMIN</a:t>
            </a:r>
          </a:p>
          <a:p>
            <a:pPr algn="ctr">
              <a:lnSpc>
                <a:spcPts val="3651"/>
              </a:lnSpc>
            </a:pPr>
            <a:r>
              <a:rPr lang="en-US" b="true" sz="3843">
                <a:solidFill>
                  <a:srgbClr val="FDFDFD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MODULE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74616" y="5778400"/>
            <a:ext cx="2771234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Update his/her profile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131450" y="6470550"/>
            <a:ext cx="6628798" cy="96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Employees , departments, HR Managers </a:t>
            </a:r>
          </a:p>
          <a:p>
            <a:pPr algn="ctr">
              <a:lnSpc>
                <a:spcPts val="2608"/>
              </a:lnSpc>
              <a:spcBef>
                <a:spcPct val="0"/>
              </a:spcBef>
            </a:pPr>
            <a:r>
              <a:rPr lang="en-US" sz="1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the System</a:t>
            </a:r>
          </a:p>
          <a:p>
            <a:pPr algn="ctr">
              <a:lnSpc>
                <a:spcPts val="2608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674616" y="7293948"/>
            <a:ext cx="609227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Types of leaves like Casual leave, Sick Leave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17221" y="8138446"/>
            <a:ext cx="3003534" cy="34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6"/>
              </a:lnSpc>
              <a:spcBef>
                <a:spcPct val="0"/>
              </a:spcBef>
            </a:pPr>
            <a:r>
              <a:rPr lang="en-US" sz="2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Review Leave Request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541032" y="8977071"/>
            <a:ext cx="4750965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Policies and Update them.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66820" y="4949944"/>
            <a:ext cx="6676799" cy="68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Super Admin</a:t>
            </a: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can log in with a valid email and password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5457687" y="8944235"/>
            <a:ext cx="894834" cy="474262"/>
          </a:xfrm>
          <a:custGeom>
            <a:avLst/>
            <a:gdLst/>
            <a:ahLst/>
            <a:cxnLst/>
            <a:rect r="r" b="b" t="t" l="l"/>
            <a:pathLst>
              <a:path h="474262" w="894834">
                <a:moveTo>
                  <a:pt x="0" y="0"/>
                </a:moveTo>
                <a:lnTo>
                  <a:pt x="894833" y="0"/>
                </a:lnTo>
                <a:lnTo>
                  <a:pt x="894833" y="474262"/>
                </a:lnTo>
                <a:lnTo>
                  <a:pt x="0" y="474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0" y="2836881"/>
            <a:ext cx="446868" cy="44686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619849" y="8497367"/>
            <a:ext cx="446868" cy="44686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949732" y="0"/>
            <a:ext cx="446868" cy="446868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DAGj9InR8zw</dc:identifier>
  <dcterms:modified xsi:type="dcterms:W3CDTF">2011-08-01T06:04:30Z</dcterms:modified>
  <cp:revision>1</cp:revision>
  <dc:title>Blue Green Modern Bold Digital Marketing Presentation</dc:title>
</cp:coreProperties>
</file>