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drawings/vmlDrawing1.vml" ContentType="application/vnd.openxmlformats-officedocument.vmlDrawing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https://netorgft15028675-my.sharepoint.com/personal/cs1_reikilogistics_com/Documents/Documents/salary%20analysi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[salary analysis.xlsx]Sheet2!PivotTable2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SALARY</a:t>
            </a:r>
            <a:r>
              <a:rPr lang="en-US" baseline="0"/>
              <a:t> ANALYSIS</a:t>
            </a:r>
            <a:endParaRPr lang="en-US"/>
          </a:p>
        </c:rich>
      </c:tx>
      <c:layout>
        <c:manualLayout>
          <c:xMode val="edge"/>
          <c:yMode val="edge"/>
          <c:x val="0.37534277351133577"/>
          <c:y val="0.096716206294148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10300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9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12360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43.0</c:v>
                </c:pt>
                <c:pt idx="1">
                  <c:v>41.0</c:v>
                </c:pt>
                <c:pt idx="2">
                  <c:v>42.0</c:v>
                </c:pt>
                <c:pt idx="3">
                  <c:v>37.0</c:v>
                </c:pt>
                <c:pt idx="4">
                  <c:v>48.0</c:v>
                </c:pt>
                <c:pt idx="5">
                  <c:v>44.0</c:v>
                </c:pt>
                <c:pt idx="6">
                  <c:v>51.0</c:v>
                </c:pt>
                <c:pt idx="7">
                  <c:v>56.0</c:v>
                </c:pt>
                <c:pt idx="8">
                  <c:v>40.0</c:v>
                </c:pt>
                <c:pt idx="9">
                  <c:v>38.0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13390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8">
                  <c:v>1.0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15450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41.0</c:v>
                </c:pt>
                <c:pt idx="1">
                  <c:v>33.0</c:v>
                </c:pt>
                <c:pt idx="2">
                  <c:v>40.0</c:v>
                </c:pt>
                <c:pt idx="3">
                  <c:v>50.0</c:v>
                </c:pt>
                <c:pt idx="4">
                  <c:v>33.0</c:v>
                </c:pt>
                <c:pt idx="5">
                  <c:v>29.0</c:v>
                </c:pt>
                <c:pt idx="6">
                  <c:v>34.0</c:v>
                </c:pt>
                <c:pt idx="7">
                  <c:v>39.0</c:v>
                </c:pt>
                <c:pt idx="8">
                  <c:v>39.0</c:v>
                </c:pt>
                <c:pt idx="9">
                  <c:v>42.0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18540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Sheet2!$F$5:$F$15</c:f>
              <c:numCache>
                <c:formatCode>General</c:formatCode>
                <c:ptCount val="10"/>
                <c:pt idx="0">
                  <c:v>3.0</c:v>
                </c:pt>
                <c:pt idx="1">
                  <c:v>8.0</c:v>
                </c:pt>
                <c:pt idx="2">
                  <c:v>4.0</c:v>
                </c:pt>
                <c:pt idx="3">
                  <c:v>7.0</c:v>
                </c:pt>
                <c:pt idx="4">
                  <c:v>7.0</c:v>
                </c:pt>
                <c:pt idx="5">
                  <c:v>8.0</c:v>
                </c:pt>
                <c:pt idx="6">
                  <c:v>5.0</c:v>
                </c:pt>
                <c:pt idx="7">
                  <c:v>6.0</c:v>
                </c:pt>
                <c:pt idx="8">
                  <c:v>10.0</c:v>
                </c:pt>
                <c:pt idx="9">
                  <c:v>6.0</c:v>
                </c:pt>
              </c:numCache>
            </c:numRef>
          </c:val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20600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Sheet2!$G$5:$G$15</c:f>
              <c:numCache>
                <c:formatCode>General</c:formatCode>
                <c:ptCount val="10"/>
                <c:pt idx="0">
                  <c:v>26.0</c:v>
                </c:pt>
                <c:pt idx="1">
                  <c:v>28.0</c:v>
                </c:pt>
                <c:pt idx="2">
                  <c:v>29.0</c:v>
                </c:pt>
                <c:pt idx="3">
                  <c:v>25.0</c:v>
                </c:pt>
                <c:pt idx="4">
                  <c:v>30.0</c:v>
                </c:pt>
                <c:pt idx="5">
                  <c:v>28.0</c:v>
                </c:pt>
                <c:pt idx="6">
                  <c:v>30.0</c:v>
                </c:pt>
                <c:pt idx="7">
                  <c:v>26.0</c:v>
                </c:pt>
                <c:pt idx="8">
                  <c:v>32.0</c:v>
                </c:pt>
                <c:pt idx="9">
                  <c:v>30.0</c:v>
                </c:pt>
              </c:numCache>
            </c:numRef>
          </c:val>
        </c:ser>
        <c:ser>
          <c:idx val="6"/>
          <c:order val="6"/>
          <c:tx>
            <c:strRef>
              <c:f>Sheet2!$H$3:$H$4</c:f>
              <c:strCache>
                <c:ptCount val="1"/>
                <c:pt idx="0">
                  <c:v>30900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Sheet2!$H$5:$H$15</c:f>
              <c:numCache>
                <c:formatCode>General</c:formatCode>
                <c:ptCount val="10"/>
                <c:pt idx="0">
                  <c:v>35.0</c:v>
                </c:pt>
                <c:pt idx="1">
                  <c:v>30.0</c:v>
                </c:pt>
                <c:pt idx="2">
                  <c:v>34.0</c:v>
                </c:pt>
                <c:pt idx="3">
                  <c:v>34.0</c:v>
                </c:pt>
                <c:pt idx="4">
                  <c:v>34.0</c:v>
                </c:pt>
                <c:pt idx="5">
                  <c:v>34.0</c:v>
                </c:pt>
                <c:pt idx="6">
                  <c:v>33.0</c:v>
                </c:pt>
                <c:pt idx="7">
                  <c:v>35.0</c:v>
                </c:pt>
                <c:pt idx="8">
                  <c:v>23.0</c:v>
                </c:pt>
                <c:pt idx="9">
                  <c:v>33.0</c:v>
                </c:pt>
              </c:numCache>
            </c:numRef>
          </c:val>
        </c:ser>
        <c:ser>
          <c:idx val="7"/>
          <c:order val="7"/>
          <c:tx>
            <c:strRef>
              <c:f>Sheet2!$I$3:$I$4</c:f>
              <c:strCache>
                <c:ptCount val="1"/>
                <c:pt idx="0">
                  <c:v>35020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Sheet2!$I$5:$I$15</c:f>
              <c:numCache>
                <c:formatCode>General</c:formatCode>
                <c:ptCount val="10"/>
                <c:pt idx="9">
                  <c:v>1.0</c:v>
                </c:pt>
              </c:numCache>
            </c:numRef>
          </c:val>
        </c:ser>
        <c:ser>
          <c:idx val="8"/>
          <c:order val="8"/>
          <c:tx>
            <c:strRef>
              <c:f>Sheet2!$J$3:$J$4</c:f>
              <c:strCache>
                <c:ptCount val="1"/>
                <c:pt idx="0">
                  <c:v>41200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Sheet2!$J$5:$J$15</c:f>
              <c:numCache>
                <c:formatCode>General</c:formatCode>
                <c:ptCount val="10"/>
                <c:pt idx="0">
                  <c:v>1.0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9"/>
          <c:order val="9"/>
          <c:tx>
            <c:strRef>
              <c:f>Sheet2!$K$3:$K$4</c:f>
              <c:strCache>
                <c:ptCount val="1"/>
                <c:pt idx="0">
                  <c:v>51500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Sheet2!$K$5:$K$15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2.0</c:v>
                </c:pt>
                <c:pt idx="4">
                  <c:v>1.0</c:v>
                </c:pt>
                <c:pt idx="6">
                  <c:v>3.0</c:v>
                </c:pt>
                <c:pt idx="7">
                  <c:v>4.0</c:v>
                </c:pt>
                <c:pt idx="8">
                  <c:v>4.0</c:v>
                </c:pt>
                <c:pt idx="9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352082352"/>
        <c:axId val="352084848"/>
        <c:axId val="302764240"/>
      </c:bar3DChart>
      <c:catAx>
        <c:axId val="35208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84848"/>
        <c:crosses val="autoZero"/>
        <c:auto val="1"/>
        <c:lblAlgn val="ctr"/>
        <c:lblOffset val="100"/>
        <c:noMultiLvlLbl val="0"/>
      </c:catAx>
      <c:valAx>
        <c:axId val="35208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82352"/>
        <c:crosses val="autoZero"/>
        <c:crossBetween val="between"/>
      </c:valAx>
      <c:serAx>
        <c:axId val="30276424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84848"/>
        <c:crosses val="autoZero"/>
      </c:ser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1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3" Type="http://schemas.openxmlformats.org/officeDocument/2006/relationships/vmlDrawing" Target="../drawings/vmlDrawing1.v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8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2" name="TextBox 13"/>
          <p:cNvSpPr txBox="1"/>
          <p:nvPr/>
        </p:nvSpPr>
        <p:spPr>
          <a:xfrm>
            <a:off x="2554542" y="3314150"/>
            <a:ext cx="8610600" cy="19329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 smtClean="0"/>
              <a:t>:  HEMASRI P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312211533</a:t>
            </a:r>
          </a:p>
          <a:p>
            <a:r>
              <a:rPr dirty="0" sz="2400" lang="en-US" smtClean="0"/>
              <a:t>NM ID : 31D185589BF0E8E970E4674D75465EBB</a:t>
            </a:r>
            <a:endParaRPr dirty="0" sz="2400" lang="en-US"/>
          </a:p>
          <a:p>
            <a:r>
              <a:rPr dirty="0" sz="2400" lang="en-US" smtClean="0"/>
              <a:t>DEPARTMENT: </a:t>
            </a:r>
            <a:r>
              <a:rPr dirty="0" sz="2800" lang="en-US" smtClean="0"/>
              <a:t>Bachelor Of Commerce</a:t>
            </a:r>
            <a:endParaRPr dirty="0" sz="2400" lang="en-US"/>
          </a:p>
          <a:p>
            <a:r>
              <a:rPr dirty="0" sz="2400" lang="en-US" smtClean="0"/>
              <a:t>COLLEGE: THIRUTHANGAL </a:t>
            </a:r>
            <a:r>
              <a:rPr sz="2400" lang="en-US" smtClean="0"/>
              <a:t>NADAR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598" name="object 8"/>
          <p:cNvSpPr txBox="1"/>
          <p:nvPr/>
        </p:nvSpPr>
        <p:spPr>
          <a:xfrm>
            <a:off x="739775" y="291147"/>
            <a:ext cx="425640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59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TextBox 1"/>
          <p:cNvSpPr txBox="1"/>
          <p:nvPr/>
        </p:nvSpPr>
        <p:spPr>
          <a:xfrm>
            <a:off x="457200" y="1143000"/>
            <a:ext cx="10820017" cy="7406640"/>
          </a:xfrm>
          <a:prstGeom prst="rect"/>
          <a:noFill/>
        </p:spPr>
        <p:txBody>
          <a:bodyPr rtlCol="0" wrap="square">
            <a:spAutoFit/>
          </a:bodyPr>
          <a:p>
            <a:pPr indent="-571500" marL="571500">
              <a:buFont typeface="Arial" panose="020B0604020202020204" pitchFamily="34" charset="0"/>
              <a:buChar char="•"/>
            </a:pPr>
            <a:r>
              <a:rPr b="1" dirty="0" sz="4000" lang="en-US" smtClean="0"/>
              <a:t>DATA COLLECTION:</a:t>
            </a:r>
          </a:p>
          <a:p>
            <a:r>
              <a:rPr b="1" dirty="0" sz="4000" lang="en-US"/>
              <a:t> </a:t>
            </a:r>
            <a:r>
              <a:rPr b="1" dirty="0" sz="4000" lang="en-US" smtClean="0"/>
              <a:t>    </a:t>
            </a:r>
          </a:p>
          <a:p>
            <a:r>
              <a:rPr b="1" dirty="0" sz="3600" lang="en-US"/>
              <a:t> </a:t>
            </a:r>
            <a:r>
              <a:rPr b="1" dirty="0" sz="3600" lang="en-US" smtClean="0"/>
              <a:t>   </a:t>
            </a:r>
            <a:r>
              <a:rPr dirty="0" sz="3600" lang="en-US" smtClean="0"/>
              <a:t>1.</a:t>
            </a:r>
            <a:r>
              <a:rPr b="1" dirty="0" sz="3600" lang="en-US" smtClean="0"/>
              <a:t> </a:t>
            </a:r>
            <a:r>
              <a:rPr dirty="0" sz="3600" lang="en-US" smtClean="0"/>
              <a:t>IDENTIFY Data source:</a:t>
            </a:r>
          </a:p>
          <a:p>
            <a:r>
              <a:rPr dirty="0" sz="3600" lang="en-US"/>
              <a:t> </a:t>
            </a:r>
            <a:r>
              <a:rPr dirty="0" sz="3600" lang="en-US" smtClean="0"/>
              <a:t>                              Gather data from HR system , payroll records and employees database.</a:t>
            </a:r>
          </a:p>
          <a:p>
            <a:r>
              <a:rPr dirty="0" sz="3600" lang="en-US"/>
              <a:t> </a:t>
            </a:r>
            <a:r>
              <a:rPr dirty="0" sz="3600" lang="en-US" smtClean="0"/>
              <a:t>   2.COLLECT RELEVANT VARIABLES:</a:t>
            </a:r>
          </a:p>
          <a:p>
            <a:r>
              <a:rPr dirty="0" sz="3600" lang="en-US"/>
              <a:t> </a:t>
            </a:r>
            <a:r>
              <a:rPr dirty="0" sz="3600" lang="en-US" smtClean="0"/>
              <a:t>                                Include employees demographics , job details and salary information.</a:t>
            </a:r>
          </a:p>
          <a:p>
            <a:r>
              <a:rPr dirty="0" sz="3600" lang="en-US"/>
              <a:t> </a:t>
            </a:r>
            <a:r>
              <a:rPr dirty="0" sz="3600" lang="en-US" smtClean="0"/>
              <a:t>    </a:t>
            </a:r>
          </a:p>
          <a:p>
            <a:r>
              <a:rPr dirty="0" sz="3600" lang="en-US"/>
              <a:t> </a:t>
            </a:r>
            <a:r>
              <a:rPr dirty="0" sz="3600" lang="en-US" smtClean="0"/>
              <a:t>                            </a:t>
            </a:r>
            <a:r>
              <a:rPr dirty="0" sz="4000" lang="en-US" smtClean="0"/>
              <a:t>     </a:t>
            </a:r>
          </a:p>
          <a:p>
            <a:r>
              <a:rPr dirty="0" sz="4000" lang="en-US"/>
              <a:t> </a:t>
            </a:r>
            <a:r>
              <a:rPr dirty="0" sz="4000" lang="en-US" smtClean="0"/>
              <a:t>                       </a:t>
            </a:r>
          </a:p>
          <a:p>
            <a:r>
              <a:rPr b="1" dirty="0" sz="4000" lang="en-US"/>
              <a:t> </a:t>
            </a:r>
            <a:r>
              <a:rPr b="1" dirty="0" sz="4000" lang="en-US" smtClean="0"/>
              <a:t>                                   </a:t>
            </a:r>
            <a:endParaRPr b="1" dirty="0" sz="2400" lang="en-US" smtClean="0"/>
          </a:p>
          <a:p>
            <a:r>
              <a:rPr b="1" dirty="0" sz="4000" lang="en-US"/>
              <a:t> </a:t>
            </a:r>
            <a:r>
              <a:rPr b="1" dirty="0" sz="4000" lang="en-US" smtClean="0"/>
              <a:t>              </a:t>
            </a:r>
            <a:endParaRPr b="1" dirty="0" sz="40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pPr indent="-685800" marL="685800">
              <a:buFont typeface="Arial" panose="020B0604020202020204" pitchFamily="34" charset="0"/>
              <a:buChar char="•"/>
            </a:pPr>
            <a:r>
              <a:rPr dirty="0" lang="en-US" smtClean="0"/>
              <a:t>FEATURE COLLECTION:</a:t>
            </a:r>
            <a:endParaRPr dirty="0" lang="en-US"/>
          </a:p>
        </p:txBody>
      </p:sp>
      <p:sp>
        <p:nvSpPr>
          <p:cNvPr id="1048607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600200"/>
            <a:ext cx="8915400" cy="4229099"/>
          </a:xfrm>
        </p:spPr>
        <p:txBody>
          <a:bodyPr/>
          <a:p>
            <a:r>
              <a:rPr b="1" dirty="0" sz="3600" lang="en-US" smtClean="0"/>
              <a:t>1.Select key features:</a:t>
            </a:r>
          </a:p>
          <a:p>
            <a:r>
              <a:rPr dirty="0" sz="2800" lang="en-US"/>
              <a:t> </a:t>
            </a:r>
            <a:r>
              <a:rPr dirty="0" sz="2800" lang="en-US" smtClean="0"/>
              <a:t>                         Identify factors like education level , years of experience, performance rating and job role influence salary.</a:t>
            </a:r>
          </a:p>
          <a:p>
            <a:endParaRPr dirty="0" sz="2800" lang="en-US" smtClean="0"/>
          </a:p>
          <a:p>
            <a:r>
              <a:rPr b="1" dirty="0" sz="3600" lang="en-US" smtClean="0"/>
              <a:t>2.Create derived features:</a:t>
            </a:r>
          </a:p>
          <a:p>
            <a:r>
              <a:rPr b="1" dirty="0" sz="3600" lang="en-US"/>
              <a:t> </a:t>
            </a:r>
            <a:r>
              <a:rPr b="1" dirty="0" sz="3600" lang="en-US" smtClean="0"/>
              <a:t>                     </a:t>
            </a:r>
            <a:r>
              <a:rPr dirty="0" sz="2800" lang="en-US" smtClean="0"/>
              <a:t>calculate features such as salary rate and compensation as percentage of revenue.</a:t>
            </a:r>
          </a:p>
          <a:p>
            <a:endParaRPr b="1" dirty="0" sz="36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pPr indent="-685800" marL="685800">
              <a:buFont typeface="Arial" panose="020B0604020202020204" pitchFamily="34" charset="0"/>
              <a:buChar char="•"/>
            </a:pPr>
            <a:r>
              <a:rPr dirty="0" lang="en-US" smtClean="0"/>
              <a:t>DATA CLEANING</a:t>
            </a:r>
            <a:r>
              <a:rPr dirty="0" lang="en-US" smtClean="0"/>
              <a:t> </a:t>
            </a:r>
            <a:r>
              <a:rPr dirty="0" lang="en-US" smtClean="0"/>
              <a:t>:</a:t>
            </a:r>
            <a:endParaRPr dirty="0" lang="en-US"/>
          </a:p>
        </p:txBody>
      </p:sp>
      <p:sp>
        <p:nvSpPr>
          <p:cNvPr id="104862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829300"/>
          </a:xfrm>
        </p:spPr>
        <p:txBody>
          <a:bodyPr/>
          <a:p>
            <a:r>
              <a:rPr b="1" dirty="0" sz="3600" lang="en-US" smtClean="0"/>
              <a:t>1. HANDLE MISSING VALUES:</a:t>
            </a:r>
          </a:p>
          <a:p>
            <a:r>
              <a:rPr b="1" dirty="0" sz="3600" lang="en-US" smtClean="0"/>
              <a:t>                                  </a:t>
            </a:r>
            <a:r>
              <a:rPr dirty="0" sz="2800" lang="en-US" smtClean="0"/>
              <a:t>Impute remove missing data points , especially </a:t>
            </a:r>
          </a:p>
          <a:p>
            <a:r>
              <a:rPr dirty="0" sz="2800" lang="en-US" smtClean="0"/>
              <a:t>In salary or compensation records</a:t>
            </a:r>
          </a:p>
          <a:p>
            <a:r>
              <a:rPr b="1" dirty="0" sz="3600" lang="en-US" smtClean="0"/>
              <a:t>2. NORMALIZE DATA:</a:t>
            </a:r>
          </a:p>
          <a:p>
            <a:r>
              <a:rPr b="1" dirty="0" sz="3600" lang="en-US"/>
              <a:t> </a:t>
            </a:r>
            <a:r>
              <a:rPr b="1" dirty="0" sz="3600" lang="en-US" smtClean="0"/>
              <a:t>                              </a:t>
            </a:r>
            <a:r>
              <a:rPr dirty="0" sz="2800" lang="en-US" smtClean="0"/>
              <a:t>Adjust for inconsistencies , such as different units of currency or salary reports standards,</a:t>
            </a:r>
          </a:p>
          <a:p>
            <a:r>
              <a:rPr b="1" dirty="0" sz="3600" lang="en-US" smtClean="0"/>
              <a:t>3. OUTLINER DETECTION:</a:t>
            </a:r>
          </a:p>
          <a:p>
            <a:r>
              <a:rPr b="1" dirty="0" sz="3600" lang="en-US"/>
              <a:t> </a:t>
            </a:r>
            <a:r>
              <a:rPr b="1" dirty="0" sz="3600" lang="en-US" smtClean="0"/>
              <a:t>                               </a:t>
            </a:r>
            <a:r>
              <a:rPr dirty="0" sz="2800" lang="en-US" smtClean="0"/>
              <a:t>Identify and address outline that could distort the analysis , </a:t>
            </a:r>
            <a:r>
              <a:rPr dirty="0" sz="2800" lang="en-US"/>
              <a:t>s</a:t>
            </a:r>
            <a:r>
              <a:rPr dirty="0" sz="2800" lang="en-US" smtClean="0"/>
              <a:t>uch as unusually high bonuses or entries</a:t>
            </a:r>
            <a:endParaRPr b="1" dirty="0" sz="3600" lang="en-US"/>
          </a:p>
          <a:p>
            <a:pPr indent="-514350" marL="514350">
              <a:buFont typeface="+mj-lt"/>
              <a:buAutoNum type="arabicPeriod"/>
            </a:pPr>
            <a:endParaRPr dirty="0" sz="2800" lang="en-US" smtClean="0"/>
          </a:p>
          <a:p>
            <a:endParaRPr b="1" dirty="0" sz="360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2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</a:t>
            </a:r>
            <a:endParaRPr altLang="en-US" lang="zh-CN"/>
          </a:p>
        </p:txBody>
      </p:sp>
      <p:sp>
        <p:nvSpPr>
          <p:cNvPr id="104862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Table 10"/>
          <p:cNvGraphicFramePr>
            <a:graphicFrameLocks noGrp="1"/>
          </p:cNvGraphicFramePr>
          <p:nvPr/>
        </p:nvGraphicFramePr>
        <p:xfrm>
          <a:off x="755329" y="1519559"/>
          <a:ext cx="9303070" cy="437641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124878"/>
                <a:gridCol w="1424869"/>
                <a:gridCol w="530184"/>
                <a:gridCol w="530184"/>
                <a:gridCol w="530184"/>
                <a:gridCol w="530184"/>
                <a:gridCol w="530184"/>
                <a:gridCol w="530184"/>
                <a:gridCol w="530184"/>
                <a:gridCol w="530184"/>
                <a:gridCol w="530184"/>
                <a:gridCol w="981667"/>
              </a:tblGrid>
              <a:tr h="291761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GenderCode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(All)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761"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761">
                <a:tc>
                  <a:txBody>
                    <a:bodyPr/>
                    <a:p>
                      <a:pPr algn="l" fontAlgn="b"/>
                      <a:r>
                        <a:rPr dirty="0" sz="1100" lang="en-US" strike="noStrike" u="none">
                          <a:effectLst/>
                        </a:rPr>
                        <a:t>Count of </a:t>
                      </a:r>
                      <a:r>
                        <a:rPr dirty="0" sz="1100" lang="en-US" err="1" strike="noStrike" u="none">
                          <a:effectLst/>
                        </a:rPr>
                        <a:t>DepartmentType</a:t>
                      </a:r>
                      <a:endParaRPr b="1" dirty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dirty="0" sz="1100" lang="en-US" strike="noStrike" u="none">
                          <a:effectLst/>
                        </a:rPr>
                        <a:t>Column Labels</a:t>
                      </a:r>
                      <a:endParaRPr b="1" dirty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761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Row Labels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10300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12360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13390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15450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18540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20600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30900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35020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41200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51500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Grand Total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761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BPC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43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41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26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35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150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761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CCDR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41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33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8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28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145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761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EW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42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40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4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29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34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154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761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MSC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37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50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7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25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34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157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761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NEL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48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33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7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34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154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761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PL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44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29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8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28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34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143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761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PYZ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51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34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5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33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157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761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SVG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56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39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6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26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35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4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167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761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TNS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40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39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32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23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4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150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761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WBL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38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42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6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33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156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761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Grand Total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440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380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64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284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325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14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23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dirty="0" sz="1100" lang="en-US" strike="noStrike" u="none">
                          <a:effectLst/>
                        </a:rPr>
                        <a:t>1533</a:t>
                      </a:r>
                      <a:endParaRPr b="1" dirty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4862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828800" y="685800"/>
          <a:ext cx="69342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1" name="TextBox 2"/>
          <p:cNvSpPr txBox="1"/>
          <p:nvPr/>
        </p:nvSpPr>
        <p:spPr>
          <a:xfrm>
            <a:off x="1447800" y="1371600"/>
            <a:ext cx="7696200" cy="4358640"/>
          </a:xfrm>
          <a:prstGeom prst="rect"/>
          <a:noFill/>
        </p:spPr>
        <p:txBody>
          <a:bodyPr rtlCol="0" wrap="square">
            <a:spAutoFit/>
          </a:bodyPr>
          <a:p>
            <a:pPr indent="-571500" marL="571500">
              <a:buFont typeface="Arial"/>
              <a:buChar char="•"/>
            </a:pPr>
            <a:r>
              <a:rPr b="1" dirty="0" sz="3600" lang="en-US" smtClean="0"/>
              <a:t>THE GOAL IS TO ANALYSIS DISTRIBUTION , IT APPEARS THAT THE CATEGORIES HAVE VARYING COUNTS ACROSS DIFFERENT LOCATION , GROUPS OR PERIODS. THE GRAND TOTAL AT THE BOTTAM RIGHTS SHOWS THE OVERALL SUM IS 1533.</a:t>
            </a:r>
            <a:endParaRPr b="1" dirty="0" sz="36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7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6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62" name="TextBox 22"/>
          <p:cNvSpPr txBox="1"/>
          <p:nvPr/>
        </p:nvSpPr>
        <p:spPr>
          <a:xfrm>
            <a:off x="1217522" y="2123271"/>
            <a:ext cx="8593228" cy="207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b="1" dirty="0" sz="44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And Compensation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4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1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7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534756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9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8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8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834071" y="575053"/>
            <a:ext cx="7157403" cy="4817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US" spc="10" smtClean="0"/>
              <a:t/>
            </a:r>
            <a:br>
              <a:rPr dirty="0" sz="4250" lang="en-US" spc="10" smtClean="0"/>
            </a:br>
            <a:r>
              <a:rPr dirty="0" sz="4250" lang="en-US" spc="10"/>
              <a:t/>
            </a:r>
            <a:br>
              <a:rPr dirty="0" sz="4250" lang="en-US" spc="10"/>
            </a:br>
            <a:r>
              <a:rPr dirty="0" sz="4250" lang="en-US" spc="10" smtClean="0"/>
              <a:t>     </a:t>
            </a:r>
            <a:r>
              <a:rPr dirty="0" sz="2800" lang="en-US" spc="10" smtClean="0"/>
              <a:t>The o</a:t>
            </a:r>
            <a:r>
              <a:rPr dirty="0" sz="2800" lang="en-US" spc="10" smtClean="0"/>
              <a:t>rganization </a:t>
            </a:r>
            <a:r>
              <a:rPr dirty="0" sz="2800" lang="en-US" spc="10" smtClean="0"/>
              <a:t>aims to analyze employee salaries and compensation to identify potential disparities , ensure market competitiveness and promote fairness across all roles and demographics. This analysis will guide adjustments to enhance equity , retention and alignment with industry standards.</a:t>
            </a:r>
            <a:endParaRPr dirty="0"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8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90" name="TextBox 10"/>
          <p:cNvSpPr txBox="1"/>
          <p:nvPr/>
        </p:nvSpPr>
        <p:spPr>
          <a:xfrm>
            <a:off x="1066800" y="2133600"/>
            <a:ext cx="7924800" cy="3647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.It identify trends , disparities , and alignment with industry standards 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objectives includes ensuring equitab</a:t>
            </a: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pay practices , evaluating the impact of compensation on employee retention , and providing actionable insights for future compensation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will guide decision making to enhance overall employee satisfaction and organization effectiveness.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91748" cy="1946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</a:t>
            </a:r>
            <a:r>
              <a:rPr dirty="0" sz="3200" spc="5" smtClean="0"/>
              <a:t>?</a:t>
            </a:r>
            <a:r>
              <a:rPr dirty="0" sz="3200" lang="en-US" spc="5"/>
              <a:t/>
            </a:r>
            <a:br>
              <a:rPr dirty="0" sz="3200" lang="en-US" spc="5"/>
            </a:br>
            <a:r>
              <a:rPr dirty="0" sz="3200" lang="en-US" spc="5" smtClean="0"/>
              <a:t/>
            </a:r>
            <a:br>
              <a:rPr dirty="0" sz="3200" lang="en-US" spc="5" smtClean="0"/>
            </a:br>
            <a:r>
              <a:rPr dirty="0" sz="3200" lang="en-US" spc="5"/>
              <a:t/>
            </a:r>
            <a:br>
              <a:rPr dirty="0" sz="3200" lang="en-US" spc="5"/>
            </a:br>
            <a:endParaRPr dirty="0" sz="3200"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9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96" name="TextBox 6"/>
          <p:cNvSpPr txBox="1"/>
          <p:nvPr/>
        </p:nvSpPr>
        <p:spPr>
          <a:xfrm>
            <a:off x="990600" y="2019300"/>
            <a:ext cx="5105400" cy="2758440"/>
          </a:xfrm>
          <a:prstGeom prst="rect"/>
          <a:noFill/>
        </p:spPr>
        <p:txBody>
          <a:bodyPr rtlCol="0" wrap="square">
            <a:spAutoFit/>
          </a:bodyPr>
          <a:p>
            <a:pPr indent="-571500" marL="571500">
              <a:buFont typeface="Wingdings" panose="05000000000000000000" pitchFamily="2" charset="2"/>
              <a:buChar char="v"/>
            </a:pPr>
            <a:r>
              <a:rPr b="1" dirty="0" sz="3600" lang="en-US" smtClean="0"/>
              <a:t>EMPLOYEES</a:t>
            </a:r>
          </a:p>
          <a:p>
            <a:pPr indent="-571500" marL="571500">
              <a:buFont typeface="Wingdings" panose="05000000000000000000" pitchFamily="2" charset="2"/>
              <a:buChar char="v"/>
            </a:pPr>
            <a:r>
              <a:rPr b="1" dirty="0" sz="3600" lang="en-US" smtClean="0"/>
              <a:t>MANAGER</a:t>
            </a:r>
          </a:p>
          <a:p>
            <a:pPr indent="-571500" marL="571500">
              <a:buFont typeface="Wingdings" panose="05000000000000000000" pitchFamily="2" charset="2"/>
              <a:buChar char="v"/>
            </a:pPr>
            <a:r>
              <a:rPr b="1" dirty="0" sz="3600" lang="en-US" smtClean="0"/>
              <a:t>COMPANY</a:t>
            </a:r>
          </a:p>
          <a:p>
            <a:pPr indent="-571500" marL="571500">
              <a:buFont typeface="Wingdings" panose="05000000000000000000" pitchFamily="2" charset="2"/>
              <a:buChar char="v"/>
            </a:pPr>
            <a:r>
              <a:rPr b="1" dirty="0" sz="3600" lang="en-US" smtClean="0"/>
              <a:t>HR</a:t>
            </a:r>
          </a:p>
          <a:p>
            <a:pPr indent="-571500" marL="571500">
              <a:buFont typeface="Wingdings" panose="05000000000000000000" pitchFamily="2" charset="2"/>
              <a:buChar char="v"/>
            </a:pPr>
            <a:r>
              <a:rPr b="1" dirty="0" sz="3600" lang="en-US" smtClean="0"/>
              <a:t>EMPLOYERS</a:t>
            </a:r>
            <a:endParaRPr b="1" dirty="0" sz="36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3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5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35" name="TextBox 7"/>
          <p:cNvSpPr txBox="1"/>
          <p:nvPr/>
        </p:nvSpPr>
        <p:spPr>
          <a:xfrm>
            <a:off x="3352800" y="2133600"/>
            <a:ext cx="6457950" cy="2186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/>
              <a:t>CONDITIONAL FORMATTING- MISSING</a:t>
            </a:r>
          </a:p>
          <a:p>
            <a:r>
              <a:rPr dirty="0" sz="2800" lang="en-US" smtClean="0"/>
              <a:t>FILTER-REMOVE VALUES</a:t>
            </a:r>
          </a:p>
          <a:p>
            <a:r>
              <a:rPr dirty="0" sz="2800" lang="en-US" smtClean="0"/>
              <a:t>FORMULA- SALARY</a:t>
            </a:r>
          </a:p>
          <a:p>
            <a:r>
              <a:rPr dirty="0" sz="2800" lang="en-US" smtClean="0"/>
              <a:t>PIVOT-SUMMARY</a:t>
            </a:r>
          </a:p>
          <a:p>
            <a:r>
              <a:rPr dirty="0" sz="2800" lang="en-US" smtClean="0"/>
              <a:t>GRAPH-DATA VISUALIZATION</a:t>
            </a:r>
            <a:endParaRPr dirty="0" sz="28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23" name="TextBox 2"/>
          <p:cNvSpPr txBox="1"/>
          <p:nvPr/>
        </p:nvSpPr>
        <p:spPr>
          <a:xfrm>
            <a:off x="755332" y="1447800"/>
            <a:ext cx="7855268" cy="4358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US" smtClean="0"/>
              <a:t>EMPLOYEE==-EDUNET-DASHBOARD</a:t>
            </a:r>
          </a:p>
          <a:p>
            <a:r>
              <a:rPr dirty="0" sz="3600" lang="en-US" smtClean="0"/>
              <a:t>26-FEATURES</a:t>
            </a:r>
          </a:p>
          <a:p>
            <a:r>
              <a:rPr dirty="0" sz="3600" lang="en-US" smtClean="0"/>
              <a:t>9-FEATURES</a:t>
            </a:r>
          </a:p>
          <a:p>
            <a:r>
              <a:rPr dirty="0" sz="3600" lang="en-US" smtClean="0"/>
              <a:t>EMP ID – IN NUMBER</a:t>
            </a:r>
          </a:p>
          <a:p>
            <a:r>
              <a:rPr dirty="0" sz="3600" lang="en-US" smtClean="0"/>
              <a:t>NAME-TEXT</a:t>
            </a:r>
          </a:p>
          <a:p>
            <a:r>
              <a:rPr dirty="0" sz="3600" lang="en-US" smtClean="0"/>
              <a:t>SALARY-IN NUMBER</a:t>
            </a:r>
          </a:p>
          <a:p>
            <a:r>
              <a:rPr dirty="0" sz="3600" lang="en-US" smtClean="0"/>
              <a:t>GENDER – MALE,FEMALE</a:t>
            </a:r>
          </a:p>
          <a:p>
            <a:r>
              <a:rPr dirty="0" sz="3600" lang="en-US" smtClean="0"/>
              <a:t>TOTAL SALARY – IN NUMBER</a:t>
            </a:r>
            <a:endParaRPr dirty="0" sz="36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TextBox 9"/>
          <p:cNvSpPr txBox="1"/>
          <p:nvPr/>
        </p:nvSpPr>
        <p:spPr>
          <a:xfrm>
            <a:off x="1600200" y="1828800"/>
            <a:ext cx="7315200" cy="1077218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3200" lang="en-US" smtClean="0"/>
              <a:t>TOTAL SALARY ANALYSIS = SUM(SALARY,NUMBER(SALARY*3%))</a:t>
            </a:r>
            <a:endParaRPr dirty="0" sz="32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Priya S</cp:lastModifiedBy>
  <dcterms:created xsi:type="dcterms:W3CDTF">2024-03-28T17:07:22Z</dcterms:created>
  <dcterms:modified xsi:type="dcterms:W3CDTF">2024-09-01T05:05:02Z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8db33480f4b347759cab3e0c372f635d</vt:lpwstr>
  </property>
</Properties>
</file>