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g"/>
  <Override PartName="/ppt/media/image15.jpg" ContentType="image/jpg"/>
  <Override PartName="/ppt/media/image16.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74" r:id="rId7"/>
    <p:sldId id="261" r:id="rId8"/>
    <p:sldId id="270" r:id="rId9"/>
    <p:sldId id="262" r:id="rId10"/>
    <p:sldId id="271" r:id="rId11"/>
    <p:sldId id="269" r:id="rId12"/>
    <p:sldId id="263" r:id="rId13"/>
    <p:sldId id="264" r:id="rId14"/>
    <p:sldId id="272" r:id="rId15"/>
    <p:sldId id="265" r:id="rId16"/>
    <p:sldId id="273" r:id="rId17"/>
    <p:sldId id="275" r:id="rId18"/>
    <p:sldId id="268"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Hemas\EmployeeData%20performance%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Hemas\EmployeeData%20performance%20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[EmployeeData performance analysis.xlsx]pivot!PivotTable5</c:name>
    <c:fmtId val="70"/>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dirty="0"/>
              <a:t>1. Employee performance analysis</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2"/>
            </a:fgClr>
            <a:bgClr>
              <a:schemeClr val="accent2">
                <a:lumMod val="20000"/>
                <a:lumOff val="80000"/>
              </a:schemeClr>
            </a:bgClr>
          </a:pattFill>
          <a:ln>
            <a:noFill/>
          </a:ln>
          <a:effectLst>
            <a:innerShdw blurRad="114300">
              <a:schemeClr val="accent2"/>
            </a:innerShdw>
          </a:effectLst>
        </c:spPr>
        <c:marker>
          <c:symbol val="circle"/>
          <c:size val="6"/>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narHorz">
            <a:fgClr>
              <a:schemeClr val="accent2"/>
            </a:fgClr>
            <a:bgClr>
              <a:schemeClr val="accent2">
                <a:lumMod val="20000"/>
                <a:lumOff val="80000"/>
              </a:schemeClr>
            </a:bgClr>
          </a:pattFill>
          <a:ln>
            <a:noFill/>
          </a:ln>
          <a:effectLst>
            <a:innerShdw blurRad="114300">
              <a:schemeClr val="accent2"/>
            </a:innerShdw>
          </a:effectLst>
        </c:spPr>
        <c:marker>
          <c:symbol val="circle"/>
          <c:size val="6"/>
          <c:spPr>
            <a:solidFill>
              <a:schemeClr val="accent4"/>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narHorz">
            <a:fgClr>
              <a:schemeClr val="accent2"/>
            </a:fgClr>
            <a:bgClr>
              <a:schemeClr val="accent2">
                <a:lumMod val="20000"/>
                <a:lumOff val="80000"/>
              </a:schemeClr>
            </a:bgClr>
          </a:pattFill>
          <a:ln>
            <a:noFill/>
          </a:ln>
          <a:effectLst>
            <a:innerShdw blurRad="114300">
              <a:schemeClr val="accent2"/>
            </a:innerShdw>
          </a:effectLst>
        </c:spPr>
        <c:marker>
          <c:symbol val="circle"/>
          <c:size val="6"/>
          <c:spPr>
            <a:solidFill>
              <a:schemeClr val="accent6"/>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pattFill prst="narHorz">
            <a:fgClr>
              <a:schemeClr val="accent2"/>
            </a:fgClr>
            <a:bgClr>
              <a:schemeClr val="accent2">
                <a:lumMod val="20000"/>
                <a:lumOff val="80000"/>
              </a:schemeClr>
            </a:bgClr>
          </a:pattFill>
          <a:ln>
            <a:noFill/>
          </a:ln>
          <a:effectLst>
            <a:innerShdw blurRad="114300">
              <a:schemeClr val="accent2"/>
            </a:innerShdw>
          </a:effectLst>
        </c:spPr>
        <c:marker>
          <c:symbol val="circle"/>
          <c:size val="6"/>
          <c:spPr>
            <a:solidFill>
              <a:schemeClr val="accent2">
                <a:lumMod val="6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pivot!$B$3:$B$4</c:f>
              <c:strCache>
                <c:ptCount val="1"/>
                <c:pt idx="0">
                  <c:v>HIGH</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trendline>
            <c:spPr>
              <a:ln w="19050" cap="rnd">
                <a:solidFill>
                  <a:schemeClr val="accent2"/>
                </a:solidFill>
              </a:ln>
              <a:effectLst/>
            </c:spPr>
            <c:trendlineType val="linear"/>
            <c:dispRSqr val="0"/>
            <c:dispEq val="0"/>
          </c:trendline>
          <c:cat>
            <c:strRef>
              <c:f>pivot!$A$5:$A$15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pivot!$B$5:$B$15</c:f>
              <c:numCache>
                <c:formatCode>General</c:formatCode>
                <c:ptCount val="10"/>
                <c:pt idx="0">
                  <c:v>1</c:v>
                </c:pt>
                <c:pt idx="1">
                  <c:v>1</c:v>
                </c:pt>
                <c:pt idx="5">
                  <c:v>1</c:v>
                </c:pt>
                <c:pt idx="6">
                  <c:v>1</c:v>
                </c:pt>
                <c:pt idx="8">
                  <c:v>3</c:v>
                </c:pt>
                <c:pt idx="9">
                  <c:v>3</c:v>
                </c:pt>
              </c:numCache>
            </c:numRef>
          </c:val>
          <c:extLst>
            <c:ext xmlns:c16="http://schemas.microsoft.com/office/drawing/2014/chart" uri="{C3380CC4-5D6E-409C-BE32-E72D297353CC}">
              <c16:uniqueId val="{00000000-C948-418D-9543-4032BB944DFA}"/>
            </c:ext>
          </c:extLst>
        </c:ser>
        <c:ser>
          <c:idx val="1"/>
          <c:order val="1"/>
          <c:tx>
            <c:strRef>
              <c:f>pivot!$C$3:$C$4</c:f>
              <c:strCache>
                <c:ptCount val="1"/>
                <c:pt idx="0">
                  <c:v>LOW</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pivot!$A$5:$A$15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pivot!$C$5:$C$15</c:f>
              <c:numCache>
                <c:formatCode>General</c:formatCode>
                <c:ptCount val="10"/>
                <c:pt idx="1">
                  <c:v>4</c:v>
                </c:pt>
                <c:pt idx="2">
                  <c:v>2</c:v>
                </c:pt>
                <c:pt idx="3">
                  <c:v>4</c:v>
                </c:pt>
                <c:pt idx="4">
                  <c:v>3</c:v>
                </c:pt>
                <c:pt idx="5">
                  <c:v>1</c:v>
                </c:pt>
                <c:pt idx="6">
                  <c:v>3</c:v>
                </c:pt>
                <c:pt idx="8">
                  <c:v>4</c:v>
                </c:pt>
                <c:pt idx="9">
                  <c:v>1</c:v>
                </c:pt>
              </c:numCache>
            </c:numRef>
          </c:val>
          <c:extLst>
            <c:ext xmlns:c16="http://schemas.microsoft.com/office/drawing/2014/chart" uri="{C3380CC4-5D6E-409C-BE32-E72D297353CC}">
              <c16:uniqueId val="{00000005-C948-418D-9543-4032BB944DFA}"/>
            </c:ext>
          </c:extLst>
        </c:ser>
        <c:ser>
          <c:idx val="2"/>
          <c:order val="2"/>
          <c:tx>
            <c:strRef>
              <c:f>pivot!$D$3:$D$4</c:f>
              <c:strCache>
                <c:ptCount val="1"/>
                <c:pt idx="0">
                  <c:v>MED</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trendline>
            <c:spPr>
              <a:ln w="19050" cap="rnd">
                <a:solidFill>
                  <a:schemeClr val="accent6"/>
                </a:solidFill>
              </a:ln>
              <a:effectLst/>
            </c:spPr>
            <c:trendlineType val="exp"/>
            <c:dispRSqr val="0"/>
            <c:dispEq val="0"/>
          </c:trendline>
          <c:cat>
            <c:strRef>
              <c:f>pivot!$A$5:$A$15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pivot!$D$5:$D$15</c:f>
              <c:numCache>
                <c:formatCode>General</c:formatCode>
                <c:ptCount val="10"/>
                <c:pt idx="0">
                  <c:v>2</c:v>
                </c:pt>
                <c:pt idx="1">
                  <c:v>2</c:v>
                </c:pt>
                <c:pt idx="2">
                  <c:v>1</c:v>
                </c:pt>
                <c:pt idx="3">
                  <c:v>2</c:v>
                </c:pt>
                <c:pt idx="4">
                  <c:v>1</c:v>
                </c:pt>
                <c:pt idx="5">
                  <c:v>1</c:v>
                </c:pt>
                <c:pt idx="7">
                  <c:v>1</c:v>
                </c:pt>
                <c:pt idx="8">
                  <c:v>1</c:v>
                </c:pt>
                <c:pt idx="9">
                  <c:v>1</c:v>
                </c:pt>
              </c:numCache>
            </c:numRef>
          </c:val>
          <c:extLst>
            <c:ext xmlns:c16="http://schemas.microsoft.com/office/drawing/2014/chart" uri="{C3380CC4-5D6E-409C-BE32-E72D297353CC}">
              <c16:uniqueId val="{00000006-C948-418D-9543-4032BB944DFA}"/>
            </c:ext>
          </c:extLst>
        </c:ser>
        <c:ser>
          <c:idx val="3"/>
          <c:order val="3"/>
          <c:tx>
            <c:strRef>
              <c:f>pivot!$E$3:$E$4</c:f>
              <c:strCache>
                <c:ptCount val="1"/>
                <c:pt idx="0">
                  <c:v>VERY HIGH</c:v>
                </c:pt>
              </c:strCache>
            </c:strRef>
          </c:tx>
          <c:spPr>
            <a:pattFill prst="narHorz">
              <a:fgClr>
                <a:schemeClr val="accent2">
                  <a:lumMod val="60000"/>
                </a:schemeClr>
              </a:fgClr>
              <a:bgClr>
                <a:schemeClr val="accent2">
                  <a:lumMod val="60000"/>
                  <a:lumMod val="20000"/>
                  <a:lumOff val="80000"/>
                </a:schemeClr>
              </a:bgClr>
            </a:pattFill>
            <a:ln>
              <a:noFill/>
            </a:ln>
            <a:effectLst>
              <a:innerShdw blurRad="114300">
                <a:schemeClr val="accent2">
                  <a:lumMod val="60000"/>
                </a:schemeClr>
              </a:innerShdw>
            </a:effectLst>
          </c:spPr>
          <c:invertIfNegative val="0"/>
          <c:cat>
            <c:strRef>
              <c:f>pivot!$A$5:$A$15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pivot!$E$5:$E$15</c:f>
              <c:numCache>
                <c:formatCode>General</c:formatCode>
                <c:ptCount val="10"/>
                <c:pt idx="0">
                  <c:v>1</c:v>
                </c:pt>
                <c:pt idx="2">
                  <c:v>1</c:v>
                </c:pt>
                <c:pt idx="5">
                  <c:v>1</c:v>
                </c:pt>
                <c:pt idx="6">
                  <c:v>1</c:v>
                </c:pt>
                <c:pt idx="7">
                  <c:v>1</c:v>
                </c:pt>
                <c:pt idx="9">
                  <c:v>1</c:v>
                </c:pt>
              </c:numCache>
            </c:numRef>
          </c:val>
          <c:extLst>
            <c:ext xmlns:c16="http://schemas.microsoft.com/office/drawing/2014/chart" uri="{C3380CC4-5D6E-409C-BE32-E72D297353CC}">
              <c16:uniqueId val="{00000007-C948-418D-9543-4032BB944DFA}"/>
            </c:ext>
          </c:extLst>
        </c:ser>
        <c:dLbls>
          <c:showLegendKey val="0"/>
          <c:showVal val="0"/>
          <c:showCatName val="0"/>
          <c:showSerName val="0"/>
          <c:showPercent val="0"/>
          <c:showBubbleSize val="0"/>
        </c:dLbls>
        <c:gapWidth val="164"/>
        <c:overlap val="-22"/>
        <c:axId val="1697055439"/>
        <c:axId val="1929628479"/>
      </c:barChart>
      <c:catAx>
        <c:axId val="1697055439"/>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29628479"/>
        <c:crosses val="autoZero"/>
        <c:auto val="1"/>
        <c:lblAlgn val="ctr"/>
        <c:lblOffset val="100"/>
        <c:noMultiLvlLbl val="0"/>
      </c:catAx>
      <c:valAx>
        <c:axId val="192962847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70554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[EmployeeData performance analysis.xlsx]pivot!PivotTable5</c:name>
    <c:fmtId val="73"/>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dirty="0"/>
              <a:t>2. Employee</a:t>
            </a:r>
            <a:r>
              <a:rPr lang="en-US" baseline="0" dirty="0"/>
              <a:t> performance by Business Unit</a:t>
            </a:r>
            <a:endParaRPr lang="en-US" dirty="0"/>
          </a:p>
        </c:rich>
      </c:tx>
      <c:layout>
        <c:manualLayout>
          <c:xMode val="edge"/>
          <c:yMode val="edge"/>
          <c:x val="9.6980877424016523E-2"/>
          <c:y val="5.096180940729142E-2"/>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6">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2">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4">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6">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2">
              <a:lumMod val="8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9"/>
        <c:spPr>
          <a:solidFill>
            <a:schemeClr val="accent6">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0"/>
        <c:spPr>
          <a:solidFill>
            <a:schemeClr val="accent2">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1"/>
        <c:spPr>
          <a:solidFill>
            <a:schemeClr val="accent4">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solidFill>
            <a:schemeClr val="accent6">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solidFill>
            <a:schemeClr val="accent2">
              <a:lumMod val="8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7"/>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8"/>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9"/>
        <c:spPr>
          <a:solidFill>
            <a:schemeClr val="accent6">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0"/>
        <c:spPr>
          <a:solidFill>
            <a:schemeClr val="accent2">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1"/>
        <c:spPr>
          <a:solidFill>
            <a:schemeClr val="accent4">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2"/>
        <c:spPr>
          <a:solidFill>
            <a:schemeClr val="accent6">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3"/>
        <c:spPr>
          <a:solidFill>
            <a:schemeClr val="accent2">
              <a:lumMod val="8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6"/>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7"/>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8"/>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9"/>
        <c:spPr>
          <a:solidFill>
            <a:schemeClr val="accent6">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0"/>
        <c:spPr>
          <a:solidFill>
            <a:schemeClr val="accent2">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1"/>
        <c:spPr>
          <a:solidFill>
            <a:schemeClr val="accent4">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2"/>
        <c:spPr>
          <a:solidFill>
            <a:schemeClr val="accent6">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3"/>
        <c:spPr>
          <a:solidFill>
            <a:schemeClr val="accent2">
              <a:lumMod val="8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5"/>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6"/>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7"/>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8"/>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9"/>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5"/>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6"/>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7"/>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8"/>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9"/>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5"/>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6"/>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7"/>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8"/>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9"/>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5"/>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6"/>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7"/>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8"/>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9"/>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5"/>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6"/>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7"/>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8"/>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9"/>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5"/>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6"/>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7"/>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8"/>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9"/>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5"/>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6"/>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7"/>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8"/>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9"/>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5"/>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6"/>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7"/>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8"/>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9"/>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70AD47"/>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5"/>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6"/>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7"/>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8"/>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9"/>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a:solidFill>
                <a:srgbClr val="ED7D31">
                  <a:lumMod val="60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pivot!$B$3:$B$4</c:f>
              <c:strCache>
                <c:ptCount val="1"/>
                <c:pt idx="0">
                  <c:v>HIGH</c:v>
                </c:pt>
              </c:strCache>
            </c:strRef>
          </c:tx>
          <c:dPt>
            <c:idx val="0"/>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1810-4256-BA3E-C6F7A137AE64}"/>
              </c:ext>
            </c:extLst>
          </c:dPt>
          <c:dPt>
            <c:idx val="1"/>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1810-4256-BA3E-C6F7A137AE64}"/>
              </c:ext>
            </c:extLst>
          </c:dPt>
          <c:dPt>
            <c:idx val="2"/>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1810-4256-BA3E-C6F7A137AE64}"/>
              </c:ext>
            </c:extLst>
          </c:dPt>
          <c:dPt>
            <c:idx val="3"/>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1810-4256-BA3E-C6F7A137AE64}"/>
              </c:ext>
            </c:extLst>
          </c:dPt>
          <c:dPt>
            <c:idx val="4"/>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1810-4256-BA3E-C6F7A137AE64}"/>
              </c:ext>
            </c:extLst>
          </c:dPt>
          <c:dPt>
            <c:idx val="5"/>
            <c:bubble3D val="0"/>
            <c:spPr>
              <a:solidFill>
                <a:schemeClr val="accent6">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B-1810-4256-BA3E-C6F7A137AE64}"/>
              </c:ext>
            </c:extLst>
          </c:dPt>
          <c:dPt>
            <c:idx val="6"/>
            <c:bubble3D val="0"/>
            <c:spPr>
              <a:solidFill>
                <a:schemeClr val="accent2">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D-1810-4256-BA3E-C6F7A137AE64}"/>
              </c:ext>
            </c:extLst>
          </c:dPt>
          <c:dPt>
            <c:idx val="7"/>
            <c:bubble3D val="0"/>
            <c:spPr>
              <a:solidFill>
                <a:schemeClr val="accent4">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F-1810-4256-BA3E-C6F7A137AE64}"/>
              </c:ext>
            </c:extLst>
          </c:dPt>
          <c:dPt>
            <c:idx val="8"/>
            <c:bubble3D val="0"/>
            <c:spPr>
              <a:solidFill>
                <a:schemeClr val="accent6">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1-1810-4256-BA3E-C6F7A137AE64}"/>
              </c:ext>
            </c:extLst>
          </c:dPt>
          <c:dPt>
            <c:idx val="9"/>
            <c:bubble3D val="0"/>
            <c:spPr>
              <a:solidFill>
                <a:schemeClr val="accent2">
                  <a:lumMod val="8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3-1810-4256-BA3E-C6F7A137AE64}"/>
              </c:ext>
            </c:extLst>
          </c:dPt>
          <c:dLbls>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1810-4256-BA3E-C6F7A137AE64}"/>
                </c:ext>
              </c:extLst>
            </c:dLbl>
            <c:dLbl>
              <c:idx val="1"/>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1810-4256-BA3E-C6F7A137AE64}"/>
                </c:ext>
              </c:extLst>
            </c:dLbl>
            <c:dLbl>
              <c:idx val="2"/>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1810-4256-BA3E-C6F7A137AE64}"/>
                </c:ext>
              </c:extLst>
            </c:dLbl>
            <c:dLbl>
              <c:idx val="3"/>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1810-4256-BA3E-C6F7A137AE64}"/>
                </c:ext>
              </c:extLst>
            </c:dLbl>
            <c:dLbl>
              <c:idx val="4"/>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9-1810-4256-BA3E-C6F7A137AE64}"/>
                </c:ext>
              </c:extLst>
            </c:dLbl>
            <c:dLbl>
              <c:idx val="5"/>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B-1810-4256-BA3E-C6F7A137AE64}"/>
                </c:ext>
              </c:extLst>
            </c:dLbl>
            <c:dLbl>
              <c:idx val="6"/>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D-1810-4256-BA3E-C6F7A137AE64}"/>
                </c:ext>
              </c:extLst>
            </c:dLbl>
            <c:dLbl>
              <c:idx val="7"/>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F-1810-4256-BA3E-C6F7A137AE64}"/>
                </c:ext>
              </c:extLst>
            </c:dLbl>
            <c:dLbl>
              <c:idx val="8"/>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1-1810-4256-BA3E-C6F7A137AE64}"/>
                </c:ext>
              </c:extLst>
            </c:dLbl>
            <c:dLbl>
              <c:idx val="9"/>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13-1810-4256-BA3E-C6F7A137AE64}"/>
                </c:ext>
              </c:extLst>
            </c:dLbl>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pivot!$A$5:$A$15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pivot!$B$5:$B$15</c:f>
              <c:numCache>
                <c:formatCode>General</c:formatCode>
                <c:ptCount val="10"/>
                <c:pt idx="0">
                  <c:v>1</c:v>
                </c:pt>
                <c:pt idx="1">
                  <c:v>1</c:v>
                </c:pt>
                <c:pt idx="5">
                  <c:v>1</c:v>
                </c:pt>
                <c:pt idx="6">
                  <c:v>1</c:v>
                </c:pt>
                <c:pt idx="8">
                  <c:v>3</c:v>
                </c:pt>
                <c:pt idx="9">
                  <c:v>3</c:v>
                </c:pt>
              </c:numCache>
            </c:numRef>
          </c:val>
          <c:extLst>
            <c:ext xmlns:c16="http://schemas.microsoft.com/office/drawing/2014/chart" uri="{C3380CC4-5D6E-409C-BE32-E72D297353CC}">
              <c16:uniqueId val="{00000014-1810-4256-BA3E-C6F7A137AE64}"/>
            </c:ext>
          </c:extLst>
        </c:ser>
        <c:ser>
          <c:idx val="1"/>
          <c:order val="1"/>
          <c:tx>
            <c:strRef>
              <c:f>pivot!$C$3:$C$4</c:f>
              <c:strCache>
                <c:ptCount val="1"/>
                <c:pt idx="0">
                  <c:v>LOW</c:v>
                </c:pt>
              </c:strCache>
            </c:strRef>
          </c:tx>
          <c:dPt>
            <c:idx val="0"/>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5-B383-4730-B3CA-4C88A7C4DB58}"/>
              </c:ext>
            </c:extLst>
          </c:dPt>
          <c:dPt>
            <c:idx val="1"/>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7-B383-4730-B3CA-4C88A7C4DB58}"/>
              </c:ext>
            </c:extLst>
          </c:dPt>
          <c:dPt>
            <c:idx val="2"/>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9-B383-4730-B3CA-4C88A7C4DB58}"/>
              </c:ext>
            </c:extLst>
          </c:dPt>
          <c:dPt>
            <c:idx val="3"/>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B-B383-4730-B3CA-4C88A7C4DB58}"/>
              </c:ext>
            </c:extLst>
          </c:dPt>
          <c:dPt>
            <c:idx val="4"/>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D-B383-4730-B3CA-4C88A7C4DB58}"/>
              </c:ext>
            </c:extLst>
          </c:dPt>
          <c:dPt>
            <c:idx val="5"/>
            <c:bubble3D val="0"/>
            <c:spPr>
              <a:solidFill>
                <a:schemeClr val="accent6">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1F-B383-4730-B3CA-4C88A7C4DB58}"/>
              </c:ext>
            </c:extLst>
          </c:dPt>
          <c:dPt>
            <c:idx val="6"/>
            <c:bubble3D val="0"/>
            <c:spPr>
              <a:solidFill>
                <a:schemeClr val="accent2">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1-B383-4730-B3CA-4C88A7C4DB58}"/>
              </c:ext>
            </c:extLst>
          </c:dPt>
          <c:dPt>
            <c:idx val="7"/>
            <c:bubble3D val="0"/>
            <c:spPr>
              <a:solidFill>
                <a:schemeClr val="accent4">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3-B383-4730-B3CA-4C88A7C4DB58}"/>
              </c:ext>
            </c:extLst>
          </c:dPt>
          <c:dPt>
            <c:idx val="8"/>
            <c:bubble3D val="0"/>
            <c:spPr>
              <a:solidFill>
                <a:schemeClr val="accent6">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5-B383-4730-B3CA-4C88A7C4DB58}"/>
              </c:ext>
            </c:extLst>
          </c:dPt>
          <c:dPt>
            <c:idx val="9"/>
            <c:bubble3D val="0"/>
            <c:spPr>
              <a:solidFill>
                <a:schemeClr val="accent2">
                  <a:lumMod val="8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7-B383-4730-B3CA-4C88A7C4DB58}"/>
              </c:ext>
            </c:extLst>
          </c:dPt>
          <c:cat>
            <c:strRef>
              <c:f>pivot!$A$5:$A$15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pivot!$C$5:$C$15</c:f>
              <c:numCache>
                <c:formatCode>General</c:formatCode>
                <c:ptCount val="10"/>
                <c:pt idx="1">
                  <c:v>4</c:v>
                </c:pt>
                <c:pt idx="2">
                  <c:v>2</c:v>
                </c:pt>
                <c:pt idx="3">
                  <c:v>4</c:v>
                </c:pt>
                <c:pt idx="4">
                  <c:v>3</c:v>
                </c:pt>
                <c:pt idx="5">
                  <c:v>1</c:v>
                </c:pt>
                <c:pt idx="6">
                  <c:v>3</c:v>
                </c:pt>
                <c:pt idx="8">
                  <c:v>4</c:v>
                </c:pt>
                <c:pt idx="9">
                  <c:v>1</c:v>
                </c:pt>
              </c:numCache>
            </c:numRef>
          </c:val>
          <c:extLst>
            <c:ext xmlns:c16="http://schemas.microsoft.com/office/drawing/2014/chart" uri="{C3380CC4-5D6E-409C-BE32-E72D297353CC}">
              <c16:uniqueId val="{00000054-1810-4256-BA3E-C6F7A137AE64}"/>
            </c:ext>
          </c:extLst>
        </c:ser>
        <c:ser>
          <c:idx val="2"/>
          <c:order val="2"/>
          <c:tx>
            <c:strRef>
              <c:f>pivot!$D$3:$D$4</c:f>
              <c:strCache>
                <c:ptCount val="1"/>
                <c:pt idx="0">
                  <c:v>MED</c:v>
                </c:pt>
              </c:strCache>
            </c:strRef>
          </c:tx>
          <c:dPt>
            <c:idx val="0"/>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9-B383-4730-B3CA-4C88A7C4DB58}"/>
              </c:ext>
            </c:extLst>
          </c:dPt>
          <c:dPt>
            <c:idx val="1"/>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B-B383-4730-B3CA-4C88A7C4DB58}"/>
              </c:ext>
            </c:extLst>
          </c:dPt>
          <c:dPt>
            <c:idx val="2"/>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D-B383-4730-B3CA-4C88A7C4DB58}"/>
              </c:ext>
            </c:extLst>
          </c:dPt>
          <c:dPt>
            <c:idx val="3"/>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2F-B383-4730-B3CA-4C88A7C4DB58}"/>
              </c:ext>
            </c:extLst>
          </c:dPt>
          <c:dPt>
            <c:idx val="4"/>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31-B383-4730-B3CA-4C88A7C4DB58}"/>
              </c:ext>
            </c:extLst>
          </c:dPt>
          <c:dPt>
            <c:idx val="5"/>
            <c:bubble3D val="0"/>
            <c:spPr>
              <a:solidFill>
                <a:schemeClr val="accent6">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33-B383-4730-B3CA-4C88A7C4DB58}"/>
              </c:ext>
            </c:extLst>
          </c:dPt>
          <c:dPt>
            <c:idx val="6"/>
            <c:bubble3D val="0"/>
            <c:spPr>
              <a:solidFill>
                <a:schemeClr val="accent2">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35-B383-4730-B3CA-4C88A7C4DB58}"/>
              </c:ext>
            </c:extLst>
          </c:dPt>
          <c:dPt>
            <c:idx val="7"/>
            <c:bubble3D val="0"/>
            <c:spPr>
              <a:solidFill>
                <a:schemeClr val="accent4">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37-B383-4730-B3CA-4C88A7C4DB58}"/>
              </c:ext>
            </c:extLst>
          </c:dPt>
          <c:dPt>
            <c:idx val="8"/>
            <c:bubble3D val="0"/>
            <c:spPr>
              <a:solidFill>
                <a:schemeClr val="accent6">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39-B383-4730-B3CA-4C88A7C4DB58}"/>
              </c:ext>
            </c:extLst>
          </c:dPt>
          <c:dPt>
            <c:idx val="9"/>
            <c:bubble3D val="0"/>
            <c:spPr>
              <a:solidFill>
                <a:schemeClr val="accent2">
                  <a:lumMod val="8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3B-B383-4730-B3CA-4C88A7C4DB58}"/>
              </c:ext>
            </c:extLst>
          </c:dPt>
          <c:cat>
            <c:strRef>
              <c:f>pivot!$A$5:$A$15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pivot!$D$5:$D$15</c:f>
              <c:numCache>
                <c:formatCode>General</c:formatCode>
                <c:ptCount val="10"/>
                <c:pt idx="0">
                  <c:v>2</c:v>
                </c:pt>
                <c:pt idx="1">
                  <c:v>2</c:v>
                </c:pt>
                <c:pt idx="2">
                  <c:v>1</c:v>
                </c:pt>
                <c:pt idx="3">
                  <c:v>2</c:v>
                </c:pt>
                <c:pt idx="4">
                  <c:v>1</c:v>
                </c:pt>
                <c:pt idx="5">
                  <c:v>1</c:v>
                </c:pt>
                <c:pt idx="7">
                  <c:v>1</c:v>
                </c:pt>
                <c:pt idx="8">
                  <c:v>1</c:v>
                </c:pt>
                <c:pt idx="9">
                  <c:v>1</c:v>
                </c:pt>
              </c:numCache>
            </c:numRef>
          </c:val>
          <c:extLst>
            <c:ext xmlns:c16="http://schemas.microsoft.com/office/drawing/2014/chart" uri="{C3380CC4-5D6E-409C-BE32-E72D297353CC}">
              <c16:uniqueId val="{00000055-1810-4256-BA3E-C6F7A137AE64}"/>
            </c:ext>
          </c:extLst>
        </c:ser>
        <c:ser>
          <c:idx val="3"/>
          <c:order val="3"/>
          <c:tx>
            <c:strRef>
              <c:f>pivot!$E$3:$E$4</c:f>
              <c:strCache>
                <c:ptCount val="1"/>
                <c:pt idx="0">
                  <c:v>VERY HIGH</c:v>
                </c:pt>
              </c:strCache>
            </c:strRef>
          </c:tx>
          <c:dPt>
            <c:idx val="0"/>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3D-B383-4730-B3CA-4C88A7C4DB58}"/>
              </c:ext>
            </c:extLst>
          </c:dPt>
          <c:dPt>
            <c:idx val="1"/>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3F-B383-4730-B3CA-4C88A7C4DB58}"/>
              </c:ext>
            </c:extLst>
          </c:dPt>
          <c:dPt>
            <c:idx val="2"/>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41-B383-4730-B3CA-4C88A7C4DB58}"/>
              </c:ext>
            </c:extLst>
          </c:dPt>
          <c:dPt>
            <c:idx val="3"/>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43-B383-4730-B3CA-4C88A7C4DB58}"/>
              </c:ext>
            </c:extLst>
          </c:dPt>
          <c:dPt>
            <c:idx val="4"/>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45-B383-4730-B3CA-4C88A7C4DB58}"/>
              </c:ext>
            </c:extLst>
          </c:dPt>
          <c:dPt>
            <c:idx val="5"/>
            <c:bubble3D val="0"/>
            <c:spPr>
              <a:solidFill>
                <a:schemeClr val="accent6">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47-B383-4730-B3CA-4C88A7C4DB58}"/>
              </c:ext>
            </c:extLst>
          </c:dPt>
          <c:dPt>
            <c:idx val="6"/>
            <c:bubble3D val="0"/>
            <c:spPr>
              <a:solidFill>
                <a:schemeClr val="accent2">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49-B383-4730-B3CA-4C88A7C4DB58}"/>
              </c:ext>
            </c:extLst>
          </c:dPt>
          <c:dPt>
            <c:idx val="7"/>
            <c:bubble3D val="0"/>
            <c:spPr>
              <a:solidFill>
                <a:schemeClr val="accent4">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4B-B383-4730-B3CA-4C88A7C4DB58}"/>
              </c:ext>
            </c:extLst>
          </c:dPt>
          <c:dPt>
            <c:idx val="8"/>
            <c:bubble3D val="0"/>
            <c:spPr>
              <a:solidFill>
                <a:schemeClr val="accent6">
                  <a:lumMod val="80000"/>
                  <a:lumOff val="2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4D-B383-4730-B3CA-4C88A7C4DB58}"/>
              </c:ext>
            </c:extLst>
          </c:dPt>
          <c:dPt>
            <c:idx val="9"/>
            <c:bubble3D val="0"/>
            <c:spPr>
              <a:solidFill>
                <a:schemeClr val="accent2">
                  <a:lumMod val="8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4F-B383-4730-B3CA-4C88A7C4DB58}"/>
              </c:ext>
            </c:extLst>
          </c:dPt>
          <c:cat>
            <c:strRef>
              <c:f>pivot!$A$5:$A$15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pivot!$E$5:$E$15</c:f>
              <c:numCache>
                <c:formatCode>General</c:formatCode>
                <c:ptCount val="10"/>
                <c:pt idx="0">
                  <c:v>1</c:v>
                </c:pt>
                <c:pt idx="2">
                  <c:v>1</c:v>
                </c:pt>
                <c:pt idx="5">
                  <c:v>1</c:v>
                </c:pt>
                <c:pt idx="6">
                  <c:v>1</c:v>
                </c:pt>
                <c:pt idx="7">
                  <c:v>1</c:v>
                </c:pt>
                <c:pt idx="9">
                  <c:v>1</c:v>
                </c:pt>
              </c:numCache>
            </c:numRef>
          </c:val>
          <c:extLst>
            <c:ext xmlns:c16="http://schemas.microsoft.com/office/drawing/2014/chart" uri="{C3380CC4-5D6E-409C-BE32-E72D297353CC}">
              <c16:uniqueId val="{00000056-1810-4256-BA3E-C6F7A137AE64}"/>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90037391557463664"/>
          <c:y val="0.30433318055193914"/>
          <c:w val="6.5763029621297334E-2"/>
          <c:h val="0.4610688008261262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466725" y="28125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62000" y="3040529"/>
            <a:ext cx="10288843"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a:t>
            </a:r>
            <a:r>
              <a:rPr lang="en-US" sz="2400" dirty="0">
                <a:latin typeface="Times New Roman" panose="02020603050405020304" pitchFamily="18" charset="0"/>
                <a:cs typeface="Times New Roman" panose="02020603050405020304" pitchFamily="18" charset="0"/>
              </a:rPr>
              <a:t>: HEMASRI.S</a:t>
            </a:r>
          </a:p>
          <a:p>
            <a:r>
              <a:rPr lang="en-US" sz="2400" b="1" dirty="0">
                <a:latin typeface="Times New Roman" panose="02020603050405020304" pitchFamily="18" charset="0"/>
                <a:cs typeface="Times New Roman" panose="02020603050405020304" pitchFamily="18" charset="0"/>
              </a:rPr>
              <a:t>REGISTER NO</a:t>
            </a:r>
            <a:r>
              <a:rPr lang="en-US" sz="2400" dirty="0">
                <a:latin typeface="Times New Roman" panose="02020603050405020304" pitchFamily="18" charset="0"/>
                <a:cs typeface="Times New Roman" panose="02020603050405020304" pitchFamily="18" charset="0"/>
              </a:rPr>
              <a:t>: 312211096/E4E4A66DFA0194C9546492B52F28DD68</a:t>
            </a:r>
          </a:p>
          <a:p>
            <a:r>
              <a:rPr lang="en-US" sz="2400" b="1" dirty="0">
                <a:latin typeface="Times New Roman" panose="02020603050405020304" pitchFamily="18" charset="0"/>
                <a:cs typeface="Times New Roman" panose="02020603050405020304" pitchFamily="18" charset="0"/>
              </a:rPr>
              <a:t>DEPARTMENT</a:t>
            </a:r>
            <a:r>
              <a:rPr lang="en-US" sz="2400" dirty="0">
                <a:latin typeface="Times New Roman" panose="02020603050405020304" pitchFamily="18" charset="0"/>
                <a:cs typeface="Times New Roman" panose="02020603050405020304" pitchFamily="18" charset="0"/>
              </a:rPr>
              <a:t>: B.COM[Accounting &amp; Finance]</a:t>
            </a:r>
          </a:p>
          <a:p>
            <a:r>
              <a:rPr lang="en-US" sz="2400" b="1" dirty="0">
                <a:latin typeface="Times New Roman" panose="02020603050405020304" pitchFamily="18" charset="0"/>
                <a:cs typeface="Times New Roman" panose="02020603050405020304" pitchFamily="18" charset="0"/>
              </a:rPr>
              <a:t>COLLEGE</a:t>
            </a:r>
            <a:r>
              <a:rPr lang="en-US" sz="2400" dirty="0">
                <a:latin typeface="Times New Roman" panose="02020603050405020304" pitchFamily="18" charset="0"/>
                <a:cs typeface="Times New Roman" panose="02020603050405020304" pitchFamily="18" charset="0"/>
              </a:rPr>
              <a:t>: Dr. MGR Janaki college of arts &amp;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207F46-AFB4-43B1-9BB5-CBC06C56FD66}"/>
              </a:ext>
            </a:extLst>
          </p:cNvPr>
          <p:cNvSpPr txBox="1"/>
          <p:nvPr/>
        </p:nvSpPr>
        <p:spPr>
          <a:xfrm>
            <a:off x="457200" y="304801"/>
            <a:ext cx="9144000" cy="5724644"/>
          </a:xfrm>
          <a:prstGeom prst="rect">
            <a:avLst/>
          </a:prstGeom>
          <a:noFill/>
        </p:spPr>
        <p:txBody>
          <a:bodyPr wrap="square" rtlCol="0">
            <a:spAutoFit/>
          </a:bodyPr>
          <a:lstStyle/>
          <a:p>
            <a:r>
              <a:rPr lang="en-US" sz="2000" b="1" dirty="0"/>
              <a:t>Pivot:</a:t>
            </a:r>
          </a:p>
          <a:p>
            <a:pPr marL="285750" indent="-285750">
              <a:buFont typeface="Wingdings" panose="05000000000000000000" pitchFamily="2" charset="2"/>
              <a:buChar char="§"/>
            </a:pPr>
            <a:r>
              <a:rPr lang="en-US" dirty="0"/>
              <a:t>A Pivot table is a spreadsheet feature that summarizes data in a table, allowing you to quickly analyze and visualize large amount of data.</a:t>
            </a:r>
          </a:p>
          <a:p>
            <a:pPr marL="285750" indent="-285750">
              <a:buFont typeface="Wingdings" panose="05000000000000000000" pitchFamily="2" charset="2"/>
              <a:buChar char="§"/>
            </a:pPr>
            <a:r>
              <a:rPr lang="en-US" dirty="0"/>
              <a:t>Pivot tables are especially useful for Summarizing data.</a:t>
            </a:r>
          </a:p>
          <a:p>
            <a:pPr marL="285750" indent="-285750">
              <a:buFont typeface="Wingdings" panose="05000000000000000000" pitchFamily="2" charset="2"/>
              <a:buChar char="§"/>
            </a:pPr>
            <a:r>
              <a:rPr lang="en-US" dirty="0"/>
              <a:t>Pivot tables can automatically process large amounts of data and generate reports that show averages, sums, count totals, and other calculations.</a:t>
            </a:r>
          </a:p>
          <a:p>
            <a:pPr marL="285750" indent="-285750">
              <a:buFont typeface="Wingdings" panose="05000000000000000000" pitchFamily="2" charset="2"/>
              <a:buChar char="§"/>
            </a:pPr>
            <a:r>
              <a:rPr lang="en-US" dirty="0"/>
              <a:t> Identifying patterns and trends: Pivot tables can help you see patterns and trends in your data.</a:t>
            </a:r>
          </a:p>
          <a:p>
            <a:pPr marL="285750" indent="-285750">
              <a:buFont typeface="Wingdings" panose="05000000000000000000" pitchFamily="2" charset="2"/>
              <a:buChar char="§"/>
            </a:pPr>
            <a:r>
              <a:rPr lang="en-US" dirty="0"/>
              <a:t>Pivot tables can help you answer unexpected questions about your data.  </a:t>
            </a:r>
          </a:p>
          <a:p>
            <a:pPr marL="285750" indent="-285750">
              <a:buFont typeface="Wingdings" panose="05000000000000000000" pitchFamily="2" charset="2"/>
              <a:buChar char="§"/>
            </a:pPr>
            <a:r>
              <a:rPr lang="en-US" dirty="0"/>
              <a:t>Employee data: Pivot tables can help you organize data in a new way, making it easier to read and make decisions.</a:t>
            </a:r>
          </a:p>
          <a:p>
            <a:r>
              <a:rPr lang="en-US" sz="2000" b="1" dirty="0"/>
              <a:t>Graph:</a:t>
            </a:r>
          </a:p>
          <a:p>
            <a:r>
              <a:rPr lang="en-US" dirty="0"/>
              <a:t>Data visualization helps people understand patterns and trends in large amount of data. It can help  reveal insights that might otherwise be hidden.</a:t>
            </a:r>
          </a:p>
          <a:p>
            <a:r>
              <a:rPr lang="en-US" dirty="0"/>
              <a:t>There are various types for data visualization </a:t>
            </a:r>
          </a:p>
          <a:p>
            <a:pPr marL="342900" indent="-342900">
              <a:buFont typeface="Wingdings" panose="05000000000000000000" pitchFamily="2" charset="2"/>
              <a:buChar char="§"/>
            </a:pPr>
            <a:r>
              <a:rPr lang="en-US" dirty="0"/>
              <a:t>Line graphs</a:t>
            </a:r>
          </a:p>
          <a:p>
            <a:pPr marL="342900" indent="-342900">
              <a:buFont typeface="Wingdings" panose="05000000000000000000" pitchFamily="2" charset="2"/>
              <a:buChar char="§"/>
            </a:pPr>
            <a:r>
              <a:rPr lang="en-US" dirty="0"/>
              <a:t> Marimekko charts</a:t>
            </a:r>
          </a:p>
          <a:p>
            <a:pPr marL="342900" indent="-342900">
              <a:buFont typeface="Wingdings" panose="05000000000000000000" pitchFamily="2" charset="2"/>
              <a:buChar char="§"/>
            </a:pPr>
            <a:r>
              <a:rPr lang="en-US" dirty="0"/>
              <a:t>pareto charts</a:t>
            </a:r>
          </a:p>
          <a:p>
            <a:pPr marL="342900" indent="-342900">
              <a:buFont typeface="Wingdings" panose="05000000000000000000" pitchFamily="2" charset="2"/>
              <a:buChar char="§"/>
            </a:pPr>
            <a:r>
              <a:rPr lang="en-US" dirty="0"/>
              <a:t>Bar charts.</a:t>
            </a:r>
          </a:p>
          <a:p>
            <a:endParaRPr lang="en-US" sz="2000" b="1" dirty="0"/>
          </a:p>
        </p:txBody>
      </p:sp>
    </p:spTree>
    <p:extLst>
      <p:ext uri="{BB962C8B-B14F-4D97-AF65-F5344CB8AC3E}">
        <p14:creationId xmlns:p14="http://schemas.microsoft.com/office/powerpoint/2010/main" val="150373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741A823-9358-4E56-A624-A742CBC2711F}"/>
              </a:ext>
            </a:extLst>
          </p:cNvPr>
          <p:cNvSpPr txBox="1"/>
          <p:nvPr/>
        </p:nvSpPr>
        <p:spPr>
          <a:xfrm>
            <a:off x="1371600" y="1600200"/>
            <a:ext cx="6781800" cy="3970318"/>
          </a:xfrm>
          <a:prstGeom prst="rect">
            <a:avLst/>
          </a:prstGeom>
          <a:noFill/>
        </p:spPr>
        <p:txBody>
          <a:bodyPr wrap="square" rtlCol="0">
            <a:spAutoFit/>
          </a:bodyPr>
          <a:lstStyle/>
          <a:p>
            <a:pPr marL="342900" indent="-342900">
              <a:buFont typeface="+mj-lt"/>
              <a:buAutoNum type="arabicPeriod"/>
            </a:pPr>
            <a:r>
              <a:rPr lang="en-US" dirty="0"/>
              <a:t>Employee data set from Kaggle</a:t>
            </a:r>
          </a:p>
          <a:p>
            <a:pPr marL="342900" indent="-342900">
              <a:buFont typeface="+mj-lt"/>
              <a:buAutoNum type="arabicPeriod"/>
            </a:pPr>
            <a:r>
              <a:rPr lang="en-US" dirty="0"/>
              <a:t>It has a 26 features</a:t>
            </a:r>
          </a:p>
          <a:p>
            <a:pPr marL="342900" indent="-342900">
              <a:buFont typeface="+mj-lt"/>
              <a:buAutoNum type="arabicPeriod"/>
            </a:pPr>
            <a:r>
              <a:rPr lang="en-US" dirty="0"/>
              <a:t>From that I chosen 11 features</a:t>
            </a:r>
          </a:p>
          <a:p>
            <a:pPr marL="285750" indent="-285750">
              <a:buFont typeface="Wingdings" panose="05000000000000000000" pitchFamily="2" charset="2"/>
              <a:buChar char="v"/>
            </a:pPr>
            <a:r>
              <a:rPr lang="en-US" dirty="0"/>
              <a:t>Employee ID -Numerical</a:t>
            </a:r>
          </a:p>
          <a:p>
            <a:pPr marL="285750" indent="-285750">
              <a:buFont typeface="Wingdings" panose="05000000000000000000" pitchFamily="2" charset="2"/>
              <a:buChar char="v"/>
            </a:pPr>
            <a:r>
              <a:rPr lang="en-US" dirty="0"/>
              <a:t> FirstName - Text</a:t>
            </a:r>
          </a:p>
          <a:p>
            <a:pPr marL="285750" indent="-285750">
              <a:buFont typeface="Wingdings" panose="05000000000000000000" pitchFamily="2" charset="2"/>
              <a:buChar char="v"/>
            </a:pPr>
            <a:r>
              <a:rPr lang="en-US" dirty="0"/>
              <a:t>Last Name - Text</a:t>
            </a:r>
          </a:p>
          <a:p>
            <a:pPr marL="285750" indent="-285750">
              <a:buFont typeface="Wingdings" panose="05000000000000000000" pitchFamily="2" charset="2"/>
              <a:buChar char="v"/>
            </a:pPr>
            <a:r>
              <a:rPr lang="en-US" dirty="0"/>
              <a:t> Business Unit -Text</a:t>
            </a:r>
          </a:p>
          <a:p>
            <a:pPr marL="285750" indent="-285750">
              <a:buFont typeface="Wingdings" panose="05000000000000000000" pitchFamily="2" charset="2"/>
              <a:buChar char="v"/>
            </a:pPr>
            <a:r>
              <a:rPr lang="en-US" dirty="0"/>
              <a:t>Employee Status -Text</a:t>
            </a:r>
          </a:p>
          <a:p>
            <a:pPr marL="285750" indent="-285750">
              <a:buFont typeface="Wingdings" panose="05000000000000000000" pitchFamily="2" charset="2"/>
              <a:buChar char="v"/>
            </a:pPr>
            <a:r>
              <a:rPr lang="en-US" dirty="0"/>
              <a:t> Employee Type -Text</a:t>
            </a:r>
          </a:p>
          <a:p>
            <a:pPr marL="285750" indent="-285750">
              <a:buFont typeface="Wingdings" panose="05000000000000000000" pitchFamily="2" charset="2"/>
              <a:buChar char="v"/>
            </a:pPr>
            <a:r>
              <a:rPr lang="en-US" dirty="0"/>
              <a:t>Employee Classification Type -Text</a:t>
            </a:r>
          </a:p>
          <a:p>
            <a:pPr marL="285750" indent="-285750">
              <a:buFont typeface="Wingdings" panose="05000000000000000000" pitchFamily="2" charset="2"/>
              <a:buChar char="v"/>
            </a:pPr>
            <a:r>
              <a:rPr lang="en-US" dirty="0"/>
              <a:t> Gender Code - Male/Female</a:t>
            </a:r>
          </a:p>
          <a:p>
            <a:pPr marL="285750" indent="-285750">
              <a:buFont typeface="Wingdings" panose="05000000000000000000" pitchFamily="2" charset="2"/>
              <a:buChar char="v"/>
            </a:pPr>
            <a:r>
              <a:rPr lang="en-US" dirty="0"/>
              <a:t> Performance Score - Text</a:t>
            </a:r>
          </a:p>
          <a:p>
            <a:pPr marL="285750" indent="-285750">
              <a:buFont typeface="Wingdings" panose="05000000000000000000" pitchFamily="2" charset="2"/>
              <a:buChar char="v"/>
            </a:pPr>
            <a:r>
              <a:rPr lang="en-US" dirty="0"/>
              <a:t>Current Employee Rating - Numerical</a:t>
            </a:r>
          </a:p>
          <a:p>
            <a:pPr marL="285750" indent="-285750">
              <a:buFont typeface="Wingdings" panose="05000000000000000000" pitchFamily="2" charset="2"/>
              <a:buChar char="v"/>
            </a:pPr>
            <a:r>
              <a:rPr lang="en-US" dirty="0"/>
              <a:t> Performance level - High, Low, Medium, Very High.</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444435"/>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5E20C82-C894-47E4-87AE-982BD2DD902E}"/>
              </a:ext>
            </a:extLst>
          </p:cNvPr>
          <p:cNvSpPr txBox="1"/>
          <p:nvPr/>
        </p:nvSpPr>
        <p:spPr>
          <a:xfrm>
            <a:off x="2286000" y="2514601"/>
            <a:ext cx="6324600" cy="677108"/>
          </a:xfrm>
          <a:prstGeom prst="rect">
            <a:avLst/>
          </a:prstGeom>
          <a:noFill/>
        </p:spPr>
        <p:txBody>
          <a:bodyPr wrap="square" rtlCol="0">
            <a:spAutoFit/>
          </a:bodyPr>
          <a:lstStyle/>
          <a:p>
            <a:r>
              <a:rPr lang="en-US" sz="2000" b="1" dirty="0"/>
              <a:t>Performance level</a:t>
            </a:r>
          </a:p>
          <a:p>
            <a:r>
              <a:rPr lang="en-US" dirty="0"/>
              <a:t>=IFS(J2&gt;=5,"VERY HIGH",J2&gt;=4,"HIGH",J2&gt;=3,"MED",TRUE,"LOW")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TextBox 1">
            <a:extLst>
              <a:ext uri="{FF2B5EF4-FFF2-40B4-BE49-F238E27FC236}">
                <a16:creationId xmlns:a16="http://schemas.microsoft.com/office/drawing/2014/main" id="{B5CEAF6F-954B-4442-B955-F71B16064D1A}"/>
              </a:ext>
            </a:extLst>
          </p:cNvPr>
          <p:cNvSpPr txBox="1"/>
          <p:nvPr/>
        </p:nvSpPr>
        <p:spPr>
          <a:xfrm>
            <a:off x="1143000" y="1143000"/>
            <a:ext cx="7467600" cy="7294305"/>
          </a:xfrm>
          <a:prstGeom prst="rect">
            <a:avLst/>
          </a:prstGeom>
          <a:noFill/>
        </p:spPr>
        <p:txBody>
          <a:bodyPr wrap="square" rtlCol="0">
            <a:spAutoFit/>
          </a:bodyPr>
          <a:lstStyle/>
          <a:p>
            <a:pPr marL="285750" indent="-285750">
              <a:buFont typeface="Wingdings" panose="05000000000000000000" pitchFamily="2" charset="2"/>
              <a:buChar char="ü"/>
            </a:pPr>
            <a:r>
              <a:rPr lang="en-US" dirty="0"/>
              <a:t>Data collection:</a:t>
            </a:r>
          </a:p>
          <a:p>
            <a:r>
              <a:rPr lang="en-US" dirty="0"/>
              <a:t> 1. In Kaggle website</a:t>
            </a:r>
          </a:p>
          <a:p>
            <a:r>
              <a:rPr lang="en-US" dirty="0"/>
              <a:t> 2.I used to download the Employee  data set.</a:t>
            </a:r>
          </a:p>
          <a:p>
            <a:pPr marL="285750" indent="-285750">
              <a:buFont typeface="Wingdings" panose="05000000000000000000" pitchFamily="2" charset="2"/>
              <a:buChar char="ü"/>
            </a:pPr>
            <a:r>
              <a:rPr lang="en-US" dirty="0"/>
              <a:t>Features collection:</a:t>
            </a:r>
          </a:p>
          <a:p>
            <a:r>
              <a:rPr lang="en-US" dirty="0"/>
              <a:t> From that I chosen 11 features,</a:t>
            </a:r>
          </a:p>
          <a:p>
            <a:pPr marL="342900" indent="-342900">
              <a:buFont typeface="+mj-lt"/>
              <a:buAutoNum type="arabicPeriod"/>
            </a:pPr>
            <a:r>
              <a:rPr lang="en-US" dirty="0"/>
              <a:t>Employee ID </a:t>
            </a:r>
          </a:p>
          <a:p>
            <a:pPr marL="342900" indent="-342900">
              <a:buFont typeface="+mj-lt"/>
              <a:buAutoNum type="arabicPeriod"/>
            </a:pPr>
            <a:r>
              <a:rPr lang="en-US" dirty="0"/>
              <a:t> FirstName </a:t>
            </a:r>
          </a:p>
          <a:p>
            <a:pPr marL="342900" indent="-342900">
              <a:buFont typeface="+mj-lt"/>
              <a:buAutoNum type="arabicPeriod"/>
            </a:pPr>
            <a:r>
              <a:rPr lang="en-US" dirty="0"/>
              <a:t>Last Name </a:t>
            </a:r>
          </a:p>
          <a:p>
            <a:pPr marL="342900" indent="-342900">
              <a:buFont typeface="+mj-lt"/>
              <a:buAutoNum type="arabicPeriod"/>
            </a:pPr>
            <a:r>
              <a:rPr lang="en-US" dirty="0"/>
              <a:t> Business Unit </a:t>
            </a:r>
          </a:p>
          <a:p>
            <a:pPr marL="342900" indent="-342900">
              <a:buFont typeface="+mj-lt"/>
              <a:buAutoNum type="arabicPeriod"/>
            </a:pPr>
            <a:r>
              <a:rPr lang="en-US" dirty="0"/>
              <a:t>Employee Status </a:t>
            </a:r>
          </a:p>
          <a:p>
            <a:pPr marL="342900" indent="-342900">
              <a:buFont typeface="+mj-lt"/>
              <a:buAutoNum type="arabicPeriod"/>
            </a:pPr>
            <a:r>
              <a:rPr lang="en-US" dirty="0"/>
              <a:t>Employee Type </a:t>
            </a:r>
          </a:p>
          <a:p>
            <a:pPr marL="342900" indent="-342900">
              <a:buFont typeface="+mj-lt"/>
              <a:buAutoNum type="arabicPeriod"/>
            </a:pPr>
            <a:r>
              <a:rPr lang="en-US" dirty="0"/>
              <a:t>Employee Classification Type </a:t>
            </a:r>
          </a:p>
          <a:p>
            <a:pPr marL="342900" indent="-342900">
              <a:buFont typeface="+mj-lt"/>
              <a:buAutoNum type="arabicPeriod"/>
            </a:pPr>
            <a:r>
              <a:rPr lang="en-US" dirty="0"/>
              <a:t> Performance Score </a:t>
            </a:r>
          </a:p>
          <a:p>
            <a:pPr marL="342900" indent="-342900">
              <a:buFont typeface="+mj-lt"/>
              <a:buAutoNum type="arabicPeriod"/>
            </a:pPr>
            <a:r>
              <a:rPr lang="en-US" dirty="0"/>
              <a:t> Gender Code </a:t>
            </a:r>
          </a:p>
          <a:p>
            <a:pPr marL="342900" indent="-342900">
              <a:buFont typeface="+mj-lt"/>
              <a:buAutoNum type="arabicPeriod"/>
            </a:pPr>
            <a:r>
              <a:rPr lang="en-US" dirty="0"/>
              <a:t>Current Employee Rating</a:t>
            </a:r>
          </a:p>
          <a:p>
            <a:pPr marL="342900" indent="-342900">
              <a:buFont typeface="+mj-lt"/>
              <a:buAutoNum type="arabicPeriod"/>
            </a:pPr>
            <a:r>
              <a:rPr lang="en-US" dirty="0"/>
              <a:t> Performance level.</a:t>
            </a:r>
          </a:p>
          <a:p>
            <a:pPr marL="285750" indent="-285750">
              <a:buFont typeface="Wingdings" panose="05000000000000000000" pitchFamily="2" charset="2"/>
              <a:buChar char="ü"/>
            </a:pPr>
            <a:r>
              <a:rPr lang="en-US" dirty="0"/>
              <a:t>Data cleaning:</a:t>
            </a:r>
          </a:p>
          <a:p>
            <a:pPr marL="342900" indent="-342900">
              <a:buFont typeface="+mj-lt"/>
              <a:buAutoNum type="arabicPeriod"/>
            </a:pPr>
            <a:r>
              <a:rPr lang="en-US" dirty="0"/>
              <a:t>Identification of missing value.</a:t>
            </a:r>
          </a:p>
          <a:p>
            <a:pPr marL="342900" indent="-342900">
              <a:buFont typeface="+mj-lt"/>
              <a:buAutoNum type="arabicPeriod"/>
            </a:pPr>
            <a:r>
              <a:rPr lang="en-US" dirty="0"/>
              <a:t>Then missing value filter out.</a:t>
            </a:r>
          </a:p>
          <a:p>
            <a:endParaRPr lang="en-US" dirty="0"/>
          </a:p>
          <a:p>
            <a:endParaRPr lang="en-US" dirty="0"/>
          </a:p>
          <a:p>
            <a:pPr marL="342900" indent="-342900">
              <a:buFont typeface="+mj-lt"/>
              <a:buAutoNum type="arabicPeriod"/>
            </a:pPr>
            <a:endParaRPr lang="en-US" dirty="0"/>
          </a:p>
          <a:p>
            <a:endParaRPr lang="en-US" dirty="0"/>
          </a:p>
          <a:p>
            <a:endParaRPr lang="en-US" dirty="0"/>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8DE1E3-0DB7-45A4-BC66-014AA811B75A}"/>
              </a:ext>
            </a:extLst>
          </p:cNvPr>
          <p:cNvSpPr>
            <a:spLocks noGrp="1"/>
          </p:cNvSpPr>
          <p:nvPr>
            <p:ph type="body" idx="1"/>
          </p:nvPr>
        </p:nvSpPr>
        <p:spPr>
          <a:xfrm>
            <a:off x="228600" y="152400"/>
            <a:ext cx="9906000" cy="6370975"/>
          </a:xfrm>
        </p:spPr>
        <p:txBody>
          <a:bodyPr/>
          <a:lstStyle/>
          <a:p>
            <a:pPr marL="285750" indent="-285750">
              <a:buFont typeface="Wingdings" panose="05000000000000000000" pitchFamily="2" charset="2"/>
              <a:buChar char="ü"/>
            </a:pPr>
            <a:r>
              <a:rPr lang="en-US" dirty="0"/>
              <a:t>Performance level:</a:t>
            </a:r>
          </a:p>
          <a:p>
            <a:pPr marL="342900" indent="-342900">
              <a:buFont typeface="+mj-lt"/>
              <a:buAutoNum type="arabicPeriod"/>
            </a:pPr>
            <a:r>
              <a:rPr lang="en-US" dirty="0"/>
              <a:t> I used to insert a formula for the employee performance level.</a:t>
            </a:r>
          </a:p>
          <a:p>
            <a:pPr marL="342900" indent="-342900">
              <a:buFont typeface="+mj-lt"/>
              <a:buAutoNum type="arabicPeriod"/>
            </a:pPr>
            <a:r>
              <a:rPr lang="en-US" dirty="0"/>
              <a:t>Which contains the performance level as Very High, High, Med, Low .</a:t>
            </a:r>
          </a:p>
          <a:p>
            <a:pPr marL="285750" indent="-285750">
              <a:buFont typeface="Wingdings" panose="05000000000000000000" pitchFamily="2" charset="2"/>
              <a:buChar char="ü"/>
            </a:pPr>
            <a:r>
              <a:rPr lang="en-US" dirty="0"/>
              <a:t>Summary:</a:t>
            </a:r>
          </a:p>
          <a:p>
            <a:pPr marL="342900" indent="-342900">
              <a:buFont typeface="+mj-lt"/>
              <a:buAutoNum type="arabicPeriod"/>
            </a:pPr>
            <a:r>
              <a:rPr lang="en-US" dirty="0"/>
              <a:t>In Pivot table:</a:t>
            </a:r>
          </a:p>
          <a:p>
            <a:pPr marL="342900" indent="-342900">
              <a:buFont typeface="+mj-lt"/>
              <a:buAutoNum type="arabicPeriod"/>
            </a:pPr>
            <a:r>
              <a:rPr lang="en-US" dirty="0"/>
              <a:t>Select a cell in the source data or table range.</a:t>
            </a:r>
          </a:p>
          <a:p>
            <a:pPr marL="342900" indent="-342900">
              <a:buFont typeface="+mj-lt"/>
              <a:buAutoNum type="arabicPeriod"/>
            </a:pPr>
            <a:r>
              <a:rPr lang="en-US" dirty="0"/>
              <a:t>Go to Insert&gt;pivot table</a:t>
            </a:r>
          </a:p>
          <a:p>
            <a:pPr marL="342900" indent="-342900">
              <a:buFont typeface="+mj-lt"/>
              <a:buAutoNum type="arabicPeriod"/>
            </a:pPr>
            <a:r>
              <a:rPr lang="en-US" dirty="0"/>
              <a:t>Select new worksheet or existing worksheet to choose where you want the pivot table to be placed.</a:t>
            </a:r>
          </a:p>
          <a:p>
            <a:pPr marL="342900" indent="-342900">
              <a:buFont typeface="+mj-lt"/>
              <a:buAutoNum type="arabicPeriod"/>
            </a:pPr>
            <a:r>
              <a:rPr lang="en-US" dirty="0"/>
              <a:t>Select ok. You can add fields to your pivot table by selecting the field name checkbook in </a:t>
            </a:r>
          </a:p>
          <a:p>
            <a:r>
              <a:rPr lang="en-US" dirty="0"/>
              <a:t>the pivot tables fields pane. To move a field, drag it to the desired area.</a:t>
            </a:r>
          </a:p>
          <a:p>
            <a:pPr marL="400050" indent="-400050">
              <a:buFont typeface="+mj-lt"/>
              <a:buAutoNum type="romanLcPeriod"/>
            </a:pPr>
            <a:r>
              <a:rPr lang="en-US" dirty="0"/>
              <a:t>In Filters – Gender code</a:t>
            </a:r>
          </a:p>
          <a:p>
            <a:pPr marL="400050" indent="-400050">
              <a:buFont typeface="+mj-lt"/>
              <a:buAutoNum type="romanLcPeriod"/>
            </a:pPr>
            <a:r>
              <a:rPr lang="en-US" dirty="0"/>
              <a:t> In Columns – Performance level</a:t>
            </a:r>
          </a:p>
          <a:p>
            <a:pPr marL="400050" indent="-400050">
              <a:buFont typeface="+mj-lt"/>
              <a:buAutoNum type="romanLcPeriod"/>
            </a:pPr>
            <a:r>
              <a:rPr lang="en-US" dirty="0"/>
              <a:t> In Rows – Business unit</a:t>
            </a:r>
          </a:p>
          <a:p>
            <a:pPr marL="400050" indent="-400050">
              <a:buFont typeface="+mj-lt"/>
              <a:buAutoNum type="romanLcPeriod"/>
            </a:pPr>
            <a:r>
              <a:rPr lang="en-US" dirty="0"/>
              <a:t> In Values – Count of first name.</a:t>
            </a:r>
          </a:p>
          <a:p>
            <a:pPr marL="285750" indent="-285750">
              <a:buFont typeface="Wingdings" panose="05000000000000000000" pitchFamily="2" charset="2"/>
              <a:buChar char="ü"/>
            </a:pPr>
            <a:r>
              <a:rPr lang="en-US" dirty="0"/>
              <a:t>Visualization:</a:t>
            </a:r>
          </a:p>
          <a:p>
            <a:pPr marL="342900" indent="-342900">
              <a:buFont typeface="+mj-lt"/>
              <a:buAutoNum type="arabicPeriod"/>
            </a:pPr>
            <a:r>
              <a:rPr lang="en-US" dirty="0"/>
              <a:t>Using a bar diagram a graph has plotted for the performance of an employee with the features like trend line, chart title, style.</a:t>
            </a:r>
          </a:p>
          <a:p>
            <a:pPr marL="342900" indent="-342900">
              <a:buFont typeface="+mj-lt"/>
              <a:buAutoNum type="arabicPeriod"/>
            </a:pPr>
            <a:r>
              <a:rPr lang="en-US" dirty="0"/>
              <a:t>Then using a filter option we can identify the employee type , Gender code.</a:t>
            </a:r>
          </a:p>
          <a:p>
            <a:pPr marL="342900" indent="-342900">
              <a:buFont typeface="+mj-lt"/>
              <a:buAutoNum type="arabicPeriod"/>
            </a:pPr>
            <a:r>
              <a:rPr lang="en-US" dirty="0"/>
              <a:t>Then using a pie chart also we can identify the performance of an employee.</a:t>
            </a:r>
          </a:p>
          <a:p>
            <a:pPr marL="342900" indent="-342900">
              <a:buFont typeface="+mj-lt"/>
              <a:buAutoNum type="arabicPeriod"/>
            </a:pPr>
            <a:endParaRPr lang="en-US" dirty="0"/>
          </a:p>
          <a:p>
            <a:pPr marL="285750" indent="-285750">
              <a:buFont typeface="Wingdings" panose="05000000000000000000" pitchFamily="2" charset="2"/>
              <a:buChar char="ü"/>
            </a:pPr>
            <a:endParaRPr lang="en-US" dirty="0"/>
          </a:p>
          <a:p>
            <a:pPr marL="342900" indent="-342900">
              <a:buFont typeface="+mj-lt"/>
              <a:buAutoNum type="arabicPeriod"/>
            </a:pPr>
            <a:endParaRPr lang="en-US" dirty="0"/>
          </a:p>
          <a:p>
            <a:endParaRPr lang="en-US" dirty="0"/>
          </a:p>
        </p:txBody>
      </p:sp>
    </p:spTree>
    <p:extLst>
      <p:ext uri="{BB962C8B-B14F-4D97-AF65-F5344CB8AC3E}">
        <p14:creationId xmlns:p14="http://schemas.microsoft.com/office/powerpoint/2010/main" val="1027105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dirty="0">
              <a:latin typeface="Trebuchet MS"/>
              <a:cs typeface="Trebuchet MS"/>
            </a:endParaRPr>
          </a:p>
        </p:txBody>
      </p:sp>
      <p:sp>
        <p:nvSpPr>
          <p:cNvPr id="2" name="TextBox 1">
            <a:extLst>
              <a:ext uri="{FF2B5EF4-FFF2-40B4-BE49-F238E27FC236}">
                <a16:creationId xmlns:a16="http://schemas.microsoft.com/office/drawing/2014/main" id="{B05C446F-B838-445E-AF30-E54D0A1660D9}"/>
              </a:ext>
            </a:extLst>
          </p:cNvPr>
          <p:cNvSpPr txBox="1"/>
          <p:nvPr/>
        </p:nvSpPr>
        <p:spPr>
          <a:xfrm>
            <a:off x="5641942" y="2978870"/>
            <a:ext cx="914400" cy="914400"/>
          </a:xfrm>
          <a:prstGeom prst="rect">
            <a:avLst/>
          </a:prstGeom>
          <a:noFill/>
        </p:spPr>
        <p:txBody>
          <a:bodyPr wrap="square" rtlCol="0">
            <a:spAutoFit/>
          </a:bodyPr>
          <a:lstStyle/>
          <a:p>
            <a:endParaRPr lang="en-US" dirty="0"/>
          </a:p>
        </p:txBody>
      </p:sp>
      <p:graphicFrame>
        <p:nvGraphicFramePr>
          <p:cNvPr id="11" name="Chart 10">
            <a:extLst>
              <a:ext uri="{FF2B5EF4-FFF2-40B4-BE49-F238E27FC236}">
                <a16:creationId xmlns:a16="http://schemas.microsoft.com/office/drawing/2014/main" id="{3190C6BC-347A-4257-8461-A1DA56A701DF}"/>
              </a:ext>
            </a:extLst>
          </p:cNvPr>
          <p:cNvGraphicFramePr>
            <a:graphicFrameLocks/>
          </p:cNvGraphicFramePr>
          <p:nvPr>
            <p:extLst>
              <p:ext uri="{D42A27DB-BD31-4B8C-83A1-F6EECF244321}">
                <p14:modId xmlns:p14="http://schemas.microsoft.com/office/powerpoint/2010/main" val="2631195444"/>
              </p:ext>
            </p:extLst>
          </p:nvPr>
        </p:nvGraphicFramePr>
        <p:xfrm>
          <a:off x="831533" y="1695450"/>
          <a:ext cx="7702868" cy="4019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D11FD911-59CB-4E4C-90DB-186BA908D76D}"/>
              </a:ext>
            </a:extLst>
          </p:cNvPr>
          <p:cNvGraphicFramePr>
            <a:graphicFrameLocks/>
          </p:cNvGraphicFramePr>
          <p:nvPr>
            <p:extLst>
              <p:ext uri="{D42A27DB-BD31-4B8C-83A1-F6EECF244321}">
                <p14:modId xmlns:p14="http://schemas.microsoft.com/office/powerpoint/2010/main" val="573294893"/>
              </p:ext>
            </p:extLst>
          </p:nvPr>
        </p:nvGraphicFramePr>
        <p:xfrm>
          <a:off x="1447800" y="838200"/>
          <a:ext cx="6934200" cy="4648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0406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dirty="0">
              <a:latin typeface="Trebuchet MS"/>
              <a:cs typeface="Trebuchet MS"/>
            </a:endParaRPr>
          </a:p>
        </p:txBody>
      </p:sp>
      <p:sp>
        <p:nvSpPr>
          <p:cNvPr id="2" name="TextBox 1">
            <a:extLst>
              <a:ext uri="{FF2B5EF4-FFF2-40B4-BE49-F238E27FC236}">
                <a16:creationId xmlns:a16="http://schemas.microsoft.com/office/drawing/2014/main" id="{B05C446F-B838-445E-AF30-E54D0A1660D9}"/>
              </a:ext>
            </a:extLst>
          </p:cNvPr>
          <p:cNvSpPr txBox="1"/>
          <p:nvPr/>
        </p:nvSpPr>
        <p:spPr>
          <a:xfrm>
            <a:off x="5641942" y="2978870"/>
            <a:ext cx="914400" cy="914400"/>
          </a:xfrm>
          <a:prstGeom prst="rect">
            <a:avLst/>
          </a:prstGeom>
          <a:noFill/>
        </p:spPr>
        <p:txBody>
          <a:bodyPr wrap="square" rtlCol="0">
            <a:spAutoFit/>
          </a:bodyPr>
          <a:lstStyle/>
          <a:p>
            <a:endParaRPr lang="en-US" dirty="0"/>
          </a:p>
        </p:txBody>
      </p:sp>
      <p:graphicFrame>
        <p:nvGraphicFramePr>
          <p:cNvPr id="12" name="Table 11">
            <a:extLst>
              <a:ext uri="{FF2B5EF4-FFF2-40B4-BE49-F238E27FC236}">
                <a16:creationId xmlns:a16="http://schemas.microsoft.com/office/drawing/2014/main" id="{656C7BC1-23FF-4055-A91F-B0055D024E67}"/>
              </a:ext>
            </a:extLst>
          </p:cNvPr>
          <p:cNvGraphicFramePr>
            <a:graphicFrameLocks noGrp="1"/>
          </p:cNvGraphicFramePr>
          <p:nvPr>
            <p:extLst>
              <p:ext uri="{D42A27DB-BD31-4B8C-83A1-F6EECF244321}">
                <p14:modId xmlns:p14="http://schemas.microsoft.com/office/powerpoint/2010/main" val="395477810"/>
              </p:ext>
            </p:extLst>
          </p:nvPr>
        </p:nvGraphicFramePr>
        <p:xfrm>
          <a:off x="990600" y="1164996"/>
          <a:ext cx="8001000" cy="4473810"/>
        </p:xfrm>
        <a:graphic>
          <a:graphicData uri="http://schemas.openxmlformats.org/drawingml/2006/table">
            <a:tbl>
              <a:tblPr>
                <a:tableStyleId>{5C22544A-7EE6-4342-B048-85BDC9FD1C3A}</a:tableStyleId>
              </a:tblPr>
              <a:tblGrid>
                <a:gridCol w="2186320">
                  <a:extLst>
                    <a:ext uri="{9D8B030D-6E8A-4147-A177-3AD203B41FA5}">
                      <a16:colId xmlns:a16="http://schemas.microsoft.com/office/drawing/2014/main" val="1912414079"/>
                    </a:ext>
                  </a:extLst>
                </a:gridCol>
                <a:gridCol w="1953733">
                  <a:extLst>
                    <a:ext uri="{9D8B030D-6E8A-4147-A177-3AD203B41FA5}">
                      <a16:colId xmlns:a16="http://schemas.microsoft.com/office/drawing/2014/main" val="1890001447"/>
                    </a:ext>
                  </a:extLst>
                </a:gridCol>
                <a:gridCol w="627985">
                  <a:extLst>
                    <a:ext uri="{9D8B030D-6E8A-4147-A177-3AD203B41FA5}">
                      <a16:colId xmlns:a16="http://schemas.microsoft.com/office/drawing/2014/main" val="194492873"/>
                    </a:ext>
                  </a:extLst>
                </a:gridCol>
                <a:gridCol w="627985">
                  <a:extLst>
                    <a:ext uri="{9D8B030D-6E8A-4147-A177-3AD203B41FA5}">
                      <a16:colId xmlns:a16="http://schemas.microsoft.com/office/drawing/2014/main" val="2694566308"/>
                    </a:ext>
                  </a:extLst>
                </a:gridCol>
                <a:gridCol w="1255971">
                  <a:extLst>
                    <a:ext uri="{9D8B030D-6E8A-4147-A177-3AD203B41FA5}">
                      <a16:colId xmlns:a16="http://schemas.microsoft.com/office/drawing/2014/main" val="1827495459"/>
                    </a:ext>
                  </a:extLst>
                </a:gridCol>
                <a:gridCol w="1349006">
                  <a:extLst>
                    <a:ext uri="{9D8B030D-6E8A-4147-A177-3AD203B41FA5}">
                      <a16:colId xmlns:a16="http://schemas.microsoft.com/office/drawing/2014/main" val="915293703"/>
                    </a:ext>
                  </a:extLst>
                </a:gridCol>
              </a:tblGrid>
              <a:tr h="298254">
                <a:tc>
                  <a:txBody>
                    <a:bodyPr/>
                    <a:lstStyle/>
                    <a:p>
                      <a:pPr algn="l" fontAlgn="b"/>
                      <a:r>
                        <a:rPr lang="en-US" sz="1100" u="none" strike="noStrike">
                          <a:effectLst/>
                        </a:rPr>
                        <a:t>GenderCode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(All)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4244645"/>
                  </a:ext>
                </a:extLst>
              </a:tr>
              <a:tr h="298254">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0354589"/>
                  </a:ext>
                </a:extLst>
              </a:tr>
              <a:tr h="298254">
                <a:tc>
                  <a:txBody>
                    <a:bodyPr/>
                    <a:lstStyle/>
                    <a:p>
                      <a:pPr algn="l" fontAlgn="b"/>
                      <a:r>
                        <a:rPr lang="en-US" sz="1100" u="none" strike="noStrike">
                          <a:effectLst/>
                        </a:rPr>
                        <a:t>Count of FirstName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1206223"/>
                  </a:ext>
                </a:extLst>
              </a:tr>
              <a:tr h="298254">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HIGH</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LOW</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MED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VERY HIGH</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2126096"/>
                  </a:ext>
                </a:extLst>
              </a:tr>
              <a:tr h="298254">
                <a:tc>
                  <a:txBody>
                    <a:bodyPr/>
                    <a:lstStyle/>
                    <a:p>
                      <a:pPr algn="l" fontAlgn="b"/>
                      <a:r>
                        <a:rPr lang="en-US" sz="1100" u="none" strike="noStrike">
                          <a:effectLst/>
                        </a:rPr>
                        <a:t>BPC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8169043"/>
                  </a:ext>
                </a:extLst>
              </a:tr>
              <a:tr h="298254">
                <a:tc>
                  <a:txBody>
                    <a:bodyPr/>
                    <a:lstStyle/>
                    <a:p>
                      <a:pPr algn="l" fontAlgn="b"/>
                      <a:r>
                        <a:rPr lang="en-US" sz="1100" u="none" strike="noStrike">
                          <a:effectLst/>
                        </a:rPr>
                        <a:t>CCDR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5060751"/>
                  </a:ext>
                </a:extLst>
              </a:tr>
              <a:tr h="298254">
                <a:tc>
                  <a:txBody>
                    <a:bodyPr/>
                    <a:lstStyle/>
                    <a:p>
                      <a:pPr algn="l" fontAlgn="b"/>
                      <a:r>
                        <a:rPr lang="en-US" sz="1100" u="none" strike="noStrike">
                          <a:effectLst/>
                        </a:rPr>
                        <a:t>EW</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442046"/>
                  </a:ext>
                </a:extLst>
              </a:tr>
              <a:tr h="298254">
                <a:tc>
                  <a:txBody>
                    <a:bodyPr/>
                    <a:lstStyle/>
                    <a:p>
                      <a:pPr algn="l" fontAlgn="b"/>
                      <a:r>
                        <a:rPr lang="en-US" sz="1100" u="none" strike="noStrike">
                          <a:effectLst/>
                        </a:rPr>
                        <a:t>MSC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9224569"/>
                  </a:ext>
                </a:extLst>
              </a:tr>
              <a:tr h="298254">
                <a:tc>
                  <a:txBody>
                    <a:bodyPr/>
                    <a:lstStyle/>
                    <a:p>
                      <a:pPr algn="l" fontAlgn="b"/>
                      <a:r>
                        <a:rPr lang="en-US" sz="1100" u="none" strike="noStrike">
                          <a:effectLst/>
                        </a:rPr>
                        <a:t>NEL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7164575"/>
                  </a:ext>
                </a:extLst>
              </a:tr>
              <a:tr h="298254">
                <a:tc>
                  <a:txBody>
                    <a:bodyPr/>
                    <a:lstStyle/>
                    <a:p>
                      <a:pPr algn="l" fontAlgn="b"/>
                      <a:r>
                        <a:rPr lang="en-US" sz="1100" u="none" strike="noStrike">
                          <a:effectLst/>
                        </a:rPr>
                        <a:t>PL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9366915"/>
                  </a:ext>
                </a:extLst>
              </a:tr>
              <a:tr h="298254">
                <a:tc>
                  <a:txBody>
                    <a:bodyPr/>
                    <a:lstStyle/>
                    <a:p>
                      <a:pPr algn="l" fontAlgn="b"/>
                      <a:r>
                        <a:rPr lang="en-US" sz="1100" u="none" strike="noStrike">
                          <a:effectLst/>
                        </a:rPr>
                        <a:t>PYZ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7798553"/>
                  </a:ext>
                </a:extLst>
              </a:tr>
              <a:tr h="298254">
                <a:tc>
                  <a:txBody>
                    <a:bodyPr/>
                    <a:lstStyle/>
                    <a:p>
                      <a:pPr algn="l" fontAlgn="b"/>
                      <a:r>
                        <a:rPr lang="en-US" sz="1100" u="none" strike="noStrike">
                          <a:effectLst/>
                        </a:rPr>
                        <a:t>SVG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41725803"/>
                  </a:ext>
                </a:extLst>
              </a:tr>
              <a:tr h="298254">
                <a:tc>
                  <a:txBody>
                    <a:bodyPr/>
                    <a:lstStyle/>
                    <a:p>
                      <a:pPr algn="l" fontAlgn="b"/>
                      <a:r>
                        <a:rPr lang="en-US" sz="1100" u="none" strike="noStrike">
                          <a:effectLst/>
                        </a:rPr>
                        <a:t>TNS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2971721"/>
                  </a:ext>
                </a:extLst>
              </a:tr>
              <a:tr h="298254">
                <a:tc>
                  <a:txBody>
                    <a:bodyPr/>
                    <a:lstStyle/>
                    <a:p>
                      <a:pPr algn="l" fontAlgn="b"/>
                      <a:r>
                        <a:rPr lang="en-US" sz="1100" u="none" strike="noStrike">
                          <a:effectLst/>
                        </a:rPr>
                        <a:t>WBL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88208120"/>
                  </a:ext>
                </a:extLst>
              </a:tr>
              <a:tr h="298254">
                <a:tc>
                  <a:txBody>
                    <a:bodyPr/>
                    <a:lstStyle/>
                    <a:p>
                      <a:pPr algn="l" fontAlgn="b"/>
                      <a:r>
                        <a:rPr lang="en-US" sz="1100" u="none" strike="noStrike" dirty="0">
                          <a:effectLst/>
                        </a:rPr>
                        <a:t>Grand Total</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68322691"/>
                  </a:ext>
                </a:extLst>
              </a:tr>
            </a:tbl>
          </a:graphicData>
        </a:graphic>
      </p:graphicFrame>
      <p:sp>
        <p:nvSpPr>
          <p:cNvPr id="13" name="object 7">
            <a:extLst>
              <a:ext uri="{FF2B5EF4-FFF2-40B4-BE49-F238E27FC236}">
                <a16:creationId xmlns:a16="http://schemas.microsoft.com/office/drawing/2014/main" id="{4A9925D5-059B-4422-A764-BCD18858BECB}"/>
              </a:ext>
            </a:extLst>
          </p:cNvPr>
          <p:cNvSpPr txBox="1">
            <a:spLocks noGrp="1"/>
          </p:cNvSpPr>
          <p:nvPr>
            <p:ph type="title"/>
          </p:nvPr>
        </p:nvSpPr>
        <p:spPr>
          <a:xfrm>
            <a:off x="755332" y="385444"/>
            <a:ext cx="5645468" cy="444352"/>
          </a:xfrm>
          <a:prstGeom prst="rect">
            <a:avLst/>
          </a:prstGeom>
        </p:spPr>
        <p:txBody>
          <a:bodyPr vert="horz" wrap="square" lIns="0" tIns="13335" rIns="0" bIns="0" rtlCol="0">
            <a:spAutoFit/>
          </a:bodyPr>
          <a:lstStyle/>
          <a:p>
            <a:pPr marL="12700">
              <a:lnSpc>
                <a:spcPct val="100000"/>
              </a:lnSpc>
              <a:spcBef>
                <a:spcPts val="105"/>
              </a:spcBef>
            </a:pPr>
            <a:r>
              <a:rPr lang="en-US" sz="2800" b="0" dirty="0"/>
              <a:t>3. Pivot Table</a:t>
            </a:r>
            <a:endParaRPr sz="2800" b="0" dirty="0"/>
          </a:p>
        </p:txBody>
      </p:sp>
    </p:spTree>
    <p:extLst>
      <p:ext uri="{BB962C8B-B14F-4D97-AF65-F5344CB8AC3E}">
        <p14:creationId xmlns:p14="http://schemas.microsoft.com/office/powerpoint/2010/main" val="1846659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5BFE90A-E0C4-4CBB-A718-BA7F9FC1603C}"/>
              </a:ext>
            </a:extLst>
          </p:cNvPr>
          <p:cNvSpPr txBox="1"/>
          <p:nvPr/>
        </p:nvSpPr>
        <p:spPr>
          <a:xfrm>
            <a:off x="755332" y="1111745"/>
            <a:ext cx="8998268" cy="5355312"/>
          </a:xfrm>
          <a:prstGeom prst="rect">
            <a:avLst/>
          </a:prstGeom>
          <a:noFill/>
        </p:spPr>
        <p:txBody>
          <a:bodyPr wrap="square" rtlCol="0">
            <a:spAutoFit/>
          </a:bodyPr>
          <a:lstStyle/>
          <a:p>
            <a:pPr marL="342900" indent="-342900">
              <a:buAutoNum type="arabicPeriod"/>
            </a:pPr>
            <a:r>
              <a:rPr lang="en-US" dirty="0"/>
              <a:t>Employee performance analysis - Graph:</a:t>
            </a:r>
          </a:p>
          <a:p>
            <a:pPr marL="742950" lvl="1" indent="-285750">
              <a:buFont typeface="Arial" panose="020B0604020202020204" pitchFamily="34" charset="0"/>
              <a:buChar char="•"/>
            </a:pPr>
            <a:r>
              <a:rPr lang="en-US" dirty="0"/>
              <a:t>The performance of employees in high level is steady based on the linear trendline in the graph.</a:t>
            </a:r>
          </a:p>
          <a:p>
            <a:pPr marL="742950" lvl="1" indent="-285750">
              <a:buFont typeface="Arial" panose="020B0604020202020204" pitchFamily="34" charset="0"/>
              <a:buChar char="•"/>
            </a:pPr>
            <a:r>
              <a:rPr lang="en-US" dirty="0"/>
              <a:t>CCDR, MSC and TNS business units have maximum number of low performing employees.</a:t>
            </a:r>
          </a:p>
          <a:p>
            <a:pPr marL="742950" lvl="1" indent="-285750">
              <a:buFont typeface="Arial" panose="020B0604020202020204" pitchFamily="34" charset="0"/>
              <a:buChar char="•"/>
            </a:pPr>
            <a:r>
              <a:rPr lang="en-US" dirty="0"/>
              <a:t>The very high level performing </a:t>
            </a:r>
            <a:r>
              <a:rPr lang="en-US" dirty="0" err="1"/>
              <a:t>emloyees</a:t>
            </a:r>
            <a:r>
              <a:rPr lang="en-US" dirty="0"/>
              <a:t> are low across all the units. We need to understand the Medium performing employee’s specific skills and give tasks based on that to motivate them.</a:t>
            </a:r>
          </a:p>
          <a:p>
            <a:pPr marL="342900" indent="-342900">
              <a:buAutoNum type="arabicPeriod"/>
            </a:pPr>
            <a:r>
              <a:rPr lang="en-US" dirty="0"/>
              <a:t>Employee performance analysis – Pie chart:</a:t>
            </a:r>
          </a:p>
          <a:p>
            <a:pPr marL="742950" lvl="1" indent="-285750">
              <a:buFont typeface="Arial" panose="020B0604020202020204" pitchFamily="34" charset="0"/>
              <a:buChar char="•"/>
            </a:pPr>
            <a:r>
              <a:rPr lang="en-US" dirty="0"/>
              <a:t>The percentage of employee performance is high in TNS and WLB, when compared to other business units.</a:t>
            </a:r>
          </a:p>
          <a:p>
            <a:pPr marL="742950" lvl="1" indent="-285750">
              <a:buFont typeface="Arial" panose="020B0604020202020204" pitchFamily="34" charset="0"/>
              <a:buChar char="•"/>
            </a:pPr>
            <a:r>
              <a:rPr lang="en-US" dirty="0"/>
              <a:t>The minimum percentage of high performing employees is 10%.</a:t>
            </a:r>
          </a:p>
          <a:p>
            <a:pPr marL="742950" lvl="1" indent="-285750">
              <a:buFont typeface="Arial" panose="020B0604020202020204" pitchFamily="34" charset="0"/>
              <a:buChar char="•"/>
            </a:pPr>
            <a:r>
              <a:rPr lang="en-US" dirty="0"/>
              <a:t>There are 4 business units sharing same percentage of 10% in employees performing with high level.</a:t>
            </a:r>
          </a:p>
          <a:p>
            <a:pPr marL="742950" lvl="1" indent="-285750">
              <a:buFont typeface="Arial" panose="020B0604020202020204" pitchFamily="34" charset="0"/>
              <a:buChar char="•"/>
            </a:pPr>
            <a:r>
              <a:rPr lang="en-US" dirty="0"/>
              <a:t>Hiring high level performing employees is </a:t>
            </a:r>
            <a:r>
              <a:rPr lang="en-US" dirty="0" err="1"/>
              <a:t>adviced</a:t>
            </a:r>
            <a:r>
              <a:rPr lang="en-US" dirty="0"/>
              <a:t> for the 4 units where there is less high level performing employees.</a:t>
            </a:r>
          </a:p>
          <a:p>
            <a:pPr marL="342900" indent="-342900">
              <a:buAutoNum type="arabicPeriod" startAt="3"/>
            </a:pPr>
            <a:r>
              <a:rPr lang="en-US" dirty="0"/>
              <a:t>Pivot Table:</a:t>
            </a:r>
          </a:p>
          <a:p>
            <a:pPr marL="742950" lvl="1" indent="-285750">
              <a:buFont typeface="Arial" panose="020B0604020202020204" pitchFamily="34" charset="0"/>
              <a:buChar char="•"/>
            </a:pPr>
            <a:r>
              <a:rPr lang="en-US" dirty="0"/>
              <a:t>Based on the pivot table we can find the performance of employees and apply filter and slicing in data on Gender code values or Employee types.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E55A480A-95E6-4890-8540-B0D0366C43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7551" y="2920099"/>
            <a:ext cx="712260" cy="7122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A13348-9F56-4167-A961-ADD542E12AD8}"/>
              </a:ext>
            </a:extLst>
          </p:cNvPr>
          <p:cNvSpPr txBox="1"/>
          <p:nvPr/>
        </p:nvSpPr>
        <p:spPr>
          <a:xfrm>
            <a:off x="1600200" y="2057400"/>
            <a:ext cx="5562600"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 Problem statement on employee performance, we have to analyses and need to identify the specific area of performance that is problematic, such as low , high , or poor quality of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B9B4AAFA-6645-431C-989B-12517799FB00}"/>
              </a:ext>
            </a:extLst>
          </p:cNvPr>
          <p:cNvSpPr txBox="1"/>
          <p:nvPr/>
        </p:nvSpPr>
        <p:spPr>
          <a:xfrm>
            <a:off x="739775" y="2281828"/>
            <a:ext cx="7924800"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project was done with the purpose of finding out factors which affected the Performance of the employees, training a model which accurately predicts the Performance Rating of the employee, analyzing the data to provide recommendations to improve the performance and gain insights from the analysis. The following steps were carried out: Import the data provided, find out the predictor &amp; target variables and look for missing values.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B9B4AAFA-6645-431C-989B-12517799FB00}"/>
              </a:ext>
            </a:extLst>
          </p:cNvPr>
          <p:cNvSpPr txBox="1"/>
          <p:nvPr/>
        </p:nvSpPr>
        <p:spPr>
          <a:xfrm>
            <a:off x="643281" y="1976379"/>
            <a:ext cx="7924800"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Analysis of Department wise performance as asked. Label Encoding the ordinal columns. Calculate correlation coefficient to find out the relationship between variables and then select the important features for analysis. Standardizing the data and splitting it into test and train.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Training the data using algorithms like Logistic Regression, Support Vector Machine, Decision Tree, Random Forest, Naive Bayes, K-Nearest Neighbor, Boost Classifier and Artificial Neural Network and checking the accuracy to find out which algorithm is the best. Exporting the model with highest accuracy</a:t>
            </a:r>
          </a:p>
        </p:txBody>
      </p:sp>
    </p:spTree>
    <p:extLst>
      <p:ext uri="{BB962C8B-B14F-4D97-AF65-F5344CB8AC3E}">
        <p14:creationId xmlns:p14="http://schemas.microsoft.com/office/powerpoint/2010/main" val="413399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7" name="TextBox 6">
            <a:extLst>
              <a:ext uri="{FF2B5EF4-FFF2-40B4-BE49-F238E27FC236}">
                <a16:creationId xmlns:a16="http://schemas.microsoft.com/office/drawing/2014/main" id="{E3214437-2C80-4C45-AC22-1C4DCF5A81E9}"/>
              </a:ext>
            </a:extLst>
          </p:cNvPr>
          <p:cNvSpPr txBox="1"/>
          <p:nvPr/>
        </p:nvSpPr>
        <p:spPr>
          <a:xfrm>
            <a:off x="612742" y="2019301"/>
            <a:ext cx="7997858" cy="707886"/>
          </a:xfrm>
          <a:prstGeom prst="rect">
            <a:avLst/>
          </a:prstGeom>
          <a:noFill/>
        </p:spPr>
        <p:txBody>
          <a:bodyPr wrap="square" rtlCol="0">
            <a:spAutoFit/>
          </a:bodyPr>
          <a:lstStyle/>
          <a:p>
            <a:r>
              <a:rPr lang="en-US" sz="2000" b="1" dirty="0"/>
              <a:t>The end users of employee performance analysis include the employee, their manager, and other stakeholders</a:t>
            </a:r>
            <a:r>
              <a:rPr lang="en-US" sz="2000" dirty="0"/>
              <a:t>.</a:t>
            </a:r>
          </a:p>
        </p:txBody>
      </p:sp>
      <p:sp>
        <p:nvSpPr>
          <p:cNvPr id="10" name="Rectangle 9">
            <a:extLst>
              <a:ext uri="{FF2B5EF4-FFF2-40B4-BE49-F238E27FC236}">
                <a16:creationId xmlns:a16="http://schemas.microsoft.com/office/drawing/2014/main" id="{567DFDC5-1970-4EE7-834A-BB6CFC7BB717}"/>
              </a:ext>
            </a:extLst>
          </p:cNvPr>
          <p:cNvSpPr/>
          <p:nvPr/>
        </p:nvSpPr>
        <p:spPr>
          <a:xfrm>
            <a:off x="533400" y="4248331"/>
            <a:ext cx="6096000" cy="646331"/>
          </a:xfrm>
          <a:prstGeom prst="rect">
            <a:avLst/>
          </a:prstGeom>
        </p:spPr>
        <p:txBody>
          <a:bodyPr>
            <a:spAutoFit/>
          </a:bodyPr>
          <a:lstStyle/>
          <a:p>
            <a:pPr marL="342900" indent="-342900">
              <a:buFont typeface="Arial" panose="020B0604020202020204" pitchFamily="34" charset="0"/>
              <a:buChar char="•"/>
            </a:pPr>
            <a:r>
              <a:rPr lang="en-US" b="1" dirty="0"/>
              <a:t>Manager</a:t>
            </a:r>
            <a:r>
              <a:rPr lang="en-US" dirty="0"/>
              <a:t>: The manager evaluates the employee's performance and sets clear expectations.  </a:t>
            </a:r>
          </a:p>
        </p:txBody>
      </p:sp>
      <p:sp>
        <p:nvSpPr>
          <p:cNvPr id="11" name="Rectangle 10">
            <a:extLst>
              <a:ext uri="{FF2B5EF4-FFF2-40B4-BE49-F238E27FC236}">
                <a16:creationId xmlns:a16="http://schemas.microsoft.com/office/drawing/2014/main" id="{E771F384-829E-4DBB-B466-C27DDD079912}"/>
              </a:ext>
            </a:extLst>
          </p:cNvPr>
          <p:cNvSpPr/>
          <p:nvPr/>
        </p:nvSpPr>
        <p:spPr>
          <a:xfrm>
            <a:off x="3048000" y="5362575"/>
            <a:ext cx="6096000" cy="923330"/>
          </a:xfrm>
          <a:prstGeom prst="rect">
            <a:avLst/>
          </a:prstGeom>
        </p:spPr>
        <p:txBody>
          <a:bodyPr>
            <a:spAutoFit/>
          </a:bodyPr>
          <a:lstStyle/>
          <a:p>
            <a:pPr marL="342900" indent="-342900">
              <a:buFont typeface="Arial" panose="020B0604020202020204" pitchFamily="34" charset="0"/>
              <a:buChar char="•"/>
            </a:pPr>
            <a:r>
              <a:rPr lang="en-US" b="1" dirty="0"/>
              <a:t>Peers</a:t>
            </a:r>
            <a:r>
              <a:rPr lang="en-US" dirty="0"/>
              <a:t>: Peers can provide feedback on the employee's performance, which can help determine if they work well with the team. </a:t>
            </a:r>
          </a:p>
        </p:txBody>
      </p:sp>
      <p:sp>
        <p:nvSpPr>
          <p:cNvPr id="12" name="Rectangle 11">
            <a:extLst>
              <a:ext uri="{FF2B5EF4-FFF2-40B4-BE49-F238E27FC236}">
                <a16:creationId xmlns:a16="http://schemas.microsoft.com/office/drawing/2014/main" id="{2E426DF5-7746-4FF1-9646-D65D07867763}"/>
              </a:ext>
            </a:extLst>
          </p:cNvPr>
          <p:cNvSpPr/>
          <p:nvPr/>
        </p:nvSpPr>
        <p:spPr>
          <a:xfrm>
            <a:off x="2819400" y="3157063"/>
            <a:ext cx="6096000" cy="646331"/>
          </a:xfrm>
          <a:prstGeom prst="rect">
            <a:avLst/>
          </a:prstGeom>
        </p:spPr>
        <p:txBody>
          <a:bodyPr>
            <a:spAutoFit/>
          </a:bodyPr>
          <a:lstStyle/>
          <a:p>
            <a:pPr marL="342900" indent="-342900">
              <a:buFont typeface="Arial" panose="020B0604020202020204" pitchFamily="34" charset="0"/>
              <a:buChar char="•"/>
            </a:pPr>
            <a:r>
              <a:rPr lang="en-US" dirty="0"/>
              <a:t> </a:t>
            </a:r>
            <a:r>
              <a:rPr lang="en-US" b="1" dirty="0"/>
              <a:t>Employee:</a:t>
            </a:r>
            <a:r>
              <a:rPr lang="en-US" dirty="0"/>
              <a:t> The employee is involved in the process by providing a self-evaluation of their performance.  </a:t>
            </a:r>
          </a:p>
        </p:txBody>
      </p:sp>
      <p:pic>
        <p:nvPicPr>
          <p:cNvPr id="15" name="Picture 14">
            <a:extLst>
              <a:ext uri="{FF2B5EF4-FFF2-40B4-BE49-F238E27FC236}">
                <a16:creationId xmlns:a16="http://schemas.microsoft.com/office/drawing/2014/main" id="{AB236120-8227-41E9-B525-D940B88668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2755606"/>
            <a:ext cx="1346787" cy="1346787"/>
          </a:xfrm>
          <a:prstGeom prst="rect">
            <a:avLst/>
          </a:prstGeom>
        </p:spPr>
      </p:pic>
      <p:pic>
        <p:nvPicPr>
          <p:cNvPr id="17" name="Picture 16">
            <a:extLst>
              <a:ext uri="{FF2B5EF4-FFF2-40B4-BE49-F238E27FC236}">
                <a16:creationId xmlns:a16="http://schemas.microsoft.com/office/drawing/2014/main" id="{276D65DE-BB65-47E8-88AC-3DE0FE080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3886200"/>
            <a:ext cx="1547813" cy="1547813"/>
          </a:xfrm>
          <a:prstGeom prst="rect">
            <a:avLst/>
          </a:prstGeom>
        </p:spPr>
      </p:pic>
      <p:pic>
        <p:nvPicPr>
          <p:cNvPr id="19" name="Picture 18">
            <a:extLst>
              <a:ext uri="{FF2B5EF4-FFF2-40B4-BE49-F238E27FC236}">
                <a16:creationId xmlns:a16="http://schemas.microsoft.com/office/drawing/2014/main" id="{CBE5D023-B399-46B4-BC6B-77E431E2FA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139" y="5040600"/>
            <a:ext cx="1888417" cy="13752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DBCA542-8FCD-43D4-A50B-0360C539AEB0}"/>
              </a:ext>
            </a:extLst>
          </p:cNvPr>
          <p:cNvSpPr/>
          <p:nvPr/>
        </p:nvSpPr>
        <p:spPr>
          <a:xfrm>
            <a:off x="838200" y="3105834"/>
            <a:ext cx="6096000" cy="646331"/>
          </a:xfrm>
          <a:prstGeom prst="rect">
            <a:avLst/>
          </a:prstGeom>
        </p:spPr>
        <p:txBody>
          <a:bodyPr>
            <a:spAutoFit/>
          </a:bodyPr>
          <a:lstStyle/>
          <a:p>
            <a:pPr marL="342900" indent="-342900">
              <a:buFont typeface="Arial" panose="020B0604020202020204" pitchFamily="34" charset="0"/>
              <a:buChar char="•"/>
            </a:pPr>
            <a:r>
              <a:rPr lang="en-US" b="1" dirty="0"/>
              <a:t>Subordinates</a:t>
            </a:r>
            <a:r>
              <a:rPr lang="en-US" dirty="0"/>
              <a:t>: Subordinates can provide feedback on the employee's performance.</a:t>
            </a:r>
          </a:p>
        </p:txBody>
      </p:sp>
      <p:sp>
        <p:nvSpPr>
          <p:cNvPr id="4" name="Rectangle 3">
            <a:extLst>
              <a:ext uri="{FF2B5EF4-FFF2-40B4-BE49-F238E27FC236}">
                <a16:creationId xmlns:a16="http://schemas.microsoft.com/office/drawing/2014/main" id="{F82510E6-474F-442F-914E-E085BAAD91BB}"/>
              </a:ext>
            </a:extLst>
          </p:cNvPr>
          <p:cNvSpPr/>
          <p:nvPr/>
        </p:nvSpPr>
        <p:spPr>
          <a:xfrm>
            <a:off x="3048000" y="1749882"/>
            <a:ext cx="6096000" cy="646331"/>
          </a:xfrm>
          <a:prstGeom prst="rect">
            <a:avLst/>
          </a:prstGeom>
        </p:spPr>
        <p:txBody>
          <a:bodyPr>
            <a:spAutoFit/>
          </a:bodyPr>
          <a:lstStyle/>
          <a:p>
            <a:pPr marL="342900" indent="-342900">
              <a:buFont typeface="Arial" panose="020B0604020202020204" pitchFamily="34" charset="0"/>
              <a:buChar char="•"/>
            </a:pPr>
            <a:r>
              <a:rPr lang="en-US" b="1" dirty="0"/>
              <a:t>Customers: </a:t>
            </a:r>
            <a:r>
              <a:rPr lang="en-US" dirty="0"/>
              <a:t>Customers can provide feedback on the employee's performance. </a:t>
            </a:r>
          </a:p>
        </p:txBody>
      </p:sp>
      <p:sp>
        <p:nvSpPr>
          <p:cNvPr id="5" name="Rectangle 4">
            <a:extLst>
              <a:ext uri="{FF2B5EF4-FFF2-40B4-BE49-F238E27FC236}">
                <a16:creationId xmlns:a16="http://schemas.microsoft.com/office/drawing/2014/main" id="{2E251DEA-06B2-461A-BB61-E8FF60CB84C2}"/>
              </a:ext>
            </a:extLst>
          </p:cNvPr>
          <p:cNvSpPr/>
          <p:nvPr/>
        </p:nvSpPr>
        <p:spPr>
          <a:xfrm>
            <a:off x="3124200" y="4648200"/>
            <a:ext cx="6096000" cy="923330"/>
          </a:xfrm>
          <a:prstGeom prst="rect">
            <a:avLst/>
          </a:prstGeom>
        </p:spPr>
        <p:txBody>
          <a:bodyPr>
            <a:spAutoFit/>
          </a:bodyPr>
          <a:lstStyle/>
          <a:p>
            <a:pPr marL="285750" indent="-285750">
              <a:buFont typeface="Arial" panose="020B0604020202020204" pitchFamily="34" charset="0"/>
              <a:buChar char="•"/>
            </a:pPr>
            <a:r>
              <a:rPr lang="en-US" b="1" dirty="0"/>
              <a:t> Stakeholders</a:t>
            </a:r>
            <a:r>
              <a:rPr lang="en-US" dirty="0"/>
              <a:t>: Other stakeholders can be involved in the process, such as those who make decisions about pay raises, promotions, and layoffs.</a:t>
            </a:r>
          </a:p>
        </p:txBody>
      </p:sp>
      <p:pic>
        <p:nvPicPr>
          <p:cNvPr id="7" name="Picture 6">
            <a:extLst>
              <a:ext uri="{FF2B5EF4-FFF2-40B4-BE49-F238E27FC236}">
                <a16:creationId xmlns:a16="http://schemas.microsoft.com/office/drawing/2014/main" id="{B6FD136B-EA0B-43E6-8282-322CA3CDF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655" y="1302804"/>
            <a:ext cx="1390650" cy="1390650"/>
          </a:xfrm>
          <a:prstGeom prst="rect">
            <a:avLst/>
          </a:prstGeom>
        </p:spPr>
      </p:pic>
      <p:pic>
        <p:nvPicPr>
          <p:cNvPr id="9" name="Picture 8">
            <a:extLst>
              <a:ext uri="{FF2B5EF4-FFF2-40B4-BE49-F238E27FC236}">
                <a16:creationId xmlns:a16="http://schemas.microsoft.com/office/drawing/2014/main" id="{95AA272D-672A-486E-AA52-474C09CE7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2655" y="4461786"/>
            <a:ext cx="1624485" cy="1614488"/>
          </a:xfrm>
          <a:prstGeom prst="rect">
            <a:avLst/>
          </a:prstGeom>
        </p:spPr>
      </p:pic>
      <p:pic>
        <p:nvPicPr>
          <p:cNvPr id="11" name="Picture 10">
            <a:extLst>
              <a:ext uri="{FF2B5EF4-FFF2-40B4-BE49-F238E27FC236}">
                <a16:creationId xmlns:a16="http://schemas.microsoft.com/office/drawing/2014/main" id="{8052DFEF-BC35-4E5E-B8CC-60592D3EDD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400" y="2826881"/>
            <a:ext cx="1390651" cy="1390651"/>
          </a:xfrm>
          <a:prstGeom prst="rect">
            <a:avLst/>
          </a:prstGeom>
        </p:spPr>
      </p:pic>
    </p:spTree>
    <p:extLst>
      <p:ext uri="{BB962C8B-B14F-4D97-AF65-F5344CB8AC3E}">
        <p14:creationId xmlns:p14="http://schemas.microsoft.com/office/powerpoint/2010/main" val="332211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8" name="TextBox 7">
            <a:extLst>
              <a:ext uri="{FF2B5EF4-FFF2-40B4-BE49-F238E27FC236}">
                <a16:creationId xmlns:a16="http://schemas.microsoft.com/office/drawing/2014/main" id="{BC2009E9-5998-4D65-95D7-F01F89544228}"/>
              </a:ext>
            </a:extLst>
          </p:cNvPr>
          <p:cNvSpPr txBox="1"/>
          <p:nvPr/>
        </p:nvSpPr>
        <p:spPr>
          <a:xfrm>
            <a:off x="2657475" y="1687355"/>
            <a:ext cx="6633230" cy="4370427"/>
          </a:xfrm>
          <a:prstGeom prst="rect">
            <a:avLst/>
          </a:prstGeom>
          <a:noFill/>
        </p:spPr>
        <p:txBody>
          <a:bodyPr wrap="square" rtlCol="0">
            <a:spAutoFit/>
          </a:bodyPr>
          <a:lstStyle/>
          <a:p>
            <a:r>
              <a:rPr lang="en-US" sz="2000" b="1" dirty="0"/>
              <a:t>Conditional formatting:</a:t>
            </a:r>
          </a:p>
          <a:p>
            <a:pPr marL="285750" indent="-285750">
              <a:buFont typeface="Wingdings" panose="05000000000000000000" pitchFamily="2" charset="2"/>
              <a:buChar char="§"/>
            </a:pPr>
            <a:r>
              <a:rPr lang="en-US" dirty="0"/>
              <a:t>It is a feature in applications like spreadsheets and word processors that automatically formats cells or text based on specified conditions,</a:t>
            </a:r>
          </a:p>
          <a:p>
            <a:pPr marL="285750" indent="-285750">
              <a:buFont typeface="Wingdings" panose="05000000000000000000" pitchFamily="2" charset="2"/>
              <a:buChar char="§"/>
            </a:pPr>
            <a:r>
              <a:rPr lang="en-US" dirty="0"/>
              <a:t>it’s used to highlight patters and trends in data , making it easier to identify important information.</a:t>
            </a:r>
          </a:p>
          <a:p>
            <a:r>
              <a:rPr lang="en-US" sz="2000" b="1" dirty="0"/>
              <a:t>Filter:</a:t>
            </a:r>
          </a:p>
          <a:p>
            <a:pPr marL="342900" indent="-342900">
              <a:buFont typeface="Wingdings" panose="05000000000000000000" pitchFamily="2" charset="2"/>
              <a:buChar char="§"/>
            </a:pPr>
            <a:r>
              <a:rPr lang="en-US" dirty="0"/>
              <a:t>It’s used to remove a filter from a single column in excel, then remove all filters from a table or range, then remove all filters from a worksheet.</a:t>
            </a:r>
          </a:p>
          <a:p>
            <a:pPr marL="342900" indent="-342900">
              <a:buFont typeface="Wingdings" panose="05000000000000000000" pitchFamily="2" charset="2"/>
              <a:buChar char="§"/>
            </a:pPr>
            <a:r>
              <a:rPr lang="en-US" dirty="0"/>
              <a:t>Shortcut for this is press Alt+D+F+F.</a:t>
            </a:r>
          </a:p>
          <a:p>
            <a:r>
              <a:rPr lang="en-US" sz="2000" b="1" dirty="0"/>
              <a:t>Formula</a:t>
            </a:r>
            <a:r>
              <a:rPr lang="en-US" dirty="0"/>
              <a:t> </a:t>
            </a:r>
            <a:r>
              <a:rPr lang="en-US" b="1" dirty="0"/>
              <a:t>:</a:t>
            </a:r>
          </a:p>
          <a:p>
            <a:pPr marL="285750" indent="-285750">
              <a:buFont typeface="Wingdings" panose="05000000000000000000" pitchFamily="2" charset="2"/>
              <a:buChar char="§"/>
            </a:pPr>
            <a:r>
              <a:rPr lang="en-US" dirty="0"/>
              <a:t>There are several formulas for calculating the performance, which can be analysis the averge,low,high in their performance.</a:t>
            </a:r>
          </a:p>
          <a:p>
            <a:endParaRPr lang="en-US" b="1" dirty="0"/>
          </a:p>
        </p:txBody>
      </p:sp>
      <p:sp>
        <p:nvSpPr>
          <p:cNvPr id="10" name="TextBox 9">
            <a:extLst>
              <a:ext uri="{FF2B5EF4-FFF2-40B4-BE49-F238E27FC236}">
                <a16:creationId xmlns:a16="http://schemas.microsoft.com/office/drawing/2014/main" id="{77C02FC0-D6BD-4B69-8613-B1FBDA7AA01D}"/>
              </a:ext>
            </a:extLst>
          </p:cNvPr>
          <p:cNvSpPr txBox="1"/>
          <p:nvPr/>
        </p:nvSpPr>
        <p:spPr>
          <a:xfrm>
            <a:off x="5974081" y="3429000"/>
            <a:ext cx="45719" cy="369332"/>
          </a:xfrm>
          <a:prstGeom prst="rect">
            <a:avLst/>
          </a:prstGeom>
          <a:noFill/>
        </p:spPr>
        <p:txBody>
          <a:bodyPr wrap="square" rtlCol="0">
            <a:spAutoFit/>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496</TotalTime>
  <Words>1351</Words>
  <Application>Microsoft Office PowerPoint</Application>
  <PresentationFormat>Widescreen</PresentationFormat>
  <Paragraphs>215</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PROJECT OVERVIEW</vt:lpstr>
      <vt:lpstr>WHO ARE THE END USERS?</vt:lpstr>
      <vt:lpstr>PowerPoint Presentation</vt:lpstr>
      <vt:lpstr>OUR SOLUTION AND ITS VALUE PROPOSITION</vt:lpstr>
      <vt:lpstr>PowerPoint Presentation</vt:lpstr>
      <vt:lpstr>Dataset Description</vt:lpstr>
      <vt:lpstr>THE "WOW" IN OUR SOLUTION</vt:lpstr>
      <vt:lpstr>PowerPoint Presentation</vt:lpstr>
      <vt:lpstr>PowerPoint Presentation</vt:lpstr>
      <vt:lpstr>RESULTS</vt:lpstr>
      <vt:lpstr>PowerPoint Presentation</vt:lpstr>
      <vt:lpstr>3. Pivot Table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dillikumaran s</cp:lastModifiedBy>
  <cp:revision>50</cp:revision>
  <dcterms:created xsi:type="dcterms:W3CDTF">2024-03-29T15:07:22Z</dcterms:created>
  <dcterms:modified xsi:type="dcterms:W3CDTF">2024-08-31T17:39:17Z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