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Roboto"/>
      <p:regular r:id="rId34"/>
      <p:bold r:id="rId35"/>
      <p:italic r:id="rId36"/>
      <p:boldItalic r:id="rId37"/>
    </p:embeddedFont>
    <p:embeddedFont>
      <p:font typeface="Lato"/>
      <p:regular r:id="rId38"/>
      <p:bold r:id="rId39"/>
      <p:italic r:id="rId40"/>
      <p:boldItalic r:id="rId41"/>
    </p:embeddedFont>
    <p:embeddedFont>
      <p:font typeface="Merriweather"/>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D81C33-5667-4514-8F5E-5B735A266BB5}">
  <a:tblStyle styleId="{CBD81C33-5667-4514-8F5E-5B735A266B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2" Type="http://schemas.openxmlformats.org/officeDocument/2006/relationships/font" Target="fonts/Merriweather-regular.fntdata"/><Relationship Id="rId41" Type="http://schemas.openxmlformats.org/officeDocument/2006/relationships/font" Target="fonts/Lato-boldItalic.fntdata"/><Relationship Id="rId22" Type="http://schemas.openxmlformats.org/officeDocument/2006/relationships/slide" Target="slides/slide16.xml"/><Relationship Id="rId44" Type="http://schemas.openxmlformats.org/officeDocument/2006/relationships/font" Target="fonts/Merriweather-italic.fntdata"/><Relationship Id="rId21" Type="http://schemas.openxmlformats.org/officeDocument/2006/relationships/slide" Target="slides/slide15.xml"/><Relationship Id="rId43" Type="http://schemas.openxmlformats.org/officeDocument/2006/relationships/font" Target="fonts/Merriweather-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2a1434db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2a1434db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0df5a73da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0df5a73da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BB the buy condition for the strategy is when the close price goes below lower band of BB it’s a buy signal and sell when it crosses the high band of BB. It is a volatityl indicatore indicating how volatile the market is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2b00fb5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2b00fb5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2a1434db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2a1434db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0df5a73da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0df5a73da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 strategy follows an average for 14 period window. </a:t>
            </a:r>
            <a:r>
              <a:rPr lang="en" sz="1200">
                <a:solidFill>
                  <a:srgbClr val="111111"/>
                </a:solidFill>
                <a:latin typeface="Roboto"/>
                <a:ea typeface="Roboto"/>
                <a:cs typeface="Roboto"/>
                <a:sym typeface="Roboto"/>
              </a:rPr>
              <a:t>The buy condition for the Simple Moving Average (SMA) strategy is typically when the price crosses above the SMA line. And sell when below the SMA line showing a start of downtrend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2b00fb55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2b00fb55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2a1434db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62a1434db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0df5a73d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0df5a73d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Buy condition when 50 sma crosses 200 sma from below and sell when 50 crosses 200 SMA below (downwards)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2b00fb55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2b00fb55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2a1434db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2a1434db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0df5a73d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0df5a73d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0df5a73da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a0df5a73da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latin typeface="Roboto"/>
                <a:ea typeface="Roboto"/>
                <a:cs typeface="Roboto"/>
                <a:sym typeface="Roboto"/>
              </a:rPr>
              <a:t>The buy condition is when the MACD line crosses above the Signal line (indicating bullish momentum) and the MACD line is below zero.Sell Condition is MACD line crosses below the Signal line (indicating bearish momentum), the MACD line is above zero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2b00fb55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2b00fb55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2b00fb55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62b00fb55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62b00fb55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62b00fb55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0df5a73d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0df5a73da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0df5a73d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0df5a73d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0df5a73d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0df5a73d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calculating the strategies closing price has been considered, AVGO, NVDO following a strong uptrend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0df5a73da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0df5a73d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0df5a73da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0df5a73da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0df5a73da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0df5a73da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RSI Strategy we have taken the RSI High Level of 70 and RSI Low Level of 30. Level 70 suggests that the stock has been overbought and will soon follow a </a:t>
            </a:r>
            <a:r>
              <a:rPr lang="en"/>
              <a:t>downtrend</a:t>
            </a:r>
            <a:r>
              <a:rPr lang="en"/>
              <a:t> . RSI level of 30 suggests that the stock is oversold and will soon see an uptrend.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2b00fb55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2b00fb55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21.png"/><Relationship Id="rId5" Type="http://schemas.openxmlformats.org/officeDocument/2006/relationships/image" Target="../media/image17.pn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29.png"/><Relationship Id="rId6"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34.png"/><Relationship Id="rId5" Type="http://schemas.openxmlformats.org/officeDocument/2006/relationships/image" Target="../media/image33.png"/><Relationship Id="rId6"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8.png"/><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936300"/>
            <a:ext cx="8520600" cy="192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740"/>
              <a:t>Can Technical Indicator-based Stock Trading Strategies Perform Better than Top-performing Mutual Funds?</a:t>
            </a:r>
            <a:endParaRPr sz="2740"/>
          </a:p>
        </p:txBody>
      </p:sp>
      <p:sp>
        <p:nvSpPr>
          <p:cNvPr id="87" name="Google Shape;87;p13"/>
          <p:cNvSpPr txBox="1"/>
          <p:nvPr>
            <p:ph idx="1" type="subTitle"/>
          </p:nvPr>
        </p:nvSpPr>
        <p:spPr>
          <a:xfrm>
            <a:off x="1988850" y="743125"/>
            <a:ext cx="54615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MBAI 5300G - Programming and Data Processing</a:t>
            </a:r>
            <a:endParaRPr>
              <a:solidFill>
                <a:schemeClr val="dk1"/>
              </a:solidFill>
            </a:endParaRPr>
          </a:p>
        </p:txBody>
      </p:sp>
      <p:sp>
        <p:nvSpPr>
          <p:cNvPr id="88" name="Google Shape;88;p13"/>
          <p:cNvSpPr txBox="1"/>
          <p:nvPr/>
        </p:nvSpPr>
        <p:spPr>
          <a:xfrm>
            <a:off x="5191625" y="3911450"/>
            <a:ext cx="2815800" cy="9198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 sz="1300">
                <a:solidFill>
                  <a:schemeClr val="dk2"/>
                </a:solidFill>
                <a:latin typeface="Roboto"/>
                <a:ea typeface="Roboto"/>
                <a:cs typeface="Roboto"/>
                <a:sym typeface="Roboto"/>
              </a:rPr>
              <a:t>Group 3 Members:</a:t>
            </a:r>
            <a:endParaRPr sz="1300">
              <a:solidFill>
                <a:schemeClr val="dk2"/>
              </a:solidFill>
              <a:latin typeface="Roboto"/>
              <a:ea typeface="Roboto"/>
              <a:cs typeface="Roboto"/>
              <a:sym typeface="Roboto"/>
            </a:endParaRPr>
          </a:p>
          <a:p>
            <a:pPr indent="-311150" lvl="0" marL="457200" rtl="0" algn="just">
              <a:lnSpc>
                <a:spcPct val="115000"/>
              </a:lnSpc>
              <a:spcBef>
                <a:spcPts val="1200"/>
              </a:spcBef>
              <a:spcAft>
                <a:spcPts val="0"/>
              </a:spcAft>
              <a:buClr>
                <a:schemeClr val="dk2"/>
              </a:buClr>
              <a:buSzPts val="1300"/>
              <a:buFont typeface="Roboto"/>
              <a:buAutoNum type="arabicPeriod"/>
            </a:pPr>
            <a:r>
              <a:rPr lang="en" sz="1300">
                <a:solidFill>
                  <a:schemeClr val="dk2"/>
                </a:solidFill>
                <a:latin typeface="Roboto"/>
                <a:ea typeface="Roboto"/>
                <a:cs typeface="Roboto"/>
                <a:sym typeface="Roboto"/>
              </a:rPr>
              <a:t>Hema Appavu Krishnaraju</a:t>
            </a:r>
            <a:endParaRPr sz="1300">
              <a:solidFill>
                <a:schemeClr val="dk2"/>
              </a:solidFill>
              <a:latin typeface="Roboto"/>
              <a:ea typeface="Roboto"/>
              <a:cs typeface="Roboto"/>
              <a:sym typeface="Roboto"/>
            </a:endParaRPr>
          </a:p>
          <a:p>
            <a:pPr indent="-311150" lvl="0" marL="457200" rtl="0" algn="just">
              <a:lnSpc>
                <a:spcPct val="115000"/>
              </a:lnSpc>
              <a:spcBef>
                <a:spcPts val="0"/>
              </a:spcBef>
              <a:spcAft>
                <a:spcPts val="0"/>
              </a:spcAft>
              <a:buClr>
                <a:schemeClr val="dk2"/>
              </a:buClr>
              <a:buSzPts val="1300"/>
              <a:buFont typeface="Roboto"/>
              <a:buAutoNum type="arabicPeriod"/>
            </a:pPr>
            <a:r>
              <a:rPr lang="en" sz="1300">
                <a:solidFill>
                  <a:schemeClr val="dk2"/>
                </a:solidFill>
                <a:latin typeface="Roboto"/>
                <a:ea typeface="Roboto"/>
                <a:cs typeface="Roboto"/>
                <a:sym typeface="Roboto"/>
              </a:rPr>
              <a:t>Sonia Patel</a:t>
            </a:r>
            <a:endParaRPr sz="3600">
              <a:solidFill>
                <a:schemeClr val="dk2"/>
              </a:solidFill>
              <a:latin typeface="Merriweather"/>
              <a:ea typeface="Merriweather"/>
              <a:cs typeface="Merriweather"/>
              <a:sym typeface="Merriweather"/>
            </a:endParaRPr>
          </a:p>
          <a:p>
            <a:pPr indent="0" lvl="0" marL="0" rtl="0" algn="just">
              <a:spcBef>
                <a:spcPts val="120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idx="4294967295" type="title"/>
          </p:nvPr>
        </p:nvSpPr>
        <p:spPr>
          <a:xfrm>
            <a:off x="47350" y="0"/>
            <a:ext cx="4694100" cy="54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EDA Analysis of Bollinger Bands</a:t>
            </a:r>
            <a:endParaRPr sz="1800"/>
          </a:p>
        </p:txBody>
      </p:sp>
      <p:graphicFrame>
        <p:nvGraphicFramePr>
          <p:cNvPr id="153" name="Google Shape;153;p22"/>
          <p:cNvGraphicFramePr/>
          <p:nvPr/>
        </p:nvGraphicFramePr>
        <p:xfrm>
          <a:off x="6690050" y="1655450"/>
          <a:ext cx="3000000" cy="3000000"/>
        </p:xfrm>
        <a:graphic>
          <a:graphicData uri="http://schemas.openxmlformats.org/drawingml/2006/table">
            <a:tbl>
              <a:tblPr>
                <a:noFill/>
                <a:tableStyleId>{CBD81C33-5667-4514-8F5E-5B735A266BB5}</a:tableStyleId>
              </a:tblPr>
              <a:tblGrid>
                <a:gridCol w="1075700"/>
                <a:gridCol w="1242525"/>
              </a:tblGrid>
              <a:tr h="702100">
                <a:tc>
                  <a:txBody>
                    <a:bodyPr/>
                    <a:lstStyle/>
                    <a:p>
                      <a:pPr indent="0" lvl="0" marL="0" rtl="0" algn="ctr">
                        <a:spcBef>
                          <a:spcPts val="0"/>
                        </a:spcBef>
                        <a:spcAft>
                          <a:spcPts val="0"/>
                        </a:spcAft>
                        <a:buNone/>
                      </a:pPr>
                      <a:r>
                        <a:rPr lang="en"/>
                        <a:t>Successful Trades</a:t>
                      </a:r>
                      <a:endParaRPr/>
                    </a:p>
                  </a:txBody>
                  <a:tcPr marT="91425" marB="91425" marR="91425" marL="91425"/>
                </a:tc>
                <a:tc>
                  <a:txBody>
                    <a:bodyPr/>
                    <a:lstStyle/>
                    <a:p>
                      <a:pPr indent="0" lvl="0" marL="0" rtl="0" algn="ctr">
                        <a:spcBef>
                          <a:spcPts val="0"/>
                        </a:spcBef>
                        <a:spcAft>
                          <a:spcPts val="0"/>
                        </a:spcAft>
                        <a:buNone/>
                      </a:pPr>
                      <a:r>
                        <a:rPr lang="en"/>
                        <a:t>Unsuccessful Trades</a:t>
                      </a:r>
                      <a:endParaRPr/>
                    </a:p>
                  </a:txBody>
                  <a:tcPr marT="91425" marB="91425" marR="91425" marL="91425"/>
                </a:tc>
              </a:tr>
              <a:tr h="456375">
                <a:tc>
                  <a:txBody>
                    <a:bodyPr/>
                    <a:lstStyle/>
                    <a:p>
                      <a:pPr indent="0" lvl="0" marL="0" rtl="0" algn="ctr">
                        <a:spcBef>
                          <a:spcPts val="0"/>
                        </a:spcBef>
                        <a:spcAft>
                          <a:spcPts val="0"/>
                        </a:spcAft>
                        <a:buNone/>
                      </a:pPr>
                      <a:r>
                        <a:rPr lang="en"/>
                        <a:t>508</a:t>
                      </a:r>
                      <a:endParaRPr/>
                    </a:p>
                  </a:txBody>
                  <a:tcPr marT="91425" marB="91425" marR="91425" marL="91425"/>
                </a:tc>
                <a:tc>
                  <a:txBody>
                    <a:bodyPr/>
                    <a:lstStyle/>
                    <a:p>
                      <a:pPr indent="0" lvl="0" marL="0" rtl="0" algn="ctr">
                        <a:spcBef>
                          <a:spcPts val="0"/>
                        </a:spcBef>
                        <a:spcAft>
                          <a:spcPts val="0"/>
                        </a:spcAft>
                        <a:buNone/>
                      </a:pPr>
                      <a:r>
                        <a:rPr lang="en"/>
                        <a:t>116</a:t>
                      </a:r>
                      <a:endParaRPr/>
                    </a:p>
                  </a:txBody>
                  <a:tcPr marT="91425" marB="91425" marR="91425" marL="91425"/>
                </a:tc>
              </a:tr>
            </a:tbl>
          </a:graphicData>
        </a:graphic>
      </p:graphicFrame>
      <p:sp>
        <p:nvSpPr>
          <p:cNvPr id="154" name="Google Shape;154;p22"/>
          <p:cNvSpPr txBox="1"/>
          <p:nvPr/>
        </p:nvSpPr>
        <p:spPr>
          <a:xfrm>
            <a:off x="6779600" y="989225"/>
            <a:ext cx="21861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Lato"/>
                <a:ea typeface="Lato"/>
                <a:cs typeface="Lato"/>
                <a:sym typeface="Lato"/>
              </a:rPr>
              <a:t>The highest number of holding period is 302 days.</a:t>
            </a:r>
            <a:endParaRPr sz="1300">
              <a:solidFill>
                <a:schemeClr val="accent1"/>
              </a:solidFill>
              <a:latin typeface="Lato"/>
              <a:ea typeface="Lato"/>
              <a:cs typeface="Lato"/>
              <a:sym typeface="Lato"/>
            </a:endParaRPr>
          </a:p>
        </p:txBody>
      </p:sp>
      <p:pic>
        <p:nvPicPr>
          <p:cNvPr id="155" name="Google Shape;155;p22"/>
          <p:cNvPicPr preferRelativeResize="0"/>
          <p:nvPr/>
        </p:nvPicPr>
        <p:blipFill rotWithShape="1">
          <a:blip r:embed="rId3">
            <a:alphaModFix/>
          </a:blip>
          <a:srcRect b="0" l="0" r="-2312" t="-3295"/>
          <a:stretch/>
        </p:blipFill>
        <p:spPr>
          <a:xfrm>
            <a:off x="47350" y="472700"/>
            <a:ext cx="3602651" cy="2420149"/>
          </a:xfrm>
          <a:prstGeom prst="rect">
            <a:avLst/>
          </a:prstGeom>
          <a:noFill/>
          <a:ln>
            <a:noFill/>
          </a:ln>
        </p:spPr>
      </p:pic>
      <p:pic>
        <p:nvPicPr>
          <p:cNvPr id="156" name="Google Shape;156;p22"/>
          <p:cNvPicPr preferRelativeResize="0"/>
          <p:nvPr/>
        </p:nvPicPr>
        <p:blipFill>
          <a:blip r:embed="rId4">
            <a:alphaModFix/>
          </a:blip>
          <a:stretch>
            <a:fillRect/>
          </a:stretch>
        </p:blipFill>
        <p:spPr>
          <a:xfrm>
            <a:off x="3577200" y="549900"/>
            <a:ext cx="3112852" cy="2297475"/>
          </a:xfrm>
          <a:prstGeom prst="rect">
            <a:avLst/>
          </a:prstGeom>
          <a:noFill/>
          <a:ln>
            <a:noFill/>
          </a:ln>
        </p:spPr>
      </p:pic>
      <p:pic>
        <p:nvPicPr>
          <p:cNvPr id="157" name="Google Shape;157;p22"/>
          <p:cNvPicPr preferRelativeResize="0"/>
          <p:nvPr/>
        </p:nvPicPr>
        <p:blipFill>
          <a:blip r:embed="rId5">
            <a:alphaModFix/>
          </a:blip>
          <a:stretch>
            <a:fillRect/>
          </a:stretch>
        </p:blipFill>
        <p:spPr>
          <a:xfrm>
            <a:off x="3577200" y="2971175"/>
            <a:ext cx="3112849" cy="1979725"/>
          </a:xfrm>
          <a:prstGeom prst="rect">
            <a:avLst/>
          </a:prstGeom>
          <a:noFill/>
          <a:ln>
            <a:noFill/>
          </a:ln>
        </p:spPr>
      </p:pic>
      <p:pic>
        <p:nvPicPr>
          <p:cNvPr id="158" name="Google Shape;158;p22"/>
          <p:cNvPicPr preferRelativeResize="0"/>
          <p:nvPr/>
        </p:nvPicPr>
        <p:blipFill>
          <a:blip r:embed="rId6">
            <a:alphaModFix/>
          </a:blip>
          <a:stretch>
            <a:fillRect/>
          </a:stretch>
        </p:blipFill>
        <p:spPr>
          <a:xfrm>
            <a:off x="76200" y="2969050"/>
            <a:ext cx="3335250" cy="1945850"/>
          </a:xfrm>
          <a:prstGeom prst="rect">
            <a:avLst/>
          </a:prstGeom>
          <a:noFill/>
          <a:ln>
            <a:noFill/>
          </a:ln>
        </p:spPr>
      </p:pic>
      <p:graphicFrame>
        <p:nvGraphicFramePr>
          <p:cNvPr id="159" name="Google Shape;159;p22"/>
          <p:cNvGraphicFramePr/>
          <p:nvPr/>
        </p:nvGraphicFramePr>
        <p:xfrm>
          <a:off x="6737725" y="3176500"/>
          <a:ext cx="3000000" cy="3000000"/>
        </p:xfrm>
        <a:graphic>
          <a:graphicData uri="http://schemas.openxmlformats.org/drawingml/2006/table">
            <a:tbl>
              <a:tblPr>
                <a:noFill/>
                <a:tableStyleId>{CBD81C33-5667-4514-8F5E-5B735A266BB5}</a:tableStyleId>
              </a:tblPr>
              <a:tblGrid>
                <a:gridCol w="1076250"/>
                <a:gridCol w="1076250"/>
              </a:tblGrid>
              <a:tr h="730400">
                <a:tc>
                  <a:txBody>
                    <a:bodyPr/>
                    <a:lstStyle/>
                    <a:p>
                      <a:pPr indent="0" lvl="0" marL="0" rtl="0" algn="ctr">
                        <a:spcBef>
                          <a:spcPts val="0"/>
                        </a:spcBef>
                        <a:spcAft>
                          <a:spcPts val="0"/>
                        </a:spcAft>
                        <a:buNone/>
                      </a:pPr>
                      <a:r>
                        <a:rPr lang="en"/>
                        <a:t>Success Rate (%)</a:t>
                      </a:r>
                      <a:endParaRPr/>
                    </a:p>
                  </a:txBody>
                  <a:tcPr marT="91425" marB="91425" marR="91425" marL="91425"/>
                </a:tc>
                <a:tc>
                  <a:txBody>
                    <a:bodyPr/>
                    <a:lstStyle/>
                    <a:p>
                      <a:pPr indent="0" lvl="0" marL="0" rtl="0" algn="ctr">
                        <a:spcBef>
                          <a:spcPts val="0"/>
                        </a:spcBef>
                        <a:spcAft>
                          <a:spcPts val="0"/>
                        </a:spcAft>
                        <a:buNone/>
                      </a:pPr>
                      <a:r>
                        <a:rPr lang="en"/>
                        <a:t>Loss Rate(%)</a:t>
                      </a:r>
                      <a:endParaRPr/>
                    </a:p>
                  </a:txBody>
                  <a:tcPr marT="91425" marB="91425" marR="91425" marL="91425"/>
                </a:tc>
              </a:tr>
              <a:tr h="614475">
                <a:tc>
                  <a:txBody>
                    <a:bodyPr/>
                    <a:lstStyle/>
                    <a:p>
                      <a:pPr indent="0" lvl="0" marL="0" rtl="0" algn="ctr">
                        <a:spcBef>
                          <a:spcPts val="0"/>
                        </a:spcBef>
                        <a:spcAft>
                          <a:spcPts val="0"/>
                        </a:spcAft>
                        <a:buNone/>
                      </a:pPr>
                      <a:r>
                        <a:rPr lang="en"/>
                        <a:t>81.41</a:t>
                      </a:r>
                      <a:r>
                        <a:rPr lang="en"/>
                        <a:t>%</a:t>
                      </a:r>
                      <a:endParaRPr/>
                    </a:p>
                  </a:txBody>
                  <a:tcPr marT="91425" marB="91425" marR="91425" marL="91425"/>
                </a:tc>
                <a:tc>
                  <a:txBody>
                    <a:bodyPr/>
                    <a:lstStyle/>
                    <a:p>
                      <a:pPr indent="0" lvl="0" marL="0" rtl="0" algn="ctr">
                        <a:spcBef>
                          <a:spcPts val="0"/>
                        </a:spcBef>
                        <a:spcAft>
                          <a:spcPts val="0"/>
                        </a:spcAft>
                        <a:buNone/>
                      </a:pPr>
                      <a:r>
                        <a:rPr lang="en"/>
                        <a:t>18.54%</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727800" y="5949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Strategy 2- Bollinger Bands</a:t>
            </a:r>
            <a:endParaRPr/>
          </a:p>
        </p:txBody>
      </p:sp>
      <p:pic>
        <p:nvPicPr>
          <p:cNvPr id="165" name="Google Shape;165;p23"/>
          <p:cNvPicPr preferRelativeResize="0"/>
          <p:nvPr/>
        </p:nvPicPr>
        <p:blipFill>
          <a:blip r:embed="rId3">
            <a:alphaModFix/>
          </a:blip>
          <a:stretch>
            <a:fillRect/>
          </a:stretch>
        </p:blipFill>
        <p:spPr>
          <a:xfrm>
            <a:off x="152400" y="1486950"/>
            <a:ext cx="8839200" cy="34461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682775" y="6105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SMA</a:t>
            </a:r>
            <a:r>
              <a:rPr lang="en"/>
              <a:t>-Sum of Returns Year Wise </a:t>
            </a:r>
            <a:endParaRPr/>
          </a:p>
          <a:p>
            <a:pPr indent="0" lvl="0" marL="0" rtl="0" algn="l">
              <a:spcBef>
                <a:spcPts val="0"/>
              </a:spcBef>
              <a:spcAft>
                <a:spcPts val="0"/>
              </a:spcAft>
              <a:buNone/>
            </a:pPr>
            <a:r>
              <a:t/>
            </a:r>
            <a:endParaRPr/>
          </a:p>
        </p:txBody>
      </p:sp>
      <p:sp>
        <p:nvSpPr>
          <p:cNvPr id="171" name="Google Shape;171;p24"/>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24"/>
          <p:cNvPicPr preferRelativeResize="0"/>
          <p:nvPr/>
        </p:nvPicPr>
        <p:blipFill>
          <a:blip r:embed="rId3">
            <a:alphaModFix/>
          </a:blip>
          <a:stretch>
            <a:fillRect/>
          </a:stretch>
        </p:blipFill>
        <p:spPr>
          <a:xfrm>
            <a:off x="460900" y="1796600"/>
            <a:ext cx="7830575" cy="3050100"/>
          </a:xfrm>
          <a:prstGeom prst="rect">
            <a:avLst/>
          </a:prstGeom>
          <a:noFill/>
          <a:ln>
            <a:noFill/>
          </a:ln>
        </p:spPr>
      </p:pic>
      <p:sp>
        <p:nvSpPr>
          <p:cNvPr id="173" name="Google Shape;173;p24"/>
          <p:cNvSpPr txBox="1"/>
          <p:nvPr/>
        </p:nvSpPr>
        <p:spPr>
          <a:xfrm>
            <a:off x="1237625" y="1409425"/>
            <a:ext cx="2241000" cy="4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300">
              <a:solidFill>
                <a:schemeClr val="accent1"/>
              </a:solidFill>
              <a:latin typeface="Lato"/>
              <a:ea typeface="Lato"/>
              <a:cs typeface="Lato"/>
              <a:sym typeface="Lato"/>
            </a:endParaRPr>
          </a:p>
        </p:txBody>
      </p:sp>
      <p:sp>
        <p:nvSpPr>
          <p:cNvPr id="174" name="Google Shape;174;p24"/>
          <p:cNvSpPr txBox="1"/>
          <p:nvPr/>
        </p:nvSpPr>
        <p:spPr>
          <a:xfrm>
            <a:off x="5410250" y="1452900"/>
            <a:ext cx="2241000" cy="4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idx="4294967295" type="title"/>
          </p:nvPr>
        </p:nvSpPr>
        <p:spPr>
          <a:xfrm>
            <a:off x="363950" y="131500"/>
            <a:ext cx="4694100" cy="54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EDA Analysis of SMA</a:t>
            </a:r>
            <a:endParaRPr sz="1800"/>
          </a:p>
        </p:txBody>
      </p:sp>
      <p:graphicFrame>
        <p:nvGraphicFramePr>
          <p:cNvPr id="180" name="Google Shape;180;p25"/>
          <p:cNvGraphicFramePr/>
          <p:nvPr/>
        </p:nvGraphicFramePr>
        <p:xfrm>
          <a:off x="6669088" y="1836525"/>
          <a:ext cx="3000000" cy="3000000"/>
        </p:xfrm>
        <a:graphic>
          <a:graphicData uri="http://schemas.openxmlformats.org/drawingml/2006/table">
            <a:tbl>
              <a:tblPr>
                <a:noFill/>
                <a:tableStyleId>{CBD81C33-5667-4514-8F5E-5B735A266BB5}</a:tableStyleId>
              </a:tblPr>
              <a:tblGrid>
                <a:gridCol w="1122525"/>
                <a:gridCol w="1281050"/>
              </a:tblGrid>
              <a:tr h="702100">
                <a:tc>
                  <a:txBody>
                    <a:bodyPr/>
                    <a:lstStyle/>
                    <a:p>
                      <a:pPr indent="0" lvl="0" marL="0" rtl="0" algn="ctr">
                        <a:spcBef>
                          <a:spcPts val="0"/>
                        </a:spcBef>
                        <a:spcAft>
                          <a:spcPts val="0"/>
                        </a:spcAft>
                        <a:buNone/>
                      </a:pPr>
                      <a:r>
                        <a:rPr lang="en"/>
                        <a:t>Successful Trades</a:t>
                      </a:r>
                      <a:endParaRPr/>
                    </a:p>
                  </a:txBody>
                  <a:tcPr marT="91425" marB="91425" marR="91425" marL="91425"/>
                </a:tc>
                <a:tc>
                  <a:txBody>
                    <a:bodyPr/>
                    <a:lstStyle/>
                    <a:p>
                      <a:pPr indent="0" lvl="0" marL="0" rtl="0" algn="ctr">
                        <a:spcBef>
                          <a:spcPts val="0"/>
                        </a:spcBef>
                        <a:spcAft>
                          <a:spcPts val="0"/>
                        </a:spcAft>
                        <a:buNone/>
                      </a:pPr>
                      <a:r>
                        <a:rPr lang="en"/>
                        <a:t>Unsuccessful </a:t>
                      </a:r>
                      <a:r>
                        <a:rPr lang="en"/>
                        <a:t>Trades</a:t>
                      </a:r>
                      <a:endParaRPr/>
                    </a:p>
                  </a:txBody>
                  <a:tcPr marT="91425" marB="91425" marR="91425" marL="91425"/>
                </a:tc>
              </a:tr>
              <a:tr h="456375">
                <a:tc>
                  <a:txBody>
                    <a:bodyPr/>
                    <a:lstStyle/>
                    <a:p>
                      <a:pPr indent="0" lvl="0" marL="0" rtl="0" algn="ctr">
                        <a:spcBef>
                          <a:spcPts val="0"/>
                        </a:spcBef>
                        <a:spcAft>
                          <a:spcPts val="0"/>
                        </a:spcAft>
                        <a:buNone/>
                      </a:pPr>
                      <a:r>
                        <a:rPr lang="en"/>
                        <a:t>763</a:t>
                      </a:r>
                      <a:endParaRPr/>
                    </a:p>
                  </a:txBody>
                  <a:tcPr marT="91425" marB="91425" marR="91425" marL="91425"/>
                </a:tc>
                <a:tc>
                  <a:txBody>
                    <a:bodyPr/>
                    <a:lstStyle/>
                    <a:p>
                      <a:pPr indent="0" lvl="0" marL="0" rtl="0" algn="ctr">
                        <a:spcBef>
                          <a:spcPts val="0"/>
                        </a:spcBef>
                        <a:spcAft>
                          <a:spcPts val="0"/>
                        </a:spcAft>
                        <a:buNone/>
                      </a:pPr>
                      <a:r>
                        <a:rPr lang="en"/>
                        <a:t>1055</a:t>
                      </a:r>
                      <a:endParaRPr/>
                    </a:p>
                  </a:txBody>
                  <a:tcPr marT="91425" marB="91425" marR="91425" marL="91425"/>
                </a:tc>
              </a:tr>
            </a:tbl>
          </a:graphicData>
        </a:graphic>
      </p:graphicFrame>
      <p:sp>
        <p:nvSpPr>
          <p:cNvPr id="181" name="Google Shape;181;p25"/>
          <p:cNvSpPr txBox="1"/>
          <p:nvPr/>
        </p:nvSpPr>
        <p:spPr>
          <a:xfrm>
            <a:off x="6779600" y="1082600"/>
            <a:ext cx="2208300" cy="54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Lato"/>
                <a:ea typeface="Lato"/>
                <a:cs typeface="Lato"/>
                <a:sym typeface="Lato"/>
              </a:rPr>
              <a:t>The highest number of holding period is 108 days.</a:t>
            </a:r>
            <a:endParaRPr sz="1300">
              <a:solidFill>
                <a:schemeClr val="accent1"/>
              </a:solidFill>
              <a:latin typeface="Lato"/>
              <a:ea typeface="Lato"/>
              <a:cs typeface="Lato"/>
              <a:sym typeface="Lato"/>
            </a:endParaRPr>
          </a:p>
        </p:txBody>
      </p:sp>
      <p:pic>
        <p:nvPicPr>
          <p:cNvPr id="182" name="Google Shape;182;p25"/>
          <p:cNvPicPr preferRelativeResize="0"/>
          <p:nvPr/>
        </p:nvPicPr>
        <p:blipFill>
          <a:blip r:embed="rId3">
            <a:alphaModFix/>
          </a:blip>
          <a:stretch>
            <a:fillRect/>
          </a:stretch>
        </p:blipFill>
        <p:spPr>
          <a:xfrm>
            <a:off x="295075" y="606025"/>
            <a:ext cx="3083552" cy="2079401"/>
          </a:xfrm>
          <a:prstGeom prst="rect">
            <a:avLst/>
          </a:prstGeom>
          <a:noFill/>
          <a:ln>
            <a:noFill/>
          </a:ln>
        </p:spPr>
      </p:pic>
      <p:pic>
        <p:nvPicPr>
          <p:cNvPr id="183" name="Google Shape;183;p25"/>
          <p:cNvPicPr preferRelativeResize="0"/>
          <p:nvPr/>
        </p:nvPicPr>
        <p:blipFill>
          <a:blip r:embed="rId4">
            <a:alphaModFix/>
          </a:blip>
          <a:stretch>
            <a:fillRect/>
          </a:stretch>
        </p:blipFill>
        <p:spPr>
          <a:xfrm>
            <a:off x="3600175" y="606025"/>
            <a:ext cx="2957876" cy="2079400"/>
          </a:xfrm>
          <a:prstGeom prst="rect">
            <a:avLst/>
          </a:prstGeom>
          <a:noFill/>
          <a:ln>
            <a:noFill/>
          </a:ln>
        </p:spPr>
      </p:pic>
      <p:pic>
        <p:nvPicPr>
          <p:cNvPr id="184" name="Google Shape;184;p25"/>
          <p:cNvPicPr preferRelativeResize="0"/>
          <p:nvPr/>
        </p:nvPicPr>
        <p:blipFill>
          <a:blip r:embed="rId5">
            <a:alphaModFix/>
          </a:blip>
          <a:stretch>
            <a:fillRect/>
          </a:stretch>
        </p:blipFill>
        <p:spPr>
          <a:xfrm>
            <a:off x="3600175" y="2837825"/>
            <a:ext cx="3011375" cy="2153275"/>
          </a:xfrm>
          <a:prstGeom prst="rect">
            <a:avLst/>
          </a:prstGeom>
          <a:noFill/>
          <a:ln>
            <a:noFill/>
          </a:ln>
        </p:spPr>
      </p:pic>
      <p:pic>
        <p:nvPicPr>
          <p:cNvPr id="185" name="Google Shape;185;p25"/>
          <p:cNvPicPr preferRelativeResize="0"/>
          <p:nvPr/>
        </p:nvPicPr>
        <p:blipFill>
          <a:blip r:embed="rId6">
            <a:alphaModFix/>
          </a:blip>
          <a:stretch>
            <a:fillRect/>
          </a:stretch>
        </p:blipFill>
        <p:spPr>
          <a:xfrm>
            <a:off x="152400" y="2837826"/>
            <a:ext cx="3295374" cy="2067989"/>
          </a:xfrm>
          <a:prstGeom prst="rect">
            <a:avLst/>
          </a:prstGeom>
          <a:noFill/>
          <a:ln>
            <a:noFill/>
          </a:ln>
        </p:spPr>
      </p:pic>
      <p:graphicFrame>
        <p:nvGraphicFramePr>
          <p:cNvPr id="186" name="Google Shape;186;p25"/>
          <p:cNvGraphicFramePr/>
          <p:nvPr/>
        </p:nvGraphicFramePr>
        <p:xfrm>
          <a:off x="6672263" y="3335225"/>
          <a:ext cx="3000000" cy="3000000"/>
        </p:xfrm>
        <a:graphic>
          <a:graphicData uri="http://schemas.openxmlformats.org/drawingml/2006/table">
            <a:tbl>
              <a:tblPr>
                <a:noFill/>
                <a:tableStyleId>{CBD81C33-5667-4514-8F5E-5B735A266BB5}</a:tableStyleId>
              </a:tblPr>
              <a:tblGrid>
                <a:gridCol w="1198625"/>
                <a:gridCol w="1198625"/>
              </a:tblGrid>
              <a:tr h="702100">
                <a:tc>
                  <a:txBody>
                    <a:bodyPr/>
                    <a:lstStyle/>
                    <a:p>
                      <a:pPr indent="0" lvl="0" marL="0" rtl="0" algn="ctr">
                        <a:spcBef>
                          <a:spcPts val="0"/>
                        </a:spcBef>
                        <a:spcAft>
                          <a:spcPts val="0"/>
                        </a:spcAft>
                        <a:buNone/>
                      </a:pPr>
                      <a:r>
                        <a:rPr lang="en"/>
                        <a:t>Success </a:t>
                      </a:r>
                      <a:endParaRPr/>
                    </a:p>
                    <a:p>
                      <a:pPr indent="0" lvl="0" marL="0" rtl="0" algn="ctr">
                        <a:spcBef>
                          <a:spcPts val="0"/>
                        </a:spcBef>
                        <a:spcAft>
                          <a:spcPts val="0"/>
                        </a:spcAft>
                        <a:buNone/>
                      </a:pPr>
                      <a:r>
                        <a:rPr lang="en"/>
                        <a:t>Rate(%)</a:t>
                      </a:r>
                      <a:endParaRPr/>
                    </a:p>
                  </a:txBody>
                  <a:tcPr marT="91425" marB="91425" marR="91425" marL="91425"/>
                </a:tc>
                <a:tc>
                  <a:txBody>
                    <a:bodyPr/>
                    <a:lstStyle/>
                    <a:p>
                      <a:pPr indent="0" lvl="0" marL="0" rtl="0" algn="ctr">
                        <a:spcBef>
                          <a:spcPts val="0"/>
                        </a:spcBef>
                        <a:spcAft>
                          <a:spcPts val="0"/>
                        </a:spcAft>
                        <a:buNone/>
                      </a:pPr>
                      <a:r>
                        <a:rPr lang="en"/>
                        <a:t>Loss </a:t>
                      </a:r>
                      <a:endParaRPr/>
                    </a:p>
                    <a:p>
                      <a:pPr indent="0" lvl="0" marL="0" rtl="0" algn="ctr">
                        <a:spcBef>
                          <a:spcPts val="0"/>
                        </a:spcBef>
                        <a:spcAft>
                          <a:spcPts val="0"/>
                        </a:spcAft>
                        <a:buNone/>
                      </a:pPr>
                      <a:r>
                        <a:rPr lang="en"/>
                        <a:t>Rate(%)</a:t>
                      </a:r>
                      <a:endParaRPr/>
                    </a:p>
                  </a:txBody>
                  <a:tcPr marT="91425" marB="91425" marR="91425" marL="91425"/>
                </a:tc>
              </a:tr>
              <a:tr h="456375">
                <a:tc>
                  <a:txBody>
                    <a:bodyPr/>
                    <a:lstStyle/>
                    <a:p>
                      <a:pPr indent="0" lvl="0" marL="0" rtl="0" algn="ctr">
                        <a:spcBef>
                          <a:spcPts val="0"/>
                        </a:spcBef>
                        <a:spcAft>
                          <a:spcPts val="0"/>
                        </a:spcAft>
                        <a:buNone/>
                      </a:pPr>
                      <a:r>
                        <a:rPr lang="en"/>
                        <a:t>41.56%</a:t>
                      </a:r>
                      <a:endParaRPr/>
                    </a:p>
                  </a:txBody>
                  <a:tcPr marT="91425" marB="91425" marR="91425" marL="91425"/>
                </a:tc>
                <a:tc>
                  <a:txBody>
                    <a:bodyPr/>
                    <a:lstStyle/>
                    <a:p>
                      <a:pPr indent="0" lvl="0" marL="0" rtl="0" algn="ctr">
                        <a:spcBef>
                          <a:spcPts val="0"/>
                        </a:spcBef>
                        <a:spcAft>
                          <a:spcPts val="0"/>
                        </a:spcAft>
                        <a:buNone/>
                      </a:pPr>
                      <a:r>
                        <a:rPr lang="en"/>
                        <a:t>58.03%</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661325" y="5579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Strategy 3- Simple Moving Average </a:t>
            </a:r>
            <a:endParaRPr/>
          </a:p>
        </p:txBody>
      </p:sp>
      <p:pic>
        <p:nvPicPr>
          <p:cNvPr id="192" name="Google Shape;192;p26"/>
          <p:cNvPicPr preferRelativeResize="0"/>
          <p:nvPr/>
        </p:nvPicPr>
        <p:blipFill rotWithShape="1">
          <a:blip r:embed="rId3">
            <a:alphaModFix/>
          </a:blip>
          <a:srcRect b="0" l="0" r="0" t="3344"/>
          <a:stretch/>
        </p:blipFill>
        <p:spPr>
          <a:xfrm>
            <a:off x="163750" y="1583850"/>
            <a:ext cx="8980251" cy="34857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768800" y="5708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GC</a:t>
            </a:r>
            <a:r>
              <a:rPr lang="en"/>
              <a:t>-Sum of Returns Year Wise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8" name="Google Shape;198;p2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27"/>
          <p:cNvPicPr preferRelativeResize="0"/>
          <p:nvPr/>
        </p:nvPicPr>
        <p:blipFill>
          <a:blip r:embed="rId3">
            <a:alphaModFix/>
          </a:blip>
          <a:stretch>
            <a:fillRect/>
          </a:stretch>
        </p:blipFill>
        <p:spPr>
          <a:xfrm>
            <a:off x="727800" y="1493050"/>
            <a:ext cx="7688401" cy="3021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idx="4294967295" type="title"/>
          </p:nvPr>
        </p:nvSpPr>
        <p:spPr>
          <a:xfrm>
            <a:off x="363950" y="131500"/>
            <a:ext cx="4694100" cy="54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EDA Analysis of GC</a:t>
            </a:r>
            <a:endParaRPr sz="1800"/>
          </a:p>
        </p:txBody>
      </p:sp>
      <p:sp>
        <p:nvSpPr>
          <p:cNvPr id="205" name="Google Shape;205;p28"/>
          <p:cNvSpPr txBox="1"/>
          <p:nvPr/>
        </p:nvSpPr>
        <p:spPr>
          <a:xfrm>
            <a:off x="6632200" y="959575"/>
            <a:ext cx="2270400" cy="8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Lato"/>
                <a:ea typeface="Lato"/>
                <a:cs typeface="Lato"/>
                <a:sym typeface="Lato"/>
              </a:rPr>
              <a:t>The highest number of holding period is 1155 days.</a:t>
            </a:r>
            <a:endParaRPr sz="1300">
              <a:solidFill>
                <a:schemeClr val="accent1"/>
              </a:solidFill>
              <a:latin typeface="Lato"/>
              <a:ea typeface="Lato"/>
              <a:cs typeface="Lato"/>
              <a:sym typeface="Lato"/>
            </a:endParaRPr>
          </a:p>
        </p:txBody>
      </p:sp>
      <p:pic>
        <p:nvPicPr>
          <p:cNvPr id="206" name="Google Shape;206;p28"/>
          <p:cNvPicPr preferRelativeResize="0"/>
          <p:nvPr/>
        </p:nvPicPr>
        <p:blipFill>
          <a:blip r:embed="rId3">
            <a:alphaModFix/>
          </a:blip>
          <a:stretch>
            <a:fillRect/>
          </a:stretch>
        </p:blipFill>
        <p:spPr>
          <a:xfrm>
            <a:off x="152400" y="567725"/>
            <a:ext cx="3431326" cy="2071900"/>
          </a:xfrm>
          <a:prstGeom prst="rect">
            <a:avLst/>
          </a:prstGeom>
          <a:noFill/>
          <a:ln>
            <a:noFill/>
          </a:ln>
        </p:spPr>
      </p:pic>
      <p:pic>
        <p:nvPicPr>
          <p:cNvPr id="207" name="Google Shape;207;p28"/>
          <p:cNvPicPr preferRelativeResize="0"/>
          <p:nvPr/>
        </p:nvPicPr>
        <p:blipFill>
          <a:blip r:embed="rId4">
            <a:alphaModFix/>
          </a:blip>
          <a:stretch>
            <a:fillRect/>
          </a:stretch>
        </p:blipFill>
        <p:spPr>
          <a:xfrm>
            <a:off x="3638025" y="567725"/>
            <a:ext cx="2901075" cy="2119274"/>
          </a:xfrm>
          <a:prstGeom prst="rect">
            <a:avLst/>
          </a:prstGeom>
          <a:noFill/>
          <a:ln>
            <a:noFill/>
          </a:ln>
        </p:spPr>
      </p:pic>
      <p:pic>
        <p:nvPicPr>
          <p:cNvPr id="208" name="Google Shape;208;p28"/>
          <p:cNvPicPr preferRelativeResize="0"/>
          <p:nvPr/>
        </p:nvPicPr>
        <p:blipFill>
          <a:blip r:embed="rId5">
            <a:alphaModFix/>
          </a:blip>
          <a:stretch>
            <a:fillRect/>
          </a:stretch>
        </p:blipFill>
        <p:spPr>
          <a:xfrm>
            <a:off x="3731125" y="2800175"/>
            <a:ext cx="2807974" cy="2119275"/>
          </a:xfrm>
          <a:prstGeom prst="rect">
            <a:avLst/>
          </a:prstGeom>
          <a:noFill/>
          <a:ln>
            <a:noFill/>
          </a:ln>
        </p:spPr>
      </p:pic>
      <p:pic>
        <p:nvPicPr>
          <p:cNvPr id="209" name="Google Shape;209;p28"/>
          <p:cNvPicPr preferRelativeResize="0"/>
          <p:nvPr/>
        </p:nvPicPr>
        <p:blipFill>
          <a:blip r:embed="rId6">
            <a:alphaModFix/>
          </a:blip>
          <a:stretch>
            <a:fillRect/>
          </a:stretch>
        </p:blipFill>
        <p:spPr>
          <a:xfrm>
            <a:off x="192600" y="2783950"/>
            <a:ext cx="3391125" cy="2151700"/>
          </a:xfrm>
          <a:prstGeom prst="rect">
            <a:avLst/>
          </a:prstGeom>
          <a:noFill/>
          <a:ln>
            <a:noFill/>
          </a:ln>
        </p:spPr>
      </p:pic>
      <p:graphicFrame>
        <p:nvGraphicFramePr>
          <p:cNvPr id="210" name="Google Shape;210;p28"/>
          <p:cNvGraphicFramePr/>
          <p:nvPr/>
        </p:nvGraphicFramePr>
        <p:xfrm>
          <a:off x="6661700" y="3129275"/>
          <a:ext cx="3000000" cy="3000000"/>
        </p:xfrm>
        <a:graphic>
          <a:graphicData uri="http://schemas.openxmlformats.org/drawingml/2006/table">
            <a:tbl>
              <a:tblPr>
                <a:noFill/>
                <a:tableStyleId>{CBD81C33-5667-4514-8F5E-5B735A266BB5}</a:tableStyleId>
              </a:tblPr>
              <a:tblGrid>
                <a:gridCol w="1204300"/>
                <a:gridCol w="1204300"/>
              </a:tblGrid>
              <a:tr h="730400">
                <a:tc>
                  <a:txBody>
                    <a:bodyPr/>
                    <a:lstStyle/>
                    <a:p>
                      <a:pPr indent="0" lvl="0" marL="0" rtl="0" algn="ctr">
                        <a:spcBef>
                          <a:spcPts val="0"/>
                        </a:spcBef>
                        <a:spcAft>
                          <a:spcPts val="0"/>
                        </a:spcAft>
                        <a:buNone/>
                      </a:pPr>
                      <a:r>
                        <a:rPr lang="en"/>
                        <a:t>Success Rate (%)</a:t>
                      </a:r>
                      <a:endParaRPr/>
                    </a:p>
                  </a:txBody>
                  <a:tcPr marT="91425" marB="91425" marR="91425" marL="91425"/>
                </a:tc>
                <a:tc>
                  <a:txBody>
                    <a:bodyPr/>
                    <a:lstStyle/>
                    <a:p>
                      <a:pPr indent="0" lvl="0" marL="0" rtl="0" algn="ctr">
                        <a:spcBef>
                          <a:spcPts val="0"/>
                        </a:spcBef>
                        <a:spcAft>
                          <a:spcPts val="0"/>
                        </a:spcAft>
                        <a:buNone/>
                      </a:pPr>
                      <a:r>
                        <a:rPr lang="en"/>
                        <a:t>Loss Rate(%)</a:t>
                      </a:r>
                      <a:endParaRPr/>
                    </a:p>
                  </a:txBody>
                  <a:tcPr marT="91425" marB="91425" marR="91425" marL="91425"/>
                </a:tc>
              </a:tr>
              <a:tr h="614475">
                <a:tc>
                  <a:txBody>
                    <a:bodyPr/>
                    <a:lstStyle/>
                    <a:p>
                      <a:pPr indent="0" lvl="0" marL="0" rtl="0" algn="ctr">
                        <a:spcBef>
                          <a:spcPts val="0"/>
                        </a:spcBef>
                        <a:spcAft>
                          <a:spcPts val="0"/>
                        </a:spcAft>
                        <a:buNone/>
                      </a:pPr>
                      <a:r>
                        <a:rPr lang="en"/>
                        <a:t>58%</a:t>
                      </a:r>
                      <a:endParaRPr/>
                    </a:p>
                  </a:txBody>
                  <a:tcPr marT="91425" marB="91425" marR="91425" marL="91425"/>
                </a:tc>
                <a:tc>
                  <a:txBody>
                    <a:bodyPr/>
                    <a:lstStyle/>
                    <a:p>
                      <a:pPr indent="0" lvl="0" marL="0" rtl="0" algn="ctr">
                        <a:spcBef>
                          <a:spcPts val="0"/>
                        </a:spcBef>
                        <a:spcAft>
                          <a:spcPts val="0"/>
                        </a:spcAft>
                        <a:buNone/>
                      </a:pPr>
                      <a:r>
                        <a:rPr lang="en"/>
                        <a:t>42%</a:t>
                      </a:r>
                      <a:endParaRPr/>
                    </a:p>
                  </a:txBody>
                  <a:tcPr marT="91425" marB="91425" marR="91425" marL="91425"/>
                </a:tc>
              </a:tr>
            </a:tbl>
          </a:graphicData>
        </a:graphic>
      </p:graphicFrame>
      <p:graphicFrame>
        <p:nvGraphicFramePr>
          <p:cNvPr id="211" name="Google Shape;211;p28"/>
          <p:cNvGraphicFramePr/>
          <p:nvPr/>
        </p:nvGraphicFramePr>
        <p:xfrm>
          <a:off x="6662675" y="1873613"/>
          <a:ext cx="3000000" cy="3000000"/>
        </p:xfrm>
        <a:graphic>
          <a:graphicData uri="http://schemas.openxmlformats.org/drawingml/2006/table">
            <a:tbl>
              <a:tblPr>
                <a:noFill/>
                <a:tableStyleId>{CBD81C33-5667-4514-8F5E-5B735A266BB5}</a:tableStyleId>
              </a:tblPr>
              <a:tblGrid>
                <a:gridCol w="1134900"/>
                <a:gridCol w="1273700"/>
              </a:tblGrid>
              <a:tr h="1850">
                <a:tc>
                  <a:txBody>
                    <a:bodyPr/>
                    <a:lstStyle/>
                    <a:p>
                      <a:pPr indent="0" lvl="0" marL="0" rtl="0" algn="ctr">
                        <a:spcBef>
                          <a:spcPts val="0"/>
                        </a:spcBef>
                        <a:spcAft>
                          <a:spcPts val="0"/>
                        </a:spcAft>
                        <a:buNone/>
                      </a:pPr>
                      <a:r>
                        <a:rPr lang="en"/>
                        <a:t>Successful Trades</a:t>
                      </a:r>
                      <a:endParaRPr/>
                    </a:p>
                  </a:txBody>
                  <a:tcPr marT="91425" marB="91425" marR="91425" marL="91425"/>
                </a:tc>
                <a:tc>
                  <a:txBody>
                    <a:bodyPr/>
                    <a:lstStyle/>
                    <a:p>
                      <a:pPr indent="0" lvl="0" marL="0" rtl="0" algn="ctr">
                        <a:spcBef>
                          <a:spcPts val="0"/>
                        </a:spcBef>
                        <a:spcAft>
                          <a:spcPts val="0"/>
                        </a:spcAft>
                        <a:buNone/>
                      </a:pPr>
                      <a:r>
                        <a:rPr lang="en"/>
                        <a:t>Unsuccessful Trades</a:t>
                      </a:r>
                      <a:endParaRPr/>
                    </a:p>
                  </a:txBody>
                  <a:tcPr marT="91425" marB="91425" marR="91425" marL="91425"/>
                </a:tc>
              </a:tr>
              <a:tr h="1375">
                <a:tc>
                  <a:txBody>
                    <a:bodyPr/>
                    <a:lstStyle/>
                    <a:p>
                      <a:pPr indent="0" lvl="0" marL="0" rtl="0" algn="ctr">
                        <a:spcBef>
                          <a:spcPts val="0"/>
                        </a:spcBef>
                        <a:spcAft>
                          <a:spcPts val="0"/>
                        </a:spcAft>
                        <a:buNone/>
                      </a:pPr>
                      <a:r>
                        <a:rPr lang="en"/>
                        <a:t>29</a:t>
                      </a:r>
                      <a:endParaRPr/>
                    </a:p>
                  </a:txBody>
                  <a:tcPr marT="91425" marB="91425" marR="91425" marL="91425"/>
                </a:tc>
                <a:tc>
                  <a:txBody>
                    <a:bodyPr/>
                    <a:lstStyle/>
                    <a:p>
                      <a:pPr indent="0" lvl="0" marL="0" rtl="0" algn="ctr">
                        <a:spcBef>
                          <a:spcPts val="0"/>
                        </a:spcBef>
                        <a:spcAft>
                          <a:spcPts val="0"/>
                        </a:spcAft>
                        <a:buNone/>
                      </a:pPr>
                      <a:r>
                        <a:rPr lang="en"/>
                        <a:t>21</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727800" y="6260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Strategy 4-Golden Crossover </a:t>
            </a:r>
            <a:endParaRPr/>
          </a:p>
        </p:txBody>
      </p:sp>
      <p:pic>
        <p:nvPicPr>
          <p:cNvPr id="217" name="Google Shape;217;p29"/>
          <p:cNvPicPr preferRelativeResize="0"/>
          <p:nvPr/>
        </p:nvPicPr>
        <p:blipFill rotWithShape="1">
          <a:blip r:embed="rId3">
            <a:alphaModFix/>
          </a:blip>
          <a:srcRect b="-1579" l="0" r="0" t="1579"/>
          <a:stretch/>
        </p:blipFill>
        <p:spPr>
          <a:xfrm>
            <a:off x="197825" y="1447575"/>
            <a:ext cx="8839199" cy="3622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727800" y="5716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MACD - </a:t>
            </a:r>
            <a:r>
              <a:rPr lang="en"/>
              <a:t>Sum of Returns Year Wise </a:t>
            </a:r>
            <a:endParaRPr/>
          </a:p>
          <a:p>
            <a:pPr indent="0" lvl="0" marL="0" rtl="0" algn="l">
              <a:spcBef>
                <a:spcPts val="0"/>
              </a:spcBef>
              <a:spcAft>
                <a:spcPts val="0"/>
              </a:spcAft>
              <a:buNone/>
            </a:pPr>
            <a:r>
              <a:t/>
            </a:r>
            <a:endParaRPr/>
          </a:p>
        </p:txBody>
      </p:sp>
      <p:sp>
        <p:nvSpPr>
          <p:cNvPr id="223" name="Google Shape;223;p30"/>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24" name="Google Shape;224;p30"/>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5" name="Google Shape;225;p30"/>
          <p:cNvPicPr preferRelativeResize="0"/>
          <p:nvPr/>
        </p:nvPicPr>
        <p:blipFill>
          <a:blip r:embed="rId3">
            <a:alphaModFix/>
          </a:blip>
          <a:stretch>
            <a:fillRect/>
          </a:stretch>
        </p:blipFill>
        <p:spPr>
          <a:xfrm>
            <a:off x="378200" y="1743850"/>
            <a:ext cx="8140326" cy="3135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idx="4294967295" type="title"/>
          </p:nvPr>
        </p:nvSpPr>
        <p:spPr>
          <a:xfrm>
            <a:off x="212400" y="131500"/>
            <a:ext cx="4694100" cy="54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EDA Analysis of MACD</a:t>
            </a:r>
            <a:endParaRPr sz="1800"/>
          </a:p>
        </p:txBody>
      </p:sp>
      <p:sp>
        <p:nvSpPr>
          <p:cNvPr id="231" name="Google Shape;231;p31"/>
          <p:cNvSpPr txBox="1"/>
          <p:nvPr/>
        </p:nvSpPr>
        <p:spPr>
          <a:xfrm>
            <a:off x="6779600" y="958100"/>
            <a:ext cx="2262600" cy="54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Lato"/>
                <a:ea typeface="Lato"/>
                <a:cs typeface="Lato"/>
                <a:sym typeface="Lato"/>
              </a:rPr>
              <a:t>The highest number of holding period is 77 days.</a:t>
            </a:r>
            <a:endParaRPr sz="1300">
              <a:solidFill>
                <a:schemeClr val="accent1"/>
              </a:solidFill>
              <a:latin typeface="Lato"/>
              <a:ea typeface="Lato"/>
              <a:cs typeface="Lato"/>
              <a:sym typeface="Lato"/>
            </a:endParaRPr>
          </a:p>
        </p:txBody>
      </p:sp>
      <p:pic>
        <p:nvPicPr>
          <p:cNvPr id="232" name="Google Shape;232;p31"/>
          <p:cNvPicPr preferRelativeResize="0"/>
          <p:nvPr/>
        </p:nvPicPr>
        <p:blipFill>
          <a:blip r:embed="rId3">
            <a:alphaModFix/>
          </a:blip>
          <a:stretch>
            <a:fillRect/>
          </a:stretch>
        </p:blipFill>
        <p:spPr>
          <a:xfrm>
            <a:off x="0" y="681400"/>
            <a:ext cx="3621599" cy="2355450"/>
          </a:xfrm>
          <a:prstGeom prst="rect">
            <a:avLst/>
          </a:prstGeom>
          <a:noFill/>
          <a:ln>
            <a:noFill/>
          </a:ln>
        </p:spPr>
      </p:pic>
      <p:pic>
        <p:nvPicPr>
          <p:cNvPr id="233" name="Google Shape;233;p31"/>
          <p:cNvPicPr preferRelativeResize="0"/>
          <p:nvPr/>
        </p:nvPicPr>
        <p:blipFill>
          <a:blip r:embed="rId4">
            <a:alphaModFix/>
          </a:blip>
          <a:stretch>
            <a:fillRect/>
          </a:stretch>
        </p:blipFill>
        <p:spPr>
          <a:xfrm>
            <a:off x="3685400" y="681400"/>
            <a:ext cx="2872650" cy="2355450"/>
          </a:xfrm>
          <a:prstGeom prst="rect">
            <a:avLst/>
          </a:prstGeom>
          <a:noFill/>
          <a:ln>
            <a:noFill/>
          </a:ln>
        </p:spPr>
      </p:pic>
      <p:pic>
        <p:nvPicPr>
          <p:cNvPr id="234" name="Google Shape;234;p31"/>
          <p:cNvPicPr preferRelativeResize="0"/>
          <p:nvPr/>
        </p:nvPicPr>
        <p:blipFill>
          <a:blip r:embed="rId5">
            <a:alphaModFix/>
          </a:blip>
          <a:stretch>
            <a:fillRect/>
          </a:stretch>
        </p:blipFill>
        <p:spPr>
          <a:xfrm>
            <a:off x="3685400" y="3103775"/>
            <a:ext cx="2926577" cy="1932376"/>
          </a:xfrm>
          <a:prstGeom prst="rect">
            <a:avLst/>
          </a:prstGeom>
          <a:noFill/>
          <a:ln>
            <a:noFill/>
          </a:ln>
        </p:spPr>
      </p:pic>
      <p:pic>
        <p:nvPicPr>
          <p:cNvPr id="235" name="Google Shape;235;p31"/>
          <p:cNvPicPr preferRelativeResize="0"/>
          <p:nvPr/>
        </p:nvPicPr>
        <p:blipFill>
          <a:blip r:embed="rId6">
            <a:alphaModFix/>
          </a:blip>
          <a:stretch>
            <a:fillRect/>
          </a:stretch>
        </p:blipFill>
        <p:spPr>
          <a:xfrm>
            <a:off x="97875" y="3103775"/>
            <a:ext cx="3523726" cy="1932375"/>
          </a:xfrm>
          <a:prstGeom prst="rect">
            <a:avLst/>
          </a:prstGeom>
          <a:noFill/>
          <a:ln>
            <a:noFill/>
          </a:ln>
        </p:spPr>
      </p:pic>
      <p:graphicFrame>
        <p:nvGraphicFramePr>
          <p:cNvPr id="236" name="Google Shape;236;p31"/>
          <p:cNvGraphicFramePr/>
          <p:nvPr/>
        </p:nvGraphicFramePr>
        <p:xfrm>
          <a:off x="6662650" y="3207975"/>
          <a:ext cx="3000000" cy="3000000"/>
        </p:xfrm>
        <a:graphic>
          <a:graphicData uri="http://schemas.openxmlformats.org/drawingml/2006/table">
            <a:tbl>
              <a:tblPr>
                <a:noFill/>
                <a:tableStyleId>{CBD81C33-5667-4514-8F5E-5B735A266BB5}</a:tableStyleId>
              </a:tblPr>
              <a:tblGrid>
                <a:gridCol w="1162250"/>
                <a:gridCol w="1162250"/>
              </a:tblGrid>
              <a:tr h="730400">
                <a:tc>
                  <a:txBody>
                    <a:bodyPr/>
                    <a:lstStyle/>
                    <a:p>
                      <a:pPr indent="0" lvl="0" marL="0" rtl="0" algn="ctr">
                        <a:spcBef>
                          <a:spcPts val="0"/>
                        </a:spcBef>
                        <a:spcAft>
                          <a:spcPts val="0"/>
                        </a:spcAft>
                        <a:buNone/>
                      </a:pPr>
                      <a:r>
                        <a:rPr lang="en"/>
                        <a:t>Success Rate (%)</a:t>
                      </a:r>
                      <a:endParaRPr/>
                    </a:p>
                  </a:txBody>
                  <a:tcPr marT="91425" marB="91425" marR="91425" marL="91425"/>
                </a:tc>
                <a:tc>
                  <a:txBody>
                    <a:bodyPr/>
                    <a:lstStyle/>
                    <a:p>
                      <a:pPr indent="0" lvl="0" marL="0" rtl="0" algn="ctr">
                        <a:spcBef>
                          <a:spcPts val="0"/>
                        </a:spcBef>
                        <a:spcAft>
                          <a:spcPts val="0"/>
                        </a:spcAft>
                        <a:buNone/>
                      </a:pPr>
                      <a:r>
                        <a:rPr lang="en"/>
                        <a:t>Loss Rate(%)</a:t>
                      </a:r>
                      <a:endParaRPr/>
                    </a:p>
                  </a:txBody>
                  <a:tcPr marT="91425" marB="91425" marR="91425" marL="91425"/>
                </a:tc>
              </a:tr>
              <a:tr h="614475">
                <a:tc>
                  <a:txBody>
                    <a:bodyPr/>
                    <a:lstStyle/>
                    <a:p>
                      <a:pPr indent="0" lvl="0" marL="0" rtl="0" algn="ctr">
                        <a:spcBef>
                          <a:spcPts val="0"/>
                        </a:spcBef>
                        <a:spcAft>
                          <a:spcPts val="0"/>
                        </a:spcAft>
                        <a:buNone/>
                      </a:pPr>
                      <a:r>
                        <a:rPr lang="en"/>
                        <a:t>77.30%</a:t>
                      </a:r>
                      <a:endParaRPr/>
                    </a:p>
                  </a:txBody>
                  <a:tcPr marT="91425" marB="91425" marR="91425" marL="91425"/>
                </a:tc>
                <a:tc>
                  <a:txBody>
                    <a:bodyPr/>
                    <a:lstStyle/>
                    <a:p>
                      <a:pPr indent="0" lvl="0" marL="0" rtl="0" algn="ctr">
                        <a:spcBef>
                          <a:spcPts val="0"/>
                        </a:spcBef>
                        <a:spcAft>
                          <a:spcPts val="0"/>
                        </a:spcAft>
                        <a:buNone/>
                      </a:pPr>
                      <a:r>
                        <a:rPr lang="en"/>
                        <a:t>22.69%</a:t>
                      </a:r>
                      <a:endParaRPr/>
                    </a:p>
                  </a:txBody>
                  <a:tcPr marT="91425" marB="91425" marR="91425" marL="91425"/>
                </a:tc>
              </a:tr>
            </a:tbl>
          </a:graphicData>
        </a:graphic>
      </p:graphicFrame>
      <p:graphicFrame>
        <p:nvGraphicFramePr>
          <p:cNvPr id="237" name="Google Shape;237;p31"/>
          <p:cNvGraphicFramePr/>
          <p:nvPr/>
        </p:nvGraphicFramePr>
        <p:xfrm>
          <a:off x="6662675" y="1873613"/>
          <a:ext cx="3000000" cy="3000000"/>
        </p:xfrm>
        <a:graphic>
          <a:graphicData uri="http://schemas.openxmlformats.org/drawingml/2006/table">
            <a:tbl>
              <a:tblPr>
                <a:noFill/>
                <a:tableStyleId>{CBD81C33-5667-4514-8F5E-5B735A266BB5}</a:tableStyleId>
              </a:tblPr>
              <a:tblGrid>
                <a:gridCol w="1124400"/>
                <a:gridCol w="1261950"/>
              </a:tblGrid>
              <a:tr h="1850">
                <a:tc>
                  <a:txBody>
                    <a:bodyPr/>
                    <a:lstStyle/>
                    <a:p>
                      <a:pPr indent="0" lvl="0" marL="0" rtl="0" algn="ctr">
                        <a:spcBef>
                          <a:spcPts val="0"/>
                        </a:spcBef>
                        <a:spcAft>
                          <a:spcPts val="0"/>
                        </a:spcAft>
                        <a:buNone/>
                      </a:pPr>
                      <a:r>
                        <a:rPr lang="en"/>
                        <a:t>Successful Trades</a:t>
                      </a:r>
                      <a:endParaRPr/>
                    </a:p>
                  </a:txBody>
                  <a:tcPr marT="91425" marB="91425" marR="91425" marL="91425"/>
                </a:tc>
                <a:tc>
                  <a:txBody>
                    <a:bodyPr/>
                    <a:lstStyle/>
                    <a:p>
                      <a:pPr indent="0" lvl="0" marL="0" rtl="0" algn="ctr">
                        <a:spcBef>
                          <a:spcPts val="0"/>
                        </a:spcBef>
                        <a:spcAft>
                          <a:spcPts val="0"/>
                        </a:spcAft>
                        <a:buNone/>
                      </a:pPr>
                      <a:r>
                        <a:rPr lang="en"/>
                        <a:t>Unsuccessful Trades</a:t>
                      </a:r>
                      <a:endParaRPr/>
                    </a:p>
                  </a:txBody>
                  <a:tcPr marT="91425" marB="91425" marR="91425" marL="91425"/>
                </a:tc>
              </a:tr>
              <a:tr h="1375">
                <a:tc>
                  <a:txBody>
                    <a:bodyPr/>
                    <a:lstStyle/>
                    <a:p>
                      <a:pPr indent="0" lvl="0" marL="0" rtl="0" algn="ctr">
                        <a:spcBef>
                          <a:spcPts val="0"/>
                        </a:spcBef>
                        <a:spcAft>
                          <a:spcPts val="0"/>
                        </a:spcAft>
                        <a:buNone/>
                      </a:pPr>
                      <a:r>
                        <a:rPr lang="en"/>
                        <a:t>201</a:t>
                      </a:r>
                      <a:endParaRPr/>
                    </a:p>
                  </a:txBody>
                  <a:tcPr marT="91425" marB="91425" marR="91425" marL="91425"/>
                </a:tc>
                <a:tc>
                  <a:txBody>
                    <a:bodyPr/>
                    <a:lstStyle/>
                    <a:p>
                      <a:pPr indent="0" lvl="0" marL="0" rtl="0" algn="ctr">
                        <a:spcBef>
                          <a:spcPts val="0"/>
                        </a:spcBef>
                        <a:spcAft>
                          <a:spcPts val="0"/>
                        </a:spcAft>
                        <a:buNone/>
                      </a:pPr>
                      <a:r>
                        <a:rPr lang="en"/>
                        <a:t>59</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994025" y="1418125"/>
            <a:ext cx="2282400" cy="5850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Dataset </a:t>
            </a:r>
            <a:endParaRPr/>
          </a:p>
        </p:txBody>
      </p:sp>
      <p:sp>
        <p:nvSpPr>
          <p:cNvPr id="94" name="Google Shape;94;p14"/>
          <p:cNvSpPr txBox="1"/>
          <p:nvPr>
            <p:ph idx="1" type="body"/>
          </p:nvPr>
        </p:nvSpPr>
        <p:spPr>
          <a:xfrm>
            <a:off x="207975" y="2078875"/>
            <a:ext cx="377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dataset is collected from Yahoo Finance from 2013 to 2023(current date) for 10 stocks which are in the Mutual Fund TDB908.</a:t>
            </a:r>
            <a:endParaRPr/>
          </a:p>
          <a:p>
            <a:pPr indent="-311150" lvl="0" marL="457200" rtl="0" algn="l">
              <a:spcBef>
                <a:spcPts val="0"/>
              </a:spcBef>
              <a:spcAft>
                <a:spcPts val="0"/>
              </a:spcAft>
              <a:buSzPts val="1300"/>
              <a:buChar char="●"/>
            </a:pPr>
            <a:r>
              <a:rPr lang="en"/>
              <a:t>The stocks are : Microsoft(MSFT), Apple(AAPL), Tesla(TSLA), Nvidia(NVDA), Amazon(AMZN), Meta(META), Google(GOOGL), Goog(GOOG), Broadcom Inc(AVGO), Pepsico Inc(PEP).</a:t>
            </a:r>
            <a:endParaRPr/>
          </a:p>
          <a:p>
            <a:pPr indent="0" lvl="0" marL="457200" rtl="0" algn="l">
              <a:spcBef>
                <a:spcPts val="1200"/>
              </a:spcBef>
              <a:spcAft>
                <a:spcPts val="1200"/>
              </a:spcAft>
              <a:buNone/>
            </a:pPr>
            <a:r>
              <a:t/>
            </a:r>
            <a:endParaRPr/>
          </a:p>
        </p:txBody>
      </p:sp>
      <p:sp>
        <p:nvSpPr>
          <p:cNvPr id="95" name="Google Shape;95;p14"/>
          <p:cNvSpPr txBox="1"/>
          <p:nvPr>
            <p:ph idx="2" type="body"/>
          </p:nvPr>
        </p:nvSpPr>
        <p:spPr>
          <a:xfrm>
            <a:off x="4495850" y="2180050"/>
            <a:ext cx="42900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AutoNum type="arabicPeriod"/>
            </a:pPr>
            <a:r>
              <a:rPr lang="en"/>
              <a:t>Relative Strength Index(RSI)</a:t>
            </a:r>
            <a:endParaRPr/>
          </a:p>
          <a:p>
            <a:pPr indent="-311150" lvl="0" marL="457200" rtl="0" algn="l">
              <a:lnSpc>
                <a:spcPct val="150000"/>
              </a:lnSpc>
              <a:spcBef>
                <a:spcPts val="0"/>
              </a:spcBef>
              <a:spcAft>
                <a:spcPts val="0"/>
              </a:spcAft>
              <a:buSzPts val="1300"/>
              <a:buAutoNum type="arabicPeriod"/>
            </a:pPr>
            <a:r>
              <a:rPr lang="en"/>
              <a:t>Bollinger Bands (BB)</a:t>
            </a:r>
            <a:endParaRPr/>
          </a:p>
          <a:p>
            <a:pPr indent="-311150" lvl="0" marL="457200" rtl="0" algn="l">
              <a:lnSpc>
                <a:spcPct val="150000"/>
              </a:lnSpc>
              <a:spcBef>
                <a:spcPts val="0"/>
              </a:spcBef>
              <a:spcAft>
                <a:spcPts val="0"/>
              </a:spcAft>
              <a:buSzPts val="1300"/>
              <a:buAutoNum type="arabicPeriod"/>
            </a:pPr>
            <a:r>
              <a:rPr lang="en"/>
              <a:t>Simple Moving Average (SMA)</a:t>
            </a:r>
            <a:endParaRPr/>
          </a:p>
          <a:p>
            <a:pPr indent="-311150" lvl="0" marL="457200" rtl="0" algn="l">
              <a:lnSpc>
                <a:spcPct val="150000"/>
              </a:lnSpc>
              <a:spcBef>
                <a:spcPts val="0"/>
              </a:spcBef>
              <a:spcAft>
                <a:spcPts val="0"/>
              </a:spcAft>
              <a:buSzPts val="1300"/>
              <a:buAutoNum type="arabicPeriod"/>
            </a:pPr>
            <a:r>
              <a:rPr lang="en"/>
              <a:t>Golden Crossover (GC)</a:t>
            </a:r>
            <a:endParaRPr/>
          </a:p>
          <a:p>
            <a:pPr indent="-311150" lvl="0" marL="457200" rtl="0" algn="l">
              <a:lnSpc>
                <a:spcPct val="150000"/>
              </a:lnSpc>
              <a:spcBef>
                <a:spcPts val="0"/>
              </a:spcBef>
              <a:spcAft>
                <a:spcPts val="0"/>
              </a:spcAft>
              <a:buSzPts val="1300"/>
              <a:buAutoNum type="arabicPeriod"/>
            </a:pPr>
            <a:r>
              <a:rPr lang="en"/>
              <a:t>Moving Average Convergence/Divergence(MACD)</a:t>
            </a:r>
            <a:endParaRPr/>
          </a:p>
        </p:txBody>
      </p:sp>
      <p:sp>
        <p:nvSpPr>
          <p:cNvPr id="96" name="Google Shape;96;p14"/>
          <p:cNvSpPr txBox="1"/>
          <p:nvPr/>
        </p:nvSpPr>
        <p:spPr>
          <a:xfrm>
            <a:off x="4572000" y="1540075"/>
            <a:ext cx="3532800" cy="5388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b="1" lang="en" sz="2300">
                <a:solidFill>
                  <a:schemeClr val="dk2"/>
                </a:solidFill>
                <a:latin typeface="Raleway"/>
                <a:ea typeface="Raleway"/>
                <a:cs typeface="Raleway"/>
                <a:sym typeface="Raleway"/>
              </a:rPr>
              <a:t>Technical</a:t>
            </a:r>
            <a:r>
              <a:rPr lang="en" sz="2300">
                <a:solidFill>
                  <a:schemeClr val="accent1"/>
                </a:solidFill>
                <a:latin typeface="Lato"/>
                <a:ea typeface="Lato"/>
                <a:cs typeface="Lato"/>
                <a:sym typeface="Lato"/>
              </a:rPr>
              <a:t> </a:t>
            </a:r>
            <a:r>
              <a:rPr b="1" lang="en" sz="2300">
                <a:solidFill>
                  <a:schemeClr val="dk2"/>
                </a:solidFill>
                <a:latin typeface="Raleway"/>
                <a:ea typeface="Raleway"/>
                <a:cs typeface="Raleway"/>
                <a:sym typeface="Raleway"/>
              </a:rPr>
              <a:t>Strategies </a:t>
            </a:r>
            <a:endParaRPr b="1" sz="2300">
              <a:solidFill>
                <a:schemeClr val="dk2"/>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661325" y="5579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Strategy 5 - MACD</a:t>
            </a:r>
            <a:endParaRPr/>
          </a:p>
        </p:txBody>
      </p:sp>
      <p:pic>
        <p:nvPicPr>
          <p:cNvPr id="243" name="Google Shape;243;p32"/>
          <p:cNvPicPr preferRelativeResize="0"/>
          <p:nvPr/>
        </p:nvPicPr>
        <p:blipFill>
          <a:blip r:embed="rId3">
            <a:alphaModFix/>
          </a:blip>
          <a:stretch>
            <a:fillRect/>
          </a:stretch>
        </p:blipFill>
        <p:spPr>
          <a:xfrm>
            <a:off x="101525" y="1284700"/>
            <a:ext cx="8645602" cy="38588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727800" y="6261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and Actual Returns For All Strategies</a:t>
            </a:r>
            <a:endParaRPr/>
          </a:p>
        </p:txBody>
      </p:sp>
      <p:sp>
        <p:nvSpPr>
          <p:cNvPr id="249" name="Google Shape;249;p33"/>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50" name="Google Shape;250;p33"/>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1" name="Google Shape;251;p33"/>
          <p:cNvPicPr preferRelativeResize="0"/>
          <p:nvPr/>
        </p:nvPicPr>
        <p:blipFill rotWithShape="1">
          <a:blip r:embed="rId3">
            <a:alphaModFix/>
          </a:blip>
          <a:srcRect b="0" l="1661" r="0" t="0"/>
          <a:stretch/>
        </p:blipFill>
        <p:spPr>
          <a:xfrm>
            <a:off x="654075" y="1682100"/>
            <a:ext cx="7835850" cy="2657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727800" y="575350"/>
            <a:ext cx="7688400" cy="55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Actual Return vs TD Mutual Fund -TDB908</a:t>
            </a:r>
            <a:endParaRPr/>
          </a:p>
        </p:txBody>
      </p:sp>
      <p:sp>
        <p:nvSpPr>
          <p:cNvPr id="257" name="Google Shape;257;p34"/>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8" name="Google Shape;258;p34"/>
          <p:cNvPicPr preferRelativeResize="0"/>
          <p:nvPr/>
        </p:nvPicPr>
        <p:blipFill>
          <a:blip r:embed="rId3">
            <a:alphaModFix/>
          </a:blip>
          <a:stretch>
            <a:fillRect/>
          </a:stretch>
        </p:blipFill>
        <p:spPr>
          <a:xfrm>
            <a:off x="4643600" y="1764000"/>
            <a:ext cx="4189700" cy="2855250"/>
          </a:xfrm>
          <a:prstGeom prst="rect">
            <a:avLst/>
          </a:prstGeom>
          <a:noFill/>
          <a:ln>
            <a:noFill/>
          </a:ln>
        </p:spPr>
      </p:pic>
      <p:pic>
        <p:nvPicPr>
          <p:cNvPr id="259" name="Google Shape;259;p34"/>
          <p:cNvPicPr preferRelativeResize="0"/>
          <p:nvPr/>
        </p:nvPicPr>
        <p:blipFill>
          <a:blip r:embed="rId4">
            <a:alphaModFix/>
          </a:blip>
          <a:stretch>
            <a:fillRect/>
          </a:stretch>
        </p:blipFill>
        <p:spPr>
          <a:xfrm>
            <a:off x="150000" y="1645925"/>
            <a:ext cx="4270276" cy="29429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727800" y="6023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Insights </a:t>
            </a:r>
            <a:endParaRPr/>
          </a:p>
        </p:txBody>
      </p:sp>
      <p:sp>
        <p:nvSpPr>
          <p:cNvPr id="265" name="Google Shape;265;p35"/>
          <p:cNvSpPr txBox="1"/>
          <p:nvPr>
            <p:ph idx="1" type="body"/>
          </p:nvPr>
        </p:nvSpPr>
        <p:spPr>
          <a:xfrm>
            <a:off x="626975" y="1496350"/>
            <a:ext cx="81033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The highest Success Rate for trades was for RSI Strategy for 10 years which was 83%.</a:t>
            </a:r>
            <a:endParaRPr/>
          </a:p>
          <a:p>
            <a:pPr indent="-311150" lvl="0" marL="457200" rtl="0" algn="l">
              <a:lnSpc>
                <a:spcPct val="150000"/>
              </a:lnSpc>
              <a:spcBef>
                <a:spcPts val="0"/>
              </a:spcBef>
              <a:spcAft>
                <a:spcPts val="0"/>
              </a:spcAft>
              <a:buSzPts val="1300"/>
              <a:buChar char="●"/>
            </a:pPr>
            <a:r>
              <a:rPr lang="en"/>
              <a:t>The highest Loss Rate for Trades was for SMA strategy for 10 years which was 58%.</a:t>
            </a:r>
            <a:endParaRPr/>
          </a:p>
          <a:p>
            <a:pPr indent="-311150" lvl="0" marL="457200" rtl="0" algn="l">
              <a:lnSpc>
                <a:spcPct val="150000"/>
              </a:lnSpc>
              <a:spcBef>
                <a:spcPts val="0"/>
              </a:spcBef>
              <a:spcAft>
                <a:spcPts val="0"/>
              </a:spcAft>
              <a:buSzPts val="1300"/>
              <a:buChar char="●"/>
            </a:pPr>
            <a:r>
              <a:rPr lang="en"/>
              <a:t>The highest holding period for Golden Crossover was of 1155 days with very low success rate.</a:t>
            </a:r>
            <a:endParaRPr/>
          </a:p>
          <a:p>
            <a:pPr indent="-311150" lvl="0" marL="457200" rtl="0" algn="l">
              <a:lnSpc>
                <a:spcPct val="150000"/>
              </a:lnSpc>
              <a:spcBef>
                <a:spcPts val="0"/>
              </a:spcBef>
              <a:spcAft>
                <a:spcPts val="0"/>
              </a:spcAft>
              <a:buSzPts val="1300"/>
              <a:buChar char="●"/>
            </a:pPr>
            <a:r>
              <a:rPr lang="en"/>
              <a:t>Actual return for all 10 years was highest for RSI Strategy which was </a:t>
            </a:r>
            <a:r>
              <a:rPr lang="en"/>
              <a:t>around 19% and the lowest was SMA with 2.7%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ctrTitle"/>
          </p:nvPr>
        </p:nvSpPr>
        <p:spPr>
          <a:xfrm>
            <a:off x="768350" y="707725"/>
            <a:ext cx="80406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 Cleaning and Preprocessing</a:t>
            </a:r>
            <a:endParaRPr/>
          </a:p>
        </p:txBody>
      </p:sp>
      <p:sp>
        <p:nvSpPr>
          <p:cNvPr id="102" name="Google Shape;102;p15"/>
          <p:cNvSpPr txBox="1"/>
          <p:nvPr>
            <p:ph idx="1" type="subTitle"/>
          </p:nvPr>
        </p:nvSpPr>
        <p:spPr>
          <a:xfrm>
            <a:off x="815225" y="2534825"/>
            <a:ext cx="7688100" cy="1792500"/>
          </a:xfrm>
          <a:prstGeom prst="rect">
            <a:avLst/>
          </a:prstGeom>
        </p:spPr>
        <p:txBody>
          <a:bodyPr anchorCtr="0" anchor="t" bIns="91425" lIns="91425" spcFirstLastPara="1" rIns="91425" wrap="square" tIns="91425">
            <a:normAutofit lnSpcReduction="10000"/>
          </a:bodyPr>
          <a:lstStyle/>
          <a:p>
            <a:pPr indent="-311150" lvl="0" marL="457200" rtl="0" algn="l">
              <a:lnSpc>
                <a:spcPct val="150000"/>
              </a:lnSpc>
              <a:spcBef>
                <a:spcPts val="0"/>
              </a:spcBef>
              <a:spcAft>
                <a:spcPts val="0"/>
              </a:spcAft>
              <a:buClr>
                <a:schemeClr val="dk2"/>
              </a:buClr>
              <a:buSzPts val="1300"/>
              <a:buChar char="●"/>
            </a:pPr>
            <a:r>
              <a:rPr lang="en" sz="1300">
                <a:solidFill>
                  <a:schemeClr val="dk2"/>
                </a:solidFill>
              </a:rPr>
              <a:t>The data collected from Yahoo Finance for all the stocks contains columns like Open, High, Low, Close , Adj Close and Volume.</a:t>
            </a:r>
            <a:endParaRPr sz="1300">
              <a:solidFill>
                <a:schemeClr val="dk2"/>
              </a:solidFill>
            </a:endParaRPr>
          </a:p>
          <a:p>
            <a:pPr indent="-311150" lvl="0" marL="457200" rtl="0" algn="l">
              <a:lnSpc>
                <a:spcPct val="150000"/>
              </a:lnSpc>
              <a:spcBef>
                <a:spcPts val="0"/>
              </a:spcBef>
              <a:spcAft>
                <a:spcPts val="0"/>
              </a:spcAft>
              <a:buClr>
                <a:schemeClr val="dk2"/>
              </a:buClr>
              <a:buSzPts val="1300"/>
              <a:buChar char="●"/>
            </a:pPr>
            <a:r>
              <a:rPr lang="en" sz="1300">
                <a:solidFill>
                  <a:schemeClr val="dk2"/>
                </a:solidFill>
              </a:rPr>
              <a:t>We removed the columns which were unnecessary for our analysis like Volume and Adjusted Close Price.</a:t>
            </a:r>
            <a:endParaRPr sz="1300">
              <a:solidFill>
                <a:schemeClr val="dk2"/>
              </a:solidFill>
            </a:endParaRPr>
          </a:p>
          <a:p>
            <a:pPr indent="-311150" lvl="0" marL="457200" rtl="0" algn="l">
              <a:lnSpc>
                <a:spcPct val="150000"/>
              </a:lnSpc>
              <a:spcBef>
                <a:spcPts val="0"/>
              </a:spcBef>
              <a:spcAft>
                <a:spcPts val="0"/>
              </a:spcAft>
              <a:buClr>
                <a:schemeClr val="dk2"/>
              </a:buClr>
              <a:buSzPts val="1300"/>
              <a:buChar char="●"/>
            </a:pPr>
            <a:r>
              <a:rPr lang="en" sz="1300">
                <a:solidFill>
                  <a:schemeClr val="dk2"/>
                </a:solidFill>
              </a:rPr>
              <a:t>No null values were found in the dataset.</a:t>
            </a:r>
            <a:endParaRPr sz="1300">
              <a:solidFill>
                <a:schemeClr val="dk2"/>
              </a:solidFill>
            </a:endParaRPr>
          </a:p>
          <a:p>
            <a:pPr indent="-311150" lvl="0" marL="457200" rtl="0" algn="l">
              <a:lnSpc>
                <a:spcPct val="150000"/>
              </a:lnSpc>
              <a:spcBef>
                <a:spcPts val="0"/>
              </a:spcBef>
              <a:spcAft>
                <a:spcPts val="0"/>
              </a:spcAft>
              <a:buClr>
                <a:schemeClr val="dk2"/>
              </a:buClr>
              <a:buSzPts val="1300"/>
              <a:buChar char="●"/>
            </a:pPr>
            <a:r>
              <a:rPr lang="en" sz="1300">
                <a:solidFill>
                  <a:schemeClr val="dk2"/>
                </a:solidFill>
              </a:rPr>
              <a:t>We have saved the output in an excel file for </a:t>
            </a:r>
            <a:r>
              <a:rPr lang="en" sz="1300">
                <a:solidFill>
                  <a:schemeClr val="dk2"/>
                </a:solidFill>
              </a:rPr>
              <a:t>further</a:t>
            </a:r>
            <a:r>
              <a:rPr lang="en" sz="1300">
                <a:solidFill>
                  <a:schemeClr val="dk2"/>
                </a:solidFill>
              </a:rPr>
              <a:t> analysis.</a:t>
            </a:r>
            <a:endParaRPr sz="13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1036025" y="25717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200"/>
              <a:t>Exploratory Data Analysis (EDA)</a:t>
            </a:r>
            <a:endParaRPr sz="4200"/>
          </a:p>
          <a:p>
            <a:pPr indent="0" lvl="0" marL="0" rtl="0" algn="l">
              <a:spcBef>
                <a:spcPts val="0"/>
              </a:spcBef>
              <a:spcAft>
                <a:spcPts val="0"/>
              </a:spcAft>
              <a:buNone/>
            </a:pPr>
            <a:r>
              <a:t/>
            </a:r>
            <a:endParaRPr/>
          </a:p>
        </p:txBody>
      </p:sp>
      <p:pic>
        <p:nvPicPr>
          <p:cNvPr id="108" name="Google Shape;108;p16"/>
          <p:cNvPicPr preferRelativeResize="0"/>
          <p:nvPr/>
        </p:nvPicPr>
        <p:blipFill>
          <a:blip r:embed="rId3">
            <a:alphaModFix/>
          </a:blip>
          <a:stretch>
            <a:fillRect/>
          </a:stretch>
        </p:blipFill>
        <p:spPr>
          <a:xfrm>
            <a:off x="0" y="532600"/>
            <a:ext cx="1875750" cy="1875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618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 Price of all stocks </a:t>
            </a:r>
            <a:endParaRPr/>
          </a:p>
        </p:txBody>
      </p:sp>
      <p:pic>
        <p:nvPicPr>
          <p:cNvPr id="114" name="Google Shape;114;p17"/>
          <p:cNvPicPr preferRelativeResize="0"/>
          <p:nvPr/>
        </p:nvPicPr>
        <p:blipFill>
          <a:blip r:embed="rId3">
            <a:alphaModFix/>
          </a:blip>
          <a:stretch>
            <a:fillRect/>
          </a:stretch>
        </p:blipFill>
        <p:spPr>
          <a:xfrm>
            <a:off x="496350" y="1358125"/>
            <a:ext cx="7859201" cy="3506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7800" y="5405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RSI -Sum of Returns Year Wise </a:t>
            </a:r>
            <a:endParaRPr/>
          </a:p>
        </p:txBody>
      </p:sp>
      <p:sp>
        <p:nvSpPr>
          <p:cNvPr id="120" name="Google Shape;120;p18"/>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18"/>
          <p:cNvPicPr preferRelativeResize="0"/>
          <p:nvPr/>
        </p:nvPicPr>
        <p:blipFill>
          <a:blip r:embed="rId3">
            <a:alphaModFix/>
          </a:blip>
          <a:stretch>
            <a:fillRect/>
          </a:stretch>
        </p:blipFill>
        <p:spPr>
          <a:xfrm>
            <a:off x="729325" y="1827175"/>
            <a:ext cx="7646825" cy="3125150"/>
          </a:xfrm>
          <a:prstGeom prst="rect">
            <a:avLst/>
          </a:prstGeom>
          <a:noFill/>
          <a:ln>
            <a:noFill/>
          </a:ln>
        </p:spPr>
      </p:pic>
      <p:sp>
        <p:nvSpPr>
          <p:cNvPr id="122" name="Google Shape;122;p18"/>
          <p:cNvSpPr txBox="1"/>
          <p:nvPr/>
        </p:nvSpPr>
        <p:spPr>
          <a:xfrm>
            <a:off x="1237625" y="1409425"/>
            <a:ext cx="2241000" cy="4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300">
              <a:solidFill>
                <a:schemeClr val="accent1"/>
              </a:solidFill>
              <a:latin typeface="Lato"/>
              <a:ea typeface="Lato"/>
              <a:cs typeface="Lato"/>
              <a:sym typeface="Lato"/>
            </a:endParaRPr>
          </a:p>
        </p:txBody>
      </p:sp>
      <p:sp>
        <p:nvSpPr>
          <p:cNvPr id="123" name="Google Shape;123;p18"/>
          <p:cNvSpPr txBox="1"/>
          <p:nvPr/>
        </p:nvSpPr>
        <p:spPr>
          <a:xfrm>
            <a:off x="5335200" y="1507350"/>
            <a:ext cx="2241000" cy="4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9"/>
          <p:cNvPicPr preferRelativeResize="0"/>
          <p:nvPr/>
        </p:nvPicPr>
        <p:blipFill>
          <a:blip r:embed="rId3">
            <a:alphaModFix/>
          </a:blip>
          <a:stretch>
            <a:fillRect/>
          </a:stretch>
        </p:blipFill>
        <p:spPr>
          <a:xfrm>
            <a:off x="94300" y="393425"/>
            <a:ext cx="3404149" cy="2361174"/>
          </a:xfrm>
          <a:prstGeom prst="rect">
            <a:avLst/>
          </a:prstGeom>
          <a:noFill/>
          <a:ln>
            <a:noFill/>
          </a:ln>
        </p:spPr>
      </p:pic>
      <p:pic>
        <p:nvPicPr>
          <p:cNvPr id="129" name="Google Shape;129;p19"/>
          <p:cNvPicPr preferRelativeResize="0"/>
          <p:nvPr/>
        </p:nvPicPr>
        <p:blipFill rotWithShape="1">
          <a:blip r:embed="rId4">
            <a:alphaModFix/>
          </a:blip>
          <a:srcRect b="0" l="0" r="4003" t="0"/>
          <a:stretch/>
        </p:blipFill>
        <p:spPr>
          <a:xfrm>
            <a:off x="3563000" y="393425"/>
            <a:ext cx="3032925" cy="2399075"/>
          </a:xfrm>
          <a:prstGeom prst="rect">
            <a:avLst/>
          </a:prstGeom>
          <a:noFill/>
          <a:ln>
            <a:noFill/>
          </a:ln>
        </p:spPr>
      </p:pic>
      <p:sp>
        <p:nvSpPr>
          <p:cNvPr id="130" name="Google Shape;130;p19"/>
          <p:cNvSpPr txBox="1"/>
          <p:nvPr>
            <p:ph idx="4294967295" type="title"/>
          </p:nvPr>
        </p:nvSpPr>
        <p:spPr>
          <a:xfrm>
            <a:off x="297650" y="0"/>
            <a:ext cx="4694100" cy="54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EDA Analysis of RSI </a:t>
            </a:r>
            <a:endParaRPr sz="1800"/>
          </a:p>
        </p:txBody>
      </p:sp>
      <p:graphicFrame>
        <p:nvGraphicFramePr>
          <p:cNvPr id="131" name="Google Shape;131;p19"/>
          <p:cNvGraphicFramePr/>
          <p:nvPr/>
        </p:nvGraphicFramePr>
        <p:xfrm>
          <a:off x="6691175" y="1634025"/>
          <a:ext cx="3000000" cy="3000000"/>
        </p:xfrm>
        <a:graphic>
          <a:graphicData uri="http://schemas.openxmlformats.org/drawingml/2006/table">
            <a:tbl>
              <a:tblPr>
                <a:noFill/>
                <a:tableStyleId>{CBD81C33-5667-4514-8F5E-5B735A266BB5}</a:tableStyleId>
              </a:tblPr>
              <a:tblGrid>
                <a:gridCol w="1124400"/>
                <a:gridCol w="1261950"/>
              </a:tblGrid>
              <a:tr h="483600">
                <a:tc>
                  <a:txBody>
                    <a:bodyPr/>
                    <a:lstStyle/>
                    <a:p>
                      <a:pPr indent="0" lvl="0" marL="0" rtl="0" algn="ctr">
                        <a:spcBef>
                          <a:spcPts val="0"/>
                        </a:spcBef>
                        <a:spcAft>
                          <a:spcPts val="0"/>
                        </a:spcAft>
                        <a:buNone/>
                      </a:pPr>
                      <a:r>
                        <a:rPr lang="en"/>
                        <a:t>Successful Trades</a:t>
                      </a:r>
                      <a:endParaRPr/>
                    </a:p>
                  </a:txBody>
                  <a:tcPr marT="91425" marB="91425" marR="91425" marL="91425"/>
                </a:tc>
                <a:tc>
                  <a:txBody>
                    <a:bodyPr/>
                    <a:lstStyle/>
                    <a:p>
                      <a:pPr indent="0" lvl="0" marL="0" rtl="0" algn="ctr">
                        <a:spcBef>
                          <a:spcPts val="0"/>
                        </a:spcBef>
                        <a:spcAft>
                          <a:spcPts val="0"/>
                        </a:spcAft>
                        <a:buNone/>
                      </a:pPr>
                      <a:r>
                        <a:rPr lang="en"/>
                        <a:t>Unsuccessful Trades</a:t>
                      </a:r>
                      <a:endParaRPr/>
                    </a:p>
                  </a:txBody>
                  <a:tcPr marT="91425" marB="91425" marR="91425" marL="91425"/>
                </a:tc>
              </a:tr>
              <a:tr h="456375">
                <a:tc>
                  <a:txBody>
                    <a:bodyPr/>
                    <a:lstStyle/>
                    <a:p>
                      <a:pPr indent="0" lvl="0" marL="0" rtl="0" algn="ctr">
                        <a:spcBef>
                          <a:spcPts val="0"/>
                        </a:spcBef>
                        <a:spcAft>
                          <a:spcPts val="0"/>
                        </a:spcAft>
                        <a:buNone/>
                      </a:pPr>
                      <a:r>
                        <a:rPr lang="en"/>
                        <a:t>348</a:t>
                      </a:r>
                      <a:endParaRPr/>
                    </a:p>
                  </a:txBody>
                  <a:tcPr marT="91425" marB="91425" marR="91425" marL="91425"/>
                </a:tc>
                <a:tc>
                  <a:txBody>
                    <a:bodyPr/>
                    <a:lstStyle/>
                    <a:p>
                      <a:pPr indent="0" lvl="0" marL="0" rtl="0" algn="ctr">
                        <a:spcBef>
                          <a:spcPts val="0"/>
                        </a:spcBef>
                        <a:spcAft>
                          <a:spcPts val="0"/>
                        </a:spcAft>
                        <a:buNone/>
                      </a:pPr>
                      <a:r>
                        <a:rPr lang="en"/>
                        <a:t>70</a:t>
                      </a:r>
                      <a:endParaRPr/>
                    </a:p>
                  </a:txBody>
                  <a:tcPr marT="91425" marB="91425" marR="91425" marL="91425"/>
                </a:tc>
              </a:tr>
            </a:tbl>
          </a:graphicData>
        </a:graphic>
      </p:graphicFrame>
      <p:sp>
        <p:nvSpPr>
          <p:cNvPr id="132" name="Google Shape;132;p19"/>
          <p:cNvSpPr txBox="1"/>
          <p:nvPr/>
        </p:nvSpPr>
        <p:spPr>
          <a:xfrm>
            <a:off x="6765125" y="907575"/>
            <a:ext cx="21009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Lato"/>
                <a:ea typeface="Lato"/>
                <a:cs typeface="Lato"/>
                <a:sym typeface="Lato"/>
              </a:rPr>
              <a:t>The highest number of holding period is 477 days.</a:t>
            </a:r>
            <a:endParaRPr sz="1300">
              <a:solidFill>
                <a:schemeClr val="accent1"/>
              </a:solidFill>
              <a:latin typeface="Lato"/>
              <a:ea typeface="Lato"/>
              <a:cs typeface="Lato"/>
              <a:sym typeface="Lato"/>
            </a:endParaRPr>
          </a:p>
        </p:txBody>
      </p:sp>
      <p:pic>
        <p:nvPicPr>
          <p:cNvPr id="133" name="Google Shape;133;p19"/>
          <p:cNvPicPr preferRelativeResize="0"/>
          <p:nvPr/>
        </p:nvPicPr>
        <p:blipFill>
          <a:blip r:embed="rId5">
            <a:alphaModFix/>
          </a:blip>
          <a:stretch>
            <a:fillRect/>
          </a:stretch>
        </p:blipFill>
        <p:spPr>
          <a:xfrm>
            <a:off x="3659500" y="2818200"/>
            <a:ext cx="2936424" cy="2097525"/>
          </a:xfrm>
          <a:prstGeom prst="rect">
            <a:avLst/>
          </a:prstGeom>
          <a:noFill/>
          <a:ln>
            <a:noFill/>
          </a:ln>
        </p:spPr>
      </p:pic>
      <p:pic>
        <p:nvPicPr>
          <p:cNvPr id="134" name="Google Shape;134;p19"/>
          <p:cNvPicPr preferRelativeResize="0"/>
          <p:nvPr/>
        </p:nvPicPr>
        <p:blipFill>
          <a:blip r:embed="rId6">
            <a:alphaModFix/>
          </a:blip>
          <a:stretch>
            <a:fillRect/>
          </a:stretch>
        </p:blipFill>
        <p:spPr>
          <a:xfrm>
            <a:off x="94300" y="2792500"/>
            <a:ext cx="3373449" cy="2046199"/>
          </a:xfrm>
          <a:prstGeom prst="rect">
            <a:avLst/>
          </a:prstGeom>
          <a:noFill/>
          <a:ln>
            <a:noFill/>
          </a:ln>
        </p:spPr>
      </p:pic>
      <p:graphicFrame>
        <p:nvGraphicFramePr>
          <p:cNvPr id="135" name="Google Shape;135;p19"/>
          <p:cNvGraphicFramePr/>
          <p:nvPr/>
        </p:nvGraphicFramePr>
        <p:xfrm>
          <a:off x="6715050" y="3245600"/>
          <a:ext cx="3000000" cy="3000000"/>
        </p:xfrm>
        <a:graphic>
          <a:graphicData uri="http://schemas.openxmlformats.org/drawingml/2006/table">
            <a:tbl>
              <a:tblPr>
                <a:noFill/>
                <a:tableStyleId>{CBD81C33-5667-4514-8F5E-5B735A266BB5}</a:tableStyleId>
              </a:tblPr>
              <a:tblGrid>
                <a:gridCol w="1100525"/>
                <a:gridCol w="1100525"/>
              </a:tblGrid>
              <a:tr h="381000">
                <a:tc>
                  <a:txBody>
                    <a:bodyPr/>
                    <a:lstStyle/>
                    <a:p>
                      <a:pPr indent="0" lvl="0" marL="0" rtl="0" algn="ctr">
                        <a:spcBef>
                          <a:spcPts val="0"/>
                        </a:spcBef>
                        <a:spcAft>
                          <a:spcPts val="0"/>
                        </a:spcAft>
                        <a:buNone/>
                      </a:pPr>
                      <a:r>
                        <a:rPr lang="en"/>
                        <a:t>Success</a:t>
                      </a:r>
                      <a:r>
                        <a:rPr lang="en"/>
                        <a:t> Rate (%)</a:t>
                      </a:r>
                      <a:endParaRPr/>
                    </a:p>
                  </a:txBody>
                  <a:tcPr marT="91425" marB="91425" marR="91425" marL="91425"/>
                </a:tc>
                <a:tc>
                  <a:txBody>
                    <a:bodyPr/>
                    <a:lstStyle/>
                    <a:p>
                      <a:pPr indent="0" lvl="0" marL="0" rtl="0" algn="ctr">
                        <a:spcBef>
                          <a:spcPts val="0"/>
                        </a:spcBef>
                        <a:spcAft>
                          <a:spcPts val="0"/>
                        </a:spcAft>
                        <a:buNone/>
                      </a:pPr>
                      <a:r>
                        <a:rPr lang="en"/>
                        <a:t>Loss Rate(%)</a:t>
                      </a:r>
                      <a:endParaRPr/>
                    </a:p>
                  </a:txBody>
                  <a:tcPr marT="91425" marB="91425" marR="91425" marL="91425"/>
                </a:tc>
              </a:tr>
              <a:tr h="381000">
                <a:tc>
                  <a:txBody>
                    <a:bodyPr/>
                    <a:lstStyle/>
                    <a:p>
                      <a:pPr indent="0" lvl="0" marL="0" rtl="0" algn="ctr">
                        <a:spcBef>
                          <a:spcPts val="0"/>
                        </a:spcBef>
                        <a:spcAft>
                          <a:spcPts val="0"/>
                        </a:spcAft>
                        <a:buNone/>
                      </a:pPr>
                      <a:r>
                        <a:rPr lang="en"/>
                        <a:t>83.25%</a:t>
                      </a:r>
                      <a:endParaRPr/>
                    </a:p>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16.74%</a:t>
                      </a:r>
                      <a:endParaRPr/>
                    </a:p>
                    <a:p>
                      <a:pPr indent="0" lvl="0" marL="0" rtl="0" algn="ctr">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7800" y="5872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Strategy 1 : RSI</a:t>
            </a:r>
            <a:endParaRPr/>
          </a:p>
        </p:txBody>
      </p:sp>
      <p:pic>
        <p:nvPicPr>
          <p:cNvPr id="141" name="Google Shape;141;p20"/>
          <p:cNvPicPr preferRelativeResize="0"/>
          <p:nvPr/>
        </p:nvPicPr>
        <p:blipFill rotWithShape="1">
          <a:blip r:embed="rId3">
            <a:alphaModFix/>
          </a:blip>
          <a:srcRect b="0" l="0" r="0" t="2400"/>
          <a:stretch/>
        </p:blipFill>
        <p:spPr>
          <a:xfrm>
            <a:off x="256600" y="1435800"/>
            <a:ext cx="8480100" cy="325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7800" y="5393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BB</a:t>
            </a:r>
            <a:r>
              <a:rPr lang="en"/>
              <a:t> -Sum of Returns Year Wise </a:t>
            </a:r>
            <a:endParaRPr/>
          </a:p>
          <a:p>
            <a:pPr indent="0" lvl="0" marL="0" rtl="0" algn="l">
              <a:spcBef>
                <a:spcPts val="0"/>
              </a:spcBef>
              <a:spcAft>
                <a:spcPts val="0"/>
              </a:spcAft>
              <a:buNone/>
            </a:pPr>
            <a:r>
              <a:t/>
            </a:r>
            <a:endParaRPr/>
          </a:p>
        </p:txBody>
      </p:sp>
      <p:pic>
        <p:nvPicPr>
          <p:cNvPr id="147" name="Google Shape;147;p21"/>
          <p:cNvPicPr preferRelativeResize="0"/>
          <p:nvPr/>
        </p:nvPicPr>
        <p:blipFill>
          <a:blip r:embed="rId3">
            <a:alphaModFix/>
          </a:blip>
          <a:stretch>
            <a:fillRect/>
          </a:stretch>
        </p:blipFill>
        <p:spPr>
          <a:xfrm>
            <a:off x="830150" y="1748250"/>
            <a:ext cx="7341350" cy="3015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