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B0D9-E63B-08CE-C331-9FC48250C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DE5341-AB8B-F29F-824F-70410440A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9BE402-50C4-329F-189B-7BE8F8224DFE}"/>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5" name="Footer Placeholder 4">
            <a:extLst>
              <a:ext uri="{FF2B5EF4-FFF2-40B4-BE49-F238E27FC236}">
                <a16:creationId xmlns:a16="http://schemas.microsoft.com/office/drawing/2014/main" id="{B9A29D54-C06D-A4B7-0B67-28DBFDE0E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4BED7-BFED-517B-5D35-63D137ACC4A0}"/>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36614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3C8A-F29F-7380-31EA-21546983AD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75421-0289-B7E3-91BD-948F98415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4506A-84B7-DAFB-77E0-C70E911A58DF}"/>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5" name="Footer Placeholder 4">
            <a:extLst>
              <a:ext uri="{FF2B5EF4-FFF2-40B4-BE49-F238E27FC236}">
                <a16:creationId xmlns:a16="http://schemas.microsoft.com/office/drawing/2014/main" id="{BB1AFF36-D7AC-7050-A3B6-E4D3D551C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70DBEC-4133-38FE-489A-A5E06B2F9163}"/>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81928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76F7BC-3AE1-63A7-C6BF-6E67769B15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751470-58CD-8FAE-07F3-597DC96352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879D5-ACBA-E8A5-FB4D-333E91DC8EB2}"/>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5" name="Footer Placeholder 4">
            <a:extLst>
              <a:ext uri="{FF2B5EF4-FFF2-40B4-BE49-F238E27FC236}">
                <a16:creationId xmlns:a16="http://schemas.microsoft.com/office/drawing/2014/main" id="{D34C8E53-367B-E316-FF19-E7E176B4C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A2C61-EC55-A012-DBCB-350EFF190F5D}"/>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279932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9C99-B924-1AE4-0E78-19CB556115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F73768-2B8C-DCB0-B17F-9820C95B93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DDBA7-D94B-CF50-5117-70B03BAB8351}"/>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5" name="Footer Placeholder 4">
            <a:extLst>
              <a:ext uri="{FF2B5EF4-FFF2-40B4-BE49-F238E27FC236}">
                <a16:creationId xmlns:a16="http://schemas.microsoft.com/office/drawing/2014/main" id="{0D443E60-FC41-BF0B-5C3A-87D9A8D0D1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7C62E-EC6C-36E8-3FE6-4BD1B84DEFD0}"/>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131363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EB3A-5186-579F-F017-4D58ED0B6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AADA6D-9EDB-23DD-8B3E-FF2BDB4D51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3D3C5-F052-9F0D-3B72-9E344F1A57DE}"/>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5" name="Footer Placeholder 4">
            <a:extLst>
              <a:ext uri="{FF2B5EF4-FFF2-40B4-BE49-F238E27FC236}">
                <a16:creationId xmlns:a16="http://schemas.microsoft.com/office/drawing/2014/main" id="{D62980E8-0E88-BE6B-A8DE-E026A94B0B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3034C-C3F3-96EB-0DBE-E7BDAC1F3763}"/>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197292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0AE8-7928-8B67-2B6D-5666C63B44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8DB004-ACA6-F043-E767-A7B55CE4E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0FB2DB-14DF-BA5A-EE71-974CE4ADC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4DE33D-C425-B747-AA52-CF4E378F687A}"/>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6" name="Footer Placeholder 5">
            <a:extLst>
              <a:ext uri="{FF2B5EF4-FFF2-40B4-BE49-F238E27FC236}">
                <a16:creationId xmlns:a16="http://schemas.microsoft.com/office/drawing/2014/main" id="{DD936174-A2D1-4075-5D4B-5ECEE855C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C0F4C-AE6E-047E-CDCD-02947CAA430E}"/>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114388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74F1-A847-023D-A1EA-E1E6FD8BA5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95B179-7D20-CD46-A5B1-45F1261D3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0F263D-EC6F-3BE3-B0DD-CDF4EBEA1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6BDC1D-FE12-D0DF-31E3-B769AEAD2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12889-87F4-E0C0-BA9B-3D61D123E2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06E50E-0390-DE57-4088-445522FAB92A}"/>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8" name="Footer Placeholder 7">
            <a:extLst>
              <a:ext uri="{FF2B5EF4-FFF2-40B4-BE49-F238E27FC236}">
                <a16:creationId xmlns:a16="http://schemas.microsoft.com/office/drawing/2014/main" id="{0CCA9331-0A05-3516-9E4C-374F455FDC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510F09-A0F0-1C63-5A6E-E74371A48A38}"/>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311053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F6A1-74F8-ACC5-0115-CE85F1C572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F0DCD7-BED4-8408-22D6-151BA1AC4CF6}"/>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4" name="Footer Placeholder 3">
            <a:extLst>
              <a:ext uri="{FF2B5EF4-FFF2-40B4-BE49-F238E27FC236}">
                <a16:creationId xmlns:a16="http://schemas.microsoft.com/office/drawing/2014/main" id="{C15B29D0-AE96-8D03-B33C-968757739B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1CDE69-427F-0E2F-7693-101CE91DBD92}"/>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224212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FA960-51B8-FB11-2E7D-A33578051F25}"/>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3" name="Footer Placeholder 2">
            <a:extLst>
              <a:ext uri="{FF2B5EF4-FFF2-40B4-BE49-F238E27FC236}">
                <a16:creationId xmlns:a16="http://schemas.microsoft.com/office/drawing/2014/main" id="{F1E0EB9A-814F-97C8-ACFD-3DE5EE16A9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1248CE-07F4-768F-6AB4-21FDFB865CE6}"/>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101164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B1A8-2E31-3714-0829-FB35DD519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335229-B475-94E3-B05D-28CBAF8B45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F4DFC8-08C9-F629-06ED-A5DCA4030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4F773-1CD4-AE9A-D9E5-298ABD973A73}"/>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6" name="Footer Placeholder 5">
            <a:extLst>
              <a:ext uri="{FF2B5EF4-FFF2-40B4-BE49-F238E27FC236}">
                <a16:creationId xmlns:a16="http://schemas.microsoft.com/office/drawing/2014/main" id="{F1FE4F6D-0F3B-CD50-46C9-7C16819580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75E69F-BF0B-BA62-E5FE-0DE53CC9310A}"/>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98584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01BC-3B24-0D68-4D8E-A7BCE3FA2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7DBF27-6C26-623B-DF46-404B4540E4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1EC990-E5D2-5127-0AD4-DE428FBCF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F07D9-B46F-B9AE-70BD-79C4A4D6B310}"/>
              </a:ext>
            </a:extLst>
          </p:cNvPr>
          <p:cNvSpPr>
            <a:spLocks noGrp="1"/>
          </p:cNvSpPr>
          <p:nvPr>
            <p:ph type="dt" sz="half" idx="10"/>
          </p:nvPr>
        </p:nvSpPr>
        <p:spPr/>
        <p:txBody>
          <a:bodyPr/>
          <a:lstStyle/>
          <a:p>
            <a:fld id="{58B6173E-960D-4A14-A847-78A46377903C}" type="datetimeFigureOut">
              <a:rPr lang="en-IN" smtClean="0"/>
              <a:t>11-08-2023</a:t>
            </a:fld>
            <a:endParaRPr lang="en-IN"/>
          </a:p>
        </p:txBody>
      </p:sp>
      <p:sp>
        <p:nvSpPr>
          <p:cNvPr id="6" name="Footer Placeholder 5">
            <a:extLst>
              <a:ext uri="{FF2B5EF4-FFF2-40B4-BE49-F238E27FC236}">
                <a16:creationId xmlns:a16="http://schemas.microsoft.com/office/drawing/2014/main" id="{EB27EB4C-BDE4-F8ED-ACA1-D2CE4510F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1F01CD-6763-5FCC-0C3C-E4A2751C1FC6}"/>
              </a:ext>
            </a:extLst>
          </p:cNvPr>
          <p:cNvSpPr>
            <a:spLocks noGrp="1"/>
          </p:cNvSpPr>
          <p:nvPr>
            <p:ph type="sldNum" sz="quarter" idx="12"/>
          </p:nvPr>
        </p:nvSpPr>
        <p:spPr/>
        <p:txBody>
          <a:bodyPr/>
          <a:lstStyle/>
          <a:p>
            <a:fld id="{1A6BEF68-8618-46AE-90AE-32543517C3C2}" type="slidenum">
              <a:rPr lang="en-IN" smtClean="0"/>
              <a:t>‹#›</a:t>
            </a:fld>
            <a:endParaRPr lang="en-IN"/>
          </a:p>
        </p:txBody>
      </p:sp>
    </p:spTree>
    <p:extLst>
      <p:ext uri="{BB962C8B-B14F-4D97-AF65-F5344CB8AC3E}">
        <p14:creationId xmlns:p14="http://schemas.microsoft.com/office/powerpoint/2010/main" val="305208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D4C1BD-21B9-15FE-B3C8-9828E7C4C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2E7A7A-B36E-15B0-AE28-65578F06F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A2D3BE-AA69-CA28-1A7B-F0A5349AA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6173E-960D-4A14-A847-78A46377903C}" type="datetimeFigureOut">
              <a:rPr lang="en-IN" smtClean="0"/>
              <a:t>11-08-2023</a:t>
            </a:fld>
            <a:endParaRPr lang="en-IN"/>
          </a:p>
        </p:txBody>
      </p:sp>
      <p:sp>
        <p:nvSpPr>
          <p:cNvPr id="5" name="Footer Placeholder 4">
            <a:extLst>
              <a:ext uri="{FF2B5EF4-FFF2-40B4-BE49-F238E27FC236}">
                <a16:creationId xmlns:a16="http://schemas.microsoft.com/office/drawing/2014/main" id="{E1CC3E58-8C98-0C2E-22D8-6BA20E9F2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6B0550-18C7-7854-5719-1ABC71AB3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BEF68-8618-46AE-90AE-32543517C3C2}" type="slidenum">
              <a:rPr lang="en-IN" smtClean="0"/>
              <a:t>‹#›</a:t>
            </a:fld>
            <a:endParaRPr lang="en-IN"/>
          </a:p>
        </p:txBody>
      </p:sp>
    </p:spTree>
    <p:extLst>
      <p:ext uri="{BB962C8B-B14F-4D97-AF65-F5344CB8AC3E}">
        <p14:creationId xmlns:p14="http://schemas.microsoft.com/office/powerpoint/2010/main" val="1629109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F2AE-FDAC-BAA3-725D-B49B837ADA9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41450CC-98D7-E9BF-04E9-379027F9CE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8557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D182B6-E8E0-CEBD-7983-F9B3DBAFE54B}"/>
              </a:ext>
            </a:extLst>
          </p:cNvPr>
          <p:cNvSpPr>
            <a:spLocks noGrp="1"/>
          </p:cNvSpPr>
          <p:nvPr>
            <p:ph idx="1"/>
          </p:nvPr>
        </p:nvSpPr>
        <p:spPr>
          <a:xfrm>
            <a:off x="321013" y="350196"/>
            <a:ext cx="11032787" cy="6284068"/>
          </a:xfrm>
        </p:spPr>
        <p:txBody>
          <a:bodyPr>
            <a:normAutofit fontScale="62500" lnSpcReduction="20000"/>
          </a:bodyPr>
          <a:lstStyle/>
          <a:p>
            <a:pPr algn="l" fontAlgn="base"/>
            <a:r>
              <a:rPr lang="en-US" b="1" i="0" dirty="0">
                <a:effectLst/>
                <a:latin typeface="open sans" panose="020B0606030504020204" pitchFamily="34" charset="0"/>
              </a:rPr>
              <a:t>Backend Components</a:t>
            </a:r>
          </a:p>
          <a:p>
            <a:pPr algn="l" fontAlgn="base"/>
            <a:r>
              <a:rPr lang="en-US" b="1" i="0" dirty="0">
                <a:effectLst/>
                <a:latin typeface="open sans" panose="020B0606030504020204" pitchFamily="34" charset="0"/>
              </a:rPr>
              <a:t>Cluster</a:t>
            </a:r>
          </a:p>
          <a:p>
            <a:pPr algn="l" fontAlgn="base"/>
            <a:r>
              <a:rPr lang="en-US" b="0" i="0" dirty="0">
                <a:solidFill>
                  <a:srgbClr val="1D2C35"/>
                </a:solidFill>
                <a:effectLst/>
                <a:latin typeface="Times New Roman" panose="02020603050405020304" pitchFamily="18" charset="0"/>
              </a:rPr>
              <a:t>An Elasticsearch cluster is a group of one or more node instances that are connected together. The power of an Elasticsearch cluster lies in the distribution of tasks, searching, and indexing, across all the nodes in the cluster.</a:t>
            </a:r>
          </a:p>
          <a:p>
            <a:pPr algn="l" fontAlgn="base"/>
            <a:r>
              <a:rPr lang="en-US" b="1" i="0" dirty="0">
                <a:effectLst/>
                <a:latin typeface="open sans" panose="020B0606030504020204" pitchFamily="34" charset="0"/>
              </a:rPr>
              <a:t>Node</a:t>
            </a:r>
          </a:p>
          <a:p>
            <a:pPr algn="l" fontAlgn="base"/>
            <a:r>
              <a:rPr lang="en-US" b="0" i="0" dirty="0">
                <a:solidFill>
                  <a:srgbClr val="1D2C35"/>
                </a:solidFill>
                <a:effectLst/>
                <a:latin typeface="Times New Roman" panose="02020603050405020304" pitchFamily="18" charset="0"/>
              </a:rPr>
              <a:t>A node is a single server that is a part of a cluster. A node stores data and participates in the cluster’s indexing and search capabilities. An Elasticsearch node can be configured in different ways:</a:t>
            </a:r>
            <a:br>
              <a:rPr lang="en-US" b="0" i="0" dirty="0">
                <a:solidFill>
                  <a:srgbClr val="1D2C35"/>
                </a:solidFill>
                <a:effectLst/>
                <a:latin typeface="Times New Roman" panose="02020603050405020304" pitchFamily="18" charset="0"/>
              </a:rPr>
            </a:br>
            <a:br>
              <a:rPr lang="en-US" b="0" i="0" dirty="0">
                <a:solidFill>
                  <a:srgbClr val="1D2C35"/>
                </a:solidFill>
                <a:effectLst/>
                <a:latin typeface="Times New Roman" panose="02020603050405020304" pitchFamily="18" charset="0"/>
              </a:rPr>
            </a:br>
            <a:r>
              <a:rPr lang="en-US" b="1" i="0" dirty="0">
                <a:solidFill>
                  <a:srgbClr val="1D2C35"/>
                </a:solidFill>
                <a:effectLst/>
                <a:latin typeface="Times New Roman" panose="02020603050405020304" pitchFamily="18" charset="0"/>
              </a:rPr>
              <a:t>Master Node</a:t>
            </a:r>
            <a:r>
              <a:rPr lang="en-US" b="0" i="0" dirty="0">
                <a:solidFill>
                  <a:srgbClr val="1D2C35"/>
                </a:solidFill>
                <a:effectLst/>
                <a:latin typeface="Times New Roman" panose="02020603050405020304" pitchFamily="18" charset="0"/>
              </a:rPr>
              <a:t> — Controls the Elasticsearch cluster and is responsible for all cluster-wide operations like creating/deleting an index and adding/removing nodes.</a:t>
            </a:r>
            <a:br>
              <a:rPr lang="en-US" b="0" i="0" dirty="0">
                <a:solidFill>
                  <a:srgbClr val="1D2C35"/>
                </a:solidFill>
                <a:effectLst/>
                <a:latin typeface="Times New Roman" panose="02020603050405020304" pitchFamily="18" charset="0"/>
              </a:rPr>
            </a:br>
            <a:br>
              <a:rPr lang="en-US" b="0" i="0" dirty="0">
                <a:solidFill>
                  <a:srgbClr val="1D2C35"/>
                </a:solidFill>
                <a:effectLst/>
                <a:latin typeface="Times New Roman" panose="02020603050405020304" pitchFamily="18" charset="0"/>
              </a:rPr>
            </a:br>
            <a:r>
              <a:rPr lang="en-US" b="1" i="0" dirty="0">
                <a:solidFill>
                  <a:srgbClr val="1D2C35"/>
                </a:solidFill>
                <a:effectLst/>
                <a:latin typeface="Times New Roman" panose="02020603050405020304" pitchFamily="18" charset="0"/>
              </a:rPr>
              <a:t>Data Node</a:t>
            </a:r>
            <a:r>
              <a:rPr lang="en-US" b="0" i="0" dirty="0">
                <a:solidFill>
                  <a:srgbClr val="1D2C35"/>
                </a:solidFill>
                <a:effectLst/>
                <a:latin typeface="Times New Roman" panose="02020603050405020304" pitchFamily="18" charset="0"/>
              </a:rPr>
              <a:t> — Stores data and executes data-related operations such as search and aggregation.</a:t>
            </a:r>
            <a:br>
              <a:rPr lang="en-US" b="0" i="0" dirty="0">
                <a:solidFill>
                  <a:srgbClr val="1D2C35"/>
                </a:solidFill>
                <a:effectLst/>
                <a:latin typeface="Times New Roman" panose="02020603050405020304" pitchFamily="18" charset="0"/>
              </a:rPr>
            </a:br>
            <a:br>
              <a:rPr lang="en-US" b="0" i="0" dirty="0">
                <a:solidFill>
                  <a:srgbClr val="1D2C35"/>
                </a:solidFill>
                <a:effectLst/>
                <a:latin typeface="Times New Roman" panose="02020603050405020304" pitchFamily="18" charset="0"/>
              </a:rPr>
            </a:br>
            <a:r>
              <a:rPr lang="en-US" b="1" i="0" dirty="0">
                <a:solidFill>
                  <a:srgbClr val="1D2C35"/>
                </a:solidFill>
                <a:effectLst/>
                <a:latin typeface="Times New Roman" panose="02020603050405020304" pitchFamily="18" charset="0"/>
              </a:rPr>
              <a:t>Client Node</a:t>
            </a:r>
            <a:r>
              <a:rPr lang="en-US" b="0" i="0" dirty="0">
                <a:solidFill>
                  <a:srgbClr val="1D2C35"/>
                </a:solidFill>
                <a:effectLst/>
                <a:latin typeface="Times New Roman" panose="02020603050405020304" pitchFamily="18" charset="0"/>
              </a:rPr>
              <a:t> — Forwards cluster requests to the master node and data-related requests to data nodes.</a:t>
            </a:r>
          </a:p>
          <a:p>
            <a:pPr algn="l" fontAlgn="base"/>
            <a:r>
              <a:rPr lang="en-US" b="1" i="0" dirty="0">
                <a:effectLst/>
                <a:latin typeface="open sans" panose="020B0606030504020204" pitchFamily="34" charset="0"/>
              </a:rPr>
              <a:t>Shards</a:t>
            </a:r>
          </a:p>
          <a:p>
            <a:pPr algn="l" fontAlgn="base"/>
            <a:r>
              <a:rPr lang="en-US" b="0" i="0" dirty="0">
                <a:solidFill>
                  <a:srgbClr val="1D2C35"/>
                </a:solidFill>
                <a:effectLst/>
                <a:latin typeface="Times New Roman" panose="02020603050405020304" pitchFamily="18" charset="0"/>
              </a:rPr>
              <a:t>Elasticsearch provides the ability to subdivide the index into multiple pieces called shards. Each shard is in itself a fully-functional and independent “index” that can be hosted on any node within a cluster. By distributing the documents in an index across multiple shards, and distributing those shards across multiple nodes, Elasticsearch can ensure redundancy, which both protects against hardware failures and increases query capacity as nodes are added to a cluster.</a:t>
            </a:r>
          </a:p>
          <a:p>
            <a:pPr algn="l" fontAlgn="base"/>
            <a:r>
              <a:rPr lang="en-US" b="1" i="0" dirty="0">
                <a:effectLst/>
                <a:latin typeface="open sans" panose="020B0606030504020204" pitchFamily="34" charset="0"/>
              </a:rPr>
              <a:t>Replicas</a:t>
            </a:r>
          </a:p>
          <a:p>
            <a:pPr algn="l" fontAlgn="base"/>
            <a:r>
              <a:rPr lang="en-US" b="0" i="0" dirty="0">
                <a:solidFill>
                  <a:srgbClr val="1D2C35"/>
                </a:solidFill>
                <a:effectLst/>
                <a:latin typeface="Times New Roman" panose="02020603050405020304" pitchFamily="18" charset="0"/>
              </a:rPr>
              <a:t>Elasticsearch allows you to make one or more copies of your index’s shards which are called “replica shards” or just “replicas”. Basically, a replica shard is a copy of a primary shard. Each document in an index belongs to one primary shard. Replicas provide redundant copies of your data to protect against hardware failure and increase capacity to serve read requests like searching or retrieving a document.</a:t>
            </a:r>
          </a:p>
          <a:p>
            <a:endParaRPr lang="en-IN" dirty="0"/>
          </a:p>
        </p:txBody>
      </p:sp>
    </p:spTree>
    <p:extLst>
      <p:ext uri="{BB962C8B-B14F-4D97-AF65-F5344CB8AC3E}">
        <p14:creationId xmlns:p14="http://schemas.microsoft.com/office/powerpoint/2010/main" val="100988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EC92-343F-FAB1-D5F0-5C65388EB8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380FC7-2289-5C8B-B0C5-7E1CE40C9D9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5011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0DDB-3C25-818A-4C28-0CB03DE5CF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4A064C-C326-5E6D-C51C-9903F74A6DB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2202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55AF-5034-3481-C737-A29A223F80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B597AF-3594-1C4C-7429-6E992433DB4D}"/>
              </a:ext>
            </a:extLst>
          </p:cNvPr>
          <p:cNvSpPr>
            <a:spLocks noGrp="1"/>
          </p:cNvSpPr>
          <p:nvPr>
            <p:ph idx="1"/>
          </p:nvPr>
        </p:nvSpPr>
        <p:spPr/>
        <p:txBody>
          <a:bodyPr/>
          <a:lstStyle/>
          <a:p>
            <a:r>
              <a:rPr lang="en-US" dirty="0"/>
              <a:t>Elastic search is a distributed open source analytics and text search engine platform. It's often used for enabling search option for your </a:t>
            </a:r>
            <a:r>
              <a:rPr lang="en-US" dirty="0" err="1"/>
              <a:t>application.It’s</a:t>
            </a:r>
            <a:r>
              <a:rPr lang="en-US" dirty="0"/>
              <a:t> JSON based database(No SQL).</a:t>
            </a:r>
            <a:r>
              <a:rPr lang="en-IN" b="0" i="0" dirty="0">
                <a:solidFill>
                  <a:srgbClr val="333333"/>
                </a:solidFill>
                <a:effectLst/>
                <a:latin typeface="AmazonEmber"/>
              </a:rPr>
              <a:t> It’s built on Apache Lucene.</a:t>
            </a:r>
            <a:endParaRPr lang="en-US" dirty="0"/>
          </a:p>
          <a:p>
            <a:r>
              <a:rPr lang="en-US" dirty="0"/>
              <a:t>For example you have a blog for which you want users to be able to search. That could be a blog posts ,categories, products etc.</a:t>
            </a:r>
            <a:r>
              <a:rPr lang="en-IN" dirty="0"/>
              <a:t>.We can also sort them by popularity , rating , cost etc.</a:t>
            </a:r>
          </a:p>
          <a:p>
            <a:r>
              <a:rPr lang="en-IN" dirty="0"/>
              <a:t>Elastic search can be used as an analytics platform. Most used case of the elastic search is Application performance management by the use of analytics of elastic search.</a:t>
            </a:r>
            <a:endParaRPr lang="en-US" dirty="0"/>
          </a:p>
        </p:txBody>
      </p:sp>
    </p:spTree>
    <p:extLst>
      <p:ext uri="{BB962C8B-B14F-4D97-AF65-F5344CB8AC3E}">
        <p14:creationId xmlns:p14="http://schemas.microsoft.com/office/powerpoint/2010/main" val="421563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CC6A-D98C-A743-0CEB-2829C4109C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E23DA6-CBE3-EE16-DDC0-F7639559301A}"/>
              </a:ext>
            </a:extLst>
          </p:cNvPr>
          <p:cNvSpPr>
            <a:spLocks noGrp="1"/>
          </p:cNvSpPr>
          <p:nvPr>
            <p:ph idx="1"/>
          </p:nvPr>
        </p:nvSpPr>
        <p:spPr>
          <a:xfrm>
            <a:off x="838199" y="1825625"/>
            <a:ext cx="10515599" cy="4351338"/>
          </a:xfrm>
        </p:spPr>
        <p:txBody>
          <a:bodyPr>
            <a:normAutofit fontScale="77500" lnSpcReduction="20000"/>
          </a:bodyPr>
          <a:lstStyle/>
          <a:p>
            <a:r>
              <a:rPr lang="en-IN" dirty="0"/>
              <a:t>Data is stored as documents(like rows in SQL).Document’s data is separated into fields(like Columns in SQL).</a:t>
            </a:r>
          </a:p>
          <a:p>
            <a:r>
              <a:rPr lang="en-IN" dirty="0"/>
              <a:t>Example Document:</a:t>
            </a:r>
          </a:p>
          <a:p>
            <a:pPr marL="0" indent="0">
              <a:buNone/>
            </a:pPr>
            <a:r>
              <a:rPr lang="en-IN" dirty="0"/>
              <a:t>{</a:t>
            </a:r>
          </a:p>
          <a:p>
            <a:pPr marL="0" indent="0">
              <a:buNone/>
            </a:pPr>
            <a:r>
              <a:rPr lang="en-IN" dirty="0"/>
              <a:t>          First name: "Peter”                  </a:t>
            </a:r>
            <a:r>
              <a:rPr lang="en-IN" dirty="0">
                <a:solidFill>
                  <a:srgbClr val="00B0F0"/>
                </a:solidFill>
              </a:rPr>
              <a:t>Field values</a:t>
            </a:r>
          </a:p>
          <a:p>
            <a:pPr marL="0" indent="0">
              <a:buNone/>
            </a:pPr>
            <a:r>
              <a:rPr lang="en-IN" dirty="0"/>
              <a:t>          Last Name: "Johnson”</a:t>
            </a:r>
          </a:p>
          <a:p>
            <a:pPr marL="0" indent="0">
              <a:buNone/>
            </a:pPr>
            <a:r>
              <a:rPr lang="en-IN" dirty="0"/>
              <a:t>          Includes: “ Logstash ”, ” Kibana ” ,” Elastic stack”</a:t>
            </a:r>
          </a:p>
          <a:p>
            <a:pPr marL="0" indent="0">
              <a:buNone/>
            </a:pPr>
            <a:r>
              <a:rPr lang="en-IN" dirty="0"/>
              <a:t>}</a:t>
            </a:r>
          </a:p>
          <a:p>
            <a:r>
              <a:rPr lang="en-US" b="0" i="0" dirty="0">
                <a:solidFill>
                  <a:srgbClr val="1D2C35"/>
                </a:solidFill>
                <a:effectLst/>
              </a:rPr>
              <a:t>An index is a collection of documents that have similar characteristics.</a:t>
            </a:r>
            <a:endParaRPr lang="en-IN" dirty="0"/>
          </a:p>
          <a:p>
            <a:pPr marL="0" indent="0">
              <a:buNone/>
            </a:pPr>
            <a:r>
              <a:rPr lang="en-IN" dirty="0"/>
              <a:t>          </a:t>
            </a:r>
          </a:p>
          <a:p>
            <a:pPr marL="0" indent="0">
              <a:buNone/>
            </a:pPr>
            <a:r>
              <a:rPr lang="en-IN" dirty="0"/>
              <a:t>           </a:t>
            </a:r>
          </a:p>
          <a:p>
            <a:pPr marL="0" indent="0">
              <a:buNone/>
            </a:pPr>
            <a:r>
              <a:rPr lang="en-IN" dirty="0"/>
              <a:t>          </a:t>
            </a:r>
          </a:p>
        </p:txBody>
      </p:sp>
      <p:sp>
        <p:nvSpPr>
          <p:cNvPr id="4" name="Arrow: Right 3">
            <a:extLst>
              <a:ext uri="{FF2B5EF4-FFF2-40B4-BE49-F238E27FC236}">
                <a16:creationId xmlns:a16="http://schemas.microsoft.com/office/drawing/2014/main" id="{2D23E486-00BA-CB69-AD16-1ADB97A375FA}"/>
              </a:ext>
            </a:extLst>
          </p:cNvPr>
          <p:cNvSpPr/>
          <p:nvPr/>
        </p:nvSpPr>
        <p:spPr>
          <a:xfrm>
            <a:off x="4396902" y="3429000"/>
            <a:ext cx="111868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090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0AEB-1B69-72F8-6AF3-68D712EA89DD}"/>
              </a:ext>
            </a:extLst>
          </p:cNvPr>
          <p:cNvSpPr>
            <a:spLocks noGrp="1"/>
          </p:cNvSpPr>
          <p:nvPr>
            <p:ph type="title"/>
          </p:nvPr>
        </p:nvSpPr>
        <p:spPr>
          <a:xfrm>
            <a:off x="233464" y="112206"/>
            <a:ext cx="10916055" cy="656279"/>
          </a:xfrm>
        </p:spPr>
        <p:txBody>
          <a:bodyPr>
            <a:normAutofit fontScale="90000"/>
          </a:bodyPr>
          <a:lstStyle/>
          <a:p>
            <a:r>
              <a:rPr lang="en-IN" dirty="0"/>
              <a:t>Inverted index</a:t>
            </a:r>
          </a:p>
        </p:txBody>
      </p:sp>
      <p:sp>
        <p:nvSpPr>
          <p:cNvPr id="3" name="Content Placeholder 2">
            <a:extLst>
              <a:ext uri="{FF2B5EF4-FFF2-40B4-BE49-F238E27FC236}">
                <a16:creationId xmlns:a16="http://schemas.microsoft.com/office/drawing/2014/main" id="{1F280D52-BBD8-9ADD-4370-B6052AFC7FE5}"/>
              </a:ext>
            </a:extLst>
          </p:cNvPr>
          <p:cNvSpPr>
            <a:spLocks noGrp="1"/>
          </p:cNvSpPr>
          <p:nvPr>
            <p:ph idx="1"/>
          </p:nvPr>
        </p:nvSpPr>
        <p:spPr>
          <a:xfrm>
            <a:off x="233463" y="894946"/>
            <a:ext cx="11692647" cy="2801566"/>
          </a:xfrm>
        </p:spPr>
        <p:txBody>
          <a:bodyPr>
            <a:normAutofit lnSpcReduction="10000"/>
          </a:bodyPr>
          <a:lstStyle/>
          <a:p>
            <a:r>
              <a:rPr lang="en-US" sz="2000" b="0" i="0" dirty="0">
                <a:solidFill>
                  <a:srgbClr val="1D2C35"/>
                </a:solidFill>
                <a:effectLst/>
              </a:rPr>
              <a:t>An index in Elasticsearch is actually what’s called an inverted index.(words to documents)</a:t>
            </a:r>
          </a:p>
          <a:p>
            <a:r>
              <a:rPr lang="en-US" sz="2000" b="0" i="0" dirty="0">
                <a:solidFill>
                  <a:srgbClr val="1D2C35"/>
                </a:solidFill>
                <a:effectLst/>
              </a:rPr>
              <a:t>It is a data structure that stores a mapping from content, such as words or numbers, to its locations in a document or a set of documents</a:t>
            </a:r>
          </a:p>
          <a:p>
            <a:r>
              <a:rPr lang="en-US" sz="2000" b="0" i="0" dirty="0">
                <a:solidFill>
                  <a:srgbClr val="1D2C35"/>
                </a:solidFill>
                <a:effectLst/>
              </a:rPr>
              <a:t>. An inverted index doesn’t store strings directly and instead splits each document up to individual search terms (i.e. each word) then maps each search term to the documents those search terms occur within. </a:t>
            </a:r>
          </a:p>
          <a:p>
            <a:r>
              <a:rPr lang="en-US" sz="2000" b="0" i="0" dirty="0">
                <a:solidFill>
                  <a:srgbClr val="1D2C35"/>
                </a:solidFill>
                <a:effectLst/>
              </a:rPr>
              <a:t>For example, in the image below, the term “best” occurs in document 2, so it is mapped to that document. This serves as a quick look-up of where to find search terms in a given document. By using distributed inverted indices, Elasticsearch quickly finds the best matches for full-text searches from even very large data sets.</a:t>
            </a:r>
            <a:endParaRPr lang="en-IN" sz="2000" dirty="0"/>
          </a:p>
        </p:txBody>
      </p:sp>
      <p:pic>
        <p:nvPicPr>
          <p:cNvPr id="5" name="Picture 4">
            <a:extLst>
              <a:ext uri="{FF2B5EF4-FFF2-40B4-BE49-F238E27FC236}">
                <a16:creationId xmlns:a16="http://schemas.microsoft.com/office/drawing/2014/main" id="{1A113F8B-28BB-080A-D91E-8CCA950CF933}"/>
              </a:ext>
            </a:extLst>
          </p:cNvPr>
          <p:cNvPicPr>
            <a:picLocks noChangeAspect="1"/>
          </p:cNvPicPr>
          <p:nvPr/>
        </p:nvPicPr>
        <p:blipFill rotWithShape="1">
          <a:blip r:embed="rId2"/>
          <a:srcRect l="15319" t="13050" r="18936" b="24114"/>
          <a:stretch/>
        </p:blipFill>
        <p:spPr>
          <a:xfrm>
            <a:off x="3015769" y="3487635"/>
            <a:ext cx="6160462" cy="3312000"/>
          </a:xfrm>
          <a:prstGeom prst="rect">
            <a:avLst/>
          </a:prstGeom>
        </p:spPr>
      </p:pic>
    </p:spTree>
    <p:extLst>
      <p:ext uri="{BB962C8B-B14F-4D97-AF65-F5344CB8AC3E}">
        <p14:creationId xmlns:p14="http://schemas.microsoft.com/office/powerpoint/2010/main" val="33885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A296-4A1B-4627-A529-BE7E763CB1DF}"/>
              </a:ext>
            </a:extLst>
          </p:cNvPr>
          <p:cNvSpPr>
            <a:spLocks noGrp="1"/>
          </p:cNvSpPr>
          <p:nvPr>
            <p:ph type="title"/>
          </p:nvPr>
        </p:nvSpPr>
        <p:spPr>
          <a:xfrm>
            <a:off x="301557" y="365126"/>
            <a:ext cx="11052243" cy="393632"/>
          </a:xfrm>
        </p:spPr>
        <p:txBody>
          <a:bodyPr>
            <a:normAutofit fontScale="90000"/>
          </a:bodyPr>
          <a:lstStyle/>
          <a:p>
            <a:r>
              <a:rPr lang="en-IN" dirty="0"/>
              <a:t>Advantages of elastic search</a:t>
            </a:r>
          </a:p>
        </p:txBody>
      </p:sp>
      <p:sp>
        <p:nvSpPr>
          <p:cNvPr id="3" name="Content Placeholder 2">
            <a:extLst>
              <a:ext uri="{FF2B5EF4-FFF2-40B4-BE49-F238E27FC236}">
                <a16:creationId xmlns:a16="http://schemas.microsoft.com/office/drawing/2014/main" id="{43FF23AE-F8A7-2D2D-CD5B-815C794E19BC}"/>
              </a:ext>
            </a:extLst>
          </p:cNvPr>
          <p:cNvSpPr>
            <a:spLocks noGrp="1"/>
          </p:cNvSpPr>
          <p:nvPr>
            <p:ph idx="1"/>
          </p:nvPr>
        </p:nvSpPr>
        <p:spPr>
          <a:xfrm>
            <a:off x="369651" y="1089498"/>
            <a:ext cx="10984149" cy="5087465"/>
          </a:xfrm>
        </p:spPr>
        <p:txBody>
          <a:bodyPr>
            <a:normAutofit fontScale="55000" lnSpcReduction="20000"/>
          </a:bodyPr>
          <a:lstStyle/>
          <a:p>
            <a:pPr algn="l"/>
            <a:r>
              <a:rPr lang="en-US" sz="3600" b="1" i="0" dirty="0">
                <a:solidFill>
                  <a:srgbClr val="333333"/>
                </a:solidFill>
                <a:effectLst/>
              </a:rPr>
              <a:t>Fast time-to-value</a:t>
            </a:r>
          </a:p>
          <a:p>
            <a:pPr marL="0" indent="0" algn="l">
              <a:buNone/>
            </a:pPr>
            <a:r>
              <a:rPr lang="en-US" sz="3600" b="0" i="0" dirty="0">
                <a:solidFill>
                  <a:srgbClr val="333333"/>
                </a:solidFill>
                <a:effectLst/>
              </a:rPr>
              <a:t>Elasticsearch offers simple REST-based APIs, a simple HTTP interface, and uses schema-free JSON documents, making it easy to get started and quickly build applications for various use cases.</a:t>
            </a:r>
          </a:p>
          <a:p>
            <a:pPr algn="l"/>
            <a:r>
              <a:rPr lang="en-US" sz="3600" b="1" i="0" dirty="0">
                <a:solidFill>
                  <a:srgbClr val="333333"/>
                </a:solidFill>
                <a:effectLst/>
              </a:rPr>
              <a:t>High performance</a:t>
            </a:r>
          </a:p>
          <a:p>
            <a:pPr marL="0" indent="0" algn="l">
              <a:buNone/>
            </a:pPr>
            <a:r>
              <a:rPr lang="en-US" sz="3600" b="0" i="0" dirty="0">
                <a:solidFill>
                  <a:srgbClr val="333333"/>
                </a:solidFill>
                <a:effectLst/>
              </a:rPr>
              <a:t>The distributed nature of Elasticsearch enables it to process large volumes of data in parallel, quickly finding the best matches for your queries.</a:t>
            </a:r>
          </a:p>
          <a:p>
            <a:pPr algn="l"/>
            <a:r>
              <a:rPr lang="en-US" sz="3600" b="1" i="0" dirty="0">
                <a:solidFill>
                  <a:srgbClr val="333333"/>
                </a:solidFill>
                <a:effectLst/>
              </a:rPr>
              <a:t>Complimentary tooling and plugins</a:t>
            </a:r>
          </a:p>
          <a:p>
            <a:pPr marL="0" indent="0" algn="l">
              <a:buNone/>
            </a:pPr>
            <a:r>
              <a:rPr lang="en-US" sz="3600" b="0" i="0" dirty="0">
                <a:solidFill>
                  <a:srgbClr val="333333"/>
                </a:solidFill>
                <a:effectLst/>
              </a:rPr>
              <a:t>Elasticsearch comes integrated with Kibana, a popular visualization and reporting tool. It also offers integration with Beats and Logstash, helping you easily transform source data and load it into your Elasticsearch cluster. You can also use various open-source Elasticsearch plugins such as language analyzers and suggesters to add rich functionality to your applications.</a:t>
            </a:r>
          </a:p>
          <a:p>
            <a:pPr algn="l"/>
            <a:r>
              <a:rPr lang="en-US" sz="3600" b="1" i="0" dirty="0">
                <a:solidFill>
                  <a:srgbClr val="333333"/>
                </a:solidFill>
                <a:effectLst/>
              </a:rPr>
              <a:t>Near real-time operations</a:t>
            </a:r>
          </a:p>
          <a:p>
            <a:pPr marL="0" indent="0" algn="l">
              <a:buNone/>
            </a:pPr>
            <a:r>
              <a:rPr lang="en-US" sz="3600" b="0" i="0" dirty="0">
                <a:solidFill>
                  <a:srgbClr val="333333"/>
                </a:solidFill>
                <a:effectLst/>
              </a:rPr>
              <a:t>Elasticsearch operations such as reading or writing data usually take less than a second to complete. This lets you use Elasticsearch for near real-time use cases such as application monitoring and anomaly detection.</a:t>
            </a:r>
          </a:p>
          <a:p>
            <a:pPr algn="l"/>
            <a:r>
              <a:rPr lang="en-US" sz="3600" b="1" i="0" dirty="0">
                <a:solidFill>
                  <a:srgbClr val="333333"/>
                </a:solidFill>
                <a:effectLst/>
              </a:rPr>
              <a:t>Easy application development</a:t>
            </a:r>
          </a:p>
          <a:p>
            <a:pPr marL="0" indent="0" algn="l">
              <a:buNone/>
            </a:pPr>
            <a:r>
              <a:rPr lang="en-US" sz="3600" b="0" i="0" dirty="0">
                <a:solidFill>
                  <a:srgbClr val="333333"/>
                </a:solidFill>
                <a:effectLst/>
              </a:rPr>
              <a:t>Elasticsearch provides support for various languages including Java, Python, PHP, JavaScript, Node.js, Ruby, and many more.</a:t>
            </a:r>
          </a:p>
          <a:p>
            <a:pPr marL="0" indent="0" algn="l">
              <a:buNone/>
            </a:pPr>
            <a:endParaRPr lang="en-US" sz="3600" b="0" i="0" dirty="0">
              <a:solidFill>
                <a:srgbClr val="333333"/>
              </a:solidFill>
              <a:effectLst/>
            </a:endParaRPr>
          </a:p>
          <a:p>
            <a:endParaRPr lang="en-IN" dirty="0"/>
          </a:p>
        </p:txBody>
      </p:sp>
    </p:spTree>
    <p:extLst>
      <p:ext uri="{BB962C8B-B14F-4D97-AF65-F5344CB8AC3E}">
        <p14:creationId xmlns:p14="http://schemas.microsoft.com/office/powerpoint/2010/main" val="351303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15D1-2549-DAA1-B9E6-CB114A0EB489}"/>
              </a:ext>
            </a:extLst>
          </p:cNvPr>
          <p:cNvSpPr>
            <a:spLocks noGrp="1"/>
          </p:cNvSpPr>
          <p:nvPr>
            <p:ph type="title"/>
          </p:nvPr>
        </p:nvSpPr>
        <p:spPr>
          <a:xfrm>
            <a:off x="408562" y="365125"/>
            <a:ext cx="10945238" cy="1325563"/>
          </a:xfrm>
        </p:spPr>
        <p:txBody>
          <a:bodyPr/>
          <a:lstStyle/>
          <a:p>
            <a:r>
              <a:rPr lang="en-IN" dirty="0"/>
              <a:t>ELK Stack components</a:t>
            </a:r>
          </a:p>
        </p:txBody>
      </p:sp>
      <p:sp>
        <p:nvSpPr>
          <p:cNvPr id="3" name="Content Placeholder 2">
            <a:extLst>
              <a:ext uri="{FF2B5EF4-FFF2-40B4-BE49-F238E27FC236}">
                <a16:creationId xmlns:a16="http://schemas.microsoft.com/office/drawing/2014/main" id="{40E03D37-286F-DB09-B969-C31201D7216E}"/>
              </a:ext>
            </a:extLst>
          </p:cNvPr>
          <p:cNvSpPr>
            <a:spLocks noGrp="1"/>
          </p:cNvSpPr>
          <p:nvPr>
            <p:ph idx="1"/>
          </p:nvPr>
        </p:nvSpPr>
        <p:spPr>
          <a:xfrm>
            <a:off x="408562" y="1825625"/>
            <a:ext cx="10945238" cy="4351338"/>
          </a:xfrm>
        </p:spPr>
        <p:txBody>
          <a:bodyPr/>
          <a:lstStyle/>
          <a:p>
            <a:r>
              <a:rPr lang="en-IN" dirty="0"/>
              <a:t>Kibana: Web based UI. Like dashboard for CPU ,memory </a:t>
            </a:r>
            <a:r>
              <a:rPr lang="en-IN" dirty="0" err="1"/>
              <a:t>usage.widgets</a:t>
            </a:r>
            <a:r>
              <a:rPr lang="en-IN" dirty="0"/>
              <a:t>, visualizations and analytics platform.</a:t>
            </a:r>
          </a:p>
          <a:p>
            <a:r>
              <a:rPr lang="en-IN" dirty="0" err="1"/>
              <a:t>LogStash</a:t>
            </a:r>
            <a:r>
              <a:rPr lang="en-IN" dirty="0"/>
              <a:t>: Open source server side processing </a:t>
            </a:r>
            <a:r>
              <a:rPr lang="en-IN" dirty="0" err="1"/>
              <a:t>pipeline.There</a:t>
            </a:r>
            <a:r>
              <a:rPr lang="en-IN" dirty="0"/>
              <a:t> are 3 stages</a:t>
            </a:r>
          </a:p>
          <a:p>
            <a:pPr marL="0" indent="0">
              <a:buNone/>
            </a:pPr>
            <a:r>
              <a:rPr lang="en-IN" dirty="0"/>
              <a:t>of this pipeline input ,filter, output. Each is done by a different plugin</a:t>
            </a:r>
          </a:p>
          <a:p>
            <a:endParaRPr lang="en-IN" dirty="0"/>
          </a:p>
          <a:p>
            <a:endParaRPr lang="en-IN" dirty="0"/>
          </a:p>
        </p:txBody>
      </p:sp>
    </p:spTree>
    <p:extLst>
      <p:ext uri="{BB962C8B-B14F-4D97-AF65-F5344CB8AC3E}">
        <p14:creationId xmlns:p14="http://schemas.microsoft.com/office/powerpoint/2010/main" val="236619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73E9-BB17-EAE2-4417-4E65FFF6DA0E}"/>
              </a:ext>
            </a:extLst>
          </p:cNvPr>
          <p:cNvSpPr>
            <a:spLocks noGrp="1"/>
          </p:cNvSpPr>
          <p:nvPr>
            <p:ph type="title"/>
          </p:nvPr>
        </p:nvSpPr>
        <p:spPr/>
        <p:txBody>
          <a:bodyPr/>
          <a:lstStyle/>
          <a:p>
            <a:r>
              <a:rPr lang="en-US" dirty="0"/>
              <a:t>Logstash pipeline</a:t>
            </a:r>
            <a:endParaRPr lang="en-IN" dirty="0"/>
          </a:p>
        </p:txBody>
      </p:sp>
      <p:sp>
        <p:nvSpPr>
          <p:cNvPr id="3" name="Content Placeholder 2">
            <a:extLst>
              <a:ext uri="{FF2B5EF4-FFF2-40B4-BE49-F238E27FC236}">
                <a16:creationId xmlns:a16="http://schemas.microsoft.com/office/drawing/2014/main" id="{C3134A64-B537-05A5-8CD8-8DDFDA9786AB}"/>
              </a:ext>
            </a:extLst>
          </p:cNvPr>
          <p:cNvSpPr>
            <a:spLocks noGrp="1"/>
          </p:cNvSpPr>
          <p:nvPr>
            <p:ph idx="1"/>
          </p:nvPr>
        </p:nvSpPr>
        <p:spPr>
          <a:xfrm>
            <a:off x="914400" y="1825625"/>
            <a:ext cx="10933889" cy="4351338"/>
          </a:xfrm>
        </p:spPr>
        <p:txBody>
          <a:bodyPr>
            <a:normAutofit fontScale="55000" lnSpcReduction="20000"/>
          </a:bodyPr>
          <a:lstStyle/>
          <a:p>
            <a:pPr marL="0" indent="0">
              <a:buNone/>
            </a:pPr>
            <a:r>
              <a:rPr lang="en-IN" dirty="0"/>
              <a:t>input {</a:t>
            </a:r>
          </a:p>
          <a:p>
            <a:pPr marL="0" indent="0">
              <a:buNone/>
            </a:pPr>
            <a:r>
              <a:rPr lang="en-IN" dirty="0"/>
              <a:t>           file {</a:t>
            </a:r>
          </a:p>
          <a:p>
            <a:pPr marL="0" indent="0">
              <a:buNone/>
            </a:pPr>
            <a:r>
              <a:rPr lang="en-IN" dirty="0"/>
              <a:t>              path =&gt; "/path/to/apache_access.log“</a:t>
            </a:r>
          </a:p>
          <a:p>
            <a:pPr marL="0" indent="0">
              <a:buNone/>
            </a:pPr>
            <a:r>
              <a:rPr lang="en-IN" dirty="0"/>
              <a:t>                  }</a:t>
            </a:r>
          </a:p>
          <a:p>
            <a:pPr marL="0" indent="0">
              <a:buNone/>
            </a:pPr>
            <a:r>
              <a:rPr lang="en-IN" dirty="0"/>
              <a:t>}</a:t>
            </a:r>
          </a:p>
          <a:p>
            <a:pPr marL="0" indent="0">
              <a:buNone/>
            </a:pPr>
            <a:r>
              <a:rPr lang="en-IN" dirty="0"/>
              <a:t>filter {</a:t>
            </a:r>
          </a:p>
          <a:p>
            <a:pPr marL="0" indent="0">
              <a:buNone/>
            </a:pPr>
            <a:r>
              <a:rPr lang="en-IN" dirty="0"/>
              <a:t>if [request] in ["/robots.txt", "/favicon.ico"] </a:t>
            </a:r>
          </a:p>
          <a:p>
            <a:pPr marL="0" indent="0">
              <a:buNone/>
            </a:pPr>
            <a:r>
              <a:rPr lang="en-IN" dirty="0"/>
              <a:t>drop { }</a:t>
            </a:r>
          </a:p>
          <a:p>
            <a:pPr marL="0" indent="0">
              <a:buNone/>
            </a:pPr>
            <a:r>
              <a:rPr lang="en-IN" dirty="0"/>
              <a:t>}</a:t>
            </a:r>
          </a:p>
          <a:p>
            <a:pPr marL="0" indent="0">
              <a:buNone/>
            </a:pPr>
            <a:r>
              <a:rPr lang="en-IN" dirty="0"/>
              <a:t>}</a:t>
            </a:r>
          </a:p>
          <a:p>
            <a:pPr marL="0" indent="0">
              <a:buNone/>
            </a:pPr>
            <a:r>
              <a:rPr lang="en-IN" dirty="0"/>
              <a:t>output {</a:t>
            </a:r>
          </a:p>
          <a:p>
            <a:pPr marL="0" indent="0">
              <a:buNone/>
            </a:pPr>
            <a:r>
              <a:rPr lang="en-IN" dirty="0"/>
              <a:t>file {</a:t>
            </a:r>
          </a:p>
          <a:p>
            <a:pPr marL="0" indent="0">
              <a:buNone/>
            </a:pPr>
            <a:r>
              <a:rPr lang="en-IN" dirty="0"/>
              <a:t>path =&gt; "%{type} %{+</a:t>
            </a:r>
            <a:r>
              <a:rPr lang="en-IN" dirty="0" err="1"/>
              <a:t>yyyy_MM_dd</a:t>
            </a:r>
            <a:r>
              <a:rPr lang="en-IN" dirty="0"/>
              <a:t>}.log“</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65739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C13A-6584-8DDD-B536-DACF090588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EDC06F-C079-EC09-9AAE-FE11BCDA16B0}"/>
              </a:ext>
            </a:extLst>
          </p:cNvPr>
          <p:cNvSpPr>
            <a:spLocks noGrp="1"/>
          </p:cNvSpPr>
          <p:nvPr>
            <p:ph idx="1"/>
          </p:nvPr>
        </p:nvSpPr>
        <p:spPr/>
        <p:txBody>
          <a:bodyPr>
            <a:normAutofit fontScale="92500" lnSpcReduction="20000"/>
          </a:bodyPr>
          <a:lstStyle/>
          <a:p>
            <a:pPr algn="l"/>
            <a:r>
              <a:rPr lang="en-US" b="0" i="0" dirty="0">
                <a:solidFill>
                  <a:srgbClr val="343741"/>
                </a:solidFill>
                <a:effectLst/>
                <a:latin typeface="Inter"/>
              </a:rPr>
              <a:t>The speed and scalability of Elasticsearch and its ability to index many types of content mean that it can be used for a number of use cases:</a:t>
            </a:r>
          </a:p>
          <a:p>
            <a:pPr algn="l">
              <a:buFont typeface="Arial" panose="020B0604020202020204" pitchFamily="34" charset="0"/>
              <a:buChar char="•"/>
            </a:pPr>
            <a:r>
              <a:rPr lang="en-US" b="0" i="0" dirty="0">
                <a:solidFill>
                  <a:srgbClr val="343741"/>
                </a:solidFill>
                <a:effectLst/>
                <a:latin typeface="Inter"/>
              </a:rPr>
              <a:t>Application search</a:t>
            </a:r>
          </a:p>
          <a:p>
            <a:pPr algn="l">
              <a:buFont typeface="Arial" panose="020B0604020202020204" pitchFamily="34" charset="0"/>
              <a:buChar char="•"/>
            </a:pPr>
            <a:r>
              <a:rPr lang="en-US" b="0" i="0" dirty="0">
                <a:solidFill>
                  <a:srgbClr val="343741"/>
                </a:solidFill>
                <a:effectLst/>
                <a:latin typeface="Inter"/>
              </a:rPr>
              <a:t>Website search</a:t>
            </a:r>
          </a:p>
          <a:p>
            <a:pPr algn="l">
              <a:buFont typeface="Arial" panose="020B0604020202020204" pitchFamily="34" charset="0"/>
              <a:buChar char="•"/>
            </a:pPr>
            <a:r>
              <a:rPr lang="en-US" b="0" i="0" dirty="0">
                <a:solidFill>
                  <a:srgbClr val="343741"/>
                </a:solidFill>
                <a:effectLst/>
                <a:latin typeface="Inter"/>
              </a:rPr>
              <a:t>Enterprise search</a:t>
            </a:r>
          </a:p>
          <a:p>
            <a:pPr algn="l">
              <a:buFont typeface="Arial" panose="020B0604020202020204" pitchFamily="34" charset="0"/>
              <a:buChar char="•"/>
            </a:pPr>
            <a:r>
              <a:rPr lang="en-US" b="0" i="0" dirty="0">
                <a:solidFill>
                  <a:srgbClr val="343741"/>
                </a:solidFill>
                <a:effectLst/>
                <a:latin typeface="Inter"/>
              </a:rPr>
              <a:t>Logging and log analytics</a:t>
            </a:r>
          </a:p>
          <a:p>
            <a:pPr algn="l">
              <a:buFont typeface="Arial" panose="020B0604020202020204" pitchFamily="34" charset="0"/>
              <a:buChar char="•"/>
            </a:pPr>
            <a:r>
              <a:rPr lang="en-US" b="0" i="0" dirty="0">
                <a:solidFill>
                  <a:srgbClr val="343741"/>
                </a:solidFill>
                <a:effectLst/>
                <a:latin typeface="Inter"/>
              </a:rPr>
              <a:t>Infrastructure metrics and container monitoring</a:t>
            </a:r>
          </a:p>
          <a:p>
            <a:pPr algn="l">
              <a:buFont typeface="Arial" panose="020B0604020202020204" pitchFamily="34" charset="0"/>
              <a:buChar char="•"/>
            </a:pPr>
            <a:r>
              <a:rPr lang="en-US" b="0" i="0" dirty="0">
                <a:solidFill>
                  <a:srgbClr val="343741"/>
                </a:solidFill>
                <a:effectLst/>
                <a:latin typeface="Inter"/>
              </a:rPr>
              <a:t>Application performance monitoring</a:t>
            </a:r>
          </a:p>
          <a:p>
            <a:pPr algn="l">
              <a:buFont typeface="Arial" panose="020B0604020202020204" pitchFamily="34" charset="0"/>
              <a:buChar char="•"/>
            </a:pPr>
            <a:r>
              <a:rPr lang="en-US" b="0" i="0" dirty="0">
                <a:solidFill>
                  <a:srgbClr val="343741"/>
                </a:solidFill>
                <a:effectLst/>
                <a:latin typeface="Inter"/>
              </a:rPr>
              <a:t>Geospatial data analysis and visualization</a:t>
            </a:r>
          </a:p>
          <a:p>
            <a:pPr algn="l">
              <a:buFont typeface="Arial" panose="020B0604020202020204" pitchFamily="34" charset="0"/>
              <a:buChar char="•"/>
            </a:pPr>
            <a:r>
              <a:rPr lang="en-US" b="0" i="0" dirty="0">
                <a:solidFill>
                  <a:srgbClr val="343741"/>
                </a:solidFill>
                <a:effectLst/>
                <a:latin typeface="Inter"/>
              </a:rPr>
              <a:t>Security analytics</a:t>
            </a:r>
          </a:p>
          <a:p>
            <a:pPr algn="l">
              <a:buFont typeface="Arial" panose="020B0604020202020204" pitchFamily="34" charset="0"/>
              <a:buChar char="•"/>
            </a:pPr>
            <a:r>
              <a:rPr lang="en-US" b="0" i="0">
                <a:solidFill>
                  <a:srgbClr val="343741"/>
                </a:solidFill>
                <a:effectLst/>
                <a:latin typeface="Inter"/>
              </a:rPr>
              <a:t>Business analytics</a:t>
            </a:r>
          </a:p>
          <a:p>
            <a:endParaRPr lang="en-IN"/>
          </a:p>
        </p:txBody>
      </p:sp>
    </p:spTree>
    <p:extLst>
      <p:ext uri="{BB962C8B-B14F-4D97-AF65-F5344CB8AC3E}">
        <p14:creationId xmlns:p14="http://schemas.microsoft.com/office/powerpoint/2010/main" val="304904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1008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AmazonEmber</vt:lpstr>
      <vt:lpstr>Arial</vt:lpstr>
      <vt:lpstr>Calibri</vt:lpstr>
      <vt:lpstr>Calibri Light</vt:lpstr>
      <vt:lpstr>Inter</vt:lpstr>
      <vt:lpstr>open sans</vt:lpstr>
      <vt:lpstr>Times New Roman</vt:lpstr>
      <vt:lpstr>Office Theme</vt:lpstr>
      <vt:lpstr>PowerPoint Presentation</vt:lpstr>
      <vt:lpstr>PowerPoint Presentation</vt:lpstr>
      <vt:lpstr>PowerPoint Presentation</vt:lpstr>
      <vt:lpstr>PowerPoint Presentation</vt:lpstr>
      <vt:lpstr>Inverted index</vt:lpstr>
      <vt:lpstr>Advantages of elastic search</vt:lpstr>
      <vt:lpstr>ELK Stack components</vt:lpstr>
      <vt:lpstr>Logstash pipeline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 Krishna T</dc:creator>
  <cp:lastModifiedBy>Bala Krishna T</cp:lastModifiedBy>
  <cp:revision>2</cp:revision>
  <dcterms:created xsi:type="dcterms:W3CDTF">2023-08-10T06:21:52Z</dcterms:created>
  <dcterms:modified xsi:type="dcterms:W3CDTF">2023-08-11T06:52:55Z</dcterms:modified>
</cp:coreProperties>
</file>