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sldIdLst>
    <p:sldId id="256" r:id="rId2"/>
    <p:sldId id="278" r:id="rId3"/>
    <p:sldId id="259" r:id="rId4"/>
    <p:sldId id="261" r:id="rId5"/>
    <p:sldId id="263" r:id="rId6"/>
    <p:sldId id="265" r:id="rId7"/>
    <p:sldId id="267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7" r:id="rId16"/>
    <p:sldId id="276" r:id="rId17"/>
  </p:sldIdLst>
  <p:sldSz cx="9144000" cy="6858000" type="screen4x3"/>
  <p:notesSz cx="6858000" cy="9144000"/>
  <p:defaultTextStyle>
    <a:defPPr>
      <a:defRPr lang="ta-I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ED9929E8-ED15-497E-850B-F00105F7B7CC}" type="datetimeFigureOut">
              <a:rPr lang="ta-IN" smtClean="0"/>
              <a:t>31-08-2024</a:t>
            </a:fld>
            <a:endParaRPr lang="ta-IN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ta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FE200C91-4D93-4959-8784-3F819D787A8B}" type="slidenum">
              <a:rPr lang="ta-IN" smtClean="0"/>
              <a:t>‹#›</a:t>
            </a:fld>
            <a:endParaRPr lang="ta-IN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929E8-ED15-497E-850B-F00105F7B7CC}" type="datetimeFigureOut">
              <a:rPr lang="ta-IN" smtClean="0"/>
              <a:t>31-08-2024</a:t>
            </a:fld>
            <a:endParaRPr lang="ta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00C91-4D93-4959-8784-3F819D787A8B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929E8-ED15-497E-850B-F00105F7B7CC}" type="datetimeFigureOut">
              <a:rPr lang="ta-IN" smtClean="0"/>
              <a:t>31-08-2024</a:t>
            </a:fld>
            <a:endParaRPr lang="ta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00C91-4D93-4959-8784-3F819D787A8B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929E8-ED15-497E-850B-F00105F7B7CC}" type="datetimeFigureOut">
              <a:rPr lang="ta-IN" smtClean="0"/>
              <a:t>31-08-2024</a:t>
            </a:fld>
            <a:endParaRPr lang="ta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00C91-4D93-4959-8784-3F819D787A8B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929E8-ED15-497E-850B-F00105F7B7CC}" type="datetimeFigureOut">
              <a:rPr lang="ta-IN" smtClean="0"/>
              <a:t>31-08-2024</a:t>
            </a:fld>
            <a:endParaRPr lang="ta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00C91-4D93-4959-8784-3F819D787A8B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929E8-ED15-497E-850B-F00105F7B7CC}" type="datetimeFigureOut">
              <a:rPr lang="ta-IN" smtClean="0"/>
              <a:t>31-08-2024</a:t>
            </a:fld>
            <a:endParaRPr lang="ta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00C91-4D93-4959-8784-3F819D787A8B}" type="slidenum">
              <a:rPr lang="ta-IN" smtClean="0"/>
              <a:t>‹#›</a:t>
            </a:fld>
            <a:endParaRPr lang="ta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929E8-ED15-497E-850B-F00105F7B7CC}" type="datetimeFigureOut">
              <a:rPr lang="ta-IN" smtClean="0"/>
              <a:t>31-08-2024</a:t>
            </a:fld>
            <a:endParaRPr lang="ta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00C91-4D93-4959-8784-3F819D787A8B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929E8-ED15-497E-850B-F00105F7B7CC}" type="datetimeFigureOut">
              <a:rPr lang="ta-IN" smtClean="0"/>
              <a:t>31-08-2024</a:t>
            </a:fld>
            <a:endParaRPr lang="ta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00C91-4D93-4959-8784-3F819D787A8B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929E8-ED15-497E-850B-F00105F7B7CC}" type="datetimeFigureOut">
              <a:rPr lang="ta-IN" smtClean="0"/>
              <a:t>31-08-2024</a:t>
            </a:fld>
            <a:endParaRPr lang="ta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00C91-4D93-4959-8784-3F819D787A8B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929E8-ED15-497E-850B-F00105F7B7CC}" type="datetimeFigureOut">
              <a:rPr lang="ta-IN" smtClean="0"/>
              <a:t>31-08-2024</a:t>
            </a:fld>
            <a:endParaRPr lang="ta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00C91-4D93-4959-8784-3F819D787A8B}" type="slidenum">
              <a:rPr lang="ta-IN" smtClean="0"/>
              <a:t>‹#›</a:t>
            </a:fld>
            <a:endParaRPr lang="ta-IN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ta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929E8-ED15-497E-850B-F00105F7B7CC}" type="datetimeFigureOut">
              <a:rPr lang="ta-IN" smtClean="0"/>
              <a:t>31-08-2024</a:t>
            </a:fld>
            <a:endParaRPr lang="ta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ta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00C91-4D93-4959-8784-3F819D787A8B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ED9929E8-ED15-497E-850B-F00105F7B7CC}" type="datetimeFigureOut">
              <a:rPr lang="ta-IN" smtClean="0"/>
              <a:t>31-08-2024</a:t>
            </a:fld>
            <a:endParaRPr lang="ta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ta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FE200C91-4D93-4959-8784-3F819D787A8B}" type="slidenum">
              <a:rPr lang="ta-IN" smtClean="0"/>
              <a:t>‹#›</a:t>
            </a:fld>
            <a:endParaRPr lang="ta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143001"/>
            <a:ext cx="8153400" cy="5334000"/>
          </a:xfrm>
        </p:spPr>
        <p:txBody>
          <a:bodyPr/>
          <a:lstStyle/>
          <a:p>
            <a:endParaRPr lang="ta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990600"/>
            <a:ext cx="8229600" cy="5486400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rgbClr val="FF0000"/>
                </a:solidFill>
                <a:latin typeface="Bahnschrift Condensed" pitchFamily="34" charset="0"/>
              </a:rPr>
              <a:t>Employee </a:t>
            </a:r>
            <a:r>
              <a:rPr lang="en-US" sz="4000" dirty="0">
                <a:solidFill>
                  <a:srgbClr val="FF0000"/>
                </a:solidFill>
                <a:latin typeface="Bahnschrift Condensed" pitchFamily="34" charset="0"/>
              </a:rPr>
              <a:t>Data Analysis Using </a:t>
            </a:r>
            <a:r>
              <a:rPr lang="en-US" sz="4000" dirty="0" smtClean="0">
                <a:solidFill>
                  <a:srgbClr val="FF0000"/>
                </a:solidFill>
                <a:latin typeface="Bahnschrift Condensed" pitchFamily="34" charset="0"/>
              </a:rPr>
              <a:t>Excel</a:t>
            </a:r>
          </a:p>
          <a:p>
            <a:pPr algn="ctr"/>
            <a:endParaRPr lang="en-US" sz="4000" dirty="0" smtClean="0">
              <a:solidFill>
                <a:srgbClr val="FF0000"/>
              </a:solidFill>
              <a:latin typeface="Bahnschrift Condensed" pitchFamily="34" charset="0"/>
            </a:endParaRPr>
          </a:p>
          <a:p>
            <a:pPr algn="ctr"/>
            <a:r>
              <a:rPr lang="en-US" sz="4000" dirty="0" smtClean="0">
                <a:solidFill>
                  <a:srgbClr val="FF0000"/>
                </a:solidFill>
                <a:latin typeface="Bahnschrift Condensed" pitchFamily="34" charset="0"/>
              </a:rPr>
              <a:t> </a:t>
            </a:r>
            <a:endParaRPr lang="en-US" sz="4000" b="1" dirty="0" smtClean="0">
              <a:solidFill>
                <a:schemeClr val="tx1"/>
              </a:solidFill>
              <a:latin typeface="Bahnschrift SemiCondensed" pitchFamily="34" charset="0"/>
            </a:endParaRPr>
          </a:p>
          <a:p>
            <a:pPr algn="l"/>
            <a:r>
              <a:rPr lang="en-US" sz="2400" b="1" dirty="0" smtClean="0">
                <a:solidFill>
                  <a:schemeClr val="tx1"/>
                </a:solidFill>
                <a:latin typeface="Bahnschrift SemiCondensed" pitchFamily="34" charset="0"/>
              </a:rPr>
              <a:t>NAME                     :    	</a:t>
            </a:r>
            <a:r>
              <a:rPr lang="en-US" sz="2800" b="1" dirty="0" smtClean="0">
                <a:solidFill>
                  <a:schemeClr val="tx1"/>
                </a:solidFill>
                <a:latin typeface="Bahnschrift SemiCondensed" pitchFamily="34" charset="0"/>
              </a:rPr>
              <a:t>HEMASUNDARI T   </a:t>
            </a:r>
            <a:endParaRPr lang="en-US" sz="2800" b="1" dirty="0" smtClean="0">
              <a:solidFill>
                <a:schemeClr val="tx1"/>
              </a:solidFill>
              <a:latin typeface="Bahnschrift SemiCondensed" pitchFamily="34" charset="0"/>
            </a:endParaRPr>
          </a:p>
          <a:p>
            <a:pPr algn="l"/>
            <a:r>
              <a:rPr lang="en-US" sz="2800" b="1" dirty="0" smtClean="0">
                <a:solidFill>
                  <a:schemeClr val="tx1"/>
                </a:solidFill>
                <a:latin typeface="Bahnschrift SemiCondensed" pitchFamily="34" charset="0"/>
              </a:rPr>
              <a:t>RIGISTER NO     :   	</a:t>
            </a:r>
            <a:r>
              <a:rPr lang="en-US" sz="2400" b="1" dirty="0" smtClean="0">
                <a:solidFill>
                  <a:schemeClr val="tx1"/>
                </a:solidFill>
                <a:latin typeface="Bahnschrift SemiCondensed" pitchFamily="34" charset="0"/>
              </a:rPr>
              <a:t>122201117,</a:t>
            </a:r>
            <a:r>
              <a:rPr lang="en-US" sz="2400" b="1" cap="none" dirty="0" smtClean="0">
                <a:solidFill>
                  <a:schemeClr val="tx1"/>
                </a:solidFill>
                <a:latin typeface="Bahnschrift SemiCondensed" pitchFamily="34" charset="0"/>
              </a:rPr>
              <a:t>unm</a:t>
            </a:r>
            <a:r>
              <a:rPr lang="en-US" sz="2400" b="1" dirty="0" smtClean="0">
                <a:solidFill>
                  <a:schemeClr val="tx1"/>
                </a:solidFill>
                <a:latin typeface="Bahnschrift SemiCondensed" pitchFamily="34" charset="0"/>
              </a:rPr>
              <a:t>299</a:t>
            </a:r>
            <a:r>
              <a:rPr lang="en-US" sz="2400" b="1" cap="none" dirty="0" smtClean="0">
                <a:solidFill>
                  <a:schemeClr val="tx1"/>
                </a:solidFill>
                <a:latin typeface="Bahnschrift SemiCondensed" pitchFamily="34" charset="0"/>
              </a:rPr>
              <a:t>bcom</a:t>
            </a:r>
            <a:r>
              <a:rPr lang="en-US" sz="2400" b="1" dirty="0" smtClean="0">
                <a:solidFill>
                  <a:schemeClr val="tx1"/>
                </a:solidFill>
                <a:latin typeface="Bahnschrift SemiCondensed" pitchFamily="34" charset="0"/>
              </a:rPr>
              <a:t>(</a:t>
            </a:r>
            <a:r>
              <a:rPr lang="en-US" sz="2400" b="1" dirty="0" err="1" smtClean="0">
                <a:solidFill>
                  <a:schemeClr val="tx1"/>
                </a:solidFill>
                <a:latin typeface="Bahnschrift SemiCondensed" pitchFamily="34" charset="0"/>
              </a:rPr>
              <a:t>cs</a:t>
            </a:r>
            <a:r>
              <a:rPr lang="en-US" sz="2400" b="1" smtClean="0">
                <a:solidFill>
                  <a:schemeClr val="tx1"/>
                </a:solidFill>
                <a:latin typeface="Bahnschrift SemiCondensed" pitchFamily="34" charset="0"/>
              </a:rPr>
              <a:t>)14/ 950178</a:t>
            </a:r>
            <a:endParaRPr lang="en-US" sz="2400" b="1" dirty="0" smtClean="0">
              <a:solidFill>
                <a:schemeClr val="tx1"/>
              </a:solidFill>
              <a:latin typeface="Bahnschrift SemiCondensed" pitchFamily="34" charset="0"/>
            </a:endParaRPr>
          </a:p>
          <a:p>
            <a:pPr algn="l"/>
            <a:r>
              <a:rPr lang="en-US" sz="2800" b="1" dirty="0" smtClean="0">
                <a:solidFill>
                  <a:schemeClr val="tx1"/>
                </a:solidFill>
                <a:latin typeface="Bahnschrift SemiCondensed" pitchFamily="34" charset="0"/>
              </a:rPr>
              <a:t>DEPARTMENT    :  	</a:t>
            </a:r>
            <a:r>
              <a:rPr lang="en-US" sz="2400" b="1" dirty="0" smtClean="0">
                <a:solidFill>
                  <a:schemeClr val="tx1"/>
                </a:solidFill>
                <a:latin typeface="Bahnschrift SemiCondensed" pitchFamily="34" charset="0"/>
              </a:rPr>
              <a:t>B.COM(COPORATE SECRETARYSHIP)</a:t>
            </a:r>
            <a:endParaRPr lang="en-US" sz="2800" b="1" dirty="0" smtClean="0">
              <a:solidFill>
                <a:schemeClr val="tx1"/>
              </a:solidFill>
              <a:latin typeface="Bahnschrift SemiCondensed" pitchFamily="34" charset="0"/>
            </a:endParaRPr>
          </a:p>
          <a:p>
            <a:pPr algn="l"/>
            <a:r>
              <a:rPr lang="en-US" sz="2800" b="1" dirty="0" smtClean="0">
                <a:solidFill>
                  <a:schemeClr val="tx1"/>
                </a:solidFill>
                <a:latin typeface="Bahnschrift SemiCondensed" pitchFamily="34" charset="0"/>
              </a:rPr>
              <a:t>COLLEGE           :  	</a:t>
            </a:r>
            <a:r>
              <a:rPr lang="en-US" sz="2400" b="1" dirty="0" smtClean="0">
                <a:solidFill>
                  <a:schemeClr val="tx1"/>
                </a:solidFill>
                <a:latin typeface="Bahnschrift SemiCondensed" pitchFamily="34" charset="0"/>
              </a:rPr>
              <a:t>SSKV COLLEGE ARTS &amp; SCIENCE FOR WOMEN </a:t>
            </a:r>
          </a:p>
          <a:p>
            <a:pPr algn="l"/>
            <a:endParaRPr lang="en-US" sz="2400" b="1" dirty="0" smtClean="0">
              <a:solidFill>
                <a:schemeClr val="tx1"/>
              </a:solidFill>
              <a:latin typeface="Bahnschrift SemiCondensed" pitchFamily="34" charset="0"/>
            </a:endParaRPr>
          </a:p>
          <a:p>
            <a:pPr algn="l"/>
            <a:endParaRPr lang="en-US" sz="2800" b="1" dirty="0" smtClean="0">
              <a:solidFill>
                <a:schemeClr val="tx1"/>
              </a:solidFill>
              <a:latin typeface="Bahnschrift SemiCondense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1042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latin typeface="Bahnschrift Condensed" pitchFamily="34" charset="0"/>
              </a:rPr>
              <a:t>DATASET DESCRIPTION </a:t>
            </a:r>
            <a:endParaRPr lang="ta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endParaRPr lang="en-US" b="1" dirty="0" smtClean="0">
              <a:latin typeface="Baskerville Old Face" pitchFamily="18" charset="0"/>
            </a:endParaRPr>
          </a:p>
          <a:p>
            <a:r>
              <a:rPr lang="en-US" sz="7200" b="1" dirty="0" smtClean="0">
                <a:latin typeface="Baskerville Old Face" pitchFamily="18" charset="0"/>
              </a:rPr>
              <a:t>  Employee dataset- KAGGLE </a:t>
            </a:r>
          </a:p>
          <a:p>
            <a:r>
              <a:rPr lang="en-US" sz="7200" b="1" dirty="0" smtClean="0">
                <a:latin typeface="Baskerville Old Face" pitchFamily="18" charset="0"/>
              </a:rPr>
              <a:t>  26 Features </a:t>
            </a:r>
          </a:p>
          <a:p>
            <a:r>
              <a:rPr lang="en-US" sz="7200" b="1" dirty="0" smtClean="0">
                <a:latin typeface="Baskerville Old Face" pitchFamily="18" charset="0"/>
              </a:rPr>
              <a:t>  9 Features </a:t>
            </a:r>
          </a:p>
          <a:p>
            <a:pPr marL="109728" indent="0">
              <a:buNone/>
            </a:pPr>
            <a:endParaRPr lang="en-US" sz="7200" b="1" dirty="0" smtClean="0">
              <a:latin typeface="Baskerville Old Face" pitchFamily="18" charset="0"/>
            </a:endParaRPr>
          </a:p>
          <a:p>
            <a:pPr marL="109728" indent="0">
              <a:lnSpc>
                <a:spcPct val="120000"/>
              </a:lnSpc>
              <a:buNone/>
            </a:pPr>
            <a:r>
              <a:rPr lang="en-US" sz="7200" b="1" dirty="0" smtClean="0">
                <a:latin typeface="Baskerville Old Face" pitchFamily="18" charset="0"/>
              </a:rPr>
              <a:t>	Employee ID – NUM</a:t>
            </a:r>
          </a:p>
          <a:p>
            <a:pPr marL="109728" indent="0">
              <a:lnSpc>
                <a:spcPct val="120000"/>
              </a:lnSpc>
              <a:buNone/>
            </a:pPr>
            <a:r>
              <a:rPr lang="en-US" sz="7200" b="1" dirty="0" smtClean="0">
                <a:latin typeface="Baskerville Old Face" pitchFamily="18" charset="0"/>
              </a:rPr>
              <a:t>	Name – Text </a:t>
            </a:r>
          </a:p>
          <a:p>
            <a:pPr marL="109728" indent="0">
              <a:lnSpc>
                <a:spcPct val="120000"/>
              </a:lnSpc>
              <a:buNone/>
            </a:pPr>
            <a:r>
              <a:rPr lang="en-US" sz="7200" b="1" dirty="0" smtClean="0">
                <a:latin typeface="Baskerville Old Face" pitchFamily="18" charset="0"/>
              </a:rPr>
              <a:t>	Employee Type </a:t>
            </a:r>
          </a:p>
          <a:p>
            <a:pPr marL="109728" indent="0">
              <a:lnSpc>
                <a:spcPct val="120000"/>
              </a:lnSpc>
              <a:buNone/>
            </a:pPr>
            <a:r>
              <a:rPr lang="en-US" sz="7200" b="1" dirty="0" smtClean="0">
                <a:latin typeface="Baskerville Old Face" pitchFamily="18" charset="0"/>
              </a:rPr>
              <a:t>	Performance Level </a:t>
            </a:r>
          </a:p>
          <a:p>
            <a:pPr marL="109728" indent="0">
              <a:lnSpc>
                <a:spcPct val="120000"/>
              </a:lnSpc>
              <a:buNone/>
            </a:pPr>
            <a:r>
              <a:rPr lang="en-US" sz="7200" b="1" dirty="0" smtClean="0">
                <a:latin typeface="Baskerville Old Face" pitchFamily="18" charset="0"/>
              </a:rPr>
              <a:t>	Gender- Male, Female </a:t>
            </a:r>
          </a:p>
          <a:p>
            <a:pPr marL="109728" indent="0">
              <a:lnSpc>
                <a:spcPct val="120000"/>
              </a:lnSpc>
              <a:buNone/>
            </a:pPr>
            <a:r>
              <a:rPr lang="en-US" sz="7200" b="1" dirty="0" smtClean="0">
                <a:latin typeface="Baskerville Old Face" pitchFamily="18" charset="0"/>
              </a:rPr>
              <a:t>	Employee Rating – NUM</a:t>
            </a:r>
          </a:p>
          <a:p>
            <a:pPr marL="109728" indent="0">
              <a:lnSpc>
                <a:spcPct val="120000"/>
              </a:lnSpc>
              <a:buNone/>
            </a:pPr>
            <a:r>
              <a:rPr lang="en-US" sz="7200" b="1" dirty="0" smtClean="0">
                <a:latin typeface="Baskerville Old Face" pitchFamily="18" charset="0"/>
              </a:rPr>
              <a:t>	Business Unit </a:t>
            </a:r>
          </a:p>
          <a:p>
            <a:pPr marL="109728" indent="0">
              <a:lnSpc>
                <a:spcPct val="120000"/>
              </a:lnSpc>
              <a:buNone/>
            </a:pPr>
            <a:r>
              <a:rPr lang="en-US" sz="7200" b="1" dirty="0" smtClean="0">
                <a:latin typeface="Baskerville Old Face" pitchFamily="18" charset="0"/>
              </a:rPr>
              <a:t>	Employee Status </a:t>
            </a:r>
            <a:endParaRPr lang="ta-IN" sz="7200" b="1" dirty="0" smtClean="0">
              <a:latin typeface="Baskerville Old Face" pitchFamily="18" charset="0"/>
            </a:endParaRPr>
          </a:p>
          <a:p>
            <a:endParaRPr lang="ta-IN" sz="2000" dirty="0"/>
          </a:p>
        </p:txBody>
      </p:sp>
    </p:spTree>
    <p:extLst>
      <p:ext uri="{BB962C8B-B14F-4D97-AF65-F5344CB8AC3E}">
        <p14:creationId xmlns:p14="http://schemas.microsoft.com/office/powerpoint/2010/main" val="2238432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solidFill>
                  <a:srgbClr val="FF0000"/>
                </a:solidFill>
                <a:latin typeface="Bahnschrift Condensed" pitchFamily="34" charset="0"/>
              </a:rPr>
              <a:t>THE “WOW” IN OUR SOLUTION </a:t>
            </a:r>
            <a:endParaRPr lang="ta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109728" indent="0">
              <a:buNone/>
            </a:pPr>
            <a:endParaRPr lang="en-US" dirty="0" smtClean="0"/>
          </a:p>
          <a:p>
            <a:endParaRPr lang="en-US" dirty="0" smtClean="0"/>
          </a:p>
          <a:p>
            <a:pPr lvl="1">
              <a:buFont typeface="Wingdings" pitchFamily="2" charset="2"/>
              <a:buChar char="v"/>
            </a:pPr>
            <a:endParaRPr lang="en-US" sz="2400" b="1" dirty="0" smtClean="0">
              <a:solidFill>
                <a:schemeClr val="tx1"/>
              </a:solidFill>
              <a:latin typeface="Baskerville Old Face" pitchFamily="18" charset="0"/>
            </a:endParaRPr>
          </a:p>
          <a:p>
            <a:pPr lvl="1">
              <a:buFont typeface="Wingdings" pitchFamily="2" charset="2"/>
              <a:buChar char="v"/>
            </a:pPr>
            <a:r>
              <a:rPr lang="en-US" sz="2400" b="1" dirty="0" smtClean="0">
                <a:solidFill>
                  <a:schemeClr val="tx1"/>
                </a:solidFill>
                <a:latin typeface="Baskerville Old Face" pitchFamily="18" charset="0"/>
              </a:rPr>
              <a:t> Performance level==IFS(Z4&gt;5,”VERY HIGH”, </a:t>
            </a:r>
          </a:p>
          <a:p>
            <a:pPr marL="393192" lvl="1" indent="0">
              <a:buNone/>
            </a:pPr>
            <a:r>
              <a:rPr lang="en-US" sz="2400" b="1" dirty="0" smtClean="0">
                <a:solidFill>
                  <a:schemeClr val="tx1"/>
                </a:solidFill>
                <a:latin typeface="Baskerville Old Face" pitchFamily="18" charset="0"/>
              </a:rPr>
              <a:t>	Z4&gt;=4,”HIGH”,Z4&gt;=3,”MED”,TRUE,”LOW”)</a:t>
            </a:r>
            <a:endParaRPr lang="en-US" sz="2400" b="1" dirty="0">
              <a:solidFill>
                <a:schemeClr val="tx1"/>
              </a:solidFill>
              <a:latin typeface="Baskerville Old Face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2438400"/>
            <a:ext cx="4210050" cy="1736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685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latin typeface="Bahnschrift Light" pitchFamily="34" charset="0"/>
              </a:rPr>
              <a:t>MODELLING</a:t>
            </a:r>
            <a:endParaRPr lang="ta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109728" indent="0">
              <a:buNone/>
            </a:pPr>
            <a:endParaRPr lang="en-US" b="1" dirty="0" smtClean="0">
              <a:latin typeface="Baskerville Old Face" pitchFamily="18" charset="0"/>
            </a:endParaRPr>
          </a:p>
          <a:p>
            <a:pPr marL="109728" indent="0">
              <a:buNone/>
            </a:pPr>
            <a:r>
              <a:rPr lang="en-US" b="1" dirty="0" smtClean="0">
                <a:latin typeface="Baskerville Old Face" pitchFamily="18" charset="0"/>
              </a:rPr>
              <a:t>Data Collection </a:t>
            </a:r>
          </a:p>
          <a:p>
            <a:pPr marL="681228" indent="-571500">
              <a:buFont typeface="+mj-lt"/>
              <a:buAutoNum type="romanUcPeriod"/>
            </a:pPr>
            <a:r>
              <a:rPr lang="en-US" b="1" dirty="0" smtClean="0">
                <a:latin typeface="Baskerville Old Face" pitchFamily="18" charset="0"/>
              </a:rPr>
              <a:t>  Kaggale </a:t>
            </a:r>
          </a:p>
          <a:p>
            <a:pPr marL="681228" indent="-571500">
              <a:buFont typeface="+mj-lt"/>
              <a:buAutoNum type="romanUcPeriod"/>
            </a:pPr>
            <a:r>
              <a:rPr lang="en-US" b="1" dirty="0" smtClean="0">
                <a:latin typeface="Baskerville Old Face" pitchFamily="18" charset="0"/>
              </a:rPr>
              <a:t>  Search employment performance </a:t>
            </a:r>
          </a:p>
          <a:p>
            <a:pPr marL="681228" indent="-571500">
              <a:buFont typeface="+mj-lt"/>
              <a:buAutoNum type="romanUcPeriod"/>
            </a:pPr>
            <a:r>
              <a:rPr lang="en-US" b="1" dirty="0" smtClean="0">
                <a:latin typeface="Baskerville Old Face" pitchFamily="18" charset="0"/>
              </a:rPr>
              <a:t>  Then download employee data</a:t>
            </a:r>
          </a:p>
          <a:p>
            <a:pPr marL="109728" indent="0">
              <a:buNone/>
            </a:pPr>
            <a:r>
              <a:rPr lang="en-US" b="1" dirty="0" smtClean="0">
                <a:latin typeface="Baskerville Old Face" pitchFamily="18" charset="0"/>
              </a:rPr>
              <a:t>Feature Collection </a:t>
            </a:r>
          </a:p>
          <a:p>
            <a:pPr marL="681228" indent="-571500">
              <a:buFont typeface="+mj-lt"/>
              <a:buAutoNum type="romanUcPeriod"/>
            </a:pPr>
            <a:r>
              <a:rPr lang="en-US" b="1" dirty="0" smtClean="0">
                <a:latin typeface="Baskerville Old Face" pitchFamily="18" charset="0"/>
              </a:rPr>
              <a:t>  Feature Identify </a:t>
            </a:r>
          </a:p>
          <a:p>
            <a:pPr marL="681228" indent="-571500">
              <a:buFont typeface="+mj-lt"/>
              <a:buAutoNum type="romanUcPeriod"/>
            </a:pPr>
            <a:r>
              <a:rPr lang="en-US" b="1" dirty="0" smtClean="0">
                <a:latin typeface="Baskerville Old Face" pitchFamily="18" charset="0"/>
              </a:rPr>
              <a:t>  Color filled blank Values </a:t>
            </a:r>
          </a:p>
          <a:p>
            <a:pPr marL="109728" indent="0">
              <a:buNone/>
            </a:pPr>
            <a:r>
              <a:rPr lang="en-US" b="1" dirty="0" smtClean="0">
                <a:latin typeface="Baskerville Old Face" pitchFamily="18" charset="0"/>
              </a:rPr>
              <a:t>Data Cleaning </a:t>
            </a:r>
          </a:p>
          <a:p>
            <a:pPr marL="681228" indent="-571500">
              <a:buFont typeface="+mj-lt"/>
              <a:buAutoNum type="romanUcPeriod"/>
            </a:pPr>
            <a:r>
              <a:rPr lang="en-US" b="1" dirty="0" smtClean="0">
                <a:latin typeface="Baskerville Old Face" pitchFamily="18" charset="0"/>
              </a:rPr>
              <a:t>  Missing Values Identify </a:t>
            </a:r>
          </a:p>
          <a:p>
            <a:pPr marL="681228" indent="-571500">
              <a:buFont typeface="+mj-lt"/>
              <a:buAutoNum type="romanUcPeriod"/>
            </a:pPr>
            <a:r>
              <a:rPr lang="en-US" b="1" dirty="0" smtClean="0">
                <a:latin typeface="Baskerville Old Face" pitchFamily="18" charset="0"/>
              </a:rPr>
              <a:t>  Missing Values Filter out </a:t>
            </a:r>
            <a:r>
              <a:rPr lang="en-US" dirty="0" smtClean="0"/>
              <a:t>	</a:t>
            </a:r>
            <a:endParaRPr lang="ta-IN" dirty="0"/>
          </a:p>
        </p:txBody>
      </p:sp>
    </p:spTree>
    <p:extLst>
      <p:ext uri="{BB962C8B-B14F-4D97-AF65-F5344CB8AC3E}">
        <p14:creationId xmlns:p14="http://schemas.microsoft.com/office/powerpoint/2010/main" val="2815851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 smtClean="0"/>
          </a:p>
          <a:p>
            <a:pPr marL="109728" indent="0">
              <a:buNone/>
            </a:pPr>
            <a:r>
              <a:rPr lang="en-US" b="1" dirty="0" smtClean="0">
                <a:latin typeface="Baskerville Old Face" pitchFamily="18" charset="0"/>
              </a:rPr>
              <a:t>Summary </a:t>
            </a:r>
          </a:p>
          <a:p>
            <a:pPr marL="681228" indent="-571500">
              <a:buFont typeface="+mj-lt"/>
              <a:buAutoNum type="romanUcPeriod"/>
            </a:pPr>
            <a:r>
              <a:rPr lang="en-US" b="1" dirty="0" smtClean="0">
                <a:latin typeface="Baskerville Old Face" pitchFamily="18" charset="0"/>
              </a:rPr>
              <a:t>  Open pivot table</a:t>
            </a:r>
          </a:p>
          <a:p>
            <a:pPr marL="681228" indent="-571500">
              <a:buFont typeface="+mj-lt"/>
              <a:buAutoNum type="romanUcPeriod"/>
            </a:pPr>
            <a:r>
              <a:rPr lang="en-US" b="1" dirty="0" smtClean="0">
                <a:latin typeface="Baskerville Old Face" pitchFamily="18" charset="0"/>
              </a:rPr>
              <a:t>  Drag rows, cols, filters, values respectively    Business Unit, performance level, Gender Code, count of first name. </a:t>
            </a:r>
          </a:p>
          <a:p>
            <a:pPr marL="681228" indent="-571500">
              <a:buFont typeface="+mj-lt"/>
              <a:buAutoNum type="romanUcPeriod"/>
            </a:pPr>
            <a:r>
              <a:rPr lang="en-US" b="1" dirty="0" smtClean="0">
                <a:latin typeface="Baskerville Old Face" pitchFamily="18" charset="0"/>
              </a:rPr>
              <a:t>  Remove the blank Option.</a:t>
            </a:r>
          </a:p>
          <a:p>
            <a:pPr marL="109728" indent="0">
              <a:buNone/>
            </a:pPr>
            <a:r>
              <a:rPr lang="en-US" b="1" dirty="0" smtClean="0">
                <a:latin typeface="Baskerville Old Face" pitchFamily="18" charset="0"/>
              </a:rPr>
              <a:t>Visulazation</a:t>
            </a:r>
          </a:p>
          <a:p>
            <a:pPr marL="681228" indent="-571500">
              <a:buFont typeface="+mj-lt"/>
              <a:buAutoNum type="romanUcPeriod"/>
            </a:pPr>
            <a:r>
              <a:rPr lang="en-US" b="1" dirty="0" smtClean="0">
                <a:latin typeface="Baskerville Old Face" pitchFamily="18" charset="0"/>
              </a:rPr>
              <a:t>  Put recommended Graph </a:t>
            </a:r>
          </a:p>
          <a:p>
            <a:pPr marL="681228" indent="-571500">
              <a:buFont typeface="+mj-lt"/>
              <a:buAutoNum type="romanUcPeriod"/>
            </a:pPr>
            <a:r>
              <a:rPr lang="en-US" b="1" dirty="0" smtClean="0">
                <a:latin typeface="Baskerville Old Face" pitchFamily="18" charset="0"/>
              </a:rPr>
              <a:t>  Filter Out the linear and exponential features</a:t>
            </a:r>
          </a:p>
          <a:p>
            <a:pPr marL="681228" indent="-571500">
              <a:buFont typeface="+mj-lt"/>
              <a:buAutoNum type="romanUcPeriod"/>
            </a:pPr>
            <a:r>
              <a:rPr lang="en-US" b="1" dirty="0" smtClean="0">
                <a:latin typeface="Baskerville Old Face" pitchFamily="18" charset="0"/>
              </a:rPr>
              <a:t>  To get pie chart for our reference. </a:t>
            </a:r>
            <a:endParaRPr lang="ta-IN" b="1" dirty="0" smtClean="0">
              <a:latin typeface="Baskerville Old Face" pitchFamily="18" charset="0"/>
            </a:endParaRPr>
          </a:p>
          <a:p>
            <a:endParaRPr lang="ta-IN" dirty="0"/>
          </a:p>
        </p:txBody>
      </p:sp>
    </p:spTree>
    <p:extLst>
      <p:ext uri="{BB962C8B-B14F-4D97-AF65-F5344CB8AC3E}">
        <p14:creationId xmlns:p14="http://schemas.microsoft.com/office/powerpoint/2010/main" val="1704545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Bahnschrift Light" pitchFamily="34" charset="0"/>
              </a:rPr>
              <a:t>RESULTS AND DISCUSSION </a:t>
            </a:r>
            <a:endParaRPr lang="ta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ta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438400"/>
            <a:ext cx="6781800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8582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ta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362200"/>
            <a:ext cx="534035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189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itchFamily="34" charset="0"/>
              </a:rPr>
              <a:t>CONCLUSION</a:t>
            </a:r>
            <a:endParaRPr lang="ta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endParaRPr lang="en-US" dirty="0" smtClean="0"/>
          </a:p>
          <a:p>
            <a:pPr algn="just"/>
            <a:r>
              <a:rPr lang="en-US" sz="2800" b="1" dirty="0" smtClean="0">
                <a:latin typeface="Baskerville Old Face" pitchFamily="18" charset="0"/>
              </a:rPr>
              <a:t>  Our Employee performance analysis solution Using Excel provides a comprehensive and user-friendly tool for HR managers and leaders to analyze and visualize employee performance data. By leveraging Excel’s powerful features, including conditional formatting, filtering, formulas, pivot tables, and data visualization</a:t>
            </a:r>
            <a:endParaRPr lang="ta-IN" sz="2800" dirty="0"/>
          </a:p>
        </p:txBody>
      </p:sp>
    </p:spTree>
    <p:extLst>
      <p:ext uri="{BB962C8B-B14F-4D97-AF65-F5344CB8AC3E}">
        <p14:creationId xmlns:p14="http://schemas.microsoft.com/office/powerpoint/2010/main" val="1202727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Project title </a:t>
            </a:r>
            <a:endParaRPr lang="ta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3600" dirty="0" smtClean="0"/>
              <a:t>Employee Performance Analysis Using Excel </a:t>
            </a:r>
          </a:p>
          <a:p>
            <a:pPr marL="0" indent="0">
              <a:buNone/>
            </a:pPr>
            <a:endParaRPr lang="ta-IN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4010722"/>
            <a:ext cx="2590800" cy="208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47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latin typeface="Bahnschrift Condensed" pitchFamily="34" charset="0"/>
              </a:rPr>
              <a:t>AGENDA </a:t>
            </a:r>
            <a:endParaRPr lang="ta-IN" dirty="0">
              <a:solidFill>
                <a:srgbClr val="FF0000"/>
              </a:solidFill>
              <a:latin typeface="Bahnschrift Condense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09728" indent="0">
              <a:buNone/>
            </a:pPr>
            <a:endParaRPr lang="en-US" dirty="0"/>
          </a:p>
          <a:p>
            <a:pPr marL="624078" indent="-514350">
              <a:buFont typeface="+mj-lt"/>
              <a:buAutoNum type="arabicPeriod"/>
            </a:pPr>
            <a:r>
              <a:rPr lang="en-US" b="1" dirty="0" smtClean="0">
                <a:latin typeface="Baskerville Old Face" pitchFamily="18" charset="0"/>
              </a:rPr>
              <a:t>Problem Statement </a:t>
            </a:r>
          </a:p>
          <a:p>
            <a:pPr marL="624078" indent="-514350">
              <a:buFont typeface="+mj-lt"/>
              <a:buAutoNum type="arabicPeriod"/>
            </a:pPr>
            <a:r>
              <a:rPr lang="en-US" b="1" dirty="0" smtClean="0">
                <a:latin typeface="Baskerville Old Face" pitchFamily="18" charset="0"/>
              </a:rPr>
              <a:t>Project Overview </a:t>
            </a:r>
          </a:p>
          <a:p>
            <a:pPr marL="624078" indent="-514350">
              <a:buFont typeface="+mj-lt"/>
              <a:buAutoNum type="arabicPeriod"/>
            </a:pPr>
            <a:r>
              <a:rPr lang="en-US" b="1" dirty="0" smtClean="0">
                <a:latin typeface="Baskerville Old Face" pitchFamily="18" charset="0"/>
              </a:rPr>
              <a:t>End Users </a:t>
            </a:r>
          </a:p>
          <a:p>
            <a:pPr marL="624078" indent="-514350">
              <a:buFont typeface="+mj-lt"/>
              <a:buAutoNum type="arabicPeriod"/>
            </a:pPr>
            <a:r>
              <a:rPr lang="en-US" b="1" dirty="0" smtClean="0">
                <a:latin typeface="Baskerville Old Face" pitchFamily="18" charset="0"/>
              </a:rPr>
              <a:t>Our Solution and Proposition </a:t>
            </a:r>
          </a:p>
          <a:p>
            <a:pPr marL="624078" indent="-514350">
              <a:buFont typeface="+mj-lt"/>
              <a:buAutoNum type="arabicPeriod"/>
            </a:pPr>
            <a:r>
              <a:rPr lang="en-US" b="1" dirty="0" smtClean="0">
                <a:latin typeface="Baskerville Old Face" pitchFamily="18" charset="0"/>
              </a:rPr>
              <a:t>Dataset Description </a:t>
            </a:r>
          </a:p>
          <a:p>
            <a:pPr marL="624078" indent="-514350">
              <a:buFont typeface="+mj-lt"/>
              <a:buAutoNum type="arabicPeriod"/>
            </a:pPr>
            <a:r>
              <a:rPr lang="en-US" b="1" dirty="0" smtClean="0">
                <a:latin typeface="Baskerville Old Face" pitchFamily="18" charset="0"/>
              </a:rPr>
              <a:t>Modelling Approach </a:t>
            </a:r>
          </a:p>
          <a:p>
            <a:pPr marL="624078" indent="-514350">
              <a:buFont typeface="+mj-lt"/>
              <a:buAutoNum type="arabicPeriod"/>
            </a:pPr>
            <a:r>
              <a:rPr lang="en-US" b="1" dirty="0" smtClean="0">
                <a:latin typeface="Baskerville Old Face" pitchFamily="18" charset="0"/>
              </a:rPr>
              <a:t>Results and Discussion </a:t>
            </a:r>
          </a:p>
          <a:p>
            <a:pPr marL="624078" indent="-514350">
              <a:buFont typeface="+mj-lt"/>
              <a:buAutoNum type="arabicPeriod"/>
            </a:pPr>
            <a:r>
              <a:rPr lang="en-US" b="1" dirty="0" smtClean="0">
                <a:latin typeface="Baskerville Old Face" pitchFamily="18" charset="0"/>
              </a:rPr>
              <a:t>Conclusion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143000"/>
            <a:ext cx="3047999" cy="2594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762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latin typeface="Bahnschrift Condensed" pitchFamily="34" charset="0"/>
              </a:rPr>
              <a:t>PROBLEM STATEMENT </a:t>
            </a:r>
            <a:endParaRPr lang="ta-IN" dirty="0">
              <a:solidFill>
                <a:srgbClr val="FF0000"/>
              </a:solidFill>
              <a:latin typeface="Bahnschrift Condensed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lvl="1">
              <a:buFont typeface="Wingdings" pitchFamily="2" charset="2"/>
              <a:buChar char="§"/>
            </a:pPr>
            <a:r>
              <a:rPr lang="en-US" sz="1700" b="1" dirty="0" smtClean="0">
                <a:solidFill>
                  <a:schemeClr val="tx1"/>
                </a:solidFill>
                <a:latin typeface="Baskerville Old Face" pitchFamily="18" charset="0"/>
                <a:ea typeface="PMingLiU-ExtB" pitchFamily="18" charset="-120"/>
              </a:rPr>
              <a:t> 	Track employee performance rating overtime </a:t>
            </a:r>
          </a:p>
          <a:p>
            <a:pPr lvl="1">
              <a:buFont typeface="Wingdings" pitchFamily="2" charset="2"/>
              <a:buChar char="§"/>
            </a:pPr>
            <a:r>
              <a:rPr lang="en-US" sz="1700" b="1" dirty="0" smtClean="0">
                <a:solidFill>
                  <a:schemeClr val="tx1"/>
                </a:solidFill>
                <a:latin typeface="Baskerville Old Face" pitchFamily="18" charset="0"/>
                <a:ea typeface="PMingLiU-ExtB" pitchFamily="18" charset="-120"/>
              </a:rPr>
              <a:t> 	Identify top performers and underperformers </a:t>
            </a:r>
          </a:p>
          <a:p>
            <a:pPr lvl="1">
              <a:buFont typeface="Wingdings" pitchFamily="2" charset="2"/>
              <a:buChar char="§"/>
            </a:pPr>
            <a:r>
              <a:rPr lang="en-US" sz="1700" b="1" dirty="0" smtClean="0">
                <a:solidFill>
                  <a:schemeClr val="tx1"/>
                </a:solidFill>
                <a:latin typeface="Baskerville Old Face" pitchFamily="18" charset="0"/>
                <a:ea typeface="PMingLiU-ExtB" pitchFamily="18" charset="-120"/>
              </a:rPr>
              <a:t> 	Analyze performance by department, job role, and other categories </a:t>
            </a:r>
          </a:p>
          <a:p>
            <a:pPr lvl="1">
              <a:buFont typeface="Wingdings" pitchFamily="2" charset="2"/>
              <a:buChar char="§"/>
            </a:pPr>
            <a:r>
              <a:rPr lang="en-US" sz="1700" b="1" dirty="0" smtClean="0">
                <a:solidFill>
                  <a:schemeClr val="tx1"/>
                </a:solidFill>
                <a:latin typeface="Baskerville Old Face" pitchFamily="18" charset="0"/>
                <a:ea typeface="PMingLiU-ExtB" pitchFamily="18" charset="-120"/>
              </a:rPr>
              <a:t> 	Visualize trends and correlations in performance data </a:t>
            </a:r>
          </a:p>
          <a:p>
            <a:pPr lvl="1">
              <a:buFont typeface="Wingdings" pitchFamily="2" charset="2"/>
              <a:buChar char="§"/>
            </a:pPr>
            <a:r>
              <a:rPr lang="en-US" sz="1700" b="1" dirty="0" smtClean="0">
                <a:solidFill>
                  <a:schemeClr val="tx1"/>
                </a:solidFill>
                <a:latin typeface="Baskerville Old Face" pitchFamily="18" charset="0"/>
                <a:ea typeface="PMingLiU-ExtB" pitchFamily="18" charset="-120"/>
              </a:rPr>
              <a:t> 	Enable filtering and drill-down capabilities for in-depth analysis </a:t>
            </a:r>
          </a:p>
        </p:txBody>
      </p:sp>
    </p:spTree>
    <p:extLst>
      <p:ext uri="{BB962C8B-B14F-4D97-AF65-F5344CB8AC3E}">
        <p14:creationId xmlns:p14="http://schemas.microsoft.com/office/powerpoint/2010/main" val="1443368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latin typeface="Bahnschrift Condensed" pitchFamily="34" charset="0"/>
              </a:rPr>
              <a:t>PROJECT</a:t>
            </a:r>
            <a:r>
              <a:rPr lang="en-US" dirty="0" smtClean="0">
                <a:latin typeface="Bahnschrift Condensed" pitchFamily="34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Bahnschrift Condensed" pitchFamily="34" charset="0"/>
              </a:rPr>
              <a:t>OVERVIEW</a:t>
            </a:r>
            <a:r>
              <a:rPr lang="en-US" dirty="0" smtClean="0">
                <a:latin typeface="Bahnschrift Condensed" pitchFamily="34" charset="0"/>
              </a:rPr>
              <a:t> </a:t>
            </a:r>
            <a:endParaRPr lang="ta-IN" dirty="0">
              <a:latin typeface="Bahnschrift Condensed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pPr marL="109728" indent="0">
              <a:buNone/>
            </a:pPr>
            <a:r>
              <a:rPr lang="en-US" dirty="0" smtClean="0"/>
              <a:t>	</a:t>
            </a:r>
            <a:r>
              <a:rPr lang="en-US" sz="2400" b="1" dirty="0" smtClean="0">
                <a:latin typeface="Baskerville Old Face" pitchFamily="18" charset="0"/>
              </a:rPr>
              <a:t>Effective employee performance management is crucial for organizations to achieve their goals and objectives. </a:t>
            </a:r>
            <a:endParaRPr lang="en-US" sz="2400" b="1" dirty="0">
              <a:latin typeface="Baskerville Old Face" pitchFamily="18" charset="0"/>
            </a:endParaRPr>
          </a:p>
          <a:p>
            <a:pPr marL="109728" indent="0">
              <a:buNone/>
            </a:pPr>
            <a:r>
              <a:rPr lang="en-US" sz="2400" b="1" dirty="0" smtClean="0">
                <a:latin typeface="Baskerville Old Face" pitchFamily="18" charset="0"/>
              </a:rPr>
              <a:t>	This project will involve collecting and cleaning employee performance data, designing and developing an interactive Excel dashboard, and creating a user guide and data dictionary for easy adoption. </a:t>
            </a:r>
          </a:p>
          <a:p>
            <a:pPr marL="109728" indent="0">
              <a:buNone/>
            </a:pPr>
            <a:endParaRPr lang="en-US" b="1" dirty="0" smtClean="0">
              <a:latin typeface="Baskerville Old Fac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2284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latin typeface="Bahnschrift Condensed" pitchFamily="34" charset="0"/>
              </a:rPr>
              <a:t>WHO ARE THE END USERS ? </a:t>
            </a:r>
            <a:endParaRPr lang="ta-IN" dirty="0">
              <a:solidFill>
                <a:srgbClr val="FF0000"/>
              </a:solidFill>
              <a:latin typeface="Bahnschrift Condensed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724400"/>
          </a:xfrm>
        </p:spPr>
        <p:txBody>
          <a:bodyPr/>
          <a:lstStyle/>
          <a:p>
            <a:endParaRPr lang="en-US" dirty="0" smtClean="0"/>
          </a:p>
          <a:p>
            <a:pPr>
              <a:buFont typeface="Wingdings" pitchFamily="2" charset="2"/>
              <a:buChar char="v"/>
            </a:pPr>
            <a:endParaRPr lang="en-US" b="1" dirty="0" smtClean="0">
              <a:latin typeface="Baskerville Old Face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b="1" dirty="0" smtClean="0">
                <a:latin typeface="Baskerville Old Face" pitchFamily="18" charset="0"/>
              </a:rPr>
              <a:t> HR Managers </a:t>
            </a:r>
          </a:p>
          <a:p>
            <a:pPr>
              <a:buFont typeface="Wingdings" pitchFamily="2" charset="2"/>
              <a:buChar char="v"/>
            </a:pPr>
            <a:r>
              <a:rPr lang="en-US" b="1" dirty="0" smtClean="0">
                <a:latin typeface="Baskerville Old Face" pitchFamily="18" charset="0"/>
              </a:rPr>
              <a:t> Department Heads </a:t>
            </a:r>
          </a:p>
          <a:p>
            <a:pPr>
              <a:buFont typeface="Wingdings" pitchFamily="2" charset="2"/>
              <a:buChar char="v"/>
            </a:pPr>
            <a:r>
              <a:rPr lang="en-US" b="1" dirty="0" smtClean="0">
                <a:latin typeface="Baskerville Old Face" pitchFamily="18" charset="0"/>
              </a:rPr>
              <a:t> Team Leads </a:t>
            </a:r>
          </a:p>
          <a:p>
            <a:pPr>
              <a:buFont typeface="Wingdings" pitchFamily="2" charset="2"/>
              <a:buChar char="v"/>
            </a:pPr>
            <a:r>
              <a:rPr lang="en-US" b="1" dirty="0" smtClean="0">
                <a:latin typeface="Baskerville Old Face" pitchFamily="18" charset="0"/>
              </a:rPr>
              <a:t> Line Managers </a:t>
            </a:r>
          </a:p>
          <a:p>
            <a:pPr>
              <a:buFont typeface="Wingdings" pitchFamily="2" charset="2"/>
              <a:buChar char="v"/>
            </a:pPr>
            <a:r>
              <a:rPr lang="en-US" b="1" dirty="0" smtClean="0">
                <a:latin typeface="Baskerville Old Face" pitchFamily="18" charset="0"/>
              </a:rPr>
              <a:t> Talent Management </a:t>
            </a:r>
          </a:p>
          <a:p>
            <a:pPr>
              <a:buFont typeface="Wingdings" pitchFamily="2" charset="2"/>
              <a:buChar char="v"/>
            </a:pPr>
            <a:r>
              <a:rPr lang="en-US" b="1" dirty="0" smtClean="0">
                <a:latin typeface="Baskerville Old Face" pitchFamily="18" charset="0"/>
              </a:rPr>
              <a:t> Business Analysts </a:t>
            </a:r>
          </a:p>
          <a:p>
            <a:pPr>
              <a:buFont typeface="Wingdings" pitchFamily="2" charset="2"/>
              <a:buChar char="v"/>
            </a:pPr>
            <a:r>
              <a:rPr lang="en-US" b="1" dirty="0" smtClean="0">
                <a:latin typeface="Baskerville Old Face" pitchFamily="18" charset="0"/>
              </a:rPr>
              <a:t> Executives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2438400"/>
            <a:ext cx="4038600" cy="3007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095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Bahnschrift Condensed" pitchFamily="34" charset="0"/>
              </a:rPr>
              <a:t>OUR SOLUTION AND  ITS VALUE PROPOSITION </a:t>
            </a:r>
            <a:endParaRPr lang="ta-IN" dirty="0">
              <a:solidFill>
                <a:srgbClr val="FF0000"/>
              </a:solidFill>
              <a:latin typeface="Bahnschrift Condensed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47800"/>
            <a:ext cx="7772400" cy="51816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endParaRPr lang="en-US" sz="1800" b="1" dirty="0" smtClean="0">
              <a:latin typeface="Baskerville Old Face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sz="1800" b="1" dirty="0">
              <a:latin typeface="Baskerville Old Face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sz="1800" b="1" dirty="0" smtClean="0">
              <a:latin typeface="Baskerville Old Face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sz="1800" b="1" dirty="0">
              <a:latin typeface="Baskerville Old Face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000" b="1" dirty="0" smtClean="0">
                <a:latin typeface="Baskerville Old Face" pitchFamily="18" charset="0"/>
              </a:rPr>
              <a:t> 	Conditional formatting – mission </a:t>
            </a:r>
          </a:p>
          <a:p>
            <a:pPr>
              <a:buFont typeface="Wingdings" pitchFamily="2" charset="2"/>
              <a:buChar char="Ø"/>
            </a:pPr>
            <a:r>
              <a:rPr lang="en-US" sz="2000" b="1" dirty="0" smtClean="0">
                <a:latin typeface="Baskerville Old Face" pitchFamily="18" charset="0"/>
              </a:rPr>
              <a:t> 	Filter-Remove </a:t>
            </a:r>
          </a:p>
          <a:p>
            <a:pPr>
              <a:buFont typeface="Wingdings" pitchFamily="2" charset="2"/>
              <a:buChar char="Ø"/>
            </a:pPr>
            <a:r>
              <a:rPr lang="en-US" sz="2000" b="1" dirty="0" smtClean="0">
                <a:latin typeface="Baskerville Old Face" pitchFamily="18" charset="0"/>
              </a:rPr>
              <a:t> 	Formula – performance </a:t>
            </a:r>
          </a:p>
          <a:p>
            <a:pPr>
              <a:buFont typeface="Wingdings" pitchFamily="2" charset="2"/>
              <a:buChar char="Ø"/>
            </a:pPr>
            <a:r>
              <a:rPr lang="en-US" sz="2000" b="1" dirty="0" smtClean="0">
                <a:latin typeface="Baskerville Old Face" pitchFamily="18" charset="0"/>
              </a:rPr>
              <a:t> 	Pivot-summary </a:t>
            </a:r>
          </a:p>
          <a:p>
            <a:pPr>
              <a:buFont typeface="Wingdings" pitchFamily="2" charset="2"/>
              <a:buChar char="Ø"/>
            </a:pPr>
            <a:r>
              <a:rPr lang="en-US" sz="2000" b="1" dirty="0" smtClean="0">
                <a:latin typeface="Baskerville Old Face" pitchFamily="18" charset="0"/>
              </a:rPr>
              <a:t> 	Graph-data visualization  </a:t>
            </a:r>
          </a:p>
          <a:p>
            <a:pPr marL="109728" indent="0"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Baskerville Old Face" pitchFamily="18" charset="0"/>
              </a:rPr>
              <a:t>Conditional formatting: </a:t>
            </a:r>
            <a:r>
              <a:rPr lang="en-US" sz="2000" b="1" dirty="0" smtClean="0">
                <a:latin typeface="Baskerville Old Face" pitchFamily="18" charset="0"/>
              </a:rPr>
              <a:t>Our Excel based Employee performance Analysis Solution utilizes Conditional formatting to provide a clear and intuitive visualization of Employee performance data.  </a:t>
            </a:r>
            <a:endParaRPr lang="ta-IN" sz="2000" b="1" dirty="0">
              <a:latin typeface="Baskerville Old Fac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3013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a-I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286000"/>
            <a:ext cx="7696200" cy="3886200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endParaRPr lang="en-US" sz="2000" b="1" dirty="0" smtClean="0">
              <a:solidFill>
                <a:srgbClr val="FF0000"/>
              </a:solidFill>
              <a:latin typeface="Baskerville Old Face" pitchFamily="18" charset="0"/>
            </a:endParaRPr>
          </a:p>
          <a:p>
            <a:pPr marL="109728" indent="0"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Baskerville Old Face" pitchFamily="18" charset="0"/>
              </a:rPr>
              <a:t>Filter – Remove: </a:t>
            </a:r>
            <a:r>
              <a:rPr lang="en-US" sz="2000" b="1" dirty="0" smtClean="0">
                <a:latin typeface="Baskerville Old Face" pitchFamily="18" charset="0"/>
              </a:rPr>
              <a:t>By incorporating filtering and removal capabilities, our solution empowers HR managers and leaders to efficiently analyze and visualize employee performance data, driving informed decision-making and business success.</a:t>
            </a:r>
          </a:p>
          <a:p>
            <a:pPr marL="109728" indent="0"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Baskerville Old Face" pitchFamily="18" charset="0"/>
              </a:rPr>
              <a:t> Formula – performance: </a:t>
            </a:r>
            <a:r>
              <a:rPr lang="en-US" sz="2000" b="1" dirty="0" smtClean="0">
                <a:latin typeface="Baskerville Old Face" pitchFamily="18" charset="0"/>
              </a:rPr>
              <a:t>By leveraging formulas and performance metrics in Excel, our solution provides a powerful and efficient tool for employee performance analysis enabling HR managers and leaders to make informed decisions and drive business success. </a:t>
            </a:r>
            <a:endParaRPr lang="ta-IN" sz="2000" b="1" dirty="0">
              <a:latin typeface="Baskerville Old Fac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1209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209800"/>
            <a:ext cx="6777317" cy="3581401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endParaRPr lang="en-US" b="1" dirty="0" smtClean="0">
              <a:solidFill>
                <a:srgbClr val="FF0000"/>
              </a:solidFill>
              <a:latin typeface="Baskerville Old Face" pitchFamily="18" charset="0"/>
            </a:endParaRPr>
          </a:p>
          <a:p>
            <a:pPr marL="109728" indent="0">
              <a:buNone/>
            </a:pPr>
            <a:r>
              <a:rPr lang="en-US" sz="1800" b="1" dirty="0" smtClean="0">
                <a:solidFill>
                  <a:srgbClr val="FF0000"/>
                </a:solidFill>
                <a:latin typeface="Baskerville Old Face" pitchFamily="18" charset="0"/>
              </a:rPr>
              <a:t>Pivot- summary:  </a:t>
            </a:r>
            <a:r>
              <a:rPr lang="en-US" sz="1800" b="1" dirty="0" smtClean="0">
                <a:latin typeface="Baskerville Old Face" pitchFamily="18" charset="0"/>
              </a:rPr>
              <a:t>By leveraging pivot tables and summary reports in Excel, our solution provides a powerful and flexible tool for employee performance analysis, enabling HR managers and leaders to Make informed decisions and drive business success.</a:t>
            </a:r>
          </a:p>
          <a:p>
            <a:pPr marL="109728" indent="0">
              <a:buNone/>
            </a:pPr>
            <a:endParaRPr lang="en-US" sz="1800" b="1" dirty="0" smtClean="0">
              <a:latin typeface="Baskerville Old Face" pitchFamily="18" charset="0"/>
            </a:endParaRPr>
          </a:p>
          <a:p>
            <a:pPr marL="109728" indent="0">
              <a:buNone/>
            </a:pPr>
            <a:r>
              <a:rPr lang="en-US" sz="1800" b="1" dirty="0" smtClean="0">
                <a:solidFill>
                  <a:srgbClr val="FF0000"/>
                </a:solidFill>
                <a:latin typeface="Baskerville Old Face" pitchFamily="18" charset="0"/>
              </a:rPr>
              <a:t>Graph-data visualization: </a:t>
            </a:r>
            <a:r>
              <a:rPr lang="en-US" sz="1800" b="1" dirty="0" smtClean="0">
                <a:latin typeface="Baskerville Old Face" pitchFamily="18" charset="0"/>
              </a:rPr>
              <a:t>By leveraging graphs and data visualization in excel our solution provides a powerful and intuitive tool for employee performance analysis, enabling HR managers and leaders to Make informed decisions and drive business success.</a:t>
            </a:r>
          </a:p>
          <a:p>
            <a:pPr marL="109728" indent="0">
              <a:buNone/>
            </a:pPr>
            <a:r>
              <a:rPr lang="en-US" sz="1800" b="1" dirty="0" smtClean="0">
                <a:latin typeface="Baskerville Old Face" pitchFamily="18" charset="0"/>
              </a:rPr>
              <a:t>  </a:t>
            </a:r>
            <a:endParaRPr lang="en-US" sz="1800" b="1" dirty="0">
              <a:solidFill>
                <a:srgbClr val="FF0000"/>
              </a:solidFill>
              <a:latin typeface="Baskerville Old Fac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416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241</TotalTime>
  <Words>396</Words>
  <Application>Microsoft Office PowerPoint</Application>
  <PresentationFormat>On-screen Show (4:3)</PresentationFormat>
  <Paragraphs>109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Austin</vt:lpstr>
      <vt:lpstr>PowerPoint Presentation</vt:lpstr>
      <vt:lpstr>Project title </vt:lpstr>
      <vt:lpstr>AGENDA </vt:lpstr>
      <vt:lpstr>PROBLEM STATEMENT </vt:lpstr>
      <vt:lpstr>PROJECT OVERVIEW </vt:lpstr>
      <vt:lpstr>WHO ARE THE END USERS ? </vt:lpstr>
      <vt:lpstr>OUR SOLUTION AND  ITS VALUE PROPOSITION </vt:lpstr>
      <vt:lpstr>PowerPoint Presentation</vt:lpstr>
      <vt:lpstr>PowerPoint Presentation</vt:lpstr>
      <vt:lpstr>DATASET DESCRIPTION </vt:lpstr>
      <vt:lpstr>THE “WOW” IN OUR SOLUTION </vt:lpstr>
      <vt:lpstr>MODELLING</vt:lpstr>
      <vt:lpstr>PowerPoint Presentation</vt:lpstr>
      <vt:lpstr>RESULTS AND DISCUSSION </vt:lpstr>
      <vt:lpstr>PowerPoint Presentation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cituksp</dc:creator>
  <cp:lastModifiedBy>cituksp</cp:lastModifiedBy>
  <cp:revision>28</cp:revision>
  <dcterms:created xsi:type="dcterms:W3CDTF">2024-08-30T10:51:34Z</dcterms:created>
  <dcterms:modified xsi:type="dcterms:W3CDTF">2024-08-31T05:45:23Z</dcterms:modified>
</cp:coreProperties>
</file>