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Roboto" pitchFamily="2" charset="0"/>
      <p:regular r:id="rId14"/>
      <p:bold r:id="rId15"/>
      <p:italic r:id="rId16"/>
      <p:boldItalic r:id="rId17"/>
    </p:embeddedFont>
    <p:embeddedFont>
      <p:font typeface="Raleway" pitchFamily="2" charset="0"/>
      <p:regular r:id="rId18"/>
      <p:bold r:id="rId19"/>
      <p:italic r:id="rId20"/>
      <p:boldItalic r:id="rId21"/>
    </p:embeddedFont>
    <p:embeddedFont>
      <p:font typeface="Lato"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iXtZMbN6bwvxTEYe269WWl5HwmDQ=="/>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222e5ae41a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222e5ae41a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1621b4bf9e_0_2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1621b4bf9e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167e3b5d8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167e3b5d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1621b4bf9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1621b4bf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1621b4bf9e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1621b4bf9e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1621b4bf9e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1621b4bf9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1621b4bf9e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1621b4bf9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222e5ae41a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222e5ae41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223a3ffa9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223a3ffa9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7"/>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7"/>
          <p:cNvGrpSpPr/>
          <p:nvPr/>
        </p:nvGrpSpPr>
        <p:grpSpPr>
          <a:xfrm>
            <a:off x="830392" y="1191256"/>
            <a:ext cx="745763" cy="45826"/>
            <a:chOff x="4580561" y="2589004"/>
            <a:chExt cx="1064464" cy="25200"/>
          </a:xfrm>
        </p:grpSpPr>
        <p:sp>
          <p:nvSpPr>
            <p:cNvPr id="12" name="Google Shape;12;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7"/>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15" name="Google Shape;15;p7"/>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6" name="Google Shape;16;p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6"/>
          <p:cNvGrpSpPr/>
          <p:nvPr/>
        </p:nvGrpSpPr>
        <p:grpSpPr>
          <a:xfrm>
            <a:off x="830392" y="4169130"/>
            <a:ext cx="745763" cy="45826"/>
            <a:chOff x="4580561" y="2589004"/>
            <a:chExt cx="1064464" cy="25200"/>
          </a:xfrm>
        </p:grpSpPr>
        <p:sp>
          <p:nvSpPr>
            <p:cNvPr id="75" name="Google Shape;75;p16"/>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 name="Google Shape;77;p16"/>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6"/>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0"/>
              </a:spcBef>
              <a:spcAft>
                <a:spcPts val="0"/>
              </a:spcAft>
              <a:buClr>
                <a:schemeClr val="lt1"/>
              </a:buClr>
              <a:buSzPts val="1100"/>
              <a:buChar char="○"/>
              <a:defRPr>
                <a:solidFill>
                  <a:schemeClr val="lt1"/>
                </a:solidFill>
              </a:defRPr>
            </a:lvl2pPr>
            <a:lvl3pPr marL="1371600" lvl="2" indent="-298450" algn="l">
              <a:lnSpc>
                <a:spcPct val="115000"/>
              </a:lnSpc>
              <a:spcBef>
                <a:spcPts val="0"/>
              </a:spcBef>
              <a:spcAft>
                <a:spcPts val="0"/>
              </a:spcAft>
              <a:buClr>
                <a:schemeClr val="lt1"/>
              </a:buClr>
              <a:buSzPts val="1100"/>
              <a:buChar char="■"/>
              <a:defRPr>
                <a:solidFill>
                  <a:schemeClr val="lt1"/>
                </a:solidFill>
              </a:defRPr>
            </a:lvl3pPr>
            <a:lvl4pPr marL="1828800" lvl="3" indent="-298450" algn="l">
              <a:lnSpc>
                <a:spcPct val="115000"/>
              </a:lnSpc>
              <a:spcBef>
                <a:spcPts val="0"/>
              </a:spcBef>
              <a:spcAft>
                <a:spcPts val="0"/>
              </a:spcAft>
              <a:buClr>
                <a:schemeClr val="lt1"/>
              </a:buClr>
              <a:buSzPts val="1100"/>
              <a:buChar char="●"/>
              <a:defRPr>
                <a:solidFill>
                  <a:schemeClr val="lt1"/>
                </a:solidFill>
              </a:defRPr>
            </a:lvl4pPr>
            <a:lvl5pPr marL="2286000" lvl="4" indent="-298450" algn="l">
              <a:lnSpc>
                <a:spcPct val="115000"/>
              </a:lnSpc>
              <a:spcBef>
                <a:spcPts val="0"/>
              </a:spcBef>
              <a:spcAft>
                <a:spcPts val="0"/>
              </a:spcAft>
              <a:buClr>
                <a:schemeClr val="lt1"/>
              </a:buClr>
              <a:buSzPts val="1100"/>
              <a:buChar char="○"/>
              <a:defRPr>
                <a:solidFill>
                  <a:schemeClr val="lt1"/>
                </a:solidFill>
              </a:defRPr>
            </a:lvl5pPr>
            <a:lvl6pPr marL="2743200" lvl="5" indent="-298450" algn="l">
              <a:lnSpc>
                <a:spcPct val="115000"/>
              </a:lnSpc>
              <a:spcBef>
                <a:spcPts val="0"/>
              </a:spcBef>
              <a:spcAft>
                <a:spcPts val="0"/>
              </a:spcAft>
              <a:buClr>
                <a:schemeClr val="lt1"/>
              </a:buClr>
              <a:buSzPts val="1100"/>
              <a:buChar char="■"/>
              <a:defRPr>
                <a:solidFill>
                  <a:schemeClr val="lt1"/>
                </a:solidFill>
              </a:defRPr>
            </a:lvl6pPr>
            <a:lvl7pPr marL="3200400" lvl="6" indent="-298450" algn="l">
              <a:lnSpc>
                <a:spcPct val="115000"/>
              </a:lnSpc>
              <a:spcBef>
                <a:spcPts val="0"/>
              </a:spcBef>
              <a:spcAft>
                <a:spcPts val="0"/>
              </a:spcAft>
              <a:buClr>
                <a:schemeClr val="lt1"/>
              </a:buClr>
              <a:buSzPts val="1100"/>
              <a:buChar char="●"/>
              <a:defRPr>
                <a:solidFill>
                  <a:schemeClr val="lt1"/>
                </a:solidFill>
              </a:defRPr>
            </a:lvl7pPr>
            <a:lvl8pPr marL="3657600" lvl="7" indent="-298450" algn="l">
              <a:lnSpc>
                <a:spcPct val="115000"/>
              </a:lnSpc>
              <a:spcBef>
                <a:spcPts val="0"/>
              </a:spcBef>
              <a:spcAft>
                <a:spcPts val="0"/>
              </a:spcAft>
              <a:buClr>
                <a:schemeClr val="lt1"/>
              </a:buClr>
              <a:buSzPts val="1100"/>
              <a:buChar char="○"/>
              <a:defRPr>
                <a:solidFill>
                  <a:schemeClr val="lt1"/>
                </a:solidFill>
              </a:defRPr>
            </a:lvl8pPr>
            <a:lvl9pPr marL="4114800" lvl="8" indent="-298450" algn="l">
              <a:lnSpc>
                <a:spcPct val="115000"/>
              </a:lnSpc>
              <a:spcBef>
                <a:spcPts val="0"/>
              </a:spcBef>
              <a:spcAft>
                <a:spcPts val="0"/>
              </a:spcAft>
              <a:buClr>
                <a:schemeClr val="lt1"/>
              </a:buClr>
              <a:buSzPts val="1100"/>
              <a:buChar char="■"/>
              <a:defRPr>
                <a:solidFill>
                  <a:schemeClr val="lt1"/>
                </a:solidFill>
              </a:defRPr>
            </a:lvl9pPr>
          </a:lstStyle>
          <a:p>
            <a:endParaRPr/>
          </a:p>
        </p:txBody>
      </p:sp>
      <p:sp>
        <p:nvSpPr>
          <p:cNvPr id="79" name="Google Shape;79;p1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 name="Google Shape;19;p8"/>
          <p:cNvGrpSpPr/>
          <p:nvPr/>
        </p:nvGrpSpPr>
        <p:grpSpPr>
          <a:xfrm>
            <a:off x="830392" y="1191256"/>
            <a:ext cx="745763" cy="45826"/>
            <a:chOff x="4580561" y="2589004"/>
            <a:chExt cx="1064464" cy="25200"/>
          </a:xfrm>
        </p:grpSpPr>
        <p:sp>
          <p:nvSpPr>
            <p:cNvPr id="20" name="Google Shape;20;p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 name="Google Shape;22;p8"/>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23" name="Google Shape;23;p8"/>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4" name="Google Shape;24;p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5"/>
        <p:cNvGrpSpPr/>
        <p:nvPr/>
      </p:nvGrpSpPr>
      <p:grpSpPr>
        <a:xfrm>
          <a:off x="0" y="0"/>
          <a:ext cx="0" cy="0"/>
          <a:chOff x="0" y="0"/>
          <a:chExt cx="0" cy="0"/>
        </a:xfrm>
      </p:grpSpPr>
      <p:grpSp>
        <p:nvGrpSpPr>
          <p:cNvPr id="26" name="Google Shape;26;p9"/>
          <p:cNvGrpSpPr/>
          <p:nvPr/>
        </p:nvGrpSpPr>
        <p:grpSpPr>
          <a:xfrm>
            <a:off x="830392" y="1191256"/>
            <a:ext cx="745763" cy="45826"/>
            <a:chOff x="4580561" y="2589004"/>
            <a:chExt cx="1064464" cy="25200"/>
          </a:xfrm>
        </p:grpSpPr>
        <p:sp>
          <p:nvSpPr>
            <p:cNvPr id="27" name="Google Shape;27;p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9"/>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 name="Google Shape;29;p9"/>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0" name="Google Shape;30;p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10"/>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3" name="Google Shape;33;p10"/>
          <p:cNvGrpSpPr/>
          <p:nvPr/>
        </p:nvGrpSpPr>
        <p:grpSpPr>
          <a:xfrm>
            <a:off x="830392" y="1191256"/>
            <a:ext cx="745763" cy="45826"/>
            <a:chOff x="4580561" y="2589004"/>
            <a:chExt cx="1064464" cy="25200"/>
          </a:xfrm>
        </p:grpSpPr>
        <p:sp>
          <p:nvSpPr>
            <p:cNvPr id="34" name="Google Shape;34;p1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10"/>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37" name="Google Shape;37;p10"/>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8" name="Google Shape;38;p10"/>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9" name="Google Shape;39;p1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1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2" name="Google Shape;42;p11"/>
          <p:cNvGrpSpPr/>
          <p:nvPr/>
        </p:nvGrpSpPr>
        <p:grpSpPr>
          <a:xfrm>
            <a:off x="830392" y="1191256"/>
            <a:ext cx="745763" cy="45826"/>
            <a:chOff x="4580561" y="2589004"/>
            <a:chExt cx="1064464" cy="25200"/>
          </a:xfrm>
        </p:grpSpPr>
        <p:sp>
          <p:nvSpPr>
            <p:cNvPr id="43" name="Google Shape;43;p1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 name="Google Shape;45;p11"/>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46" name="Google Shape;46;p1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12"/>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9" name="Google Shape;49;p12"/>
          <p:cNvGrpSpPr/>
          <p:nvPr/>
        </p:nvGrpSpPr>
        <p:grpSpPr>
          <a:xfrm>
            <a:off x="830392" y="1191256"/>
            <a:ext cx="745763" cy="45826"/>
            <a:chOff x="4580561" y="2589004"/>
            <a:chExt cx="1064464" cy="25200"/>
          </a:xfrm>
        </p:grpSpPr>
        <p:sp>
          <p:nvSpPr>
            <p:cNvPr id="50" name="Google Shape;50;p1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12"/>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53" name="Google Shape;53;p12"/>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4" name="Google Shape;54;p1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13"/>
          <p:cNvGrpSpPr/>
          <p:nvPr/>
        </p:nvGrpSpPr>
        <p:grpSpPr>
          <a:xfrm>
            <a:off x="830392" y="4169130"/>
            <a:ext cx="745763" cy="45826"/>
            <a:chOff x="4580561" y="2589004"/>
            <a:chExt cx="1064464" cy="25200"/>
          </a:xfrm>
        </p:grpSpPr>
        <p:sp>
          <p:nvSpPr>
            <p:cNvPr id="57" name="Google Shape;57;p1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 name="Google Shape;59;p13"/>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60" name="Google Shape;60;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14"/>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3" name="Google Shape;63;p14"/>
          <p:cNvGrpSpPr/>
          <p:nvPr/>
        </p:nvGrpSpPr>
        <p:grpSpPr>
          <a:xfrm>
            <a:off x="830392" y="1191256"/>
            <a:ext cx="745763" cy="45826"/>
            <a:chOff x="4580561" y="2589004"/>
            <a:chExt cx="1064464" cy="25200"/>
          </a:xfrm>
        </p:grpSpPr>
        <p:sp>
          <p:nvSpPr>
            <p:cNvPr id="64" name="Google Shape;64;p1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14"/>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67" name="Google Shape;67;p14"/>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68" name="Google Shape;68;p14"/>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9" name="Google Shape;69;p1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5"/>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72" name="Google Shape;72;p1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endParaRPr/>
          </a:p>
        </p:txBody>
      </p:sp>
      <p:sp>
        <p:nvSpPr>
          <p:cNvPr id="7" name="Google Shape;7;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abs/2004.0515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arxiv.org/abs/1810.04805" TargetMode="External"/><Relationship Id="rId5" Type="http://schemas.openxmlformats.org/officeDocument/2006/relationships/hyperlink" Target="https://rajpurkar.github.io/SQuAD-explorer/" TargetMode="External"/><Relationship Id="rId4" Type="http://schemas.openxmlformats.org/officeDocument/2006/relationships/hyperlink" Target="https://huggingface.co/docs/transformers/model_doc/longforme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4200"/>
              <a:buNone/>
            </a:pPr>
            <a:r>
              <a:rPr lang="en" sz="3700">
                <a:latin typeface="Roboto"/>
                <a:ea typeface="Roboto"/>
                <a:cs typeface="Roboto"/>
                <a:sym typeface="Roboto"/>
              </a:rPr>
              <a:t>Ask Me - A Document Question Answering System</a:t>
            </a:r>
            <a:endParaRPr sz="3700">
              <a:latin typeface="Roboto"/>
              <a:ea typeface="Roboto"/>
              <a:cs typeface="Roboto"/>
              <a:sym typeface="Roboto"/>
            </a:endParaRPr>
          </a:p>
        </p:txBody>
      </p:sp>
      <p:sp>
        <p:nvSpPr>
          <p:cNvPr id="87" name="Google Shape;87;p1"/>
          <p:cNvSpPr txBox="1">
            <a:spLocks noGrp="1"/>
          </p:cNvSpPr>
          <p:nvPr>
            <p:ph type="subTitle" idx="1"/>
          </p:nvPr>
        </p:nvSpPr>
        <p:spPr>
          <a:xfrm>
            <a:off x="729625" y="3172900"/>
            <a:ext cx="7688100" cy="6675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1600"/>
              <a:buNone/>
            </a:pPr>
            <a:r>
              <a:rPr lang="en" sz="1440" dirty="0">
                <a:solidFill>
                  <a:schemeClr val="dk2"/>
                </a:solidFill>
                <a:latin typeface="Roboto"/>
                <a:ea typeface="Roboto"/>
                <a:cs typeface="Roboto"/>
                <a:sym typeface="Roboto"/>
              </a:rPr>
              <a:t>19BEC1025 </a:t>
            </a:r>
            <a:r>
              <a:rPr lang="en" sz="1440" dirty="0" smtClean="0">
                <a:solidFill>
                  <a:schemeClr val="dk2"/>
                </a:solidFill>
                <a:latin typeface="Roboto"/>
                <a:ea typeface="Roboto"/>
                <a:cs typeface="Roboto"/>
                <a:sym typeface="Roboto"/>
              </a:rPr>
              <a:t>- A.V.N.M.Hemateja</a:t>
            </a:r>
            <a:endParaRPr sz="1440">
              <a:solidFill>
                <a:schemeClr val="dk2"/>
              </a:solidFill>
              <a:latin typeface="Roboto"/>
              <a:ea typeface="Roboto"/>
              <a:cs typeface="Roboto"/>
              <a:sym typeface="Roboto"/>
            </a:endParaRPr>
          </a:p>
          <a:p>
            <a:pPr marL="0" lvl="0" indent="0" algn="l" rtl="0">
              <a:lnSpc>
                <a:spcPct val="80000"/>
              </a:lnSpc>
              <a:spcBef>
                <a:spcPts val="0"/>
              </a:spcBef>
              <a:spcAft>
                <a:spcPts val="0"/>
              </a:spcAft>
              <a:buSzPts val="1600"/>
              <a:buNone/>
            </a:pPr>
            <a:endParaRPr sz="1440">
              <a:solidFill>
                <a:schemeClr val="dk2"/>
              </a:solidFill>
              <a:latin typeface="Roboto"/>
              <a:ea typeface="Roboto"/>
              <a:cs typeface="Roboto"/>
              <a:sym typeface="Roboto"/>
            </a:endParaRPr>
          </a:p>
          <a:p>
            <a:pPr marL="0" lvl="0" indent="0" algn="l" rtl="0">
              <a:lnSpc>
                <a:spcPct val="80000"/>
              </a:lnSpc>
              <a:spcBef>
                <a:spcPts val="0"/>
              </a:spcBef>
              <a:spcAft>
                <a:spcPts val="0"/>
              </a:spcAft>
              <a:buSzPts val="1600"/>
              <a:buNone/>
            </a:pPr>
            <a:r>
              <a:rPr lang="en" sz="1440" dirty="0">
                <a:solidFill>
                  <a:schemeClr val="dk2"/>
                </a:solidFill>
                <a:latin typeface="Roboto"/>
                <a:ea typeface="Roboto"/>
                <a:cs typeface="Roboto"/>
                <a:sym typeface="Roboto"/>
              </a:rPr>
              <a:t>19BEC1135 </a:t>
            </a:r>
            <a:r>
              <a:rPr lang="en" sz="1440" dirty="0" smtClean="0">
                <a:solidFill>
                  <a:schemeClr val="dk2"/>
                </a:solidFill>
                <a:latin typeface="Roboto"/>
                <a:ea typeface="Roboto"/>
                <a:cs typeface="Roboto"/>
                <a:sym typeface="Roboto"/>
              </a:rPr>
              <a:t>– K. Eswar </a:t>
            </a:r>
            <a:r>
              <a:rPr lang="en" sz="1440" dirty="0">
                <a:solidFill>
                  <a:schemeClr val="dk2"/>
                </a:solidFill>
                <a:latin typeface="Roboto"/>
                <a:ea typeface="Roboto"/>
                <a:cs typeface="Roboto"/>
                <a:sym typeface="Roboto"/>
              </a:rPr>
              <a:t>Gowtham</a:t>
            </a:r>
            <a:endParaRPr sz="1440">
              <a:solidFill>
                <a:schemeClr val="dk2"/>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1222e5ae41a_1_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pic>
        <p:nvPicPr>
          <p:cNvPr id="159" name="Google Shape;159;g1222e5ae41a_1_8"/>
          <p:cNvPicPr preferRelativeResize="0"/>
          <p:nvPr/>
        </p:nvPicPr>
        <p:blipFill>
          <a:blip r:embed="rId3">
            <a:alphaModFix/>
          </a:blip>
          <a:stretch>
            <a:fillRect/>
          </a:stretch>
        </p:blipFill>
        <p:spPr>
          <a:xfrm>
            <a:off x="4260050" y="2131450"/>
            <a:ext cx="4781550" cy="2447925"/>
          </a:xfrm>
          <a:prstGeom prst="rect">
            <a:avLst/>
          </a:prstGeom>
          <a:noFill/>
          <a:ln>
            <a:noFill/>
          </a:ln>
        </p:spPr>
      </p:pic>
      <p:pic>
        <p:nvPicPr>
          <p:cNvPr id="160" name="Google Shape;160;g1222e5ae41a_1_8"/>
          <p:cNvPicPr preferRelativeResize="0"/>
          <p:nvPr/>
        </p:nvPicPr>
        <p:blipFill rotWithShape="1">
          <a:blip r:embed="rId4">
            <a:alphaModFix/>
          </a:blip>
          <a:srcRect l="2950"/>
          <a:stretch/>
        </p:blipFill>
        <p:spPr>
          <a:xfrm>
            <a:off x="124100" y="1919525"/>
            <a:ext cx="4080675" cy="2871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11621b4bf9e_0_29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166" name="Google Shape;166;g11621b4bf9e_0_29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None/>
            </a:pPr>
            <a:r>
              <a:rPr lang="en" sz="1600" b="1">
                <a:solidFill>
                  <a:schemeClr val="dk2"/>
                </a:solidFill>
                <a:latin typeface="Roboto"/>
                <a:ea typeface="Roboto"/>
                <a:cs typeface="Roboto"/>
                <a:sym typeface="Roboto"/>
              </a:rPr>
              <a:t>References:</a:t>
            </a:r>
            <a:endParaRPr sz="1600" b="1">
              <a:solidFill>
                <a:schemeClr val="dk2"/>
              </a:solidFill>
              <a:latin typeface="Roboto"/>
              <a:ea typeface="Roboto"/>
              <a:cs typeface="Roboto"/>
              <a:sym typeface="Roboto"/>
            </a:endParaRPr>
          </a:p>
          <a:p>
            <a:pPr marL="0" lvl="0" indent="0" algn="l" rtl="0">
              <a:lnSpc>
                <a:spcPct val="105000"/>
              </a:lnSpc>
              <a:spcBef>
                <a:spcPts val="0"/>
              </a:spcBef>
              <a:spcAft>
                <a:spcPts val="0"/>
              </a:spcAft>
              <a:buNone/>
            </a:pPr>
            <a:r>
              <a:rPr lang="en" sz="1600" b="1" u="sng">
                <a:solidFill>
                  <a:schemeClr val="hlink"/>
                </a:solidFill>
                <a:latin typeface="Roboto"/>
                <a:ea typeface="Roboto"/>
                <a:cs typeface="Roboto"/>
                <a:sym typeface="Roboto"/>
                <a:hlinkClick r:id="rId3"/>
              </a:rPr>
              <a:t>https://arxiv.org/abs/2004.05150</a:t>
            </a:r>
            <a:endParaRPr sz="1600" b="1">
              <a:solidFill>
                <a:schemeClr val="dk2"/>
              </a:solidFill>
              <a:latin typeface="Roboto"/>
              <a:ea typeface="Roboto"/>
              <a:cs typeface="Roboto"/>
              <a:sym typeface="Roboto"/>
            </a:endParaRPr>
          </a:p>
          <a:p>
            <a:pPr marL="0" lvl="0" indent="0" algn="l" rtl="0">
              <a:lnSpc>
                <a:spcPct val="105000"/>
              </a:lnSpc>
              <a:spcBef>
                <a:spcPts val="0"/>
              </a:spcBef>
              <a:spcAft>
                <a:spcPts val="0"/>
              </a:spcAft>
              <a:buNone/>
            </a:pPr>
            <a:r>
              <a:rPr lang="en" sz="1600" b="1" u="sng">
                <a:solidFill>
                  <a:schemeClr val="hlink"/>
                </a:solidFill>
                <a:latin typeface="Roboto"/>
                <a:ea typeface="Roboto"/>
                <a:cs typeface="Roboto"/>
                <a:sym typeface="Roboto"/>
                <a:hlinkClick r:id="rId4"/>
              </a:rPr>
              <a:t>https://huggingface.co/docs/transformers/model_doc/longformer</a:t>
            </a:r>
            <a:r>
              <a:rPr lang="en" sz="1600" b="1">
                <a:solidFill>
                  <a:schemeClr val="dk2"/>
                </a:solidFill>
                <a:latin typeface="Roboto"/>
                <a:ea typeface="Roboto"/>
                <a:cs typeface="Roboto"/>
                <a:sym typeface="Roboto"/>
              </a:rPr>
              <a:t> </a:t>
            </a:r>
            <a:endParaRPr sz="1600" b="1">
              <a:solidFill>
                <a:schemeClr val="dk2"/>
              </a:solidFill>
              <a:latin typeface="Roboto"/>
              <a:ea typeface="Roboto"/>
              <a:cs typeface="Roboto"/>
              <a:sym typeface="Roboto"/>
            </a:endParaRPr>
          </a:p>
          <a:p>
            <a:pPr marL="0" lvl="0" indent="0" algn="l" rtl="0">
              <a:lnSpc>
                <a:spcPct val="105000"/>
              </a:lnSpc>
              <a:spcBef>
                <a:spcPts val="0"/>
              </a:spcBef>
              <a:spcAft>
                <a:spcPts val="0"/>
              </a:spcAft>
              <a:buNone/>
            </a:pPr>
            <a:r>
              <a:rPr lang="en" sz="1600" b="1" u="sng">
                <a:solidFill>
                  <a:schemeClr val="hlink"/>
                </a:solidFill>
                <a:latin typeface="Roboto"/>
                <a:ea typeface="Roboto"/>
                <a:cs typeface="Roboto"/>
                <a:sym typeface="Roboto"/>
                <a:hlinkClick r:id="rId5"/>
              </a:rPr>
              <a:t>https://rajpurkar.github.io/SQuAD-explorer/</a:t>
            </a:r>
            <a:r>
              <a:rPr lang="en" sz="1600" b="1">
                <a:solidFill>
                  <a:schemeClr val="dk2"/>
                </a:solidFill>
                <a:latin typeface="Roboto"/>
                <a:ea typeface="Roboto"/>
                <a:cs typeface="Roboto"/>
                <a:sym typeface="Roboto"/>
              </a:rPr>
              <a:t> </a:t>
            </a:r>
            <a:endParaRPr sz="1600" b="1">
              <a:solidFill>
                <a:schemeClr val="dk2"/>
              </a:solidFill>
              <a:latin typeface="Roboto"/>
              <a:ea typeface="Roboto"/>
              <a:cs typeface="Roboto"/>
              <a:sym typeface="Roboto"/>
            </a:endParaRPr>
          </a:p>
          <a:p>
            <a:pPr marL="0" lvl="0" indent="0" algn="l" rtl="0">
              <a:lnSpc>
                <a:spcPct val="105000"/>
              </a:lnSpc>
              <a:spcBef>
                <a:spcPts val="0"/>
              </a:spcBef>
              <a:spcAft>
                <a:spcPts val="0"/>
              </a:spcAft>
              <a:buNone/>
            </a:pPr>
            <a:r>
              <a:rPr lang="en" sz="1600" b="1" u="sng">
                <a:solidFill>
                  <a:schemeClr val="hlink"/>
                </a:solidFill>
                <a:latin typeface="Roboto"/>
                <a:ea typeface="Roboto"/>
                <a:cs typeface="Roboto"/>
                <a:sym typeface="Roboto"/>
                <a:hlinkClick r:id="rId6"/>
              </a:rPr>
              <a:t>https://arxiv.org/abs/1810.04805</a:t>
            </a:r>
            <a:r>
              <a:rPr lang="en" sz="1600" b="1">
                <a:solidFill>
                  <a:schemeClr val="dk2"/>
                </a:solidFill>
                <a:latin typeface="Roboto"/>
                <a:ea typeface="Roboto"/>
                <a:cs typeface="Roboto"/>
                <a:sym typeface="Roboto"/>
              </a:rPr>
              <a:t> </a:t>
            </a:r>
            <a:endParaRPr sz="1600" b="1">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91"/>
        <p:cNvGrpSpPr/>
        <p:nvPr/>
      </p:nvGrpSpPr>
      <p:grpSpPr>
        <a:xfrm>
          <a:off x="0" y="0"/>
          <a:ext cx="0" cy="0"/>
          <a:chOff x="0" y="0"/>
          <a:chExt cx="0" cy="0"/>
        </a:xfrm>
      </p:grpSpPr>
      <p:sp>
        <p:nvSpPr>
          <p:cNvPr id="92" name="Google Shape;92;p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Roboto"/>
                <a:ea typeface="Roboto"/>
                <a:cs typeface="Roboto"/>
                <a:sym typeface="Roboto"/>
              </a:rPr>
              <a:t>Abstract:</a:t>
            </a:r>
            <a:endParaRPr>
              <a:latin typeface="Roboto"/>
              <a:ea typeface="Roboto"/>
              <a:cs typeface="Roboto"/>
              <a:sym typeface="Roboto"/>
            </a:endParaRPr>
          </a:p>
          <a:p>
            <a:pPr marL="0" lvl="0" indent="0" algn="l" rtl="0">
              <a:lnSpc>
                <a:spcPct val="100000"/>
              </a:lnSpc>
              <a:spcBef>
                <a:spcPts val="0"/>
              </a:spcBef>
              <a:spcAft>
                <a:spcPts val="0"/>
              </a:spcAft>
              <a:buSzPct val="111111"/>
              <a:buNone/>
            </a:pPr>
            <a:endParaRPr>
              <a:latin typeface="Roboto"/>
              <a:ea typeface="Roboto"/>
              <a:cs typeface="Roboto"/>
              <a:sym typeface="Roboto"/>
            </a:endParaRPr>
          </a:p>
          <a:p>
            <a:pPr marL="0" lvl="0" indent="0" algn="l" rtl="0">
              <a:lnSpc>
                <a:spcPct val="100000"/>
              </a:lnSpc>
              <a:spcBef>
                <a:spcPts val="0"/>
              </a:spcBef>
              <a:spcAft>
                <a:spcPts val="0"/>
              </a:spcAft>
              <a:buSzPct val="131313"/>
              <a:buNone/>
            </a:pPr>
            <a:r>
              <a:rPr lang="en" sz="2200">
                <a:latin typeface="Roboto"/>
                <a:ea typeface="Roboto"/>
                <a:cs typeface="Roboto"/>
                <a:sym typeface="Roboto"/>
              </a:rPr>
              <a:t>Document Question Answering using Deep Learning Algorithms.</a:t>
            </a:r>
            <a:endParaRPr sz="2200">
              <a:latin typeface="Roboto"/>
              <a:ea typeface="Roboto"/>
              <a:cs typeface="Roboto"/>
              <a:sym typeface="Roboto"/>
            </a:endParaRPr>
          </a:p>
        </p:txBody>
      </p:sp>
      <p:sp>
        <p:nvSpPr>
          <p:cNvPr id="93" name="Google Shape;93;p3"/>
          <p:cNvSpPr txBox="1">
            <a:spLocks noGrp="1"/>
          </p:cNvSpPr>
          <p:nvPr>
            <p:ph type="body" idx="1"/>
          </p:nvPr>
        </p:nvSpPr>
        <p:spPr>
          <a:xfrm>
            <a:off x="727650" y="2693375"/>
            <a:ext cx="7688700" cy="2261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r>
              <a:rPr lang="en" sz="1600">
                <a:solidFill>
                  <a:schemeClr val="dk2"/>
                </a:solidFill>
                <a:highlight>
                  <a:srgbClr val="FFFFFF"/>
                </a:highlight>
                <a:latin typeface="Roboto"/>
                <a:ea typeface="Roboto"/>
                <a:cs typeface="Roboto"/>
                <a:sym typeface="Roboto"/>
              </a:rPr>
              <a:t>Due to covid, education is totally changed to online. So, students are highly depending on pdf ’s. we need something which does semantic search over our books/documents so that we can ask the question ‘How did the protagonist die?’e.t.c Which is regarding the context of the book.</a:t>
            </a:r>
            <a:endParaRPr>
              <a:solidFill>
                <a:schemeClr val="dk2"/>
              </a:solidFill>
              <a:latin typeface="Roboto"/>
              <a:ea typeface="Roboto"/>
              <a:cs typeface="Roboto"/>
              <a:sym typeface="Roboto"/>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97"/>
        <p:cNvGrpSpPr/>
        <p:nvPr/>
      </p:nvGrpSpPr>
      <p:grpSpPr>
        <a:xfrm>
          <a:off x="0" y="0"/>
          <a:ext cx="0" cy="0"/>
          <a:chOff x="0" y="0"/>
          <a:chExt cx="0" cy="0"/>
        </a:xfrm>
      </p:grpSpPr>
      <p:pic>
        <p:nvPicPr>
          <p:cNvPr id="98" name="Google Shape;98;g1167e3b5d84_0_0"/>
          <p:cNvPicPr preferRelativeResize="0"/>
          <p:nvPr/>
        </p:nvPicPr>
        <p:blipFill>
          <a:blip r:embed="rId3">
            <a:alphaModFix/>
          </a:blip>
          <a:stretch>
            <a:fillRect/>
          </a:stretch>
        </p:blipFill>
        <p:spPr>
          <a:xfrm>
            <a:off x="246225" y="152400"/>
            <a:ext cx="8651560" cy="4838701"/>
          </a:xfrm>
          <a:prstGeom prst="rect">
            <a:avLst/>
          </a:prstGeom>
          <a:noFill/>
          <a:ln>
            <a:noFill/>
          </a:ln>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11621b4bf9e_0_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Roboto"/>
                <a:ea typeface="Roboto"/>
                <a:cs typeface="Roboto"/>
                <a:sym typeface="Roboto"/>
              </a:rPr>
              <a:t>Aim: </a:t>
            </a:r>
            <a:r>
              <a:rPr lang="en" sz="1600" b="0">
                <a:latin typeface="Roboto"/>
                <a:ea typeface="Roboto"/>
                <a:cs typeface="Roboto"/>
                <a:sym typeface="Roboto"/>
              </a:rPr>
              <a:t>To process the given document and use deep learning algorithms to find the corresponding answer for the required question from the document.</a:t>
            </a:r>
            <a:endParaRPr sz="1600" b="0">
              <a:latin typeface="Roboto"/>
              <a:ea typeface="Roboto"/>
              <a:cs typeface="Roboto"/>
              <a:sym typeface="Roboto"/>
            </a:endParaRPr>
          </a:p>
        </p:txBody>
      </p:sp>
      <p:sp>
        <p:nvSpPr>
          <p:cNvPr id="104" name="Google Shape;104;g11621b4bf9e_0_0"/>
          <p:cNvSpPr txBox="1">
            <a:spLocks noGrp="1"/>
          </p:cNvSpPr>
          <p:nvPr>
            <p:ph type="body" idx="1"/>
          </p:nvPr>
        </p:nvSpPr>
        <p:spPr>
          <a:xfrm>
            <a:off x="729450" y="2159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solidFill>
                  <a:schemeClr val="dk2"/>
                </a:solidFill>
                <a:latin typeface="Roboto"/>
                <a:ea typeface="Roboto"/>
                <a:cs typeface="Roboto"/>
                <a:sym typeface="Roboto"/>
              </a:rPr>
              <a:t>Proposed Method: </a:t>
            </a:r>
            <a:r>
              <a:rPr lang="en" sz="1600">
                <a:solidFill>
                  <a:schemeClr val="dk2"/>
                </a:solidFill>
                <a:latin typeface="Roboto"/>
                <a:ea typeface="Roboto"/>
                <a:cs typeface="Roboto"/>
                <a:sym typeface="Roboto"/>
              </a:rPr>
              <a:t>We will be using transformer based models called longformer and T5 Model (Seq to Seq Model) for processing the total text in the document and then we will be providing it with the question which will be answered from the document.</a:t>
            </a:r>
            <a:endParaRPr sz="1600">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11621b4bf9e_0_24"/>
          <p:cNvSpPr/>
          <p:nvPr/>
        </p:nvSpPr>
        <p:spPr>
          <a:xfrm>
            <a:off x="3749598" y="313105"/>
            <a:ext cx="1825500" cy="525300"/>
          </a:xfrm>
          <a:prstGeom prst="rect">
            <a:avLst/>
          </a:prstGeom>
          <a:solidFill>
            <a:srgbClr val="0856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Document </a:t>
            </a:r>
            <a:endParaRPr>
              <a:solidFill>
                <a:srgbClr val="FFFFFF"/>
              </a:solidFill>
            </a:endParaRPr>
          </a:p>
        </p:txBody>
      </p:sp>
      <p:sp>
        <p:nvSpPr>
          <p:cNvPr id="110" name="Google Shape;110;g11621b4bf9e_0_24"/>
          <p:cNvSpPr/>
          <p:nvPr/>
        </p:nvSpPr>
        <p:spPr>
          <a:xfrm>
            <a:off x="2006300" y="1032852"/>
            <a:ext cx="1825500" cy="525300"/>
          </a:xfrm>
          <a:prstGeom prst="rect">
            <a:avLst/>
          </a:prstGeom>
          <a:solidFill>
            <a:srgbClr val="0B77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PDF</a:t>
            </a:r>
            <a:endParaRPr sz="1000">
              <a:solidFill>
                <a:srgbClr val="FFFFFF"/>
              </a:solidFill>
              <a:latin typeface="Roboto"/>
              <a:ea typeface="Roboto"/>
              <a:cs typeface="Roboto"/>
              <a:sym typeface="Roboto"/>
            </a:endParaRPr>
          </a:p>
        </p:txBody>
      </p:sp>
      <p:sp>
        <p:nvSpPr>
          <p:cNvPr id="111" name="Google Shape;111;g11621b4bf9e_0_24"/>
          <p:cNvSpPr/>
          <p:nvPr/>
        </p:nvSpPr>
        <p:spPr>
          <a:xfrm>
            <a:off x="5575109" y="1033102"/>
            <a:ext cx="1825500" cy="525300"/>
          </a:xfrm>
          <a:prstGeom prst="rect">
            <a:avLst/>
          </a:prstGeom>
          <a:solidFill>
            <a:srgbClr val="0B77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txt</a:t>
            </a:r>
            <a:endParaRPr>
              <a:solidFill>
                <a:srgbClr val="FFFFFF"/>
              </a:solidFill>
            </a:endParaRPr>
          </a:p>
        </p:txBody>
      </p:sp>
      <p:sp>
        <p:nvSpPr>
          <p:cNvPr id="112" name="Google Shape;112;g11621b4bf9e_0_24"/>
          <p:cNvSpPr/>
          <p:nvPr/>
        </p:nvSpPr>
        <p:spPr>
          <a:xfrm>
            <a:off x="5575111" y="1692666"/>
            <a:ext cx="1825500" cy="525300"/>
          </a:xfrm>
          <a:prstGeom prst="rect">
            <a:avLst/>
          </a:prstGeom>
          <a:solidFill>
            <a:srgbClr val="0E945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Preprocessing text</a:t>
            </a:r>
            <a:endParaRPr>
              <a:solidFill>
                <a:srgbClr val="FFFFFF"/>
              </a:solidFill>
            </a:endParaRPr>
          </a:p>
        </p:txBody>
      </p:sp>
      <p:sp>
        <p:nvSpPr>
          <p:cNvPr id="113" name="Google Shape;113;g11621b4bf9e_0_24"/>
          <p:cNvSpPr/>
          <p:nvPr/>
        </p:nvSpPr>
        <p:spPr>
          <a:xfrm>
            <a:off x="2006912" y="1692416"/>
            <a:ext cx="1825500" cy="525300"/>
          </a:xfrm>
          <a:prstGeom prst="rect">
            <a:avLst/>
          </a:prstGeom>
          <a:solidFill>
            <a:srgbClr val="0E945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Extract Text </a:t>
            </a:r>
            <a:endParaRPr>
              <a:solidFill>
                <a:srgbClr val="FFFFFF"/>
              </a:solidFill>
            </a:endParaRPr>
          </a:p>
        </p:txBody>
      </p:sp>
      <p:sp>
        <p:nvSpPr>
          <p:cNvPr id="114" name="Google Shape;114;g11621b4bf9e_0_24"/>
          <p:cNvSpPr/>
          <p:nvPr/>
        </p:nvSpPr>
        <p:spPr>
          <a:xfrm>
            <a:off x="2006602" y="2351991"/>
            <a:ext cx="1825500" cy="525300"/>
          </a:xfrm>
          <a:prstGeom prst="rect">
            <a:avLst/>
          </a:prstGeom>
          <a:solidFill>
            <a:srgbClr val="0E945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Preprocessing text</a:t>
            </a:r>
            <a:endParaRPr>
              <a:solidFill>
                <a:srgbClr val="FFFFFF"/>
              </a:solidFill>
            </a:endParaRPr>
          </a:p>
        </p:txBody>
      </p:sp>
      <p:cxnSp>
        <p:nvCxnSpPr>
          <p:cNvPr id="115" name="Google Shape;115;g11621b4bf9e_0_24"/>
          <p:cNvCxnSpPr>
            <a:stCxn id="109" idx="2"/>
            <a:endCxn id="111" idx="0"/>
          </p:cNvCxnSpPr>
          <p:nvPr/>
        </p:nvCxnSpPr>
        <p:spPr>
          <a:xfrm rot="-5400000" flipH="1">
            <a:off x="5477748" y="23005"/>
            <a:ext cx="194700" cy="1825500"/>
          </a:xfrm>
          <a:prstGeom prst="bentConnector3">
            <a:avLst>
              <a:gd name="adj1" fmla="val 49999"/>
            </a:avLst>
          </a:prstGeom>
          <a:noFill/>
          <a:ln w="9525" cap="flat" cmpd="sng">
            <a:solidFill>
              <a:srgbClr val="C2C2C2"/>
            </a:solidFill>
            <a:prstDash val="solid"/>
            <a:round/>
            <a:headEnd type="none" w="sm" len="sm"/>
            <a:tailEnd type="none" w="sm" len="sm"/>
          </a:ln>
        </p:spPr>
      </p:cxnSp>
      <p:cxnSp>
        <p:nvCxnSpPr>
          <p:cNvPr id="116" name="Google Shape;116;g11621b4bf9e_0_24"/>
          <p:cNvCxnSpPr>
            <a:stCxn id="110" idx="0"/>
            <a:endCxn id="109" idx="2"/>
          </p:cNvCxnSpPr>
          <p:nvPr/>
        </p:nvCxnSpPr>
        <p:spPr>
          <a:xfrm rot="-5400000">
            <a:off x="3693500" y="64002"/>
            <a:ext cx="194400" cy="1743300"/>
          </a:xfrm>
          <a:prstGeom prst="bentConnector3">
            <a:avLst>
              <a:gd name="adj1" fmla="val 50012"/>
            </a:avLst>
          </a:prstGeom>
          <a:noFill/>
          <a:ln w="9525" cap="flat" cmpd="sng">
            <a:solidFill>
              <a:srgbClr val="C2C2C2"/>
            </a:solidFill>
            <a:prstDash val="solid"/>
            <a:round/>
            <a:headEnd type="none" w="sm" len="sm"/>
            <a:tailEnd type="none" w="sm" len="sm"/>
          </a:ln>
        </p:spPr>
      </p:cxnSp>
      <p:cxnSp>
        <p:nvCxnSpPr>
          <p:cNvPr id="117" name="Google Shape;117;g11621b4bf9e_0_24"/>
          <p:cNvCxnSpPr>
            <a:stCxn id="110" idx="2"/>
            <a:endCxn id="113" idx="0"/>
          </p:cNvCxnSpPr>
          <p:nvPr/>
        </p:nvCxnSpPr>
        <p:spPr>
          <a:xfrm rot="-5400000" flipH="1">
            <a:off x="2852150" y="1625052"/>
            <a:ext cx="134400" cy="600"/>
          </a:xfrm>
          <a:prstGeom prst="bentConnector3">
            <a:avLst>
              <a:gd name="adj1" fmla="val 49949"/>
            </a:avLst>
          </a:prstGeom>
          <a:noFill/>
          <a:ln w="9525" cap="flat" cmpd="sng">
            <a:solidFill>
              <a:srgbClr val="C2C2C2"/>
            </a:solidFill>
            <a:prstDash val="solid"/>
            <a:round/>
            <a:headEnd type="none" w="sm" len="sm"/>
            <a:tailEnd type="none" w="sm" len="sm"/>
          </a:ln>
        </p:spPr>
      </p:cxnSp>
      <p:cxnSp>
        <p:nvCxnSpPr>
          <p:cNvPr id="118" name="Google Shape;118;g11621b4bf9e_0_24"/>
          <p:cNvCxnSpPr>
            <a:stCxn id="114" idx="0"/>
            <a:endCxn id="113" idx="2"/>
          </p:cNvCxnSpPr>
          <p:nvPr/>
        </p:nvCxnSpPr>
        <p:spPr>
          <a:xfrm rot="-5400000">
            <a:off x="2852452" y="2284491"/>
            <a:ext cx="134400" cy="600"/>
          </a:xfrm>
          <a:prstGeom prst="bentConnector3">
            <a:avLst>
              <a:gd name="adj1" fmla="val 49953"/>
            </a:avLst>
          </a:prstGeom>
          <a:noFill/>
          <a:ln w="9525" cap="flat" cmpd="sng">
            <a:solidFill>
              <a:srgbClr val="C2C2C2"/>
            </a:solidFill>
            <a:prstDash val="solid"/>
            <a:round/>
            <a:headEnd type="none" w="sm" len="sm"/>
            <a:tailEnd type="none" w="sm" len="sm"/>
          </a:ln>
        </p:spPr>
      </p:cxnSp>
      <p:cxnSp>
        <p:nvCxnSpPr>
          <p:cNvPr id="119" name="Google Shape;119;g11621b4bf9e_0_24"/>
          <p:cNvCxnSpPr>
            <a:stCxn id="112" idx="0"/>
            <a:endCxn id="111" idx="2"/>
          </p:cNvCxnSpPr>
          <p:nvPr/>
        </p:nvCxnSpPr>
        <p:spPr>
          <a:xfrm rot="-5400000">
            <a:off x="6420961" y="1625166"/>
            <a:ext cx="134400" cy="600"/>
          </a:xfrm>
          <a:prstGeom prst="bentConnector3">
            <a:avLst>
              <a:gd name="adj1" fmla="val 49949"/>
            </a:avLst>
          </a:prstGeom>
          <a:noFill/>
          <a:ln w="9525" cap="flat" cmpd="sng">
            <a:solidFill>
              <a:srgbClr val="C2C2C2"/>
            </a:solidFill>
            <a:prstDash val="solid"/>
            <a:round/>
            <a:headEnd type="none" w="sm" len="sm"/>
            <a:tailEnd type="none" w="sm" len="sm"/>
          </a:ln>
        </p:spPr>
      </p:cxnSp>
      <p:sp>
        <p:nvSpPr>
          <p:cNvPr id="120" name="Google Shape;120;g11621b4bf9e_0_24"/>
          <p:cNvSpPr/>
          <p:nvPr/>
        </p:nvSpPr>
        <p:spPr>
          <a:xfrm>
            <a:off x="3831811" y="3011566"/>
            <a:ext cx="1825500" cy="525300"/>
          </a:xfrm>
          <a:prstGeom prst="rect">
            <a:avLst/>
          </a:prstGeom>
          <a:solidFill>
            <a:srgbClr val="0E945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T5 Model (Seq to Seq)</a:t>
            </a:r>
            <a:endParaRPr>
              <a:solidFill>
                <a:srgbClr val="FFFFFF"/>
              </a:solidFill>
            </a:endParaRPr>
          </a:p>
        </p:txBody>
      </p:sp>
      <p:cxnSp>
        <p:nvCxnSpPr>
          <p:cNvPr id="121" name="Google Shape;121;g11621b4bf9e_0_24"/>
          <p:cNvCxnSpPr>
            <a:stCxn id="120" idx="0"/>
            <a:endCxn id="114" idx="2"/>
          </p:cNvCxnSpPr>
          <p:nvPr/>
        </p:nvCxnSpPr>
        <p:spPr>
          <a:xfrm rot="5400000" flipH="1">
            <a:off x="3764761" y="2031766"/>
            <a:ext cx="134400" cy="1825200"/>
          </a:xfrm>
          <a:prstGeom prst="bentConnector3">
            <a:avLst>
              <a:gd name="adj1" fmla="val 49953"/>
            </a:avLst>
          </a:prstGeom>
          <a:noFill/>
          <a:ln w="9525" cap="flat" cmpd="sng">
            <a:solidFill>
              <a:srgbClr val="C2C2C2"/>
            </a:solidFill>
            <a:prstDash val="solid"/>
            <a:round/>
            <a:headEnd type="none" w="sm" len="sm"/>
            <a:tailEnd type="none" w="sm" len="sm"/>
          </a:ln>
        </p:spPr>
      </p:cxnSp>
      <p:cxnSp>
        <p:nvCxnSpPr>
          <p:cNvPr id="122" name="Google Shape;122;g11621b4bf9e_0_24"/>
          <p:cNvCxnSpPr>
            <a:stCxn id="120" idx="0"/>
            <a:endCxn id="112" idx="2"/>
          </p:cNvCxnSpPr>
          <p:nvPr/>
        </p:nvCxnSpPr>
        <p:spPr>
          <a:xfrm rot="-5400000">
            <a:off x="5219461" y="1743166"/>
            <a:ext cx="793500" cy="1743300"/>
          </a:xfrm>
          <a:prstGeom prst="bentConnector3">
            <a:avLst>
              <a:gd name="adj1" fmla="val 50006"/>
            </a:avLst>
          </a:prstGeom>
          <a:noFill/>
          <a:ln w="9525" cap="flat" cmpd="sng">
            <a:solidFill>
              <a:srgbClr val="C2C2C2"/>
            </a:solidFill>
            <a:prstDash val="solid"/>
            <a:round/>
            <a:headEnd type="none" w="sm" len="sm"/>
            <a:tailEnd type="none" w="sm" len="sm"/>
          </a:ln>
        </p:spPr>
      </p:cxnSp>
      <p:sp>
        <p:nvSpPr>
          <p:cNvPr id="123" name="Google Shape;123;g11621b4bf9e_0_24"/>
          <p:cNvSpPr/>
          <p:nvPr/>
        </p:nvSpPr>
        <p:spPr>
          <a:xfrm>
            <a:off x="3831811" y="3617141"/>
            <a:ext cx="1825500" cy="525300"/>
          </a:xfrm>
          <a:prstGeom prst="rect">
            <a:avLst/>
          </a:prstGeom>
          <a:solidFill>
            <a:srgbClr val="0E945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latin typeface="Roboto"/>
                <a:ea typeface="Roboto"/>
                <a:cs typeface="Roboto"/>
                <a:sym typeface="Roboto"/>
              </a:rPr>
              <a:t>Longformer</a:t>
            </a:r>
            <a:endParaRPr>
              <a:solidFill>
                <a:srgbClr val="FFFFFF"/>
              </a:solidFill>
            </a:endParaRPr>
          </a:p>
        </p:txBody>
      </p:sp>
      <p:cxnSp>
        <p:nvCxnSpPr>
          <p:cNvPr id="124" name="Google Shape;124;g11621b4bf9e_0_24"/>
          <p:cNvCxnSpPr>
            <a:stCxn id="123" idx="0"/>
            <a:endCxn id="120" idx="2"/>
          </p:cNvCxnSpPr>
          <p:nvPr/>
        </p:nvCxnSpPr>
        <p:spPr>
          <a:xfrm rot="-5400000">
            <a:off x="4704661" y="3576641"/>
            <a:ext cx="80400" cy="600"/>
          </a:xfrm>
          <a:prstGeom prst="bentConnector3">
            <a:avLst>
              <a:gd name="adj1" fmla="val 49922"/>
            </a:avLst>
          </a:prstGeom>
          <a:noFill/>
          <a:ln w="9525" cap="flat" cmpd="sng">
            <a:solidFill>
              <a:srgbClr val="C2C2C2"/>
            </a:solidFill>
            <a:prstDash val="solid"/>
            <a:round/>
            <a:headEnd type="none" w="sm" len="sm"/>
            <a:tailEnd type="none" w="sm" len="sm"/>
          </a:ln>
        </p:spPr>
      </p:cxnSp>
      <p:sp>
        <p:nvSpPr>
          <p:cNvPr id="125" name="Google Shape;125;g11621b4bf9e_0_24"/>
          <p:cNvSpPr/>
          <p:nvPr/>
        </p:nvSpPr>
        <p:spPr>
          <a:xfrm>
            <a:off x="3832098" y="4319880"/>
            <a:ext cx="1825500" cy="525300"/>
          </a:xfrm>
          <a:prstGeom prst="rect">
            <a:avLst/>
          </a:prstGeom>
          <a:solidFill>
            <a:srgbClr val="0856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Front End (User)</a:t>
            </a:r>
            <a:endParaRPr>
              <a:solidFill>
                <a:srgbClr val="FFFFFF"/>
              </a:solidFill>
            </a:endParaRPr>
          </a:p>
        </p:txBody>
      </p:sp>
      <p:cxnSp>
        <p:nvCxnSpPr>
          <p:cNvPr id="126" name="Google Shape;126;g11621b4bf9e_0_24"/>
          <p:cNvCxnSpPr>
            <a:stCxn id="125" idx="0"/>
            <a:endCxn id="123" idx="2"/>
          </p:cNvCxnSpPr>
          <p:nvPr/>
        </p:nvCxnSpPr>
        <p:spPr>
          <a:xfrm rot="-5400000">
            <a:off x="4656498" y="4230930"/>
            <a:ext cx="177300" cy="600"/>
          </a:xfrm>
          <a:prstGeom prst="bentConnector3">
            <a:avLst>
              <a:gd name="adj1" fmla="val 50039"/>
            </a:avLst>
          </a:prstGeom>
          <a:noFill/>
          <a:ln w="9525" cap="flat" cmpd="sng">
            <a:solidFill>
              <a:srgbClr val="C2C2C2"/>
            </a:solidFill>
            <a:prstDash val="solid"/>
            <a:round/>
            <a:headEnd type="none" w="sm" len="sm"/>
            <a:tailEnd type="none" w="sm" len="sm"/>
          </a:ln>
        </p:spPr>
      </p:cxnSp>
      <p:sp>
        <p:nvSpPr>
          <p:cNvPr id="127" name="Google Shape;127;g11621b4bf9e_0_24"/>
          <p:cNvSpPr/>
          <p:nvPr/>
        </p:nvSpPr>
        <p:spPr>
          <a:xfrm>
            <a:off x="6385411" y="3617141"/>
            <a:ext cx="1825500" cy="525300"/>
          </a:xfrm>
          <a:prstGeom prst="rect">
            <a:avLst/>
          </a:prstGeom>
          <a:solidFill>
            <a:srgbClr val="0E945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Question</a:t>
            </a:r>
            <a:endParaRPr>
              <a:solidFill>
                <a:srgbClr val="FFFFFF"/>
              </a:solidFill>
            </a:endParaRPr>
          </a:p>
        </p:txBody>
      </p:sp>
      <p:cxnSp>
        <p:nvCxnSpPr>
          <p:cNvPr id="128" name="Google Shape;128;g11621b4bf9e_0_24"/>
          <p:cNvCxnSpPr>
            <a:stCxn id="123" idx="3"/>
            <a:endCxn id="127" idx="1"/>
          </p:cNvCxnSpPr>
          <p:nvPr/>
        </p:nvCxnSpPr>
        <p:spPr>
          <a:xfrm>
            <a:off x="5657311" y="3879791"/>
            <a:ext cx="728100" cy="0"/>
          </a:xfrm>
          <a:prstGeom prst="straightConnector1">
            <a:avLst/>
          </a:prstGeom>
          <a:noFill/>
          <a:ln w="9525" cap="flat" cmpd="sng">
            <a:solidFill>
              <a:srgbClr val="C2C2C2"/>
            </a:solidFill>
            <a:prstDash val="solid"/>
            <a:round/>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1621b4bf9e_0_7"/>
          <p:cNvSpPr txBox="1">
            <a:spLocks noGrp="1"/>
          </p:cNvSpPr>
          <p:nvPr>
            <p:ph type="body" idx="1"/>
          </p:nvPr>
        </p:nvSpPr>
        <p:spPr>
          <a:xfrm>
            <a:off x="727650" y="1287550"/>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solidFill>
                  <a:schemeClr val="dk2"/>
                </a:solidFill>
                <a:latin typeface="Roboto"/>
                <a:ea typeface="Roboto"/>
                <a:cs typeface="Roboto"/>
                <a:sym typeface="Roboto"/>
              </a:rPr>
              <a:t>Software: </a:t>
            </a:r>
            <a:r>
              <a:rPr lang="en" sz="1600">
                <a:solidFill>
                  <a:schemeClr val="dk2"/>
                </a:solidFill>
                <a:latin typeface="Roboto"/>
                <a:ea typeface="Roboto"/>
                <a:cs typeface="Roboto"/>
                <a:sym typeface="Roboto"/>
              </a:rPr>
              <a:t>We have used Tensorflow and Pytorch for backend development of Deep learning and we have used Stream Lit for building the front end of the web application with which client will interact with the application.</a:t>
            </a:r>
            <a:endParaRPr sz="1600">
              <a:solidFill>
                <a:schemeClr val="dk2"/>
              </a:solidFill>
              <a:latin typeface="Roboto"/>
              <a:ea typeface="Roboto"/>
              <a:cs typeface="Roboto"/>
              <a:sym typeface="Roboto"/>
            </a:endParaRPr>
          </a:p>
          <a:p>
            <a:pPr marL="0" lvl="0" indent="0" algn="l" rtl="0">
              <a:spcBef>
                <a:spcPts val="0"/>
              </a:spcBef>
              <a:spcAft>
                <a:spcPts val="0"/>
              </a:spcAft>
              <a:buNone/>
            </a:pPr>
            <a:endParaRPr sz="1600">
              <a:solidFill>
                <a:schemeClr val="dk2"/>
              </a:solidFill>
              <a:latin typeface="Roboto"/>
              <a:ea typeface="Roboto"/>
              <a:cs typeface="Roboto"/>
              <a:sym typeface="Roboto"/>
            </a:endParaRPr>
          </a:p>
          <a:p>
            <a:pPr marL="0" lvl="0" indent="0" algn="l" rtl="0">
              <a:spcBef>
                <a:spcPts val="0"/>
              </a:spcBef>
              <a:spcAft>
                <a:spcPts val="0"/>
              </a:spcAft>
              <a:buNone/>
            </a:pPr>
            <a:r>
              <a:rPr lang="en" sz="1600">
                <a:solidFill>
                  <a:schemeClr val="dk2"/>
                </a:solidFill>
                <a:latin typeface="Roboto"/>
                <a:ea typeface="Roboto"/>
                <a:cs typeface="Roboto"/>
                <a:sym typeface="Roboto"/>
              </a:rPr>
              <a:t>By the end of the web application, it will support txt, pdf documents.</a:t>
            </a:r>
            <a:endParaRPr sz="1600">
              <a:solidFill>
                <a:schemeClr val="dk2"/>
              </a:solidFill>
              <a:latin typeface="Roboto"/>
              <a:ea typeface="Roboto"/>
              <a:cs typeface="Roboto"/>
              <a:sym typeface="Roboto"/>
            </a:endParaRPr>
          </a:p>
        </p:txBody>
      </p:sp>
      <p:sp>
        <p:nvSpPr>
          <p:cNvPr id="134" name="Google Shape;134;g11621b4bf9e_0_7"/>
          <p:cNvSpPr txBox="1">
            <a:spLocks noGrp="1"/>
          </p:cNvSpPr>
          <p:nvPr>
            <p:ph type="body" idx="1"/>
          </p:nvPr>
        </p:nvSpPr>
        <p:spPr>
          <a:xfrm>
            <a:off x="727650" y="2791350"/>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600">
              <a:solidFill>
                <a:schemeClr val="dk2"/>
              </a:solidFill>
              <a:latin typeface="Roboto"/>
              <a:ea typeface="Roboto"/>
              <a:cs typeface="Roboto"/>
              <a:sym typeface="Roboto"/>
            </a:endParaRPr>
          </a:p>
          <a:p>
            <a:pPr marL="0" lvl="0" indent="0" algn="l" rtl="0">
              <a:spcBef>
                <a:spcPts val="0"/>
              </a:spcBef>
              <a:spcAft>
                <a:spcPts val="0"/>
              </a:spcAft>
              <a:buNone/>
            </a:pPr>
            <a:endParaRPr sz="1600">
              <a:solidFill>
                <a:schemeClr val="dk2"/>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11621b4bf9e_0_19"/>
          <p:cNvSpPr txBox="1">
            <a:spLocks noGrp="1"/>
          </p:cNvSpPr>
          <p:nvPr>
            <p:ph type="body" idx="1"/>
          </p:nvPr>
        </p:nvSpPr>
        <p:spPr>
          <a:xfrm>
            <a:off x="727650" y="1386925"/>
            <a:ext cx="7688700" cy="28407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None/>
            </a:pPr>
            <a:r>
              <a:rPr lang="en" sz="1600" b="1">
                <a:solidFill>
                  <a:schemeClr val="dk2"/>
                </a:solidFill>
                <a:latin typeface="Roboto"/>
                <a:ea typeface="Roboto"/>
                <a:cs typeface="Roboto"/>
                <a:sym typeface="Roboto"/>
              </a:rPr>
              <a:t>Timeline: </a:t>
            </a:r>
            <a:r>
              <a:rPr lang="en" sz="1600">
                <a:solidFill>
                  <a:schemeClr val="dk2"/>
                </a:solidFill>
                <a:latin typeface="Roboto"/>
                <a:ea typeface="Roboto"/>
                <a:cs typeface="Roboto"/>
                <a:sym typeface="Roboto"/>
              </a:rPr>
              <a:t>We have to make this model more robust for different types of questions that are more general than “who found blackhole?”. </a:t>
            </a:r>
            <a:endParaRPr sz="1600">
              <a:solidFill>
                <a:schemeClr val="dk2"/>
              </a:solidFill>
              <a:latin typeface="Roboto"/>
              <a:ea typeface="Roboto"/>
              <a:cs typeface="Roboto"/>
              <a:sym typeface="Roboto"/>
            </a:endParaRPr>
          </a:p>
          <a:p>
            <a:pPr marL="0" lvl="0" indent="0" algn="l" rtl="0">
              <a:lnSpc>
                <a:spcPct val="105000"/>
              </a:lnSpc>
              <a:spcBef>
                <a:spcPts val="0"/>
              </a:spcBef>
              <a:spcAft>
                <a:spcPts val="0"/>
              </a:spcAft>
              <a:buNone/>
            </a:pPr>
            <a:r>
              <a:rPr lang="en" sz="1600" b="1">
                <a:solidFill>
                  <a:schemeClr val="dk2"/>
                </a:solidFill>
                <a:latin typeface="Roboto"/>
                <a:ea typeface="Roboto"/>
                <a:cs typeface="Roboto"/>
                <a:sym typeface="Roboto"/>
              </a:rPr>
              <a:t>Before Second Review</a:t>
            </a:r>
            <a:r>
              <a:rPr lang="en" sz="1600">
                <a:solidFill>
                  <a:schemeClr val="dk2"/>
                </a:solidFill>
                <a:latin typeface="Roboto"/>
                <a:ea typeface="Roboto"/>
                <a:cs typeface="Roboto"/>
                <a:sym typeface="Roboto"/>
              </a:rPr>
              <a:t> -&gt; Training Deep learning models and Pre Processing documents.</a:t>
            </a:r>
            <a:endParaRPr sz="1600">
              <a:solidFill>
                <a:schemeClr val="dk2"/>
              </a:solidFill>
              <a:latin typeface="Roboto"/>
              <a:ea typeface="Roboto"/>
              <a:cs typeface="Roboto"/>
              <a:sym typeface="Roboto"/>
            </a:endParaRPr>
          </a:p>
          <a:p>
            <a:pPr marL="0" lvl="0" indent="0" algn="l" rtl="0">
              <a:lnSpc>
                <a:spcPct val="105000"/>
              </a:lnSpc>
              <a:spcBef>
                <a:spcPts val="0"/>
              </a:spcBef>
              <a:spcAft>
                <a:spcPts val="0"/>
              </a:spcAft>
              <a:buNone/>
            </a:pPr>
            <a:r>
              <a:rPr lang="en" sz="1600" b="1">
                <a:solidFill>
                  <a:schemeClr val="dk2"/>
                </a:solidFill>
                <a:latin typeface="Roboto"/>
                <a:ea typeface="Roboto"/>
                <a:cs typeface="Roboto"/>
                <a:sym typeface="Roboto"/>
              </a:rPr>
              <a:t>Before Final Review</a:t>
            </a:r>
            <a:r>
              <a:rPr lang="en" sz="1600">
                <a:solidFill>
                  <a:schemeClr val="dk2"/>
                </a:solidFill>
                <a:latin typeface="Roboto"/>
                <a:ea typeface="Roboto"/>
                <a:cs typeface="Roboto"/>
                <a:sym typeface="Roboto"/>
              </a:rPr>
              <a:t> -&gt; Frontend of webapp and plagiarism.</a:t>
            </a:r>
            <a:endParaRPr sz="160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1222e5ae41a_1_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pic>
        <p:nvPicPr>
          <p:cNvPr id="145" name="Google Shape;145;g1222e5ae41a_1_0"/>
          <p:cNvPicPr preferRelativeResize="0"/>
          <p:nvPr/>
        </p:nvPicPr>
        <p:blipFill>
          <a:blip r:embed="rId3">
            <a:alphaModFix/>
          </a:blip>
          <a:stretch>
            <a:fillRect/>
          </a:stretch>
        </p:blipFill>
        <p:spPr>
          <a:xfrm>
            <a:off x="103650" y="1732750"/>
            <a:ext cx="4639051" cy="3410750"/>
          </a:xfrm>
          <a:prstGeom prst="rect">
            <a:avLst/>
          </a:prstGeom>
          <a:noFill/>
          <a:ln>
            <a:noFill/>
          </a:ln>
        </p:spPr>
      </p:pic>
      <p:pic>
        <p:nvPicPr>
          <p:cNvPr id="146" name="Google Shape;146;g1222e5ae41a_1_0"/>
          <p:cNvPicPr preferRelativeResize="0"/>
          <p:nvPr/>
        </p:nvPicPr>
        <p:blipFill>
          <a:blip r:embed="rId4">
            <a:alphaModFix/>
          </a:blip>
          <a:stretch>
            <a:fillRect/>
          </a:stretch>
        </p:blipFill>
        <p:spPr>
          <a:xfrm>
            <a:off x="5008975" y="2142725"/>
            <a:ext cx="3676650" cy="2590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1223a3ffa90_0_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pic>
        <p:nvPicPr>
          <p:cNvPr id="152" name="Google Shape;152;g1223a3ffa90_0_0"/>
          <p:cNvPicPr preferRelativeResize="0"/>
          <p:nvPr/>
        </p:nvPicPr>
        <p:blipFill>
          <a:blip r:embed="rId3">
            <a:alphaModFix/>
          </a:blip>
          <a:stretch>
            <a:fillRect/>
          </a:stretch>
        </p:blipFill>
        <p:spPr>
          <a:xfrm>
            <a:off x="4479951" y="2243700"/>
            <a:ext cx="4514850" cy="2714625"/>
          </a:xfrm>
          <a:prstGeom prst="rect">
            <a:avLst/>
          </a:prstGeom>
          <a:noFill/>
          <a:ln>
            <a:noFill/>
          </a:ln>
        </p:spPr>
      </p:pic>
      <p:pic>
        <p:nvPicPr>
          <p:cNvPr id="153" name="Google Shape;153;g1223a3ffa90_0_0"/>
          <p:cNvPicPr preferRelativeResize="0"/>
          <p:nvPr/>
        </p:nvPicPr>
        <p:blipFill>
          <a:blip r:embed="rId4">
            <a:alphaModFix/>
          </a:blip>
          <a:stretch>
            <a:fillRect/>
          </a:stretch>
        </p:blipFill>
        <p:spPr>
          <a:xfrm>
            <a:off x="109000" y="2134875"/>
            <a:ext cx="4370950" cy="2932275"/>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298</Words>
  <PresentationFormat>On-screen Show (16:9)</PresentationFormat>
  <Paragraphs>35</Paragraphs>
  <Slides>11</Slides>
  <Notes>11</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Roboto</vt:lpstr>
      <vt:lpstr>Raleway</vt:lpstr>
      <vt:lpstr>Lato</vt:lpstr>
      <vt:lpstr>Streamline</vt:lpstr>
      <vt:lpstr>Ask Me - A Document Question Answering System</vt:lpstr>
      <vt:lpstr>Abstract:  Document Question Answering using Deep Learning Algorithms.</vt:lpstr>
      <vt:lpstr>Slide 3</vt:lpstr>
      <vt:lpstr>Aim: To process the given document and use deep learning algorithms to find the corresponding answer for the required question from the document.</vt:lpstr>
      <vt:lpstr>Slide 5</vt:lpstr>
      <vt:lpstr>Slide 6</vt:lpstr>
      <vt:lpstr>Slide 7</vt:lpstr>
      <vt:lpstr>Results</vt:lpstr>
      <vt:lpstr>Results</vt:lpstr>
      <vt:lpstr>Results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Ask Me - A Document Question Answering System</dc:title>
  <cp:lastModifiedBy>Admin</cp:lastModifiedBy>
  <cp:revision>7</cp:revision>
  <dcterms:modified xsi:type="dcterms:W3CDTF">2022-04-22T07:05:02Z</dcterms:modified>
</cp:coreProperties>
</file>