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Slide Image Placeholder 1"/>
          <p:cNvSpPr>
            <a:spLocks noGrp="1" noRot="1" noChangeAspect="1"/>
          </p:cNvSpPr>
          <p:nvPr>
            <p:ph type="sldImg"/>
          </p:nvPr>
        </p:nvSpPr>
        <p:spPr/>
      </p:sp>
      <p:sp>
        <p:nvSpPr>
          <p:cNvPr id="1048659" name="Notes Placeholder 2"/>
          <p:cNvSpPr>
            <a:spLocks noGrp="1"/>
          </p:cNvSpPr>
          <p:nvPr>
            <p:ph type="body" idx="1"/>
          </p:nvPr>
        </p:nvSpPr>
        <p:spPr/>
        <p:txBody>
          <a:bodyPr/>
          <a:lstStyle/>
          <a:p>
            <a:endParaRPr lang="en-US" dirty="0"/>
          </a:p>
        </p:txBody>
      </p:sp>
      <p:sp>
        <p:nvSpPr>
          <p:cNvPr id="1048660"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type="body" idx="1"/>
          </p:nvPr>
        </p:nvSpPr>
        <p:spPr/>
        <p:txBody>
          <a:bodyPr lIns="0" tIns="0" rIns="0" bIns="0"/>
          <a:lstStyle/>
          <a:p>
            <a:endParaRPr/>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Hemavathi</a:t>
            </a:r>
            <a:r>
              <a:rPr lang="en-IN" sz="2400" dirty="0"/>
              <a:t> S</a:t>
            </a:r>
            <a:endParaRPr lang="en-US" sz="2400" dirty="0"/>
          </a:p>
          <a:p>
            <a:r>
              <a:rPr lang="en-US" sz="2400" dirty="0"/>
              <a:t>REGISTER NO:</a:t>
            </a:r>
            <a:r>
              <a:rPr lang="en-IN" sz="2400" dirty="0"/>
              <a:t> 122203944 / asunm1647unm1647ay1221647009</a:t>
            </a:r>
            <a:endParaRPr lang="en-US" sz="2400" dirty="0"/>
          </a:p>
          <a:p>
            <a:r>
              <a:rPr lang="en-US" sz="2400" dirty="0"/>
              <a:t>DEPARTMENT:</a:t>
            </a:r>
            <a:r>
              <a:rPr lang="en-IN" sz="2400" dirty="0"/>
              <a:t> </a:t>
            </a:r>
            <a:r>
              <a:rPr lang="en-IN" sz="2400" dirty="0" err="1"/>
              <a:t>B.com</a:t>
            </a:r>
            <a:r>
              <a:rPr lang="en-IN" sz="2400" dirty="0"/>
              <a:t> [corporate </a:t>
            </a:r>
            <a:r>
              <a:rPr lang="en-IN" sz="2400" dirty="0" err="1"/>
              <a:t>Secretaryship</a:t>
            </a:r>
            <a:r>
              <a:rPr lang="en-IN" sz="2400" dirty="0"/>
              <a:t>]</a:t>
            </a:r>
            <a:endParaRPr lang="en-US" sz="2400" dirty="0"/>
          </a:p>
          <a:p>
            <a:r>
              <a:rPr lang="en-US" sz="2400" dirty="0"/>
              <a:t>COLLEGE</a:t>
            </a:r>
            <a:r>
              <a:rPr lang="en-IN" sz="2400" dirty="0"/>
              <a:t>: RB </a:t>
            </a:r>
            <a:r>
              <a:rPr lang="en-IN" sz="2400" dirty="0" err="1"/>
              <a:t>Gothi</a:t>
            </a:r>
            <a:r>
              <a:rPr lang="en-IN" sz="2400" dirty="0"/>
              <a:t>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1186683" y="525141"/>
            <a:ext cx="4571503"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5"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TextBox 2"/>
          <p:cNvSpPr txBox="1"/>
          <p:nvPr/>
        </p:nvSpPr>
        <p:spPr>
          <a:xfrm>
            <a:off x="1186682" y="1143780"/>
            <a:ext cx="6101976" cy="5425441"/>
          </a:xfrm>
          <a:prstGeom prst="rect">
            <a:avLst/>
          </a:prstGeom>
          <a:noFill/>
        </p:spPr>
        <p:txBody>
          <a:bodyPr wrap="square">
            <a:spAutoFit/>
          </a:bodyPr>
          <a:lstStyle/>
          <a:p>
            <a:pPr marL="285750" indent="-285750">
              <a:buFont typeface="Arial" panose="020B0604020202020204" pitchFamily="34" charset="0"/>
              <a:buChar char="•"/>
            </a:pPr>
            <a:r>
              <a:rPr lang="en-IN" dirty="0">
                <a:effectLst/>
              </a:rPr>
              <a:t>Data collection</a:t>
            </a:r>
            <a:br>
              <a:rPr lang="en-IN" dirty="0"/>
            </a:br>
            <a:r>
              <a:rPr lang="en-IN" dirty="0">
                <a:effectLst/>
              </a:rPr>
              <a:t>1. Downloaded Data in </a:t>
            </a:r>
            <a:r>
              <a:rPr lang="en-IN" dirty="0" err="1">
                <a:effectLst/>
              </a:rPr>
              <a:t>edunet</a:t>
            </a:r>
            <a:endParaRPr lang="en-IN" dirty="0">
              <a:effectLst/>
            </a:endParaRP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Features collection </a:t>
            </a:r>
            <a:br>
              <a:rPr lang="en-IN" dirty="0"/>
            </a:br>
            <a:r>
              <a:rPr lang="en-IN" dirty="0">
                <a:effectLst/>
              </a:rPr>
              <a:t>1. Identify  all the features </a:t>
            </a:r>
            <a:br>
              <a:rPr lang="en-IN" dirty="0"/>
            </a:br>
            <a:r>
              <a:rPr lang="en-IN" dirty="0">
                <a:effectLst/>
              </a:rPr>
              <a:t>2.Total 26 features </a:t>
            </a:r>
            <a:br>
              <a:rPr lang="en-IN" dirty="0"/>
            </a:br>
            <a:r>
              <a:rPr lang="en-IN" dirty="0">
                <a:effectLst/>
              </a:rPr>
              <a:t>3. Identify 9 features in 26 features </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Data cleaning </a:t>
            </a:r>
            <a:br>
              <a:rPr lang="en-IN" dirty="0"/>
            </a:br>
            <a:r>
              <a:rPr lang="en-IN" dirty="0">
                <a:effectLst/>
              </a:rPr>
              <a:t>1. Identify the missing values </a:t>
            </a:r>
            <a:br>
              <a:rPr lang="en-IN" dirty="0"/>
            </a:br>
            <a:r>
              <a:rPr lang="en-IN" dirty="0">
                <a:effectLst/>
              </a:rPr>
              <a:t>2. Filter out the missing values </a:t>
            </a:r>
            <a:br>
              <a:rPr lang="en-IN" dirty="0"/>
            </a:br>
            <a:r>
              <a:rPr lang="en-IN" dirty="0">
                <a:effectLst/>
              </a:rPr>
              <a:t>Performance level calculation </a:t>
            </a:r>
            <a:br>
              <a:rPr lang="en-IN" dirty="0"/>
            </a:br>
            <a:r>
              <a:rPr lang="en-IN" dirty="0">
                <a:effectLst/>
              </a:rPr>
              <a:t>1.Formula =IFS(Z8 &gt;=5,"VERY HIGH ",Z8&gt;=4,"HIGH ",Z8&gt;=3,"MED",TRUE ","LOW")</a:t>
            </a:r>
          </a:p>
          <a:p>
            <a:pPr marL="285750" indent="-285750">
              <a:buFont typeface="Arial" panose="020B0604020202020204" pitchFamily="34" charset="0"/>
              <a:buChar char="•"/>
            </a:pPr>
            <a:endParaRPr lang="en-IN" dirty="0">
              <a:effectLst/>
            </a:endParaRPr>
          </a:p>
          <a:p>
            <a:pPr marL="285750" indent="-285750">
              <a:buFont typeface="Arial" panose="020B0604020202020204" pitchFamily="34" charset="0"/>
              <a:buChar char="•"/>
            </a:pPr>
            <a:r>
              <a:rPr lang="en-IN" dirty="0">
                <a:effectLst/>
              </a:rPr>
              <a:t>Summary </a:t>
            </a:r>
            <a:br>
              <a:rPr lang="en-IN" dirty="0"/>
            </a:br>
            <a:r>
              <a:rPr lang="en-IN" dirty="0">
                <a:effectLst/>
              </a:rPr>
              <a:t>1.Business unit - Row</a:t>
            </a:r>
            <a:br>
              <a:rPr lang="en-IN" dirty="0"/>
            </a:br>
            <a:r>
              <a:rPr lang="en-IN" dirty="0">
                <a:effectLst/>
              </a:rPr>
              <a:t>2.Performance level - Column</a:t>
            </a:r>
            <a:br>
              <a:rPr lang="en-IN" dirty="0"/>
            </a:br>
            <a:r>
              <a:rPr lang="en-IN" dirty="0">
                <a:effectLst/>
              </a:rPr>
              <a:t>3.Gender - Filter </a:t>
            </a:r>
            <a:br>
              <a:rPr lang="en-IN" dirty="0"/>
            </a:br>
            <a:r>
              <a:rPr lang="en-IN" dirty="0">
                <a:effectLst/>
              </a:rPr>
              <a:t>4.First name  -  values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2" name="TextBox 1"/>
          <p:cNvSpPr txBox="1"/>
          <p:nvPr/>
        </p:nvSpPr>
        <p:spPr>
          <a:xfrm>
            <a:off x="5187576" y="2522070"/>
            <a:ext cx="1828800" cy="358141"/>
          </a:xfrm>
          <a:prstGeom prst="rect">
            <a:avLst/>
          </a:prstGeom>
          <a:noFill/>
        </p:spPr>
        <p:txBody>
          <a:bodyPr wrap="square" rtlCol="0">
            <a:spAutoFit/>
          </a:bodyPr>
          <a:lstStyle/>
          <a:p>
            <a:pPr algn="l"/>
            <a:endParaRPr lang="en-US" dirty="0"/>
          </a:p>
        </p:txBody>
      </p:sp>
      <p:pic>
        <p:nvPicPr>
          <p:cNvPr id="2097169" name="Picture 9"/>
          <p:cNvPicPr>
            <a:picLocks noChangeAspect="1"/>
          </p:cNvPicPr>
          <p:nvPr/>
        </p:nvPicPr>
        <p:blipFill>
          <a:blip r:embed="rId3"/>
          <a:stretch>
            <a:fillRect/>
          </a:stretch>
        </p:blipFill>
        <p:spPr>
          <a:xfrm>
            <a:off x="2174455" y="1262236"/>
            <a:ext cx="5046102" cy="4100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664"/>
          </a:xfrm>
        </p:spPr>
        <p:txBody>
          <a:bodyPr/>
          <a:lstStyle/>
          <a:p>
            <a:r>
              <a:rPr lang="en-IN" dirty="0"/>
              <a:t>RESULTS</a:t>
            </a:r>
            <a:endParaRPr lang="en-US" dirty="0"/>
          </a:p>
        </p:txBody>
      </p:sp>
      <p:pic>
        <p:nvPicPr>
          <p:cNvPr id="2097170" name="Picture 2"/>
          <p:cNvPicPr>
            <a:picLocks noChangeAspect="1"/>
          </p:cNvPicPr>
          <p:nvPr/>
        </p:nvPicPr>
        <p:blipFill>
          <a:blip r:embed="rId2"/>
          <a:stretch>
            <a:fillRect/>
          </a:stretch>
        </p:blipFill>
        <p:spPr>
          <a:xfrm>
            <a:off x="2194513" y="1766127"/>
            <a:ext cx="4838644" cy="3923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414227"/>
            <a:ext cx="6101976" cy="2491740"/>
          </a:xfrm>
          <a:prstGeom prst="rect">
            <a:avLst/>
          </a:prstGeom>
          <a:noFill/>
        </p:spPr>
        <p:txBody>
          <a:bodyPr wrap="square">
            <a:spAutoFit/>
          </a:bodyPr>
          <a:lstStyle/>
          <a:p>
            <a:r>
              <a:rPr lang="en-IN" dirty="0">
                <a:effectLst/>
              </a:rPr>
              <a:t>So by comparing the performance of employees the average level of  performance of  employees are higher in number. </a:t>
            </a:r>
            <a:br>
              <a:rPr lang="en-IN" dirty="0"/>
            </a:br>
            <a:r>
              <a:rPr lang="en-IN" dirty="0">
                <a:effectLst/>
              </a:rPr>
              <a:t>The high and very high level of performance of employees are low.</a:t>
            </a:r>
            <a:br>
              <a:rPr lang="en-IN" dirty="0"/>
            </a:br>
            <a:r>
              <a:rPr lang="en-IN" dirty="0">
                <a:effectLst/>
              </a:rPr>
              <a:t>So we need to Motivate the employees by different level of task to develop their skills and knowledge and we need give tasks and projects according to skills and knowledge. So we need motivate them for better output.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5187576" y="2522070"/>
            <a:ext cx="1828800" cy="358141"/>
          </a:xfrm>
          <a:prstGeom prst="rect">
            <a:avLst/>
          </a:prstGeom>
          <a:noFill/>
        </p:spPr>
        <p:txBody>
          <a:bodyPr wrap="square" rtlCol="0">
            <a:spAutoFit/>
          </a:bodyPr>
          <a:lstStyle/>
          <a:p>
            <a:pPr algn="l"/>
            <a:endParaRPr lang="en-US" dirty="0"/>
          </a:p>
        </p:txBody>
      </p:sp>
      <p:sp>
        <p:nvSpPr>
          <p:cNvPr id="1048650" name="TextBox 10"/>
          <p:cNvSpPr txBox="1"/>
          <p:nvPr/>
        </p:nvSpPr>
        <p:spPr>
          <a:xfrm>
            <a:off x="1123575" y="1695450"/>
            <a:ext cx="5572499" cy="2225041"/>
          </a:xfrm>
          <a:prstGeom prst="rect">
            <a:avLst/>
          </a:prstGeom>
          <a:noFill/>
        </p:spPr>
        <p:txBody>
          <a:bodyPr wrap="square" rtlCol="0">
            <a:spAutoFit/>
          </a:bodyPr>
          <a:lstStyle/>
          <a:p>
            <a:pPr marL="285750" indent="-285750" algn="l">
              <a:buFont typeface="Arial" panose="020B0604020202020204" pitchFamily="34" charset="0"/>
              <a:buChar char="•"/>
            </a:pPr>
            <a:r>
              <a:rPr lang="en-IN" dirty="0"/>
              <a:t>To  track the  Performance of the employees for their growth as well as the organizational growth.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Provide increment and incentives for the best performed employees </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And Provide motivation for the other employees to improve their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3"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4"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8"/>
          <p:cNvSpPr txBox="1"/>
          <p:nvPr/>
        </p:nvSpPr>
        <p:spPr>
          <a:xfrm flipV="1">
            <a:off x="2426447" y="-681317"/>
            <a:ext cx="4589929" cy="369332"/>
          </a:xfrm>
          <a:prstGeom prst="rect">
            <a:avLst/>
          </a:prstGeom>
          <a:noFill/>
        </p:spPr>
        <p:txBody>
          <a:bodyPr wrap="square" rtlCol="0">
            <a:spAutoFit/>
          </a:bodyPr>
          <a:lstStyle/>
          <a:p>
            <a:pPr algn="l"/>
            <a:r>
              <a:rPr lang="en-IN" dirty="0"/>
              <a:t>To track the performance of </a:t>
            </a:r>
            <a:endParaRPr lang="en-US" dirty="0"/>
          </a:p>
        </p:txBody>
      </p:sp>
      <p:sp>
        <p:nvSpPr>
          <p:cNvPr id="1048657" name="TextBox 12"/>
          <p:cNvSpPr txBox="1"/>
          <p:nvPr/>
        </p:nvSpPr>
        <p:spPr>
          <a:xfrm>
            <a:off x="676275" y="1831975"/>
            <a:ext cx="6101976" cy="1691641"/>
          </a:xfrm>
          <a:prstGeom prst="rect">
            <a:avLst/>
          </a:prstGeom>
          <a:noFill/>
        </p:spPr>
        <p:txBody>
          <a:bodyPr wrap="square">
            <a:spAutoFit/>
          </a:bodyPr>
          <a:lstStyle/>
          <a:p>
            <a:r>
              <a:rPr lang="en-IN" dirty="0">
                <a:effectLst/>
              </a:rPr>
              <a:t>Analysing the performance of the employee by considering various factors like gender, performance score rating, achievements the analysis which is based by all these factors is called performance analysis in order to identify the trend and patterns of different categories of employee like </a:t>
            </a:r>
            <a:r>
              <a:rPr lang="en-IN" dirty="0" err="1">
                <a:effectLst/>
              </a:rPr>
              <a:t>high,medium,low</a:t>
            </a:r>
            <a:r>
              <a:rPr lang="en-IN" dirty="0">
                <a:effectLst/>
              </a:rPr>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5"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8"/>
          <p:cNvPicPr>
            <a:picLocks noChangeAspect="1"/>
          </p:cNvPicPr>
          <p:nvPr/>
        </p:nvPicPr>
        <p:blipFill>
          <a:blip r:embed="rId3"/>
          <a:stretch>
            <a:fillRect/>
          </a:stretch>
        </p:blipFill>
        <p:spPr>
          <a:xfrm>
            <a:off x="699452" y="1505202"/>
            <a:ext cx="7470588" cy="4666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9"/>
          <p:cNvSpPr txBox="1"/>
          <p:nvPr/>
        </p:nvSpPr>
        <p:spPr>
          <a:xfrm>
            <a:off x="2695574" y="1623059"/>
            <a:ext cx="7521388" cy="1691641"/>
          </a:xfrm>
          <a:prstGeom prst="rect">
            <a:avLst/>
          </a:prstGeom>
          <a:noFill/>
        </p:spPr>
        <p:txBody>
          <a:bodyPr wrap="square">
            <a:spAutoFit/>
          </a:bodyPr>
          <a:lstStyle/>
          <a:p>
            <a:pPr marL="285750" indent="-285750">
              <a:buFont typeface="Arial" panose="020B0604020202020204" pitchFamily="34" charset="0"/>
              <a:buChar char="•"/>
            </a:pPr>
            <a:r>
              <a:rPr lang="en-IN" dirty="0">
                <a:effectLst/>
              </a:rPr>
              <a:t>Conditional formatting - To highlight the missing values</a:t>
            </a:r>
            <a:r>
              <a:rPr lang="en-IN" dirty="0"/>
              <a:t> </a:t>
            </a:r>
          </a:p>
          <a:p>
            <a:pPr marL="285750" indent="-285750">
              <a:buFont typeface="Arial" panose="020B0604020202020204" pitchFamily="34" charset="0"/>
              <a:buChar char="•"/>
            </a:pPr>
            <a:r>
              <a:rPr lang="en-IN" dirty="0"/>
              <a:t>Filtering </a:t>
            </a:r>
            <a:r>
              <a:rPr lang="en-IN" dirty="0">
                <a:effectLst/>
              </a:rPr>
              <a:t>                         - To remove or Filter out</a:t>
            </a:r>
          </a:p>
          <a:p>
            <a:pPr marL="285750" indent="-285750">
              <a:buFont typeface="Arial" panose="020B0604020202020204" pitchFamily="34" charset="0"/>
              <a:buChar char="•"/>
            </a:pPr>
            <a:r>
              <a:rPr lang="en-IN" dirty="0">
                <a:effectLst/>
              </a:rPr>
              <a:t>Formula                          -  To calculate the employees </a:t>
            </a:r>
            <a:r>
              <a:rPr lang="en-IN" dirty="0" err="1">
                <a:effectLst/>
              </a:rPr>
              <a:t>perperformance</a:t>
            </a:r>
            <a:r>
              <a:rPr lang="en-IN" dirty="0">
                <a:effectLst/>
              </a:rPr>
              <a:t> </a:t>
            </a:r>
          </a:p>
          <a:p>
            <a:pPr marL="285750" indent="-285750">
              <a:buFont typeface="Arial" panose="020B0604020202020204" pitchFamily="34" charset="0"/>
              <a:buChar char="•"/>
            </a:pPr>
            <a:r>
              <a:rPr lang="en-IN" dirty="0">
                <a:effectLst/>
              </a:rPr>
              <a:t>Pivot table                       - For summary </a:t>
            </a:r>
          </a:p>
          <a:p>
            <a:pPr marL="285750" indent="-285750">
              <a:buFont typeface="Arial" panose="020B0604020202020204" pitchFamily="34" charset="0"/>
              <a:buChar char="•"/>
            </a:pPr>
            <a:r>
              <a:rPr lang="en-IN">
                <a:effectLst/>
              </a:rPr>
              <a:t>Graph                                </a:t>
            </a:r>
            <a:r>
              <a:rPr lang="en-IN" dirty="0">
                <a:effectLst/>
              </a:rPr>
              <a:t>- Data Visualization </a:t>
            </a:r>
          </a:p>
          <a:p>
            <a:pPr marL="285750" indent="-285750">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lstStyle/>
          <a:p>
            <a:r>
              <a:rPr lang="en-IN" dirty="0"/>
              <a:t>Dataset Description</a:t>
            </a:r>
          </a:p>
        </p:txBody>
      </p:sp>
      <p:sp>
        <p:nvSpPr>
          <p:cNvPr id="1048673" name="TextBox 3"/>
          <p:cNvSpPr txBox="1"/>
          <p:nvPr/>
        </p:nvSpPr>
        <p:spPr>
          <a:xfrm>
            <a:off x="944283" y="1417080"/>
            <a:ext cx="8379012" cy="3025141"/>
          </a:xfrm>
          <a:prstGeom prst="rect">
            <a:avLst/>
          </a:prstGeom>
          <a:noFill/>
        </p:spPr>
        <p:txBody>
          <a:bodyPr wrap="square">
            <a:spAutoFit/>
          </a:bodyPr>
          <a:lstStyle/>
          <a:p>
            <a:pPr marL="285750" indent="-285750">
              <a:buFont typeface="Arial" panose="020B0604020202020204" pitchFamily="34" charset="0"/>
              <a:buChar char="•"/>
            </a:pPr>
            <a:r>
              <a:rPr lang="en-IN" dirty="0">
                <a:effectLst/>
              </a:rPr>
              <a:t>Employee Data set – </a:t>
            </a:r>
            <a:r>
              <a:rPr lang="en-IN" dirty="0" err="1">
                <a:effectLst/>
              </a:rPr>
              <a:t>Kaggle</a:t>
            </a:r>
            <a:endParaRPr lang="en-IN" dirty="0">
              <a:effectLst/>
            </a:endParaRPr>
          </a:p>
          <a:p>
            <a:pPr marL="285750" indent="-285750">
              <a:buFont typeface="Arial" panose="020B0604020202020204" pitchFamily="34" charset="0"/>
              <a:buChar char="•"/>
            </a:pPr>
            <a:r>
              <a:rPr lang="en-IN" dirty="0">
                <a:effectLst/>
              </a:rPr>
              <a:t>26 features</a:t>
            </a:r>
          </a:p>
          <a:p>
            <a:pPr marL="285750" indent="-285750">
              <a:buFont typeface="Arial" panose="020B0604020202020204" pitchFamily="34" charset="0"/>
              <a:buChar char="•"/>
            </a:pPr>
            <a:r>
              <a:rPr lang="en-IN" dirty="0">
                <a:effectLst/>
              </a:rPr>
              <a:t>9 features </a:t>
            </a:r>
          </a:p>
          <a:p>
            <a:pPr marL="285750" indent="-285750">
              <a:buFont typeface="Arial" panose="020B0604020202020204" pitchFamily="34" charset="0"/>
              <a:buChar char="•"/>
            </a:pPr>
            <a:r>
              <a:rPr lang="en-IN" dirty="0">
                <a:effectLst/>
              </a:rPr>
              <a:t>Employee ID - Numerical values </a:t>
            </a:r>
          </a:p>
          <a:p>
            <a:pPr marL="285750" indent="-285750">
              <a:buFont typeface="Arial" panose="020B0604020202020204" pitchFamily="34" charset="0"/>
              <a:buChar char="•"/>
            </a:pPr>
            <a:r>
              <a:rPr lang="en-IN" dirty="0">
                <a:effectLst/>
              </a:rPr>
              <a:t>Employee name</a:t>
            </a:r>
            <a:br>
              <a:rPr lang="en-IN" dirty="0"/>
            </a:br>
            <a:r>
              <a:rPr lang="en-IN" dirty="0">
                <a:effectLst/>
              </a:rPr>
              <a:t>First name and     - Text</a:t>
            </a:r>
            <a:br>
              <a:rPr lang="en-IN" dirty="0"/>
            </a:br>
            <a:r>
              <a:rPr lang="en-IN" dirty="0">
                <a:effectLst/>
              </a:rPr>
              <a:t>Last name </a:t>
            </a:r>
          </a:p>
          <a:p>
            <a:pPr marL="285750" indent="-285750">
              <a:buFont typeface="Arial" panose="020B0604020202020204" pitchFamily="34" charset="0"/>
              <a:buChar char="•"/>
            </a:pPr>
            <a:r>
              <a:rPr lang="en-IN" dirty="0">
                <a:effectLst/>
              </a:rPr>
              <a:t>Employee type </a:t>
            </a:r>
          </a:p>
          <a:p>
            <a:pPr marL="285750" indent="-285750">
              <a:buFont typeface="Arial" panose="020B0604020202020204" pitchFamily="34" charset="0"/>
              <a:buChar char="•"/>
            </a:pPr>
            <a:r>
              <a:rPr lang="en-IN" dirty="0">
                <a:effectLst/>
              </a:rPr>
              <a:t>Performance level </a:t>
            </a:r>
          </a:p>
          <a:p>
            <a:pPr marL="285750" indent="-285750">
              <a:buFont typeface="Arial" panose="020B0604020202020204" pitchFamily="34" charset="0"/>
              <a:buChar char="•"/>
            </a:pPr>
            <a:r>
              <a:rPr lang="en-IN" dirty="0">
                <a:effectLst/>
              </a:rPr>
              <a:t>Gender                     - Male/Female </a:t>
            </a:r>
          </a:p>
          <a:p>
            <a:pPr marL="285750" indent="-285750">
              <a:buFont typeface="Arial" panose="020B0604020202020204" pitchFamily="34" charset="0"/>
              <a:buChar char="•"/>
            </a:pPr>
            <a:r>
              <a:rPr lang="en-IN" dirty="0">
                <a:effectLst/>
              </a:rPr>
              <a:t>Employee rating.    - Numerical values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8"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Box 9"/>
          <p:cNvSpPr txBox="1"/>
          <p:nvPr/>
        </p:nvSpPr>
        <p:spPr>
          <a:xfrm>
            <a:off x="1639252" y="1805510"/>
            <a:ext cx="6787572" cy="802640"/>
          </a:xfrm>
          <a:prstGeom prst="rect">
            <a:avLst/>
          </a:prstGeom>
          <a:noFill/>
        </p:spPr>
        <p:txBody>
          <a:bodyPr wrap="square" rtlCol="0">
            <a:spAutoFit/>
          </a:bodyPr>
          <a:lstStyle/>
          <a:p>
            <a:r>
              <a:rPr lang="en-IN" sz="2400" dirty="0"/>
              <a:t>Formula - =IFS(Z8&gt;=5,”VERY HIGH”,Z8&gt;=4,”HIGH “,Z8&gt;=3,”MED”,”TRUE”,”LOW “)</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MRK Govarthan Priya</cp:lastModifiedBy>
  <cp:revision>1</cp:revision>
  <dcterms:created xsi:type="dcterms:W3CDTF">2024-03-29T04:07:22Z</dcterms:created>
  <dcterms:modified xsi:type="dcterms:W3CDTF">2024-09-10T02:06:58Z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a5c366b5b49d49de9a238ee41f4effba</vt:lpwstr>
  </property>
</Properties>
</file>