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HEMAVARSHINI R</a:t>
            </a:r>
            <a:endParaRPr lang="en-US" sz="2400" dirty="0"/>
          </a:p>
          <a:p>
            <a:r>
              <a:rPr lang="en-US" sz="2400" dirty="0"/>
              <a:t>REGISTER NO</a:t>
            </a:r>
            <a:r>
              <a:rPr lang="en-US" sz="2400" dirty="0" smtClean="0"/>
              <a:t>: D48DB96A7A3E79C9CEF4A7A571D6F22B</a:t>
            </a:r>
            <a:endParaRPr lang="en-US" sz="2400" dirty="0"/>
          </a:p>
          <a:p>
            <a:r>
              <a:rPr lang="en-US" sz="2400" dirty="0"/>
              <a:t>DEPARTMENT</a:t>
            </a:r>
            <a:r>
              <a:rPr lang="en-US" sz="2400" dirty="0" smtClean="0"/>
              <a:t>: B. COM ( GENERAL)</a:t>
            </a:r>
            <a:endParaRPr lang="en-US" sz="2400" dirty="0"/>
          </a:p>
          <a:p>
            <a:r>
              <a:rPr lang="en-US" sz="2400" dirty="0" smtClean="0"/>
              <a:t>COLLEGE: MEENAKSHI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937625" cy="605101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2400" b="1" spc="5" dirty="0" smtClean="0">
                <a:latin typeface="Times New Roman" panose="02020603050405020304" pitchFamily="18" charset="0"/>
                <a:cs typeface="Times New Roman" panose="02020603050405020304" pitchFamily="18" charset="0"/>
              </a:rPr>
              <a:t>STEP – 1</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400" b="1" spc="5" dirty="0" smtClean="0">
                <a:latin typeface="Times New Roman" panose="02020603050405020304" pitchFamily="18" charset="0"/>
                <a:cs typeface="Times New Roman" panose="02020603050405020304" pitchFamily="18" charset="0"/>
              </a:rPr>
              <a:t>             DOWNLOAD THE EMPLOYEE DATASET AND OPEN THE EMPLOYEE DATASET IN EXCEL.</a:t>
            </a:r>
          </a:p>
          <a:p>
            <a:pPr marL="12700">
              <a:lnSpc>
                <a:spcPct val="100000"/>
              </a:lnSpc>
              <a:spcBef>
                <a:spcPts val="105"/>
              </a:spcBef>
            </a:pPr>
            <a:r>
              <a:rPr lang="en-US" sz="2400" b="1" spc="5" dirty="0" smtClean="0">
                <a:latin typeface="Times New Roman" panose="02020603050405020304" pitchFamily="18" charset="0"/>
                <a:cs typeface="Times New Roman" panose="02020603050405020304" pitchFamily="18" charset="0"/>
              </a:rPr>
              <a:t>STEP – 2</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400" b="1" spc="5" dirty="0" smtClean="0">
                <a:latin typeface="Times New Roman" panose="02020603050405020304" pitchFamily="18" charset="0"/>
                <a:cs typeface="Times New Roman" panose="02020603050405020304" pitchFamily="18" charset="0"/>
              </a:rPr>
              <a:t>             SELECT THE ENTIRE DATA AND CLICK ON DATA AND CLICK ON FILTER OPTION.</a:t>
            </a:r>
          </a:p>
          <a:p>
            <a:pPr marL="12700">
              <a:lnSpc>
                <a:spcPct val="100000"/>
              </a:lnSpc>
              <a:spcBef>
                <a:spcPts val="105"/>
              </a:spcBef>
            </a:pPr>
            <a:r>
              <a:rPr lang="en-US" sz="2400" b="1" spc="5" dirty="0" smtClean="0">
                <a:latin typeface="Times New Roman" panose="02020603050405020304" pitchFamily="18" charset="0"/>
                <a:cs typeface="Times New Roman" panose="02020603050405020304" pitchFamily="18" charset="0"/>
              </a:rPr>
              <a:t>STEP – 3</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400" b="1" spc="5" dirty="0" smtClean="0">
                <a:latin typeface="Times New Roman" panose="02020603050405020304" pitchFamily="18" charset="0"/>
                <a:cs typeface="Times New Roman" panose="02020603050405020304" pitchFamily="18" charset="0"/>
              </a:rPr>
              <a:t>             FILTER FROM A TO Z ORDER.</a:t>
            </a:r>
          </a:p>
          <a:p>
            <a:pPr marL="12700">
              <a:lnSpc>
                <a:spcPct val="100000"/>
              </a:lnSpc>
              <a:spcBef>
                <a:spcPts val="105"/>
              </a:spcBef>
            </a:pPr>
            <a:r>
              <a:rPr lang="en-US" sz="2400" b="1" spc="5" dirty="0" smtClean="0">
                <a:latin typeface="Times New Roman" panose="02020603050405020304" pitchFamily="18" charset="0"/>
                <a:cs typeface="Times New Roman" panose="02020603050405020304" pitchFamily="18" charset="0"/>
              </a:rPr>
              <a:t>STEP – 4</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400" b="1" spc="5" dirty="0" smtClean="0">
                <a:latin typeface="Times New Roman" panose="02020603050405020304" pitchFamily="18" charset="0"/>
                <a:cs typeface="Times New Roman" panose="02020603050405020304" pitchFamily="18" charset="0"/>
              </a:rPr>
              <a:t>             SELECT THE ENTIRE DATA AND CLICK ON INSERT AND CLICK ON PIVOT TABLE TO CREATE PIVOT TABLE.</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11049000" cy="3962400"/>
          </a:xfrm>
        </p:spPr>
        <p:txBody>
          <a:bodyPr/>
          <a:lstStyle/>
          <a:p>
            <a:r>
              <a:rPr lang="en-US" sz="2400" dirty="0" smtClean="0">
                <a:latin typeface="Times New Roman" panose="02020603050405020304" pitchFamily="18" charset="0"/>
                <a:cs typeface="Times New Roman" panose="02020603050405020304" pitchFamily="18" charset="0"/>
              </a:rPr>
              <a:t>STEP – 5</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DRAG THE NEEDED DATA AND CREATE A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PIVOT TABLE.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STEP – 6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SELECT THE PIVOT TABLE AND CLICK ON</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INSERT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STEP – 7</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NOW LICK ON THE CHART THAT YOU WANT.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STEP – 8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CHART IS CREATED.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93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04657"/>
            <a:ext cx="2362200" cy="1121461"/>
          </a:xfrm>
          <a:prstGeom prst="rect">
            <a:avLst/>
          </a:prstGeom>
        </p:spPr>
        <p:txBody>
          <a:bodyPr vert="horz" wrap="square" lIns="0" tIns="13335" rIns="0" bIns="0" rtlCol="0">
            <a:spAutoFit/>
          </a:bodyPr>
          <a:lstStyle/>
          <a:p>
            <a:pPr marL="12700">
              <a:lnSpc>
                <a:spcPct val="100000"/>
              </a:lnSpc>
              <a:spcBef>
                <a:spcPts val="105"/>
              </a:spcBef>
            </a:pPr>
            <a:r>
              <a:rPr sz="3600" dirty="0" smtClean="0"/>
              <a:t>R</a:t>
            </a:r>
            <a:r>
              <a:rPr sz="3600" spc="-40" dirty="0" smtClean="0"/>
              <a:t>E</a:t>
            </a:r>
            <a:r>
              <a:rPr sz="3600" spc="15" dirty="0" smtClean="0"/>
              <a:t>S</a:t>
            </a:r>
            <a:r>
              <a:rPr sz="3600" spc="-30" dirty="0" smtClean="0"/>
              <a:t>U</a:t>
            </a:r>
            <a:r>
              <a:rPr sz="3600" spc="-405" dirty="0" smtClean="0"/>
              <a:t>L</a:t>
            </a:r>
            <a:r>
              <a:rPr sz="3600" dirty="0" smtClean="0"/>
              <a:t>TS</a:t>
            </a:r>
            <a:r>
              <a:rPr lang="en-US" sz="3600" dirty="0" smtClean="0"/>
              <a:t/>
            </a:r>
            <a:br>
              <a:rPr lang="en-US" sz="3600" dirty="0" smtClean="0"/>
            </a:br>
            <a:r>
              <a:rPr lang="en-US" sz="3600" dirty="0" smtClean="0"/>
              <a:t>1.TABLE</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88" y="2438400"/>
            <a:ext cx="9314950" cy="38861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t>2. BAR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71600"/>
            <a:ext cx="7848600" cy="5105400"/>
          </a:xfrm>
          <a:prstGeom prst="rect">
            <a:avLst/>
          </a:prstGeom>
        </p:spPr>
      </p:pic>
    </p:spTree>
    <p:extLst>
      <p:ext uri="{BB962C8B-B14F-4D97-AF65-F5344CB8AC3E}">
        <p14:creationId xmlns:p14="http://schemas.microsoft.com/office/powerpoint/2010/main" val="265270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769668" cy="609397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 </a:t>
            </a:r>
            <a:br>
              <a:rPr lang="en-US" sz="2800" b="0" dirty="0" smtClean="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data set reveals the overall composition of the workforce, including demographics such as gender, type of department. These information plays an important role in an organization.</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The analysis of gender distribution across departments reveals significant insights into our organizational demographics.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a:t>
            </a:r>
            <a:r>
              <a:rPr lang="en-US" sz="4400" b="1" dirty="0" smtClean="0">
                <a:solidFill>
                  <a:srgbClr val="0F0F0F"/>
                </a:solidFill>
                <a:latin typeface="Times New Roman" panose="02020603050405020304" pitchFamily="18" charset="0"/>
                <a:cs typeface="Times New Roman" panose="02020603050405020304" pitchFamily="18" charset="0"/>
              </a:rPr>
              <a:t>Excel based on Gender, Department, FTE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155825"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51023" y="1620388"/>
            <a:ext cx="5421464"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540989"/>
            <a:ext cx="5636895" cy="427937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br>
              <a:rPr lang="en-US" sz="4250" spc="10" dirty="0" smtClean="0"/>
            </a:br>
            <a:r>
              <a:rPr lang="en-US" sz="2400" b="0" spc="10" dirty="0" smtClean="0"/>
              <a:t>The purpose of project based on department gender FTE aims to analyze gender distribution within different departments of an organization. By assessing the Full-Time Equivalent data, the project seeks to identify any gender imbalances and understand their implications</a:t>
            </a:r>
            <a:r>
              <a:rPr lang="en-US" sz="2400" spc="10" dirty="0" smtClean="0"/>
              <a:t>.</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9100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400" b="0" spc="-20" dirty="0" smtClean="0"/>
              <a:t>To analyze employee performance across departments with consideration of gender and FTE, start by collecting comprehensive data on performance metrics, such as reviews and productivity, alongside gender and FTE information for each department.</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835073"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S?</a:t>
            </a:r>
            <a:r>
              <a:rPr lang="en-US" sz="3200" spc="5" dirty="0" smtClean="0"/>
              <a:t/>
            </a:r>
            <a:br>
              <a:rPr lang="en-US" sz="3200" spc="5" dirty="0" smtClean="0"/>
            </a:br>
            <a:r>
              <a:rPr lang="en-US" sz="3200" spc="5" dirty="0"/>
              <a:t/>
            </a:r>
            <a:br>
              <a:rPr lang="en-US" sz="3200" spc="5" dirty="0"/>
            </a:br>
            <a:r>
              <a:rPr lang="en-US" sz="3200" spc="5" dirty="0" smtClean="0"/>
              <a:t>HUMAN RESOUCE DEPARTMENTS</a:t>
            </a:r>
            <a:br>
              <a:rPr lang="en-US" sz="3200" spc="5" dirty="0" smtClean="0"/>
            </a:br>
            <a:r>
              <a:rPr lang="en-US" sz="3200" spc="5" dirty="0" smtClean="0"/>
              <a:t>MANAGEMENT AND LEADERSHIP</a:t>
            </a:r>
            <a:br>
              <a:rPr lang="en-US" sz="3200" spc="5" dirty="0" smtClean="0"/>
            </a:br>
            <a:r>
              <a:rPr lang="en-US" sz="3200" spc="5" dirty="0" smtClean="0"/>
              <a:t>TEAM LEADERS AND SUPERVISORS</a:t>
            </a:r>
            <a:br>
              <a:rPr lang="en-US" sz="3200" spc="5" dirty="0" smtClean="0"/>
            </a:br>
            <a:r>
              <a:rPr lang="en-US" sz="3200" spc="5" dirty="0" smtClean="0"/>
              <a:t>EMPLOYESS</a:t>
            </a:r>
            <a:br>
              <a:rPr lang="en-US" sz="3200" spc="5" dirty="0" smtClean="0"/>
            </a:br>
            <a:r>
              <a:rPr lang="en-US" sz="3200" spc="5" dirty="0" smtClean="0"/>
              <a:t>EXECUTIVE LEADERSHIP</a:t>
            </a:r>
            <a:br>
              <a:rPr lang="en-US" sz="3200" spc="5" dirty="0" smtClean="0"/>
            </a:br>
            <a:r>
              <a:rPr lang="en-US" sz="3200" spc="5" dirty="0" smtClean="0"/>
              <a:t>BUSINESS ANALYSTS</a:t>
            </a:r>
            <a:br>
              <a:rPr lang="en-US" sz="3200" spc="5" dirty="0" smtClean="0"/>
            </a:br>
            <a:r>
              <a:rPr lang="en-US" sz="3200" spc="5" dirty="0" smtClean="0"/>
              <a:t>RECRUITERS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857886"/>
            <a:ext cx="9940290" cy="499944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t>
            </a:r>
            <a:br>
              <a:rPr lang="en-US" sz="3600" dirty="0" smtClean="0"/>
            </a:br>
            <a:r>
              <a:rPr lang="en-US" sz="3600" dirty="0" smtClean="0"/>
              <a:t/>
            </a:r>
            <a:br>
              <a:rPr lang="en-US" sz="3600" dirty="0" smtClean="0"/>
            </a:b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FILTERING - REMOVE VALUES</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                    </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                    PIVOT TABLE – SUMMARY OF </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                    EMPLOYEE PERFORMANCE</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                   </a:t>
            </a:r>
            <a:br>
              <a:rPr lang="en-US" sz="3600" b="0" dirty="0" smtClean="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 </a:t>
            </a:r>
            <a:r>
              <a:rPr lang="en-US" sz="3600" b="0" dirty="0" smtClean="0">
                <a:latin typeface="Times New Roman" panose="02020603050405020304" pitchFamily="18" charset="0"/>
                <a:cs typeface="Times New Roman" panose="02020603050405020304" pitchFamily="18" charset="0"/>
              </a:rPr>
              <a:t>                    BAR DIAGRAM – FINAL REPORT</a:t>
            </a:r>
            <a:endParaRPr sz="36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401753"/>
          </a:xfrm>
        </p:spPr>
        <p:txBody>
          <a:bodyPr/>
          <a:lstStyle/>
          <a:p>
            <a:r>
              <a:rPr lang="en-IN" dirty="0" smtClean="0"/>
              <a:t>DATASET DESCRIPTION</a:t>
            </a:r>
            <a:br>
              <a:rPr lang="en-IN" dirty="0" smtClean="0"/>
            </a:br>
            <a:r>
              <a:rPr lang="en-IN" dirty="0"/>
              <a:t> </a:t>
            </a:r>
            <a:r>
              <a:rPr lang="en-IN" dirty="0" smtClean="0"/>
              <a:t>     </a:t>
            </a:r>
            <a:r>
              <a:rPr lang="en-IN" sz="2000" dirty="0" smtClean="0">
                <a:latin typeface="Times New Roman" panose="02020603050405020304" pitchFamily="18" charset="0"/>
                <a:cs typeface="Times New Roman" panose="02020603050405020304" pitchFamily="18" charset="0"/>
              </a:rPr>
              <a:t>EMPLOYEE DATA SET – KAGGLE PORTAL</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9 FEATURES IN EXCEL:</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EMPLOYEE ID – </a:t>
            </a:r>
            <a:r>
              <a:rPr lang="en-IN" sz="2000" b="0" dirty="0" smtClean="0">
                <a:latin typeface="Times New Roman" panose="02020603050405020304" pitchFamily="18" charset="0"/>
                <a:cs typeface="Times New Roman" panose="02020603050405020304" pitchFamily="18" charset="0"/>
              </a:rPr>
              <a:t>ALPHANUMERIC(TEXT)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NAME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GENDER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DEPARTMENT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SALARY – </a:t>
            </a:r>
            <a:r>
              <a:rPr lang="en-IN" sz="2000" b="0" dirty="0" smtClean="0">
                <a:latin typeface="Times New Roman" panose="02020603050405020304" pitchFamily="18" charset="0"/>
                <a:cs typeface="Times New Roman" panose="02020603050405020304" pitchFamily="18" charset="0"/>
              </a:rPr>
              <a:t>NUMERICAL</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START DATE – </a:t>
            </a:r>
            <a:r>
              <a:rPr lang="en-IN" sz="2000" b="0" dirty="0" smtClean="0">
                <a:latin typeface="Times New Roman" panose="02020603050405020304" pitchFamily="18" charset="0"/>
                <a:cs typeface="Times New Roman" panose="02020603050405020304" pitchFamily="18" charset="0"/>
              </a:rPr>
              <a:t>ALPHANUMERIC(TEXT)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FTE – </a:t>
            </a:r>
            <a:r>
              <a:rPr lang="en-IN" sz="2000" b="0" dirty="0" smtClean="0">
                <a:latin typeface="Times New Roman" panose="02020603050405020304" pitchFamily="18" charset="0"/>
                <a:cs typeface="Times New Roman" panose="02020603050405020304" pitchFamily="18" charset="0"/>
              </a:rPr>
              <a:t>NUMERICAL</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EMPLOYEE TYPE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EMPLOYEE LOCATION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r>
            <a:br>
              <a:rPr lang="en-IN" sz="2000" b="0" dirty="0">
                <a:latin typeface="Times New Roman" panose="02020603050405020304" pitchFamily="18" charset="0"/>
                <a:cs typeface="Times New Roman" panose="02020603050405020304" pitchFamily="18" charset="0"/>
              </a:rPr>
            </a:b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3 FEATURES USED:</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DEPARTMENT – </a:t>
            </a:r>
            <a:r>
              <a:rPr lang="en-IN" sz="2000" b="0" dirty="0" smtClean="0">
                <a:latin typeface="Times New Roman" panose="02020603050405020304" pitchFamily="18" charset="0"/>
                <a:cs typeface="Times New Roman" panose="02020603050405020304" pitchFamily="18" charset="0"/>
              </a:rPr>
              <a:t>ALPHABETICAL(TEXT)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FTE – </a:t>
            </a:r>
            <a:r>
              <a:rPr lang="en-IN" sz="2000" b="0" dirty="0" smtClean="0">
                <a:latin typeface="Times New Roman" panose="02020603050405020304" pitchFamily="18" charset="0"/>
                <a:cs typeface="Times New Roman" panose="02020603050405020304" pitchFamily="18" charset="0"/>
              </a:rPr>
              <a:t>NUMERICAL</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r>
              <a:rPr lang="en-IN" sz="2000" b="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GENDER – </a:t>
            </a:r>
            <a:r>
              <a:rPr lang="en-IN" sz="2000" b="0" dirty="0" smtClean="0">
                <a:latin typeface="Times New Roman" panose="02020603050405020304" pitchFamily="18" charset="0"/>
                <a:cs typeface="Times New Roman" panose="02020603050405020304" pitchFamily="18" charset="0"/>
              </a:rPr>
              <a:t>ALPHABETICAL(TEXT)</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93340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a:t> </a:t>
            </a:r>
            <a:r>
              <a:rPr lang="en-US" sz="4250" spc="20" dirty="0" smtClean="0"/>
              <a:t/>
            </a:r>
            <a:br>
              <a:rPr lang="en-US" sz="4250" spc="20" dirty="0" smtClean="0"/>
            </a:br>
            <a:r>
              <a:rPr lang="en-US" sz="4250" spc="20" dirty="0"/>
              <a:t> </a:t>
            </a:r>
            <a:r>
              <a:rPr lang="en-US" sz="4250" spc="20" dirty="0" smtClean="0"/>
              <a:t>          </a:t>
            </a:r>
            <a:r>
              <a:rPr lang="en-US" sz="2400" spc="20" dirty="0" smtClean="0">
                <a:latin typeface="Times New Roman" panose="02020603050405020304" pitchFamily="18" charset="0"/>
                <a:cs typeface="Times New Roman" panose="02020603050405020304" pitchFamily="18" charset="0"/>
              </a:rPr>
              <a:t>Exceptional performance of employees achieve</a:t>
            </a:r>
            <a:br>
              <a:rPr lang="en-US" sz="2400" spc="20" dirty="0" smtClean="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r>
              <a:rPr lang="en-US" sz="2400" spc="20" dirty="0" smtClean="0">
                <a:latin typeface="Times New Roman" panose="02020603050405020304" pitchFamily="18" charset="0"/>
                <a:cs typeface="Times New Roman" panose="02020603050405020304" pitchFamily="18" charset="0"/>
              </a:rPr>
              <a:t>                  results far beyond expectations, such as ultra - fast </a:t>
            </a:r>
            <a:br>
              <a:rPr lang="en-US" sz="2400" spc="20" dirty="0" smtClean="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r>
              <a:rPr lang="en-US" sz="2400" spc="20" dirty="0" smtClean="0">
                <a:latin typeface="Times New Roman" panose="02020603050405020304" pitchFamily="18" charset="0"/>
                <a:cs typeface="Times New Roman" panose="02020603050405020304" pitchFamily="18" charset="0"/>
              </a:rPr>
              <a:t>                  speed or unmatched accuracy.</a:t>
            </a:r>
            <a:r>
              <a:rPr lang="en-US" sz="2400" spc="20" dirty="0" smtClean="0"/>
              <a:t/>
            </a:r>
            <a:br>
              <a:rPr lang="en-US" sz="2400" spc="20" dirty="0" smtClean="0"/>
            </a:br>
            <a:r>
              <a:rPr lang="en-US" sz="2400" spc="20" dirty="0"/>
              <a:t> </a:t>
            </a:r>
            <a:r>
              <a:rPr lang="en-US" sz="2400" spc="20" dirty="0" smtClean="0"/>
              <a:t>                </a:t>
            </a:r>
            <a:br>
              <a:rPr lang="en-US" sz="2400" spc="20" dirty="0" smtClean="0"/>
            </a:br>
            <a:r>
              <a:rPr lang="en-US" sz="2400" spc="20" dirty="0"/>
              <a:t> </a:t>
            </a:r>
            <a:r>
              <a:rPr lang="en-US" sz="2400" spc="20" dirty="0" smtClean="0"/>
              <a:t/>
            </a:r>
            <a:br>
              <a:rPr lang="en-US" sz="2400" spc="20" dirty="0" smtClean="0"/>
            </a:br>
            <a:r>
              <a:rPr lang="en-US" sz="2400" spc="20" dirty="0"/>
              <a:t> </a:t>
            </a:r>
            <a:r>
              <a:rPr lang="en-US" sz="2400" spc="20" dirty="0" smtClean="0"/>
              <a:t>                  </a:t>
            </a:r>
            <a:r>
              <a:rPr lang="en-US" sz="2400" spc="20" dirty="0" smtClean="0">
                <a:latin typeface="Times New Roman" panose="02020603050405020304" pitchFamily="18" charset="0"/>
                <a:cs typeface="Times New Roman" panose="02020603050405020304" pitchFamily="18" charset="0"/>
              </a:rPr>
              <a:t>Social impact makes a positive difference in </a:t>
            </a:r>
            <a:br>
              <a:rPr lang="en-US" sz="2400" spc="20" dirty="0" smtClean="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r>
              <a:rPr lang="en-US" sz="2400" spc="20" dirty="0" smtClean="0">
                <a:latin typeface="Times New Roman" panose="02020603050405020304" pitchFamily="18" charset="0"/>
                <a:cs typeface="Times New Roman" panose="02020603050405020304" pitchFamily="18" charset="0"/>
              </a:rPr>
              <a:t>                   communities or addressing important social</a:t>
            </a:r>
            <a:br>
              <a:rPr lang="en-US" sz="2400" spc="20" dirty="0" smtClean="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r>
              <a:rPr lang="en-US" sz="2400" spc="20" dirty="0" smtClean="0">
                <a:latin typeface="Times New Roman" panose="02020603050405020304" pitchFamily="18" charset="0"/>
                <a:cs typeface="Times New Roman" panose="02020603050405020304" pitchFamily="18" charset="0"/>
              </a:rPr>
              <a:t>                   issues effectively</a:t>
            </a:r>
            <a:r>
              <a:rPr lang="en-US" sz="2400" b="0" spc="20" dirty="0" smtClean="0">
                <a:latin typeface="Times New Roman" panose="02020603050405020304" pitchFamily="18" charset="0"/>
                <a:cs typeface="Times New Roman" panose="02020603050405020304" pitchFamily="18" charset="0"/>
              </a:rPr>
              <a:t>.</a:t>
            </a:r>
            <a:r>
              <a:rPr lang="en-US" sz="2400" b="0" spc="20" dirty="0" smtClean="0"/>
              <a:t> </a:t>
            </a:r>
            <a:br>
              <a:rPr lang="en-US" sz="2400" b="0" spc="20" dirty="0" smtClean="0"/>
            </a:br>
            <a:r>
              <a:rPr lang="en-US" sz="2400" b="0" spc="20" dirty="0"/>
              <a:t> </a:t>
            </a:r>
            <a:r>
              <a:rPr lang="en-US" sz="2400" b="0" spc="20" dirty="0" smtClean="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180</Words>
  <Application>Microsoft Office PowerPoint</Application>
  <PresentationFormat>Widescreen</PresentationFormat>
  <Paragraphs>52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purpose of project based on department gender FTE aims to analyze gender distribution within different departments of an organization. By assessing the Full-Time Equivalent data, the project seeks to identify any gender imbalances and understand their implications.</vt:lpstr>
      <vt:lpstr>PROJECT OVERVIEW  To analyze employee performance across departments with consideration of gender and FTE, start by collecting comprehensive data on performance metrics, such as reviews and productivity, alongside gender and FTE information for each department.</vt:lpstr>
      <vt:lpstr>WHO ARE THE END USERS?  HUMAN RESOUCE DEPARTMENTS MANAGEMENT AND LEADERSHIP TEAM LEADERS AND SUPERVISORS EMPLOYESS EXECUTIVE LEADERSHIP BUSINESS ANALYSTS RECRUITERS</vt:lpstr>
      <vt:lpstr>OUR SOLUTION AND ITS VALUE PROPOSITION                                              FILTERING - REMOVE VALUES                                            PIVOT TABLE – SUMMARY OF                       EMPLOYEE PERFORMANCE                                           BAR DIAGRAM – FINAL REPORT</vt:lpstr>
      <vt:lpstr>DATASET DESCRIPTION       EMPLOYEE DATA SET – KAGGLE PORTAL             9 FEATURES IN EXCEL:         EMPLOYEE ID – ALPHANUMERIC(TEXT)         NAME – ALPHABETICAL(TEXT)         GENDER – ALPHABETICAL(TEXT)         DEPARTMENT – ALPHABETICAL(TEXT)         SALARY – NUMERICAL         START DATE – ALPHANUMERIC(TEXT)         FTE – NUMERICAL         EMPLOYEE TYPE – ALPHABETICAL(TEXT)         EMPLOYEE LOCATION – ALPHABETICAL(TEXT)               3 FEATURES USED:         DEPARTMENT – ALPHABETICAL(TEXT)         FTE – NUMERICAL         GENDER – ALPHABETICAL(TEXT) </vt:lpstr>
      <vt:lpstr>THE "WOW" IN OUR SOLUTION              Exceptional performance of employees achieve                    results far beyond expectations, such as ultra - fast                     speed or unmatched accuracy.                                        Social impact makes a positive difference in                      communities or addressing important social                     issues effectively.                     </vt:lpstr>
      <vt:lpstr>PowerPoint Presentation</vt:lpstr>
      <vt:lpstr>STEP – 5               DRAG THE NEEDED DATA AND CREATE A  PIVOT TABLE. STEP – 6                SELECT THE PIVOT TABLE AND CLICK ON INSERT STEP – 7               NOW LICK ON THE CHART THAT YOU WANT. STEP – 8                THE CHART IS CREATED.</vt:lpstr>
      <vt:lpstr>RESULTS 1.TABLE</vt:lpstr>
      <vt:lpstr>2. BAR DIAGRAM</vt:lpstr>
      <vt:lpstr>Conclusion                 The data set reveals the overall composition of the workforce, including demographics such as gender, type of department. These information plays an important role in an organization.                The analysis of gender distribution across departments reveals significant insights into our organizational demographics.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37</cp:revision>
  <dcterms:created xsi:type="dcterms:W3CDTF">2024-03-29T15:07:22Z</dcterms:created>
  <dcterms:modified xsi:type="dcterms:W3CDTF">2024-08-25T08:39:36Z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