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1699" y="-1454122"/>
            <a:ext cx="8689976" cy="2509213"/>
          </a:xfrm>
        </p:spPr>
        <p:txBody>
          <a:bodyPr/>
          <a:lstStyle/>
          <a:p>
            <a:r>
              <a:rPr lang="en-US" dirty="0"/>
              <a:t>Lead Score Case study</a:t>
            </a:r>
            <a:endParaRPr lang="en-IN" dirty="0"/>
          </a:p>
        </p:txBody>
      </p:sp>
      <p:sp>
        <p:nvSpPr>
          <p:cNvPr id="5" name="Subtitle 4"/>
          <p:cNvSpPr>
            <a:spLocks noGrp="1"/>
          </p:cNvSpPr>
          <p:nvPr>
            <p:ph type="subTitle" idx="1"/>
          </p:nvPr>
        </p:nvSpPr>
        <p:spPr>
          <a:xfrm>
            <a:off x="0" y="4035287"/>
            <a:ext cx="12105482" cy="2822713"/>
          </a:xfrm>
        </p:spPr>
        <p:txBody>
          <a:bodyPr>
            <a:normAutofit fontScale="77500" lnSpcReduction="20000"/>
          </a:bodyPr>
          <a:lstStyle/>
          <a:p>
            <a:pPr algn="l"/>
            <a:endParaRPr lang="en-US" b="1" dirty="0"/>
          </a:p>
          <a:p>
            <a:pPr algn="l"/>
            <a:endParaRPr lang="en-US" b="1" dirty="0"/>
          </a:p>
          <a:p>
            <a:pPr algn="l"/>
            <a:r>
              <a:rPr lang="en-US" sz="4800" dirty="0">
                <a:solidFill>
                  <a:schemeClr val="tx1"/>
                </a:solidFill>
                <a:latin typeface="+mj-lt"/>
                <a:ea typeface="+mj-ea"/>
                <a:cs typeface="+mj-cs"/>
              </a:rPr>
              <a:t>Group</a:t>
            </a:r>
            <a:r>
              <a:rPr lang="en-US" b="1" dirty="0"/>
              <a:t> </a:t>
            </a:r>
            <a:r>
              <a:rPr lang="en-US" sz="4800" dirty="0">
                <a:solidFill>
                  <a:schemeClr val="tx1"/>
                </a:solidFill>
                <a:latin typeface="+mj-lt"/>
                <a:ea typeface="+mj-ea"/>
                <a:cs typeface="+mj-cs"/>
              </a:rPr>
              <a:t>members: </a:t>
            </a:r>
          </a:p>
          <a:p>
            <a:pPr algn="l"/>
            <a:r>
              <a:rPr lang="en-US" sz="4800" dirty="0">
                <a:solidFill>
                  <a:schemeClr val="tx1"/>
                </a:solidFill>
                <a:latin typeface="+mj-lt"/>
                <a:ea typeface="+mj-ea"/>
                <a:cs typeface="+mj-cs"/>
              </a:rPr>
              <a:t>Aatish Kaushal </a:t>
            </a:r>
          </a:p>
          <a:p>
            <a:pPr algn="l"/>
            <a:r>
              <a:rPr lang="en-IN" sz="4800" dirty="0">
                <a:solidFill>
                  <a:schemeClr val="tx1"/>
                </a:solidFill>
                <a:latin typeface="+mj-lt"/>
                <a:ea typeface="+mj-ea"/>
                <a:cs typeface="+mj-cs"/>
              </a:rPr>
              <a:t>Hemavathi A.B</a:t>
            </a:r>
          </a:p>
        </p:txBody>
      </p:sp>
    </p:spTree>
    <p:extLst>
      <p:ext uri="{BB962C8B-B14F-4D97-AF65-F5344CB8AC3E}">
        <p14:creationId xmlns:p14="http://schemas.microsoft.com/office/powerpoint/2010/main" val="104449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09699"/>
            <a:ext cx="10364451" cy="1033302"/>
          </a:xfrm>
        </p:spPr>
        <p:txBody>
          <a:bodyPr/>
          <a:lstStyle/>
          <a:p>
            <a:r>
              <a:rPr lang="en-IN" dirty="0"/>
              <a:t>Data Conversion</a:t>
            </a:r>
          </a:p>
        </p:txBody>
      </p:sp>
      <p:sp>
        <p:nvSpPr>
          <p:cNvPr id="3" name="Content Placeholder 2"/>
          <p:cNvSpPr>
            <a:spLocks noGrp="1"/>
          </p:cNvSpPr>
          <p:nvPr>
            <p:ph sz="quarter" idx="13"/>
          </p:nvPr>
        </p:nvSpPr>
        <p:spPr>
          <a:xfrm>
            <a:off x="913149" y="1607550"/>
            <a:ext cx="10363826" cy="3424107"/>
          </a:xfrm>
        </p:spPr>
        <p:txBody>
          <a:bodyPr/>
          <a:lstStyle/>
          <a:p>
            <a:r>
              <a:rPr lang="en-IN" cap="none" dirty="0"/>
              <a:t>Numerical variables are normalised using </a:t>
            </a:r>
            <a:r>
              <a:rPr lang="en-IN" cap="none" dirty="0" err="1"/>
              <a:t>StandardScaler</a:t>
            </a:r>
            <a:r>
              <a:rPr lang="en-IN" cap="none" dirty="0"/>
              <a:t>(). </a:t>
            </a:r>
          </a:p>
          <a:p>
            <a:r>
              <a:rPr lang="en-IN" cap="none" dirty="0"/>
              <a:t>Dummy variables are created for object type variables. </a:t>
            </a:r>
          </a:p>
          <a:p>
            <a:r>
              <a:rPr lang="en-IN" cap="none" dirty="0"/>
              <a:t>Total rows for analysis: 5022.</a:t>
            </a:r>
          </a:p>
          <a:p>
            <a:r>
              <a:rPr lang="en-IN" cap="none" dirty="0"/>
              <a:t>Total columns for analysis: 86. </a:t>
            </a:r>
          </a:p>
        </p:txBody>
      </p:sp>
    </p:spTree>
    <p:extLst>
      <p:ext uri="{BB962C8B-B14F-4D97-AF65-F5344CB8AC3E}">
        <p14:creationId xmlns:p14="http://schemas.microsoft.com/office/powerpoint/2010/main" val="130849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87594"/>
            <a:ext cx="10364451" cy="879965"/>
          </a:xfrm>
        </p:spPr>
        <p:txBody>
          <a:bodyPr/>
          <a:lstStyle/>
          <a:p>
            <a:r>
              <a:rPr lang="en-IN" dirty="0"/>
              <a:t>Model Building</a:t>
            </a:r>
          </a:p>
        </p:txBody>
      </p:sp>
      <p:sp>
        <p:nvSpPr>
          <p:cNvPr id="3" name="Content Placeholder 2"/>
          <p:cNvSpPr>
            <a:spLocks noGrp="1"/>
          </p:cNvSpPr>
          <p:nvPr>
            <p:ph sz="quarter" idx="13"/>
          </p:nvPr>
        </p:nvSpPr>
        <p:spPr>
          <a:xfrm>
            <a:off x="913774" y="1474840"/>
            <a:ext cx="10363826" cy="4316360"/>
          </a:xfrm>
        </p:spPr>
        <p:txBody>
          <a:bodyPr>
            <a:normAutofit/>
          </a:bodyPr>
          <a:lstStyle/>
          <a:p>
            <a:r>
              <a:rPr lang="en-IN" dirty="0"/>
              <a:t>Splitting the Data into Training and Testing Sets</a:t>
            </a:r>
          </a:p>
          <a:p>
            <a:r>
              <a:rPr lang="en-IN" dirty="0"/>
              <a:t>The first basic step for regression is performing a train-test split, we have chosen 80:20 ratio.</a:t>
            </a:r>
          </a:p>
          <a:p>
            <a:r>
              <a:rPr lang="en-IN" dirty="0"/>
              <a:t>Use RFE for Feature Selection</a:t>
            </a:r>
          </a:p>
          <a:p>
            <a:r>
              <a:rPr lang="en-IN" dirty="0"/>
              <a:t>Running RFE with 20 variables as output</a:t>
            </a:r>
          </a:p>
          <a:p>
            <a:r>
              <a:rPr lang="en-IN" dirty="0"/>
              <a:t>Building Model by removing the variable whose p- value is greater than 0.05 and </a:t>
            </a:r>
            <a:r>
              <a:rPr lang="en-IN" dirty="0" err="1"/>
              <a:t>vif</a:t>
            </a:r>
            <a:r>
              <a:rPr lang="en-IN" dirty="0"/>
              <a:t> value is greater than 5</a:t>
            </a:r>
          </a:p>
          <a:p>
            <a:r>
              <a:rPr lang="en-IN" dirty="0"/>
              <a:t>Predictions on test data set</a:t>
            </a:r>
          </a:p>
          <a:p>
            <a:r>
              <a:rPr lang="en-IN" dirty="0"/>
              <a:t>Overall accuracy 92%</a:t>
            </a:r>
          </a:p>
        </p:txBody>
      </p:sp>
    </p:spTree>
    <p:extLst>
      <p:ext uri="{BB962C8B-B14F-4D97-AF65-F5344CB8AC3E}">
        <p14:creationId xmlns:p14="http://schemas.microsoft.com/office/powerpoint/2010/main" val="372297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5315"/>
          </a:xfrm>
        </p:spPr>
        <p:txBody>
          <a:bodyPr/>
          <a:lstStyle/>
          <a:p>
            <a:r>
              <a:rPr lang="en-IN" dirty="0"/>
              <a:t>ROC Curve</a:t>
            </a:r>
          </a:p>
        </p:txBody>
      </p:sp>
      <p:pic>
        <p:nvPicPr>
          <p:cNvPr id="6146" name="Picture 2">
            <a:extLst>
              <a:ext uri="{FF2B5EF4-FFF2-40B4-BE49-F238E27FC236}">
                <a16:creationId xmlns:a16="http://schemas.microsoft.com/office/drawing/2014/main" id="{006CED38-F0CF-F4AC-3B2B-51BE1DCDC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59" y="1192697"/>
            <a:ext cx="4982406" cy="52307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FDD6919-5437-2ED9-1B6A-EB0FF290D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024" y="1451639"/>
            <a:ext cx="6316948" cy="498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25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01464"/>
          </a:xfrm>
        </p:spPr>
        <p:txBody>
          <a:bodyPr/>
          <a:lstStyle/>
          <a:p>
            <a:r>
              <a:rPr lang="en-IN" dirty="0"/>
              <a:t>Conclusion</a:t>
            </a:r>
          </a:p>
        </p:txBody>
      </p:sp>
      <p:sp>
        <p:nvSpPr>
          <p:cNvPr id="3" name="Content Placeholder 2"/>
          <p:cNvSpPr>
            <a:spLocks noGrp="1"/>
          </p:cNvSpPr>
          <p:nvPr>
            <p:ph sz="quarter" idx="13"/>
          </p:nvPr>
        </p:nvSpPr>
        <p:spPr>
          <a:xfrm>
            <a:off x="913774" y="1246240"/>
            <a:ext cx="10363826" cy="5449528"/>
          </a:xfrm>
        </p:spPr>
        <p:txBody>
          <a:bodyPr>
            <a:normAutofit fontScale="70000" lnSpcReduction="20000"/>
          </a:bodyPr>
          <a:lstStyle/>
          <a:p>
            <a:pPr marL="0" indent="0">
              <a:buNone/>
            </a:pPr>
            <a:r>
              <a:rPr lang="en-IN" b="1" dirty="0"/>
              <a:t>The key factors influencing potential buyers, in descending order of importance, are:</a:t>
            </a:r>
          </a:p>
          <a:p>
            <a:pPr marL="0" indent="0">
              <a:buNone/>
            </a:pPr>
            <a:endParaRPr lang="en-IN" dirty="0"/>
          </a:p>
          <a:p>
            <a:r>
              <a:rPr lang="en-IN" dirty="0"/>
              <a:t>Total time spent on the website</a:t>
            </a:r>
          </a:p>
          <a:p>
            <a:r>
              <a:rPr lang="en-IN" dirty="0"/>
              <a:t>Total number of visits</a:t>
            </a:r>
          </a:p>
          <a:p>
            <a:r>
              <a:rPr lang="en-IN" dirty="0"/>
              <a:t>Lead source, specifically:</a:t>
            </a:r>
          </a:p>
          <a:p>
            <a:pPr marL="0" indent="0">
              <a:buNone/>
            </a:pPr>
            <a:r>
              <a:rPr lang="en-IN" dirty="0"/>
              <a:t>	Google</a:t>
            </a:r>
          </a:p>
          <a:p>
            <a:pPr marL="0" indent="0">
              <a:buNone/>
            </a:pPr>
            <a:r>
              <a:rPr lang="en-IN" dirty="0"/>
              <a:t>	Direct traffic</a:t>
            </a:r>
          </a:p>
          <a:p>
            <a:pPr marL="0" indent="0">
              <a:buNone/>
            </a:pPr>
            <a:r>
              <a:rPr lang="en-IN" dirty="0"/>
              <a:t>	Organic search</a:t>
            </a:r>
          </a:p>
          <a:p>
            <a:pPr marL="0" indent="0">
              <a:buNone/>
            </a:pPr>
            <a:r>
              <a:rPr lang="en-IN" dirty="0"/>
              <a:t>	</a:t>
            </a:r>
            <a:r>
              <a:rPr lang="en-IN" dirty="0" err="1"/>
              <a:t>Welingak</a:t>
            </a:r>
            <a:r>
              <a:rPr lang="en-IN" dirty="0"/>
              <a:t> website</a:t>
            </a:r>
          </a:p>
          <a:p>
            <a:r>
              <a:rPr lang="en-IN" dirty="0"/>
              <a:t>Last activity, specifically:</a:t>
            </a:r>
          </a:p>
          <a:p>
            <a:pPr marL="0" indent="0">
              <a:buNone/>
            </a:pPr>
            <a:r>
              <a:rPr lang="en-IN" dirty="0"/>
              <a:t>	SMS</a:t>
            </a:r>
          </a:p>
          <a:p>
            <a:pPr marL="0" indent="0">
              <a:buNone/>
            </a:pPr>
            <a:r>
              <a:rPr lang="en-IN" dirty="0"/>
              <a:t>	</a:t>
            </a:r>
            <a:r>
              <a:rPr lang="en-IN" dirty="0" err="1"/>
              <a:t>Olark</a:t>
            </a:r>
            <a:r>
              <a:rPr lang="en-IN" dirty="0"/>
              <a:t> chat conversation</a:t>
            </a:r>
          </a:p>
          <a:p>
            <a:r>
              <a:rPr lang="en-IN" dirty="0"/>
              <a:t>Lead origin being Lead add format</a:t>
            </a:r>
          </a:p>
          <a:p>
            <a:r>
              <a:rPr lang="en-IN" dirty="0"/>
              <a:t>Current occupation as a working professional By focusing on these factors, X Education can significantly increase their chances of converting potential buyers into customers, thereby boosting their course sales.</a:t>
            </a:r>
          </a:p>
        </p:txBody>
      </p:sp>
    </p:spTree>
    <p:extLst>
      <p:ext uri="{BB962C8B-B14F-4D97-AF65-F5344CB8AC3E}">
        <p14:creationId xmlns:p14="http://schemas.microsoft.com/office/powerpoint/2010/main" val="33528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0" y="213851"/>
            <a:ext cx="10364451" cy="658740"/>
          </a:xfrm>
        </p:spPr>
        <p:txBody>
          <a:bodyPr/>
          <a:lstStyle/>
          <a:p>
            <a:r>
              <a:rPr lang="en-US" dirty="0"/>
              <a:t>Problem Statement</a:t>
            </a:r>
            <a:endParaRPr lang="en-IN" dirty="0"/>
          </a:p>
        </p:txBody>
      </p:sp>
      <p:sp>
        <p:nvSpPr>
          <p:cNvPr id="3" name="Content Placeholder 2"/>
          <p:cNvSpPr>
            <a:spLocks noGrp="1"/>
          </p:cNvSpPr>
          <p:nvPr>
            <p:ph sz="quarter" idx="13"/>
          </p:nvPr>
        </p:nvSpPr>
        <p:spPr>
          <a:xfrm>
            <a:off x="913775" y="1054486"/>
            <a:ext cx="10363826" cy="3424107"/>
          </a:xfrm>
        </p:spPr>
        <p:txBody>
          <a:bodyPr/>
          <a:lstStyle/>
          <a:p>
            <a:r>
              <a:rPr lang="en-IN" cap="none" dirty="0"/>
              <a:t>X education sells online courses to industry professionals.</a:t>
            </a:r>
          </a:p>
          <a:p>
            <a:r>
              <a:rPr lang="en-IN" cap="none" dirty="0"/>
              <a:t>X education gets a lot of leads, but  its lead conversion rate is very poor. </a:t>
            </a:r>
          </a:p>
          <a:p>
            <a:r>
              <a:rPr lang="en-IN" cap="none" dirty="0"/>
              <a:t>To make this process more efficient, the company wishes to identify the most potential leads, also  known as ‘Hot Leads’.</a:t>
            </a:r>
          </a:p>
          <a:p>
            <a:r>
              <a:rPr lang="en-IN" cap="none" dirty="0"/>
              <a:t>If they successfully identify this set of leads, the lead conversion rate should go up as the sales team will  now be focusing more on communicating with the potential leads rather than making calls to everyone.</a:t>
            </a:r>
          </a:p>
        </p:txBody>
      </p:sp>
      <p:sp>
        <p:nvSpPr>
          <p:cNvPr id="4" name="Content Placeholder 2"/>
          <p:cNvSpPr txBox="1">
            <a:spLocks/>
          </p:cNvSpPr>
          <p:nvPr/>
        </p:nvSpPr>
        <p:spPr>
          <a:xfrm>
            <a:off x="913150" y="4478593"/>
            <a:ext cx="8068618" cy="20156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IN" b="1" cap="none" dirty="0"/>
              <a:t>Business Objective:</a:t>
            </a:r>
          </a:p>
          <a:p>
            <a:r>
              <a:rPr lang="en-IN" cap="none" dirty="0"/>
              <a:t>X Education wants to identify the most promising leads</a:t>
            </a:r>
          </a:p>
          <a:p>
            <a:r>
              <a:rPr lang="en-IN" cap="none" dirty="0"/>
              <a:t>With that they want to create a Model which identify hot leads</a:t>
            </a:r>
          </a:p>
          <a:p>
            <a:r>
              <a:rPr lang="en-IN" cap="none" dirty="0"/>
              <a:t>Deployment of the model for the future use.</a:t>
            </a:r>
          </a:p>
        </p:txBody>
      </p:sp>
    </p:spTree>
    <p:extLst>
      <p:ext uri="{BB962C8B-B14F-4D97-AF65-F5344CB8AC3E}">
        <p14:creationId xmlns:p14="http://schemas.microsoft.com/office/powerpoint/2010/main" val="277062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129" y="213852"/>
            <a:ext cx="9995116" cy="444888"/>
          </a:xfrm>
        </p:spPr>
        <p:txBody>
          <a:bodyPr>
            <a:normAutofit fontScale="90000"/>
          </a:bodyPr>
          <a:lstStyle/>
          <a:p>
            <a:r>
              <a:rPr lang="en-US" dirty="0"/>
              <a:t>Solution Approach</a:t>
            </a:r>
            <a:endParaRPr lang="en-IN" dirty="0"/>
          </a:p>
        </p:txBody>
      </p:sp>
      <p:sp>
        <p:nvSpPr>
          <p:cNvPr id="3" name="Content Placeholder 2"/>
          <p:cNvSpPr>
            <a:spLocks noGrp="1"/>
          </p:cNvSpPr>
          <p:nvPr>
            <p:ph sz="quarter" idx="13"/>
          </p:nvPr>
        </p:nvSpPr>
        <p:spPr>
          <a:xfrm>
            <a:off x="1319354" y="658740"/>
            <a:ext cx="9660820" cy="5771557"/>
          </a:xfrm>
        </p:spPr>
        <p:txBody>
          <a:bodyPr>
            <a:noAutofit/>
          </a:bodyPr>
          <a:lstStyle/>
          <a:p>
            <a:pPr marL="0" indent="0">
              <a:buNone/>
            </a:pPr>
            <a:r>
              <a:rPr lang="en-IN" sz="1600" b="1" cap="none" dirty="0"/>
              <a:t>Data cleaning and manipulation:</a:t>
            </a:r>
          </a:p>
          <a:p>
            <a:r>
              <a:rPr lang="en-IN" sz="1600" cap="none" dirty="0"/>
              <a:t>Identify and manage duplicate entries.</a:t>
            </a:r>
          </a:p>
          <a:p>
            <a:r>
              <a:rPr lang="en-IN" sz="1600" cap="none" dirty="0"/>
              <a:t>Address NAN or missing values and option “SELECT”.</a:t>
            </a:r>
          </a:p>
          <a:p>
            <a:r>
              <a:rPr lang="en-IN" sz="1600" cap="none" dirty="0"/>
              <a:t>Remove columns with significant missing data that are not essential for analysis.</a:t>
            </a:r>
          </a:p>
          <a:p>
            <a:r>
              <a:rPr lang="en-IN" sz="1600" cap="none" dirty="0"/>
              <a:t>Impute missing values when necessary.</a:t>
            </a:r>
          </a:p>
          <a:p>
            <a:r>
              <a:rPr lang="en-IN" sz="1600" cap="none" dirty="0"/>
              <a:t>Detect and manage outliers.</a:t>
            </a:r>
          </a:p>
          <a:p>
            <a:pPr marL="0" indent="0">
              <a:buNone/>
            </a:pPr>
            <a:r>
              <a:rPr lang="en-IN" sz="1600" b="1" cap="none" dirty="0"/>
              <a:t>EDA:</a:t>
            </a:r>
          </a:p>
          <a:p>
            <a:pPr marL="0" indent="0">
              <a:buNone/>
            </a:pPr>
            <a:r>
              <a:rPr lang="en-IN" sz="1600" cap="none" dirty="0"/>
              <a:t>Univariate Data Analysis: </a:t>
            </a:r>
            <a:r>
              <a:rPr lang="en-IN" sz="1600" cap="none" dirty="0" err="1"/>
              <a:t>Analyze</a:t>
            </a:r>
            <a:r>
              <a:rPr lang="en-IN" sz="1600" cap="none" dirty="0"/>
              <a:t> value counts and variable distributions. </a:t>
            </a:r>
          </a:p>
          <a:p>
            <a:pPr marL="0" indent="0">
              <a:buNone/>
            </a:pPr>
            <a:r>
              <a:rPr lang="en-IN" sz="1600" cap="none" dirty="0"/>
              <a:t>Bivariate Data Analysis: Examine correlation coefficients and patterns between variables.</a:t>
            </a:r>
          </a:p>
          <a:p>
            <a:pPr marL="0" indent="0">
              <a:buNone/>
            </a:pPr>
            <a:r>
              <a:rPr lang="en-IN" sz="1600" b="1" cap="none" dirty="0"/>
              <a:t>Feature Scaling &amp; Dummy Variables and encoding of the data</a:t>
            </a:r>
          </a:p>
          <a:p>
            <a:pPr marL="0" indent="0">
              <a:buNone/>
            </a:pPr>
            <a:r>
              <a:rPr lang="en-IN" sz="1600" b="1" cap="none" dirty="0"/>
              <a:t>Classification technique: logistic regression used for the model making and prediction</a:t>
            </a:r>
          </a:p>
          <a:p>
            <a:pPr marL="0" indent="0">
              <a:buNone/>
            </a:pPr>
            <a:r>
              <a:rPr lang="en-IN" sz="1600" b="1" cap="none" dirty="0"/>
              <a:t>Validation of the model</a:t>
            </a:r>
          </a:p>
          <a:p>
            <a:pPr marL="0" indent="0">
              <a:buNone/>
            </a:pPr>
            <a:r>
              <a:rPr lang="en-IN" sz="1600" b="1" cap="none" dirty="0"/>
              <a:t>Model presentation</a:t>
            </a:r>
          </a:p>
          <a:p>
            <a:pPr marL="0" indent="0">
              <a:buNone/>
            </a:pPr>
            <a:r>
              <a:rPr lang="en-IN" sz="1600" b="1" cap="none" dirty="0"/>
              <a:t>Conclusions and recommendations</a:t>
            </a:r>
          </a:p>
        </p:txBody>
      </p:sp>
    </p:spTree>
    <p:extLst>
      <p:ext uri="{BB962C8B-B14F-4D97-AF65-F5344CB8AC3E}">
        <p14:creationId xmlns:p14="http://schemas.microsoft.com/office/powerpoint/2010/main" val="385327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8207"/>
            <a:ext cx="10364451" cy="518629"/>
          </a:xfrm>
        </p:spPr>
        <p:txBody>
          <a:bodyPr>
            <a:normAutofit fontScale="90000"/>
          </a:bodyPr>
          <a:lstStyle/>
          <a:p>
            <a:r>
              <a:rPr lang="en-US" dirty="0"/>
              <a:t>Data Manipulation</a:t>
            </a:r>
            <a:endParaRPr lang="en-IN" dirty="0"/>
          </a:p>
        </p:txBody>
      </p:sp>
      <p:sp>
        <p:nvSpPr>
          <p:cNvPr id="3" name="Content Placeholder 2"/>
          <p:cNvSpPr>
            <a:spLocks noGrp="1"/>
          </p:cNvSpPr>
          <p:nvPr>
            <p:ph sz="quarter" idx="13"/>
          </p:nvPr>
        </p:nvSpPr>
        <p:spPr>
          <a:xfrm>
            <a:off x="914399" y="1366662"/>
            <a:ext cx="10363826" cy="5255364"/>
          </a:xfrm>
        </p:spPr>
        <p:txBody>
          <a:bodyPr>
            <a:normAutofit fontScale="77500" lnSpcReduction="20000"/>
          </a:bodyPr>
          <a:lstStyle/>
          <a:p>
            <a:r>
              <a:rPr lang="en-IN" dirty="0"/>
              <a:t>Total Number of Rows = 9240, Total Number of Columns =37.</a:t>
            </a:r>
          </a:p>
          <a:p>
            <a:r>
              <a:rPr lang="en-IN" dirty="0"/>
              <a:t>Many columns had Single value feature “No” like </a:t>
            </a:r>
            <a:r>
              <a:rPr lang="en-US" dirty="0"/>
              <a:t>indicating whether the customer had seen the ad in any of the listed items for example </a:t>
            </a:r>
            <a:r>
              <a:rPr lang="en-IN" dirty="0"/>
              <a:t> “Magazine” and for , “Receive More Updates About Our Courses”, “Update me on Supply Chain Content”, “</a:t>
            </a:r>
            <a:r>
              <a:rPr lang="en-US" dirty="0"/>
              <a:t>I agree to pay the amount through cheque</a:t>
            </a:r>
            <a:r>
              <a:rPr lang="en-IN" dirty="0"/>
              <a:t>” etc. </a:t>
            </a:r>
          </a:p>
          <a:p>
            <a:r>
              <a:rPr lang="en-US" dirty="0"/>
              <a:t>An index and score assigned to each customer based on their activity and their profile columns were dropped as they showed  more than &gt;45% null rows and too much of variations. </a:t>
            </a:r>
          </a:p>
          <a:p>
            <a:r>
              <a:rPr lang="en-IN" dirty="0"/>
              <a:t>Choose median and mode statistics to impute for missing rows and replaced NAN and select with ‘’others”</a:t>
            </a:r>
          </a:p>
          <a:p>
            <a:r>
              <a:rPr lang="en-IN" dirty="0"/>
              <a:t>In the ‘’tags” column kept </a:t>
            </a:r>
            <a:r>
              <a:rPr lang="en-US" dirty="0"/>
              <a:t>considerable last activities as is and clubbed all others to "</a:t>
            </a:r>
            <a:r>
              <a:rPr lang="en-US" dirty="0" err="1"/>
              <a:t>Other_Activity</a:t>
            </a:r>
            <a:r>
              <a:rPr lang="en-US" dirty="0"/>
              <a:t>"</a:t>
            </a:r>
            <a:endParaRPr lang="en-IN" dirty="0"/>
          </a:p>
          <a:p>
            <a:r>
              <a:rPr lang="en-IN" dirty="0"/>
              <a:t>Removing the “Prospect ID” and “Lead Number” which is not necessary for the analysis.</a:t>
            </a:r>
          </a:p>
          <a:p>
            <a:r>
              <a:rPr lang="en-IN" dirty="0"/>
              <a:t>After checking for the value counts for some of the object type variables, we FOUND some of the features  which had not enough variance,  is dropped, the features are: “Do Not Call”, “What matters  most to you in choosing course”, “Search”, “Newspaper Article”, “X Education Forums”, “Newspaper”,  “Digital Advertisement” etc.</a:t>
            </a:r>
          </a:p>
          <a:p>
            <a:r>
              <a:rPr lang="en-IN" dirty="0"/>
              <a:t>Dropping the columns </a:t>
            </a:r>
            <a:r>
              <a:rPr lang="en-US" dirty="0"/>
              <a:t>Lead Origin', 'Lead Source', 'Last Activity', '</a:t>
            </a:r>
            <a:r>
              <a:rPr lang="en-US" dirty="0" err="1"/>
              <a:t>Specialization','What</a:t>
            </a:r>
            <a:r>
              <a:rPr lang="en-US" dirty="0"/>
              <a:t> is your current </a:t>
            </a:r>
            <a:r>
              <a:rPr lang="en-US" dirty="0" err="1"/>
              <a:t>occupation','Tags','Lead</a:t>
            </a:r>
            <a:r>
              <a:rPr lang="en-US" dirty="0"/>
              <a:t> </a:t>
            </a:r>
            <a:r>
              <a:rPr lang="en-US" dirty="0" err="1"/>
              <a:t>Quality','How</a:t>
            </a:r>
            <a:r>
              <a:rPr lang="en-US" dirty="0"/>
              <a:t> did you hear about X </a:t>
            </a:r>
            <a:r>
              <a:rPr lang="en-US" dirty="0" err="1"/>
              <a:t>Education','Lead</a:t>
            </a:r>
            <a:r>
              <a:rPr lang="en-US" dirty="0"/>
              <a:t> </a:t>
            </a:r>
            <a:r>
              <a:rPr lang="en-US" dirty="0" err="1"/>
              <a:t>Profile','City','Last</a:t>
            </a:r>
            <a:r>
              <a:rPr lang="en-US" dirty="0"/>
              <a:t> Notable Activity</a:t>
            </a:r>
            <a:endParaRPr lang="en-IN" dirty="0"/>
          </a:p>
        </p:txBody>
      </p:sp>
    </p:spTree>
    <p:extLst>
      <p:ext uri="{BB962C8B-B14F-4D97-AF65-F5344CB8AC3E}">
        <p14:creationId xmlns:p14="http://schemas.microsoft.com/office/powerpoint/2010/main" val="126022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0843" y="0"/>
            <a:ext cx="2381101" cy="784100"/>
          </a:xfrm>
        </p:spPr>
        <p:txBody>
          <a:bodyPr/>
          <a:lstStyle/>
          <a:p>
            <a:r>
              <a:rPr lang="en-IN" dirty="0"/>
              <a:t>EDA</a:t>
            </a:r>
          </a:p>
        </p:txBody>
      </p:sp>
      <p:pic>
        <p:nvPicPr>
          <p:cNvPr id="1026" name="Picture 2">
            <a:extLst>
              <a:ext uri="{FF2B5EF4-FFF2-40B4-BE49-F238E27FC236}">
                <a16:creationId xmlns:a16="http://schemas.microsoft.com/office/drawing/2014/main" id="{BBB35475-E3E8-B51D-7D9B-A17DD037C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633" y="620991"/>
            <a:ext cx="8133520" cy="607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50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5E7E0FE-AF95-76C2-AC41-9F0C030B7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319942"/>
            <a:ext cx="6027616" cy="63497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D37849C-1FC1-4143-31B3-778BBB68D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 y="306195"/>
            <a:ext cx="552450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90814"/>
            <a:ext cx="10364451" cy="966935"/>
          </a:xfrm>
        </p:spPr>
        <p:txBody>
          <a:bodyPr/>
          <a:lstStyle/>
          <a:p>
            <a:r>
              <a:rPr lang="en-IN" dirty="0"/>
              <a:t>Categorical variable relation</a:t>
            </a:r>
          </a:p>
        </p:txBody>
      </p:sp>
      <p:pic>
        <p:nvPicPr>
          <p:cNvPr id="3078" name="Picture 6">
            <a:extLst>
              <a:ext uri="{FF2B5EF4-FFF2-40B4-BE49-F238E27FC236}">
                <a16:creationId xmlns:a16="http://schemas.microsoft.com/office/drawing/2014/main" id="{FA5B75BE-866C-1FDD-3C35-11C634CCC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990286"/>
            <a:ext cx="5524500" cy="5676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284D42F-A1F2-E79A-30B3-C9779947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851" y="990286"/>
            <a:ext cx="5362575"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7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9B3C828-1369-98D8-4585-BB16E8BD8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92760"/>
            <a:ext cx="118776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78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16D0A84-357A-258D-9AFC-8AD3F3800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 y="944880"/>
            <a:ext cx="5401733" cy="42062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1BD09A2-152D-0FA0-4681-924303FE7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215" y="1036320"/>
            <a:ext cx="52768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6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311</TotalTime>
  <Words>717</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Lead Score Case study</vt:lpstr>
      <vt:lpstr>Problem Statement</vt:lpstr>
      <vt:lpstr>Solution Approach</vt:lpstr>
      <vt:lpstr>Data Manipulation</vt:lpstr>
      <vt:lpstr>EDA</vt:lpstr>
      <vt:lpstr>PowerPoint Presentation</vt:lpstr>
      <vt:lpstr>Categorical variable relation</vt:lpstr>
      <vt:lpstr>PowerPoint Presentation</vt:lpstr>
      <vt:lpstr>PowerPoint Presentation</vt:lpstr>
      <vt:lpstr>Data Conversion</vt:lpstr>
      <vt:lpstr>Model Building</vt:lpstr>
      <vt:lpstr>ROC Curve</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aatish</dc:creator>
  <cp:lastModifiedBy>Hemavathi A. B.</cp:lastModifiedBy>
  <cp:revision>13</cp:revision>
  <dcterms:created xsi:type="dcterms:W3CDTF">2024-09-13T07:25:56Z</dcterms:created>
  <dcterms:modified xsi:type="dcterms:W3CDTF">2024-09-15T10:52:41Z</dcterms:modified>
</cp:coreProperties>
</file>