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8"/>
  </p:notesMasterIdLst>
  <p:sldIdLst>
    <p:sldId id="257" r:id="rId2"/>
    <p:sldId id="519" r:id="rId3"/>
    <p:sldId id="258" r:id="rId4"/>
    <p:sldId id="259" r:id="rId5"/>
    <p:sldId id="260" r:id="rId6"/>
    <p:sldId id="489" r:id="rId7"/>
    <p:sldId id="490" r:id="rId8"/>
    <p:sldId id="491" r:id="rId9"/>
    <p:sldId id="492" r:id="rId10"/>
    <p:sldId id="520" r:id="rId11"/>
    <p:sldId id="261" r:id="rId12"/>
    <p:sldId id="493" r:id="rId13"/>
    <p:sldId id="262" r:id="rId14"/>
    <p:sldId id="379" r:id="rId15"/>
    <p:sldId id="494" r:id="rId16"/>
    <p:sldId id="521" r:id="rId17"/>
    <p:sldId id="374" r:id="rId18"/>
    <p:sldId id="522" r:id="rId19"/>
    <p:sldId id="263" r:id="rId20"/>
    <p:sldId id="264" r:id="rId21"/>
    <p:sldId id="375" r:id="rId22"/>
    <p:sldId id="380" r:id="rId23"/>
    <p:sldId id="376" r:id="rId24"/>
    <p:sldId id="500" r:id="rId25"/>
    <p:sldId id="377" r:id="rId26"/>
    <p:sldId id="523" r:id="rId27"/>
    <p:sldId id="266" r:id="rId28"/>
    <p:sldId id="378" r:id="rId29"/>
    <p:sldId id="273" r:id="rId30"/>
    <p:sldId id="499" r:id="rId31"/>
    <p:sldId id="381" r:id="rId32"/>
    <p:sldId id="382" r:id="rId33"/>
    <p:sldId id="369" r:id="rId34"/>
    <p:sldId id="383" r:id="rId35"/>
    <p:sldId id="372" r:id="rId36"/>
    <p:sldId id="373" r:id="rId37"/>
    <p:sldId id="529" r:id="rId38"/>
    <p:sldId id="270" r:id="rId39"/>
    <p:sldId id="271" r:id="rId40"/>
    <p:sldId id="275" r:id="rId41"/>
    <p:sldId id="408" r:id="rId42"/>
    <p:sldId id="276" r:id="rId43"/>
    <p:sldId id="509" r:id="rId44"/>
    <p:sldId id="510" r:id="rId45"/>
    <p:sldId id="502" r:id="rId46"/>
    <p:sldId id="531" r:id="rId47"/>
    <p:sldId id="532" r:id="rId48"/>
    <p:sldId id="530" r:id="rId49"/>
    <p:sldId id="513" r:id="rId50"/>
    <p:sldId id="514" r:id="rId51"/>
    <p:sldId id="526" r:id="rId52"/>
    <p:sldId id="515" r:id="rId53"/>
    <p:sldId id="516" r:id="rId54"/>
    <p:sldId id="517" r:id="rId55"/>
    <p:sldId id="518" r:id="rId56"/>
    <p:sldId id="525" r:id="rId57"/>
    <p:sldId id="524" r:id="rId58"/>
    <p:sldId id="527" r:id="rId59"/>
    <p:sldId id="528" r:id="rId60"/>
    <p:sldId id="289" r:id="rId61"/>
    <p:sldId id="292" r:id="rId62"/>
    <p:sldId id="294" r:id="rId63"/>
    <p:sldId id="505" r:id="rId64"/>
    <p:sldId id="534" r:id="rId65"/>
    <p:sldId id="535" r:id="rId66"/>
    <p:sldId id="536" r:id="rId67"/>
    <p:sldId id="537" r:id="rId68"/>
    <p:sldId id="538" r:id="rId69"/>
    <p:sldId id="539" r:id="rId70"/>
    <p:sldId id="281" r:id="rId71"/>
    <p:sldId id="296" r:id="rId72"/>
    <p:sldId id="310" r:id="rId73"/>
    <p:sldId id="540" r:id="rId74"/>
    <p:sldId id="541" r:id="rId75"/>
    <p:sldId id="311" r:id="rId76"/>
    <p:sldId id="312" r:id="rId77"/>
    <p:sldId id="313" r:id="rId78"/>
    <p:sldId id="511" r:id="rId79"/>
    <p:sldId id="512" r:id="rId80"/>
    <p:sldId id="352" r:id="rId81"/>
    <p:sldId id="501" r:id="rId82"/>
    <p:sldId id="533" r:id="rId83"/>
    <p:sldId id="542" r:id="rId84"/>
    <p:sldId id="543" r:id="rId85"/>
    <p:sldId id="551" r:id="rId86"/>
    <p:sldId id="552" r:id="rId87"/>
    <p:sldId id="553" r:id="rId88"/>
    <p:sldId id="554" r:id="rId89"/>
    <p:sldId id="555" r:id="rId90"/>
    <p:sldId id="544" r:id="rId91"/>
    <p:sldId id="545" r:id="rId92"/>
    <p:sldId id="546" r:id="rId93"/>
    <p:sldId id="547" r:id="rId94"/>
    <p:sldId id="548" r:id="rId95"/>
    <p:sldId id="549" r:id="rId96"/>
    <p:sldId id="550"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038F4-A08E-4A34-ACB0-FBDC981F97FF}"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79A08-EFAB-4041-A954-4712EA1DBFF2}" type="slidenum">
              <a:rPr lang="en-IN" smtClean="0"/>
              <a:t>‹#›</a:t>
            </a:fld>
            <a:endParaRPr lang="en-IN"/>
          </a:p>
        </p:txBody>
      </p:sp>
    </p:spTree>
    <p:extLst>
      <p:ext uri="{BB962C8B-B14F-4D97-AF65-F5344CB8AC3E}">
        <p14:creationId xmlns:p14="http://schemas.microsoft.com/office/powerpoint/2010/main" val="26333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Shape 564">
            <a:extLst>
              <a:ext uri="{FF2B5EF4-FFF2-40B4-BE49-F238E27FC236}">
                <a16:creationId xmlns:a16="http://schemas.microsoft.com/office/drawing/2014/main" id="{F3A7D28B-4A05-728B-02DA-52E9237DB030}"/>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13315" name="Shape 565">
            <a:extLst>
              <a:ext uri="{FF2B5EF4-FFF2-40B4-BE49-F238E27FC236}">
                <a16:creationId xmlns:a16="http://schemas.microsoft.com/office/drawing/2014/main" id="{FD53D1CD-1B0E-466B-2956-E90289277065}"/>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0354" name="Shape 395">
            <a:extLst>
              <a:ext uri="{FF2B5EF4-FFF2-40B4-BE49-F238E27FC236}">
                <a16:creationId xmlns:a16="http://schemas.microsoft.com/office/drawing/2014/main" id="{E613E83A-3FEA-03AD-2320-AF8F669A0747}"/>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100355" name="Shape 396">
            <a:extLst>
              <a:ext uri="{FF2B5EF4-FFF2-40B4-BE49-F238E27FC236}">
                <a16:creationId xmlns:a16="http://schemas.microsoft.com/office/drawing/2014/main" id="{10A72300-8750-9A5C-34E3-59F40E10D02F}"/>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237">
            <a:extLst>
              <a:ext uri="{FF2B5EF4-FFF2-40B4-BE49-F238E27FC236}">
                <a16:creationId xmlns:a16="http://schemas.microsoft.com/office/drawing/2014/main" id="{BB9D35C1-71B9-A03B-B120-2800CBC9680C}"/>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65539" name="Shape 238">
            <a:extLst>
              <a:ext uri="{FF2B5EF4-FFF2-40B4-BE49-F238E27FC236}">
                <a16:creationId xmlns:a16="http://schemas.microsoft.com/office/drawing/2014/main" id="{031047C4-D7DC-E4A9-6124-BEFA65E39659}"/>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18143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237">
            <a:extLst>
              <a:ext uri="{FF2B5EF4-FFF2-40B4-BE49-F238E27FC236}">
                <a16:creationId xmlns:a16="http://schemas.microsoft.com/office/drawing/2014/main" id="{C4CE8B90-C499-B660-EF08-357A450FE963}"/>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67587" name="Shape 238">
            <a:extLst>
              <a:ext uri="{FF2B5EF4-FFF2-40B4-BE49-F238E27FC236}">
                <a16:creationId xmlns:a16="http://schemas.microsoft.com/office/drawing/2014/main" id="{EBABD78E-FA21-45ED-6BAC-36788EE4D21A}"/>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9044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Shape 278">
            <a:extLst>
              <a:ext uri="{FF2B5EF4-FFF2-40B4-BE49-F238E27FC236}">
                <a16:creationId xmlns:a16="http://schemas.microsoft.com/office/drawing/2014/main" id="{A565C35F-FC29-4594-C165-82216E5842FE}"/>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dirty="0"/>
          </a:p>
        </p:txBody>
      </p:sp>
      <p:sp>
        <p:nvSpPr>
          <p:cNvPr id="15363" name="Shape 279">
            <a:extLst>
              <a:ext uri="{FF2B5EF4-FFF2-40B4-BE49-F238E27FC236}">
                <a16:creationId xmlns:a16="http://schemas.microsoft.com/office/drawing/2014/main" id="{5BBC51DE-53AE-2A40-18A5-3004B10AE8DF}"/>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Shape 287">
            <a:extLst>
              <a:ext uri="{FF2B5EF4-FFF2-40B4-BE49-F238E27FC236}">
                <a16:creationId xmlns:a16="http://schemas.microsoft.com/office/drawing/2014/main" id="{7EB6CB1D-E8FC-3A19-2F99-311B79FDBAAC}"/>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17411" name="Shape 288">
            <a:extLst>
              <a:ext uri="{FF2B5EF4-FFF2-40B4-BE49-F238E27FC236}">
                <a16:creationId xmlns:a16="http://schemas.microsoft.com/office/drawing/2014/main" id="{8FA8195F-4B5D-0F99-DD9E-3E24A94A7FFD}"/>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Shape 295">
            <a:extLst>
              <a:ext uri="{FF2B5EF4-FFF2-40B4-BE49-F238E27FC236}">
                <a16:creationId xmlns:a16="http://schemas.microsoft.com/office/drawing/2014/main" id="{B33F06E1-E60F-F464-5597-25696E0FFA83}"/>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19459" name="Shape 296">
            <a:extLst>
              <a:ext uri="{FF2B5EF4-FFF2-40B4-BE49-F238E27FC236}">
                <a16:creationId xmlns:a16="http://schemas.microsoft.com/office/drawing/2014/main" id="{AA0719DB-A14D-99A3-F6B9-C79B6E0CC16C}"/>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Shape 366">
            <a:extLst>
              <a:ext uri="{FF2B5EF4-FFF2-40B4-BE49-F238E27FC236}">
                <a16:creationId xmlns:a16="http://schemas.microsoft.com/office/drawing/2014/main" id="{FA32716A-F82F-9AA8-575E-7A4749C78331}"/>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25603" name="Shape 367">
            <a:extLst>
              <a:ext uri="{FF2B5EF4-FFF2-40B4-BE49-F238E27FC236}">
                <a16:creationId xmlns:a16="http://schemas.microsoft.com/office/drawing/2014/main" id="{FD17A842-464D-4068-3C9F-815E148377A1}"/>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88270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391">
            <a:extLst>
              <a:ext uri="{FF2B5EF4-FFF2-40B4-BE49-F238E27FC236}">
                <a16:creationId xmlns:a16="http://schemas.microsoft.com/office/drawing/2014/main" id="{7302BF19-3443-757A-3A79-4416D574F329}"/>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29699" name="Shape 392">
            <a:extLst>
              <a:ext uri="{FF2B5EF4-FFF2-40B4-BE49-F238E27FC236}">
                <a16:creationId xmlns:a16="http://schemas.microsoft.com/office/drawing/2014/main" id="{BD86D936-63BE-F771-6A9D-DD7F293EC121}"/>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Shape 462">
            <a:extLst>
              <a:ext uri="{FF2B5EF4-FFF2-40B4-BE49-F238E27FC236}">
                <a16:creationId xmlns:a16="http://schemas.microsoft.com/office/drawing/2014/main" id="{2C4BE770-F202-C0CC-5F84-51DC10C6FD7B}"/>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39939" name="Shape 463">
            <a:extLst>
              <a:ext uri="{FF2B5EF4-FFF2-40B4-BE49-F238E27FC236}">
                <a16:creationId xmlns:a16="http://schemas.microsoft.com/office/drawing/2014/main" id="{04E675C5-A7EA-20EB-54DB-3416A847E3FD}"/>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209">
            <a:extLst>
              <a:ext uri="{FF2B5EF4-FFF2-40B4-BE49-F238E27FC236}">
                <a16:creationId xmlns:a16="http://schemas.microsoft.com/office/drawing/2014/main" id="{EC41A411-435A-6770-2DB2-1DFE2A5F8E29}"/>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63491" name="Shape 210">
            <a:extLst>
              <a:ext uri="{FF2B5EF4-FFF2-40B4-BE49-F238E27FC236}">
                <a16:creationId xmlns:a16="http://schemas.microsoft.com/office/drawing/2014/main" id="{155B688E-CFA6-BC84-90E1-64289ED18A3D}"/>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306" name="Shape 389">
            <a:extLst>
              <a:ext uri="{FF2B5EF4-FFF2-40B4-BE49-F238E27FC236}">
                <a16:creationId xmlns:a16="http://schemas.microsoft.com/office/drawing/2014/main" id="{FB804979-657D-64F1-A97A-E845581D5B55}"/>
              </a:ext>
            </a:extLst>
          </p:cNvPr>
          <p:cNvSpPr>
            <a:spLocks noGrp="1" noChangeArrowheads="1"/>
          </p:cNvSpPr>
          <p:nvPr>
            <p:ph type="body" idx="1"/>
          </p:nvPr>
        </p:nvSpPr>
        <p:spPr bwMode="auto">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numCol="1" anchor="ctr" anchorCtr="0" compatLnSpc="1">
            <a:prstTxWarp prst="textNoShape">
              <a:avLst/>
            </a:prstTxWarp>
          </a:bodyPr>
          <a:lstStyle/>
          <a:p>
            <a:pPr eaLnBrk="1" hangingPunct="1">
              <a:spcBef>
                <a:spcPct val="0"/>
              </a:spcBef>
            </a:pPr>
            <a:endParaRPr lang="en-US" altLang="en-US"/>
          </a:p>
        </p:txBody>
      </p:sp>
      <p:sp>
        <p:nvSpPr>
          <p:cNvPr id="98307" name="Shape 390">
            <a:extLst>
              <a:ext uri="{FF2B5EF4-FFF2-40B4-BE49-F238E27FC236}">
                <a16:creationId xmlns:a16="http://schemas.microsoft.com/office/drawing/2014/main" id="{EFD47B5A-371E-6B75-9F2E-83C8877A97CA}"/>
              </a:ext>
            </a:extLst>
          </p:cNvPr>
          <p:cNvSpPr>
            <a:spLocks noGrp="1" noRot="1" noChangeAspect="1" noTextEdi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5D412-72DF-48BA-84FE-63CC5A30CA1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4D2BA2-BBDC-46FD-8972-69BE39CB9833}" type="slidenum">
              <a:rPr lang="en-IN" smtClean="0"/>
              <a:t>‹#›</a:t>
            </a:fld>
            <a:endParaRPr lang="en-IN"/>
          </a:p>
        </p:txBody>
      </p:sp>
    </p:spTree>
    <p:extLst>
      <p:ext uri="{BB962C8B-B14F-4D97-AF65-F5344CB8AC3E}">
        <p14:creationId xmlns:p14="http://schemas.microsoft.com/office/powerpoint/2010/main" val="331012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D412-72DF-48BA-84FE-63CC5A30CA1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417823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D412-72DF-48BA-84FE-63CC5A30CA1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7489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866775" y="613063"/>
            <a:ext cx="10449000" cy="1291862"/>
          </a:xfrm>
          <a:prstGeom prst="rect">
            <a:avLst/>
          </a:prstGeom>
          <a:noFill/>
          <a:ln>
            <a:noFill/>
          </a:ln>
        </p:spPr>
        <p:txBody>
          <a:bodyPr lIns="91425" tIns="91425" rIns="91425" bIns="91425"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342900" lvl="5" algn="ctr" rtl="0">
              <a:spcBef>
                <a:spcPts val="0"/>
              </a:spcBef>
              <a:spcAft>
                <a:spcPts val="0"/>
              </a:spcAft>
              <a:defRPr/>
            </a:lvl6pPr>
            <a:lvl7pPr marL="685800" lvl="6" algn="ctr" rtl="0">
              <a:spcBef>
                <a:spcPts val="0"/>
              </a:spcBef>
              <a:spcAft>
                <a:spcPts val="0"/>
              </a:spcAft>
              <a:defRPr/>
            </a:lvl7pPr>
            <a:lvl8pPr marL="1028700" lvl="7" algn="ctr" rtl="0">
              <a:spcBef>
                <a:spcPts val="0"/>
              </a:spcBef>
              <a:spcAft>
                <a:spcPts val="0"/>
              </a:spcAft>
              <a:defRPr/>
            </a:lvl8pPr>
            <a:lvl9pPr marL="1371600" lvl="8" algn="ctr" rtl="0">
              <a:spcBef>
                <a:spcPts val="0"/>
              </a:spcBef>
              <a:spcAft>
                <a:spcPts val="0"/>
              </a:spcAft>
              <a:defRPr/>
            </a:lvl9pPr>
          </a:lstStyle>
          <a:p>
            <a:endParaRPr dirty="0"/>
          </a:p>
        </p:txBody>
      </p:sp>
    </p:spTree>
    <p:extLst>
      <p:ext uri="{BB962C8B-B14F-4D97-AF65-F5344CB8AC3E}">
        <p14:creationId xmlns:p14="http://schemas.microsoft.com/office/powerpoint/2010/main" val="55908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D412-72DF-48BA-84FE-63CC5A30CA1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178025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DA5D412-72DF-48BA-84FE-63CC5A30CA1A}" type="datetimeFigureOut">
              <a:rPr lang="en-IN" smtClean="0"/>
              <a:t>13-08-2024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4D2BA2-BBDC-46FD-8972-69BE39CB9833}" type="slidenum">
              <a:rPr lang="en-IN" smtClean="0"/>
              <a:t>‹#›</a:t>
            </a:fld>
            <a:endParaRPr lang="en-IN"/>
          </a:p>
        </p:txBody>
      </p:sp>
    </p:spTree>
    <p:extLst>
      <p:ext uri="{BB962C8B-B14F-4D97-AF65-F5344CB8AC3E}">
        <p14:creationId xmlns:p14="http://schemas.microsoft.com/office/powerpoint/2010/main" val="332245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5D412-72DF-48BA-84FE-63CC5A30CA1A}"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136380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5D412-72DF-48BA-84FE-63CC5A30CA1A}"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91841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5D412-72DF-48BA-84FE-63CC5A30CA1A}"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29003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5D412-72DF-48BA-84FE-63CC5A30CA1A}"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252901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5D412-72DF-48BA-84FE-63CC5A30CA1A}"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244819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5D412-72DF-48BA-84FE-63CC5A30CA1A}" type="datetimeFigureOut">
              <a:rPr lang="en-IN" smtClean="0"/>
              <a:t>13-08-2024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4D2BA2-BBDC-46FD-8972-69BE39CB9833}" type="slidenum">
              <a:rPr lang="en-IN" smtClean="0"/>
              <a:t>‹#›</a:t>
            </a:fld>
            <a:endParaRPr lang="en-IN"/>
          </a:p>
        </p:txBody>
      </p:sp>
    </p:spTree>
    <p:extLst>
      <p:ext uri="{BB962C8B-B14F-4D97-AF65-F5344CB8AC3E}">
        <p14:creationId xmlns:p14="http://schemas.microsoft.com/office/powerpoint/2010/main" val="289325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DA5D412-72DF-48BA-84FE-63CC5A30CA1A}" type="datetimeFigureOut">
              <a:rPr lang="en-IN" smtClean="0"/>
              <a:t>13-08-2024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4D2BA2-BBDC-46FD-8972-69BE39CB9833}" type="slidenum">
              <a:rPr lang="en-IN" smtClean="0"/>
              <a:t>‹#›</a:t>
            </a:fld>
            <a:endParaRPr lang="en-IN"/>
          </a:p>
        </p:txBody>
      </p:sp>
    </p:spTree>
    <p:extLst>
      <p:ext uri="{BB962C8B-B14F-4D97-AF65-F5344CB8AC3E}">
        <p14:creationId xmlns:p14="http://schemas.microsoft.com/office/powerpoint/2010/main" val="20525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C675-17E8-E3D8-4349-0BBD53D9E092}"/>
              </a:ext>
            </a:extLst>
          </p:cNvPr>
          <p:cNvSpPr>
            <a:spLocks noGrp="1"/>
          </p:cNvSpPr>
          <p:nvPr>
            <p:ph type="ctrTitle"/>
          </p:nvPr>
        </p:nvSpPr>
        <p:spPr/>
        <p:txBody>
          <a:bodyPr vert="horz" lIns="91440" tIns="45720" rIns="91440" bIns="45720" rtlCol="0">
            <a:normAutofit/>
          </a:bodyPr>
          <a:lstStyle/>
          <a:p>
            <a:pPr>
              <a:spcBef>
                <a:spcPts val="1000"/>
              </a:spcBef>
              <a:buFont typeface="Arial" panose="020B0604020202020204" pitchFamily="34" charset="0"/>
            </a:pPr>
            <a:r>
              <a:rPr lang="en-US" sz="8000" b="1" dirty="0">
                <a:solidFill>
                  <a:schemeClr val="tx1"/>
                </a:solidFill>
                <a:latin typeface="+mn-lt"/>
                <a:ea typeface="+mn-ea"/>
                <a:cs typeface="+mn-cs"/>
              </a:rPr>
              <a:t>MODULE 3</a:t>
            </a:r>
            <a:endParaRPr lang="en-IN" sz="8000" b="1" dirty="0">
              <a:solidFill>
                <a:schemeClr val="tx1"/>
              </a:solidFill>
              <a:latin typeface="+mn-lt"/>
              <a:ea typeface="+mn-ea"/>
              <a:cs typeface="+mn-cs"/>
            </a:endParaRPr>
          </a:p>
        </p:txBody>
      </p:sp>
      <p:sp>
        <p:nvSpPr>
          <p:cNvPr id="3" name="Subtitle 2">
            <a:extLst>
              <a:ext uri="{FF2B5EF4-FFF2-40B4-BE49-F238E27FC236}">
                <a16:creationId xmlns:a16="http://schemas.microsoft.com/office/drawing/2014/main" id="{53D53D7B-6820-4876-7193-60768AD9EC56}"/>
              </a:ext>
            </a:extLst>
          </p:cNvPr>
          <p:cNvSpPr>
            <a:spLocks noGrp="1"/>
          </p:cNvSpPr>
          <p:nvPr>
            <p:ph type="subTitle" idx="1"/>
          </p:nvPr>
        </p:nvSpPr>
        <p:spPr/>
        <p:txBody>
          <a:bodyPr>
            <a:normAutofit/>
          </a:bodyPr>
          <a:lstStyle/>
          <a:p>
            <a:r>
              <a:rPr lang="en-IN" sz="4800" b="1" dirty="0"/>
              <a:t>Control Structures</a:t>
            </a:r>
          </a:p>
        </p:txBody>
      </p:sp>
    </p:spTree>
    <p:extLst>
      <p:ext uri="{BB962C8B-B14F-4D97-AF65-F5344CB8AC3E}">
        <p14:creationId xmlns:p14="http://schemas.microsoft.com/office/powerpoint/2010/main" val="1228769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06E6-3DB9-812F-ACC9-8E294D783D80}"/>
              </a:ext>
            </a:extLst>
          </p:cNvPr>
          <p:cNvSpPr>
            <a:spLocks noGrp="1"/>
          </p:cNvSpPr>
          <p:nvPr>
            <p:ph type="title"/>
          </p:nvPr>
        </p:nvSpPr>
        <p:spPr>
          <a:xfrm>
            <a:off x="1069848" y="484632"/>
            <a:ext cx="10058400" cy="514609"/>
          </a:xfrm>
        </p:spPr>
        <p:txBody>
          <a:bodyPr vert="horz" lIns="91440" tIns="45720" rIns="91440" bIns="45720" rtlCol="0" anchor="b">
            <a:normAutofit fontScale="90000"/>
          </a:bodyPr>
          <a:lstStyle/>
          <a:p>
            <a:pPr algn="ctr"/>
            <a:r>
              <a:rPr lang="en-IN" sz="6000" b="1" dirty="0">
                <a:solidFill>
                  <a:schemeClr val="tx1"/>
                </a:solidFill>
              </a:rPr>
              <a:t>Example 5</a:t>
            </a:r>
          </a:p>
        </p:txBody>
      </p:sp>
      <p:sp>
        <p:nvSpPr>
          <p:cNvPr id="7" name="TextBox 6">
            <a:extLst>
              <a:ext uri="{FF2B5EF4-FFF2-40B4-BE49-F238E27FC236}">
                <a16:creationId xmlns:a16="http://schemas.microsoft.com/office/drawing/2014/main" id="{96EDEEE1-2A0F-9D91-F2C1-FE5CD5C92267}"/>
              </a:ext>
            </a:extLst>
          </p:cNvPr>
          <p:cNvSpPr txBox="1"/>
          <p:nvPr/>
        </p:nvSpPr>
        <p:spPr>
          <a:xfrm>
            <a:off x="65546" y="1183017"/>
            <a:ext cx="11737677" cy="5509200"/>
          </a:xfrm>
          <a:prstGeom prst="rect">
            <a:avLst/>
          </a:prstGeom>
          <a:noFill/>
        </p:spPr>
        <p:txBody>
          <a:bodyPr wrap="square">
            <a:spAutoFit/>
          </a:bodyPr>
          <a:lstStyle/>
          <a:p>
            <a:r>
              <a:rPr lang="en-US" sz="3200" dirty="0"/>
              <a:t>Write a Python program that checks if the word "World" is present in the string </a:t>
            </a:r>
            <a:r>
              <a:rPr lang="en-US" sz="3200" dirty="0">
                <a:solidFill>
                  <a:srgbClr val="FF0000"/>
                </a:solidFill>
              </a:rPr>
              <a:t>“s”</a:t>
            </a:r>
            <a:r>
              <a:rPr lang="en-US" sz="3200" dirty="0"/>
              <a:t>. If the word "World" is found, append an exclamation mark to the string s. Finally, print the modified string. </a:t>
            </a:r>
          </a:p>
          <a:p>
            <a:r>
              <a:rPr lang="en-US" sz="3200" dirty="0"/>
              <a:t>Note: Use if statement</a:t>
            </a:r>
          </a:p>
          <a:p>
            <a:endParaRPr lang="en-US" sz="3200" dirty="0"/>
          </a:p>
          <a:p>
            <a:r>
              <a:rPr lang="en-US" sz="3200" dirty="0"/>
              <a:t>Input :</a:t>
            </a:r>
          </a:p>
          <a:p>
            <a:r>
              <a:rPr lang="en-US" sz="3200" dirty="0"/>
              <a:t>Hello World</a:t>
            </a:r>
          </a:p>
          <a:p>
            <a:endParaRPr lang="en-US" sz="3200" dirty="0"/>
          </a:p>
          <a:p>
            <a:r>
              <a:rPr lang="en-US" sz="3200" dirty="0"/>
              <a:t>Output:</a:t>
            </a:r>
          </a:p>
          <a:p>
            <a:r>
              <a:rPr lang="en-US" sz="3200" dirty="0"/>
              <a:t>Hello World!</a:t>
            </a:r>
            <a:endParaRPr lang="en-IN" sz="3200" dirty="0"/>
          </a:p>
        </p:txBody>
      </p:sp>
    </p:spTree>
    <p:extLst>
      <p:ext uri="{BB962C8B-B14F-4D97-AF65-F5344CB8AC3E}">
        <p14:creationId xmlns:p14="http://schemas.microsoft.com/office/powerpoint/2010/main" val="89529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06E6-3DB9-812F-ACC9-8E294D783D80}"/>
              </a:ext>
            </a:extLst>
          </p:cNvPr>
          <p:cNvSpPr>
            <a:spLocks noGrp="1"/>
          </p:cNvSpPr>
          <p:nvPr>
            <p:ph type="title"/>
          </p:nvPr>
        </p:nvSpPr>
        <p:spPr>
          <a:xfrm>
            <a:off x="1069848" y="484632"/>
            <a:ext cx="10058400" cy="514609"/>
          </a:xfrm>
        </p:spPr>
        <p:txBody>
          <a:bodyPr vert="horz" lIns="91440" tIns="45720" rIns="91440" bIns="45720" rtlCol="0" anchor="b">
            <a:normAutofit fontScale="90000"/>
          </a:bodyPr>
          <a:lstStyle/>
          <a:p>
            <a:pPr algn="ctr"/>
            <a:r>
              <a:rPr lang="en-IN" sz="6000" b="1" dirty="0">
                <a:solidFill>
                  <a:schemeClr val="tx1"/>
                </a:solidFill>
              </a:rPr>
              <a:t>Example 5</a:t>
            </a:r>
          </a:p>
        </p:txBody>
      </p:sp>
      <p:sp>
        <p:nvSpPr>
          <p:cNvPr id="5" name="TextBox 4">
            <a:extLst>
              <a:ext uri="{FF2B5EF4-FFF2-40B4-BE49-F238E27FC236}">
                <a16:creationId xmlns:a16="http://schemas.microsoft.com/office/drawing/2014/main" id="{8C2DDB5A-EBFC-54A7-CB59-07078882E73E}"/>
              </a:ext>
            </a:extLst>
          </p:cNvPr>
          <p:cNvSpPr txBox="1"/>
          <p:nvPr/>
        </p:nvSpPr>
        <p:spPr>
          <a:xfrm>
            <a:off x="734899" y="1217398"/>
            <a:ext cx="5813981" cy="4866717"/>
          </a:xfrm>
          <a:prstGeom prst="rect">
            <a:avLst/>
          </a:prstGeom>
          <a:noFill/>
        </p:spPr>
        <p:txBody>
          <a:bodyPr wrap="square">
            <a:spAutoFit/>
          </a:bodyPr>
          <a:lstStyle/>
          <a:p>
            <a:pPr>
              <a:lnSpc>
                <a:spcPct val="200000"/>
              </a:lnSpc>
            </a:pPr>
            <a:r>
              <a:rPr lang="en-US" sz="3200" b="1" dirty="0">
                <a:solidFill>
                  <a:srgbClr val="FF0000"/>
                </a:solidFill>
                <a:latin typeface="Times New Roman" pitchFamily="18" charset="0"/>
                <a:cs typeface="Times New Roman" pitchFamily="18" charset="0"/>
              </a:rPr>
              <a:t># if statement example</a:t>
            </a:r>
          </a:p>
          <a:p>
            <a:pPr>
              <a:lnSpc>
                <a:spcPct val="200000"/>
              </a:lnSpc>
            </a:pPr>
            <a:r>
              <a:rPr lang="en-US" sz="3200" b="1" dirty="0">
                <a:latin typeface="Times New Roman" pitchFamily="18" charset="0"/>
                <a:cs typeface="Times New Roman" pitchFamily="18" charset="0"/>
              </a:rPr>
              <a:t>s = "Hello World"</a:t>
            </a:r>
          </a:p>
          <a:p>
            <a:pPr>
              <a:lnSpc>
                <a:spcPct val="200000"/>
              </a:lnSpc>
            </a:pPr>
            <a:r>
              <a:rPr lang="en-US" sz="3200" b="1" dirty="0">
                <a:latin typeface="Times New Roman" pitchFamily="18" charset="0"/>
                <a:cs typeface="Times New Roman" pitchFamily="18" charset="0"/>
              </a:rPr>
              <a:t>if  "World" in s:</a:t>
            </a:r>
          </a:p>
          <a:p>
            <a:pPr>
              <a:lnSpc>
                <a:spcPct val="200000"/>
              </a:lnSpc>
            </a:pPr>
            <a:r>
              <a:rPr lang="en-US" sz="3200" b="1" dirty="0">
                <a:latin typeface="Times New Roman" pitchFamily="18" charset="0"/>
                <a:cs typeface="Times New Roman" pitchFamily="18" charset="0"/>
              </a:rPr>
              <a:t>	s=s+"!"</a:t>
            </a:r>
          </a:p>
          <a:p>
            <a:pPr>
              <a:lnSpc>
                <a:spcPct val="200000"/>
              </a:lnSpc>
            </a:pPr>
            <a:r>
              <a:rPr lang="en-US" sz="3200" b="1" dirty="0">
                <a:latin typeface="Times New Roman" pitchFamily="18" charset="0"/>
                <a:cs typeface="Times New Roman" pitchFamily="18" charset="0"/>
              </a:rPr>
              <a:t>print(s)</a:t>
            </a:r>
          </a:p>
        </p:txBody>
      </p:sp>
      <p:sp>
        <p:nvSpPr>
          <p:cNvPr id="6" name="Rectangle 5">
            <a:extLst>
              <a:ext uri="{FF2B5EF4-FFF2-40B4-BE49-F238E27FC236}">
                <a16:creationId xmlns:a16="http://schemas.microsoft.com/office/drawing/2014/main" id="{1097789F-0560-C6FE-3B76-CD517708F9B5}"/>
              </a:ext>
            </a:extLst>
          </p:cNvPr>
          <p:cNvSpPr/>
          <p:nvPr/>
        </p:nvSpPr>
        <p:spPr>
          <a:xfrm>
            <a:off x="7496658" y="1599137"/>
            <a:ext cx="3429000"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endParaRPr kumimoji="0" lang="en-US" sz="3200" b="0" i="0" u="none" strike="noStrike" cap="none" normalizeH="0" baseline="0" dirty="0">
              <a:ln>
                <a:noFill/>
              </a:ln>
              <a:solidFill>
                <a:srgbClr val="00206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Hello World!</a:t>
            </a:r>
          </a:p>
        </p:txBody>
      </p:sp>
    </p:spTree>
    <p:extLst>
      <p:ext uri="{BB962C8B-B14F-4D97-AF65-F5344CB8AC3E}">
        <p14:creationId xmlns:p14="http://schemas.microsoft.com/office/powerpoint/2010/main" val="95087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hape 387">
            <a:extLst>
              <a:ext uri="{FF2B5EF4-FFF2-40B4-BE49-F238E27FC236}">
                <a16:creationId xmlns:a16="http://schemas.microsoft.com/office/drawing/2014/main" id="{6BC4C0D3-0C8A-4119-B324-7AE42593E09F}"/>
              </a:ext>
            </a:extLst>
          </p:cNvPr>
          <p:cNvSpPr txBox="1"/>
          <p:nvPr/>
        </p:nvSpPr>
        <p:spPr>
          <a:xfrm>
            <a:off x="356394" y="809122"/>
            <a:ext cx="7215981" cy="3629589"/>
          </a:xfrm>
          <a:prstGeom prst="rect">
            <a:avLst/>
          </a:prstGeom>
          <a:noFill/>
          <a:ln>
            <a:solidFill>
              <a:schemeClr val="bg1"/>
            </a:solidFill>
          </a:ln>
        </p:spPr>
        <p:txBody>
          <a:bodyPr lIns="0" tIns="0" rIns="0" bIns="0" anchor="ctr"/>
          <a:lstStyle/>
          <a:p>
            <a:pPr eaLnBrk="1" fontAlgn="auto" hangingPunct="1">
              <a:spcBef>
                <a:spcPts val="0"/>
              </a:spcBef>
              <a:spcAft>
                <a:spcPts val="0"/>
              </a:spcAft>
              <a:buClr>
                <a:schemeClr val="lt1"/>
              </a:buClr>
              <a:buSzPct val="25000"/>
              <a:defRPr/>
            </a:pPr>
            <a:r>
              <a:rPr lang="en-US" sz="2800" b="1" dirty="0">
                <a:latin typeface="Courier"/>
                <a:ea typeface="Courier"/>
                <a:cs typeface="Courier"/>
                <a:sym typeface="Courier New"/>
              </a:rPr>
              <a:t>x = 42</a:t>
            </a: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if x &gt; 1 :</a:t>
            </a: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    print('More than one')</a:t>
            </a:r>
          </a:p>
          <a:p>
            <a:pPr eaLnBrk="1" fontAlgn="auto" hangingPunct="1">
              <a:spcBef>
                <a:spcPts val="0"/>
              </a:spcBef>
              <a:spcAft>
                <a:spcPts val="0"/>
              </a:spcAft>
              <a:buClr>
                <a:schemeClr val="lt1"/>
              </a:buClr>
              <a:buSzPct val="25000"/>
              <a:defRPr/>
            </a:pPr>
            <a:r>
              <a:rPr lang="en-US" sz="2800" b="1" dirty="0">
                <a:latin typeface="Courier"/>
                <a:ea typeface="Courier"/>
                <a:cs typeface="Courier"/>
                <a:sym typeface="Courier New"/>
              </a:rPr>
              <a:t>    if x &lt; 100 : </a:t>
            </a:r>
          </a:p>
          <a:p>
            <a:pPr eaLnBrk="1" fontAlgn="auto" hangingPunct="1">
              <a:spcBef>
                <a:spcPts val="0"/>
              </a:spcBef>
              <a:spcAft>
                <a:spcPts val="0"/>
              </a:spcAft>
              <a:buClr>
                <a:srgbClr val="FF00FF"/>
              </a:buClr>
              <a:buSzPct val="25000"/>
              <a:defRPr/>
            </a:pPr>
            <a:r>
              <a:rPr lang="en-US" sz="2800" b="1" dirty="0">
                <a:latin typeface="Courier"/>
                <a:ea typeface="Courier"/>
                <a:cs typeface="Courier"/>
                <a:sym typeface="Courier New"/>
              </a:rPr>
              <a:t>        print('Less than 100') </a:t>
            </a:r>
          </a:p>
          <a:p>
            <a:pPr eaLnBrk="1" fontAlgn="auto" hangingPunct="1">
              <a:spcBef>
                <a:spcPts val="0"/>
              </a:spcBef>
              <a:spcAft>
                <a:spcPts val="0"/>
              </a:spcAft>
              <a:buClr>
                <a:srgbClr val="FF7F00"/>
              </a:buClr>
              <a:buSzPct val="25000"/>
              <a:defRPr/>
            </a:pPr>
            <a:r>
              <a:rPr lang="en-US" sz="2800" b="1" dirty="0">
                <a:latin typeface="Courier"/>
                <a:ea typeface="Courier"/>
                <a:cs typeface="Courier"/>
                <a:sym typeface="Courier New"/>
              </a:rPr>
              <a:t>print('All done')</a:t>
            </a:r>
          </a:p>
        </p:txBody>
      </p:sp>
      <p:sp>
        <p:nvSpPr>
          <p:cNvPr id="24579" name="Shape 388">
            <a:extLst>
              <a:ext uri="{FF2B5EF4-FFF2-40B4-BE49-F238E27FC236}">
                <a16:creationId xmlns:a16="http://schemas.microsoft.com/office/drawing/2014/main" id="{03A9C5DD-43D8-51A2-C60D-F61D6C5658FA}"/>
              </a:ext>
            </a:extLst>
          </p:cNvPr>
          <p:cNvSpPr txBox="1">
            <a:spLocks noChangeArrowheads="1"/>
          </p:cNvSpPr>
          <p:nvPr/>
        </p:nvSpPr>
        <p:spPr bwMode="auto">
          <a:xfrm>
            <a:off x="326018" y="296143"/>
            <a:ext cx="2313487" cy="6325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28575" tIns="28575" rIns="28575" bIns="28575"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r" eaLnBrk="1" hangingPunct="1">
              <a:lnSpc>
                <a:spcPct val="100000"/>
              </a:lnSpc>
              <a:spcBef>
                <a:spcPct val="0"/>
              </a:spcBef>
              <a:buClr>
                <a:srgbClr val="FFFF00"/>
              </a:buClr>
              <a:buSzPct val="25000"/>
              <a:buFontTx/>
              <a:buNone/>
            </a:pPr>
            <a:r>
              <a:rPr lang="en-US" altLang="en-US" sz="4000" b="1" dirty="0">
                <a:latin typeface="Arial" panose="020B0604020202020204" pitchFamily="34" charset="0"/>
                <a:cs typeface="Arial" panose="020B0604020202020204" pitchFamily="34" charset="0"/>
                <a:sym typeface="Cabin"/>
              </a:rPr>
              <a:t>Nested if</a:t>
            </a:r>
          </a:p>
        </p:txBody>
      </p:sp>
      <p:sp>
        <p:nvSpPr>
          <p:cNvPr id="2" name="Rectangle 1">
            <a:extLst>
              <a:ext uri="{FF2B5EF4-FFF2-40B4-BE49-F238E27FC236}">
                <a16:creationId xmlns:a16="http://schemas.microsoft.com/office/drawing/2014/main" id="{549E75B0-D551-E34F-7655-F85C95952596}"/>
              </a:ext>
            </a:extLst>
          </p:cNvPr>
          <p:cNvSpPr/>
          <p:nvPr/>
        </p:nvSpPr>
        <p:spPr>
          <a:xfrm>
            <a:off x="2001667" y="4499754"/>
            <a:ext cx="3712540" cy="2062103"/>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endParaRPr kumimoji="0" lang="en-US" sz="3200" b="0" i="0" u="none" strike="noStrike" cap="none" normalizeH="0" baseline="0" dirty="0">
              <a:ln>
                <a:noFill/>
              </a:ln>
              <a:solidFill>
                <a:srgbClr val="00206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More than one</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Less than 100</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All done</a:t>
            </a:r>
          </a:p>
        </p:txBody>
      </p:sp>
      <p:grpSp>
        <p:nvGrpSpPr>
          <p:cNvPr id="4" name="Group 3">
            <a:extLst>
              <a:ext uri="{FF2B5EF4-FFF2-40B4-BE49-F238E27FC236}">
                <a16:creationId xmlns:a16="http://schemas.microsoft.com/office/drawing/2014/main" id="{8C68CD7C-9BEA-E975-7878-69612B8DC0F2}"/>
              </a:ext>
            </a:extLst>
          </p:cNvPr>
          <p:cNvGrpSpPr/>
          <p:nvPr/>
        </p:nvGrpSpPr>
        <p:grpSpPr>
          <a:xfrm>
            <a:off x="6096000" y="460315"/>
            <a:ext cx="5983287" cy="6101542"/>
            <a:chOff x="5989638" y="15096"/>
            <a:chExt cx="5983287" cy="6101542"/>
          </a:xfrm>
        </p:grpSpPr>
        <p:cxnSp>
          <p:nvCxnSpPr>
            <p:cNvPr id="24580" name="Shape 381">
              <a:extLst>
                <a:ext uri="{FF2B5EF4-FFF2-40B4-BE49-F238E27FC236}">
                  <a16:creationId xmlns:a16="http://schemas.microsoft.com/office/drawing/2014/main" id="{D096873A-9F14-C0D3-A614-145F0C4E7F44}"/>
                </a:ext>
              </a:extLst>
            </p:cNvPr>
            <p:cNvCxnSpPr>
              <a:cxnSpLocks noChangeShapeType="1"/>
            </p:cNvCxnSpPr>
            <p:nvPr/>
          </p:nvCxnSpPr>
          <p:spPr bwMode="auto">
            <a:xfrm rot="10800000">
              <a:off x="7088188" y="622300"/>
              <a:ext cx="9525" cy="306388"/>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69" name="Shape 369">
              <a:extLst>
                <a:ext uri="{FF2B5EF4-FFF2-40B4-BE49-F238E27FC236}">
                  <a16:creationId xmlns:a16="http://schemas.microsoft.com/office/drawing/2014/main" id="{F4C94464-B72D-4ECA-91A7-7DBBC88A34B0}"/>
                </a:ext>
              </a:extLst>
            </p:cNvPr>
            <p:cNvSpPr/>
            <p:nvPr/>
          </p:nvSpPr>
          <p:spPr>
            <a:xfrm>
              <a:off x="5989638" y="887413"/>
              <a:ext cx="2225675" cy="920750"/>
            </a:xfrm>
            <a:prstGeom prst="diamond">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dirty="0">
                  <a:latin typeface="Arial" charset="0"/>
                  <a:ea typeface="Arial" charset="0"/>
                  <a:cs typeface="Arial" charset="0"/>
                  <a:sym typeface="Cabin"/>
                </a:rPr>
                <a:t>x &gt; 1</a:t>
              </a:r>
            </a:p>
          </p:txBody>
        </p:sp>
        <p:sp>
          <p:nvSpPr>
            <p:cNvPr id="370" name="Shape 370">
              <a:extLst>
                <a:ext uri="{FF2B5EF4-FFF2-40B4-BE49-F238E27FC236}">
                  <a16:creationId xmlns:a16="http://schemas.microsoft.com/office/drawing/2014/main" id="{2005ECFF-970F-438D-A51B-5DA03DE9F4D1}"/>
                </a:ext>
              </a:extLst>
            </p:cNvPr>
            <p:cNvSpPr txBox="1"/>
            <p:nvPr/>
          </p:nvSpPr>
          <p:spPr>
            <a:xfrm>
              <a:off x="7689850" y="1824038"/>
              <a:ext cx="2617788" cy="795337"/>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dirty="0">
                  <a:latin typeface="Arial" charset="0"/>
                  <a:ea typeface="Arial" charset="0"/>
                  <a:cs typeface="Arial" charset="0"/>
                  <a:sym typeface="Cabin"/>
                </a:rPr>
                <a:t>print('More than one’)</a:t>
              </a:r>
            </a:p>
          </p:txBody>
        </p:sp>
        <p:sp>
          <p:nvSpPr>
            <p:cNvPr id="371" name="Shape 371">
              <a:extLst>
                <a:ext uri="{FF2B5EF4-FFF2-40B4-BE49-F238E27FC236}">
                  <a16:creationId xmlns:a16="http://schemas.microsoft.com/office/drawing/2014/main" id="{C021C332-9983-43FA-B0D8-A288D52EB9A0}"/>
                </a:ext>
              </a:extLst>
            </p:cNvPr>
            <p:cNvSpPr/>
            <p:nvPr/>
          </p:nvSpPr>
          <p:spPr>
            <a:xfrm>
              <a:off x="7689850" y="2897188"/>
              <a:ext cx="2598738" cy="922337"/>
            </a:xfrm>
            <a:prstGeom prst="diamond">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dirty="0">
                  <a:latin typeface="Arial" charset="0"/>
                  <a:ea typeface="Arial" charset="0"/>
                  <a:cs typeface="Arial" charset="0"/>
                  <a:sym typeface="Cabin"/>
                </a:rPr>
                <a:t>x &lt; 100</a:t>
              </a:r>
            </a:p>
          </p:txBody>
        </p:sp>
        <p:sp>
          <p:nvSpPr>
            <p:cNvPr id="372" name="Shape 372">
              <a:extLst>
                <a:ext uri="{FF2B5EF4-FFF2-40B4-BE49-F238E27FC236}">
                  <a16:creationId xmlns:a16="http://schemas.microsoft.com/office/drawing/2014/main" id="{9EEE6B90-C0EB-42DE-8164-6C419D852D87}"/>
                </a:ext>
              </a:extLst>
            </p:cNvPr>
            <p:cNvSpPr txBox="1"/>
            <p:nvPr/>
          </p:nvSpPr>
          <p:spPr>
            <a:xfrm>
              <a:off x="9477375" y="3787775"/>
              <a:ext cx="2495550" cy="793750"/>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a:latin typeface="Arial" charset="0"/>
                  <a:ea typeface="Arial" charset="0"/>
                  <a:cs typeface="Arial" charset="0"/>
                  <a:sym typeface="Cabin"/>
                </a:rPr>
                <a:t>print('Less </a:t>
              </a:r>
              <a:r>
                <a:rPr lang="en-US" sz="1950" b="1" dirty="0">
                  <a:latin typeface="Arial" charset="0"/>
                  <a:ea typeface="Arial" charset="0"/>
                  <a:cs typeface="Arial" charset="0"/>
                  <a:sym typeface="Cabin"/>
                </a:rPr>
                <a:t>than </a:t>
              </a:r>
              <a:r>
                <a:rPr lang="en-US" sz="1950" b="1">
                  <a:latin typeface="Arial" charset="0"/>
                  <a:ea typeface="Arial" charset="0"/>
                  <a:cs typeface="Arial" charset="0"/>
                  <a:sym typeface="Cabin"/>
                </a:rPr>
                <a:t>100')</a:t>
              </a:r>
              <a:endParaRPr lang="en-US" sz="1950" b="1" dirty="0">
                <a:latin typeface="Arial" charset="0"/>
                <a:ea typeface="Arial" charset="0"/>
                <a:cs typeface="Arial" charset="0"/>
                <a:sym typeface="Cabin"/>
              </a:endParaRPr>
            </a:p>
          </p:txBody>
        </p:sp>
        <p:sp>
          <p:nvSpPr>
            <p:cNvPr id="373" name="Shape 373">
              <a:extLst>
                <a:ext uri="{FF2B5EF4-FFF2-40B4-BE49-F238E27FC236}">
                  <a16:creationId xmlns:a16="http://schemas.microsoft.com/office/drawing/2014/main" id="{ABAD972B-8619-445B-8607-2132B3C97115}"/>
                </a:ext>
              </a:extLst>
            </p:cNvPr>
            <p:cNvSpPr txBox="1"/>
            <p:nvPr/>
          </p:nvSpPr>
          <p:spPr>
            <a:xfrm>
              <a:off x="6013450" y="5321300"/>
              <a:ext cx="2170113" cy="795338"/>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dirty="0">
                  <a:latin typeface="Arial" charset="0"/>
                  <a:ea typeface="Arial" charset="0"/>
                  <a:cs typeface="Arial" charset="0"/>
                  <a:sym typeface="Cabin"/>
                </a:rPr>
                <a:t>print('All Done')</a:t>
              </a:r>
            </a:p>
          </p:txBody>
        </p:sp>
        <p:cxnSp>
          <p:nvCxnSpPr>
            <p:cNvPr id="24586" name="Shape 374">
              <a:extLst>
                <a:ext uri="{FF2B5EF4-FFF2-40B4-BE49-F238E27FC236}">
                  <a16:creationId xmlns:a16="http://schemas.microsoft.com/office/drawing/2014/main" id="{BAD4AB27-4092-404D-F4EE-997FD85C8C91}"/>
                </a:ext>
              </a:extLst>
            </p:cNvPr>
            <p:cNvCxnSpPr>
              <a:cxnSpLocks noChangeShapeType="1"/>
            </p:cNvCxnSpPr>
            <p:nvPr/>
          </p:nvCxnSpPr>
          <p:spPr bwMode="auto">
            <a:xfrm rot="10800000" flipH="1">
              <a:off x="8199438" y="1336675"/>
              <a:ext cx="844550" cy="1588"/>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4587" name="Shape 375">
              <a:extLst>
                <a:ext uri="{FF2B5EF4-FFF2-40B4-BE49-F238E27FC236}">
                  <a16:creationId xmlns:a16="http://schemas.microsoft.com/office/drawing/2014/main" id="{734A7483-8DE2-DCE7-A715-F1F18F511BDF}"/>
                </a:ext>
              </a:extLst>
            </p:cNvPr>
            <p:cNvCxnSpPr>
              <a:cxnSpLocks noChangeShapeType="1"/>
            </p:cNvCxnSpPr>
            <p:nvPr/>
          </p:nvCxnSpPr>
          <p:spPr bwMode="auto">
            <a:xfrm rot="10800000" flipH="1">
              <a:off x="9037638" y="1336675"/>
              <a:ext cx="6350" cy="474663"/>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4588" name="Shape 376">
              <a:extLst>
                <a:ext uri="{FF2B5EF4-FFF2-40B4-BE49-F238E27FC236}">
                  <a16:creationId xmlns:a16="http://schemas.microsoft.com/office/drawing/2014/main" id="{077643EA-8268-0ACA-0C22-A7FAF0D68E03}"/>
                </a:ext>
              </a:extLst>
            </p:cNvPr>
            <p:cNvCxnSpPr>
              <a:cxnSpLocks noChangeShapeType="1"/>
            </p:cNvCxnSpPr>
            <p:nvPr/>
          </p:nvCxnSpPr>
          <p:spPr bwMode="auto">
            <a:xfrm rot="10800000" flipH="1">
              <a:off x="7075488" y="1800225"/>
              <a:ext cx="22225" cy="3513138"/>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4589" name="Shape 377">
              <a:extLst>
                <a:ext uri="{FF2B5EF4-FFF2-40B4-BE49-F238E27FC236}">
                  <a16:creationId xmlns:a16="http://schemas.microsoft.com/office/drawing/2014/main" id="{95BCD8AC-62D7-4B3B-433D-77451A8A9E13}"/>
                </a:ext>
              </a:extLst>
            </p:cNvPr>
            <p:cNvCxnSpPr>
              <a:cxnSpLocks noChangeShapeType="1"/>
            </p:cNvCxnSpPr>
            <p:nvPr/>
          </p:nvCxnSpPr>
          <p:spPr bwMode="auto">
            <a:xfrm>
              <a:off x="10272713" y="3343275"/>
              <a:ext cx="458787" cy="7938"/>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4590" name="Shape 378">
              <a:extLst>
                <a:ext uri="{FF2B5EF4-FFF2-40B4-BE49-F238E27FC236}">
                  <a16:creationId xmlns:a16="http://schemas.microsoft.com/office/drawing/2014/main" id="{74052CEC-AD5B-BFE2-DD38-8DD2E3F1E62F}"/>
                </a:ext>
              </a:extLst>
            </p:cNvPr>
            <p:cNvCxnSpPr>
              <a:cxnSpLocks noChangeShapeType="1"/>
            </p:cNvCxnSpPr>
            <p:nvPr/>
          </p:nvCxnSpPr>
          <p:spPr bwMode="auto">
            <a:xfrm rot="10800000" flipH="1">
              <a:off x="10706100" y="3382963"/>
              <a:ext cx="4763" cy="40640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4591" name="Shape 379">
              <a:extLst>
                <a:ext uri="{FF2B5EF4-FFF2-40B4-BE49-F238E27FC236}">
                  <a16:creationId xmlns:a16="http://schemas.microsoft.com/office/drawing/2014/main" id="{73570BA0-E38F-5D06-30FA-C691AD06ED86}"/>
                </a:ext>
              </a:extLst>
            </p:cNvPr>
            <p:cNvCxnSpPr>
              <a:cxnSpLocks noChangeShapeType="1"/>
              <a:stCxn id="371" idx="0"/>
              <a:endCxn id="370" idx="2"/>
            </p:cNvCxnSpPr>
            <p:nvPr/>
          </p:nvCxnSpPr>
          <p:spPr bwMode="auto">
            <a:xfrm flipV="1">
              <a:off x="8990013" y="2619375"/>
              <a:ext cx="7937" cy="277813"/>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4592" name="Shape 380">
              <a:extLst>
                <a:ext uri="{FF2B5EF4-FFF2-40B4-BE49-F238E27FC236}">
                  <a16:creationId xmlns:a16="http://schemas.microsoft.com/office/drawing/2014/main" id="{6B99F151-E578-6D09-9817-F54F1DBDC092}"/>
                </a:ext>
              </a:extLst>
            </p:cNvPr>
            <p:cNvCxnSpPr>
              <a:cxnSpLocks noChangeShapeType="1"/>
            </p:cNvCxnSpPr>
            <p:nvPr/>
          </p:nvCxnSpPr>
          <p:spPr bwMode="auto">
            <a:xfrm>
              <a:off x="7121525" y="4964113"/>
              <a:ext cx="3562350" cy="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4593" name="Shape 382">
              <a:extLst>
                <a:ext uri="{FF2B5EF4-FFF2-40B4-BE49-F238E27FC236}">
                  <a16:creationId xmlns:a16="http://schemas.microsoft.com/office/drawing/2014/main" id="{74AA0DA9-424F-6CF4-BDC2-920A83063BA2}"/>
                </a:ext>
              </a:extLst>
            </p:cNvPr>
            <p:cNvSpPr txBox="1">
              <a:spLocks noChangeArrowheads="1"/>
            </p:cNvSpPr>
            <p:nvPr/>
          </p:nvSpPr>
          <p:spPr bwMode="auto">
            <a:xfrm>
              <a:off x="8518525" y="922338"/>
              <a:ext cx="6889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yes</a:t>
              </a:r>
            </a:p>
          </p:txBody>
        </p:sp>
        <p:sp>
          <p:nvSpPr>
            <p:cNvPr id="24594" name="Shape 383">
              <a:extLst>
                <a:ext uri="{FF2B5EF4-FFF2-40B4-BE49-F238E27FC236}">
                  <a16:creationId xmlns:a16="http://schemas.microsoft.com/office/drawing/2014/main" id="{23F791B9-E068-93DD-3E77-71EBD54E32E9}"/>
                </a:ext>
              </a:extLst>
            </p:cNvPr>
            <p:cNvSpPr txBox="1">
              <a:spLocks noChangeArrowheads="1"/>
            </p:cNvSpPr>
            <p:nvPr/>
          </p:nvSpPr>
          <p:spPr bwMode="auto">
            <a:xfrm>
              <a:off x="10307638" y="2941638"/>
              <a:ext cx="6873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yes</a:t>
              </a:r>
            </a:p>
          </p:txBody>
        </p:sp>
        <p:cxnSp>
          <p:nvCxnSpPr>
            <p:cNvPr id="24595" name="Shape 384">
              <a:extLst>
                <a:ext uri="{FF2B5EF4-FFF2-40B4-BE49-F238E27FC236}">
                  <a16:creationId xmlns:a16="http://schemas.microsoft.com/office/drawing/2014/main" id="{A15CDFFE-2271-B86C-00D2-F3B2F54038D1}"/>
                </a:ext>
              </a:extLst>
            </p:cNvPr>
            <p:cNvCxnSpPr>
              <a:cxnSpLocks noChangeShapeType="1"/>
            </p:cNvCxnSpPr>
            <p:nvPr/>
          </p:nvCxnSpPr>
          <p:spPr bwMode="auto">
            <a:xfrm rot="10800000">
              <a:off x="9002713" y="3841750"/>
              <a:ext cx="0" cy="1122363"/>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4596" name="Shape 385">
              <a:extLst>
                <a:ext uri="{FF2B5EF4-FFF2-40B4-BE49-F238E27FC236}">
                  <a16:creationId xmlns:a16="http://schemas.microsoft.com/office/drawing/2014/main" id="{B6ECABF3-39E3-B728-DEAA-457BA0441B49}"/>
                </a:ext>
              </a:extLst>
            </p:cNvPr>
            <p:cNvSpPr txBox="1">
              <a:spLocks noChangeArrowheads="1"/>
            </p:cNvSpPr>
            <p:nvPr/>
          </p:nvSpPr>
          <p:spPr bwMode="auto">
            <a:xfrm>
              <a:off x="8424865" y="3798888"/>
              <a:ext cx="454024"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no</a:t>
              </a:r>
            </a:p>
          </p:txBody>
        </p:sp>
        <p:sp>
          <p:nvSpPr>
            <p:cNvPr id="24597" name="Shape 386">
              <a:extLst>
                <a:ext uri="{FF2B5EF4-FFF2-40B4-BE49-F238E27FC236}">
                  <a16:creationId xmlns:a16="http://schemas.microsoft.com/office/drawing/2014/main" id="{3B927425-4194-362B-14B1-EC2BAF65B3B4}"/>
                </a:ext>
              </a:extLst>
            </p:cNvPr>
            <p:cNvSpPr txBox="1">
              <a:spLocks noChangeArrowheads="1"/>
            </p:cNvSpPr>
            <p:nvPr/>
          </p:nvSpPr>
          <p:spPr bwMode="auto">
            <a:xfrm>
              <a:off x="6565900" y="1724027"/>
              <a:ext cx="4556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no</a:t>
              </a:r>
            </a:p>
          </p:txBody>
        </p:sp>
        <p:cxnSp>
          <p:nvCxnSpPr>
            <p:cNvPr id="24598" name="Shape 389">
              <a:extLst>
                <a:ext uri="{FF2B5EF4-FFF2-40B4-BE49-F238E27FC236}">
                  <a16:creationId xmlns:a16="http://schemas.microsoft.com/office/drawing/2014/main" id="{55DD6118-AC3D-EA9B-4021-76F690B8DDCF}"/>
                </a:ext>
              </a:extLst>
            </p:cNvPr>
            <p:cNvCxnSpPr>
              <a:cxnSpLocks noChangeShapeType="1"/>
            </p:cNvCxnSpPr>
            <p:nvPr/>
          </p:nvCxnSpPr>
          <p:spPr bwMode="auto">
            <a:xfrm rot="10800000" flipH="1">
              <a:off x="10706100" y="4622800"/>
              <a:ext cx="4763" cy="40640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 name="Shape 373">
              <a:extLst>
                <a:ext uri="{FF2B5EF4-FFF2-40B4-BE49-F238E27FC236}">
                  <a16:creationId xmlns:a16="http://schemas.microsoft.com/office/drawing/2014/main" id="{ED31BB7A-7C88-5BB0-5591-AB77CDEEB27C}"/>
                </a:ext>
              </a:extLst>
            </p:cNvPr>
            <p:cNvSpPr txBox="1"/>
            <p:nvPr/>
          </p:nvSpPr>
          <p:spPr>
            <a:xfrm>
              <a:off x="6429374" y="15096"/>
              <a:ext cx="1314451" cy="584978"/>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1950" b="1" dirty="0">
                  <a:latin typeface="Arial" charset="0"/>
                  <a:ea typeface="Arial" charset="0"/>
                  <a:cs typeface="Arial" charset="0"/>
                  <a:sym typeface="Cabin"/>
                </a:rPr>
                <a:t>x=42</a:t>
              </a:r>
            </a:p>
          </p:txBody>
        </p:sp>
      </p:grpSp>
    </p:spTree>
    <p:extLst>
      <p:ext uri="{BB962C8B-B14F-4D97-AF65-F5344CB8AC3E}">
        <p14:creationId xmlns:p14="http://schemas.microsoft.com/office/powerpoint/2010/main" val="141022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C687-D830-2596-D187-612B0DC94E41}"/>
              </a:ext>
            </a:extLst>
          </p:cNvPr>
          <p:cNvSpPr>
            <a:spLocks noGrp="1"/>
          </p:cNvSpPr>
          <p:nvPr>
            <p:ph type="title"/>
          </p:nvPr>
        </p:nvSpPr>
        <p:spPr>
          <a:xfrm>
            <a:off x="1052509" y="79279"/>
            <a:ext cx="10058400" cy="872828"/>
          </a:xfrm>
        </p:spPr>
        <p:txBody>
          <a:bodyPr vert="horz" lIns="91440" tIns="45720" rIns="91440" bIns="45720" rtlCol="0" anchor="b">
            <a:normAutofit fontScale="90000"/>
          </a:bodyPr>
          <a:lstStyle/>
          <a:p>
            <a:pPr algn="ctr"/>
            <a:r>
              <a:rPr lang="en-IN" sz="6000" b="1" dirty="0">
                <a:solidFill>
                  <a:schemeClr val="tx1"/>
                </a:solidFill>
              </a:rPr>
              <a:t>if else statement </a:t>
            </a:r>
          </a:p>
        </p:txBody>
      </p:sp>
      <p:sp>
        <p:nvSpPr>
          <p:cNvPr id="3" name="Content Placeholder 2">
            <a:extLst>
              <a:ext uri="{FF2B5EF4-FFF2-40B4-BE49-F238E27FC236}">
                <a16:creationId xmlns:a16="http://schemas.microsoft.com/office/drawing/2014/main" id="{E7885B58-651E-FB86-6A95-2F6971202CD9}"/>
              </a:ext>
            </a:extLst>
          </p:cNvPr>
          <p:cNvSpPr>
            <a:spLocks noGrp="1"/>
          </p:cNvSpPr>
          <p:nvPr>
            <p:ph idx="1"/>
          </p:nvPr>
        </p:nvSpPr>
        <p:spPr>
          <a:xfrm>
            <a:off x="4286790" y="2467749"/>
            <a:ext cx="3589837" cy="3599316"/>
          </a:xfrm>
        </p:spPr>
        <p:txBody>
          <a:bodyPr>
            <a:noAutofit/>
          </a:bodyPr>
          <a:lstStyle/>
          <a:p>
            <a:pPr algn="just">
              <a:lnSpc>
                <a:spcPct val="150000"/>
              </a:lnSpc>
            </a:pPr>
            <a:r>
              <a:rPr lang="en-IN" sz="3200" b="1" dirty="0">
                <a:solidFill>
                  <a:srgbClr val="FF0000"/>
                </a:solidFill>
                <a:latin typeface="Times New Roman" panose="02020603050405020304" pitchFamily="18" charset="0"/>
                <a:cs typeface="Times New Roman" panose="02020603050405020304" pitchFamily="18" charset="0"/>
              </a:rPr>
              <a:t>Syntax: </a:t>
            </a:r>
          </a:p>
          <a:p>
            <a:pPr marL="109728"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if</a:t>
            </a:r>
            <a:r>
              <a:rPr lang="en-IN" sz="3200" b="1" dirty="0">
                <a:latin typeface="Times New Roman" panose="02020603050405020304" pitchFamily="18" charset="0"/>
                <a:cs typeface="Times New Roman" panose="02020603050405020304" pitchFamily="18" charset="0"/>
              </a:rPr>
              <a:t> </a:t>
            </a:r>
            <a:r>
              <a:rPr lang="en-IN" sz="3200" b="1" dirty="0" err="1">
                <a:latin typeface="Times New Roman" panose="02020603050405020304" pitchFamily="18" charset="0"/>
                <a:cs typeface="Times New Roman" panose="02020603050405020304" pitchFamily="18" charset="0"/>
              </a:rPr>
              <a:t>test_expression</a:t>
            </a:r>
            <a:r>
              <a:rPr lang="en-IN" sz="3200" b="1" dirty="0">
                <a:solidFill>
                  <a:srgbClr val="C00000"/>
                </a:solidFill>
                <a:latin typeface="Times New Roman" panose="02020603050405020304" pitchFamily="18" charset="0"/>
                <a:cs typeface="Times New Roman" panose="02020603050405020304" pitchFamily="18" charset="0"/>
              </a:rPr>
              <a:t>:</a:t>
            </a:r>
          </a:p>
          <a:p>
            <a:pPr marL="109728" indent="0" algn="just">
              <a:lnSpc>
                <a:spcPct val="150000"/>
              </a:lnSpc>
              <a:buNone/>
            </a:pPr>
            <a:r>
              <a:rPr lang="en-IN" sz="3200" b="1" dirty="0">
                <a:latin typeface="Times New Roman" panose="02020603050405020304" pitchFamily="18" charset="0"/>
                <a:cs typeface="Times New Roman" panose="02020603050405020304" pitchFamily="18" charset="0"/>
              </a:rPr>
              <a:t>    statements</a:t>
            </a:r>
          </a:p>
          <a:p>
            <a:pPr marL="109728"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else:</a:t>
            </a:r>
          </a:p>
          <a:p>
            <a:pPr marL="109728" indent="0" algn="just">
              <a:lnSpc>
                <a:spcPct val="150000"/>
              </a:lnSpc>
              <a:buNone/>
            </a:pPr>
            <a:r>
              <a:rPr lang="en-IN" sz="3200" b="1" dirty="0">
                <a:latin typeface="Times New Roman" panose="02020603050405020304" pitchFamily="18" charset="0"/>
                <a:cs typeface="Times New Roman" panose="02020603050405020304" pitchFamily="18" charset="0"/>
              </a:rPr>
              <a:t>    statements   </a:t>
            </a:r>
          </a:p>
          <a:p>
            <a:endParaRPr lang="en-IN" sz="3200" b="1" dirty="0"/>
          </a:p>
        </p:txBody>
      </p:sp>
      <p:sp>
        <p:nvSpPr>
          <p:cNvPr id="6" name="TextBox 5">
            <a:extLst>
              <a:ext uri="{FF2B5EF4-FFF2-40B4-BE49-F238E27FC236}">
                <a16:creationId xmlns:a16="http://schemas.microsoft.com/office/drawing/2014/main" id="{2919D6E0-5A5B-7F83-03FC-9B96788DDAFF}"/>
              </a:ext>
            </a:extLst>
          </p:cNvPr>
          <p:cNvSpPr txBox="1"/>
          <p:nvPr/>
        </p:nvSpPr>
        <p:spPr>
          <a:xfrm>
            <a:off x="192349" y="893792"/>
            <a:ext cx="11807301" cy="1481175"/>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3200" dirty="0">
                <a:latin typeface="Times New Roman" pitchFamily="18" charset="0"/>
                <a:cs typeface="Times New Roman" pitchFamily="18" charset="0"/>
              </a:rPr>
              <a:t>It has both true and false blocks. </a:t>
            </a:r>
            <a:r>
              <a:rPr lang="en-US" sz="3200" dirty="0">
                <a:solidFill>
                  <a:srgbClr val="C00000"/>
                </a:solidFill>
                <a:latin typeface="Times New Roman" pitchFamily="18" charset="0"/>
                <a:cs typeface="Times New Roman" pitchFamily="18" charset="0"/>
              </a:rPr>
              <a:t>Either true or false block </a:t>
            </a:r>
            <a:r>
              <a:rPr lang="en-US" sz="3200" dirty="0">
                <a:latin typeface="Times New Roman" pitchFamily="18" charset="0"/>
                <a:cs typeface="Times New Roman" pitchFamily="18" charset="0"/>
              </a:rPr>
              <a:t>would be executed based on the condition evaluation of the if statement.</a:t>
            </a:r>
          </a:p>
        </p:txBody>
      </p:sp>
      <p:pic>
        <p:nvPicPr>
          <p:cNvPr id="4" name="Picture 3">
            <a:extLst>
              <a:ext uri="{FF2B5EF4-FFF2-40B4-BE49-F238E27FC236}">
                <a16:creationId xmlns:a16="http://schemas.microsoft.com/office/drawing/2014/main" id="{D19B4A6D-5ECF-499C-0839-A3779CE689DB}"/>
              </a:ext>
            </a:extLst>
          </p:cNvPr>
          <p:cNvPicPr>
            <a:picLocks noChangeAspect="1"/>
          </p:cNvPicPr>
          <p:nvPr/>
        </p:nvPicPr>
        <p:blipFill>
          <a:blip r:embed="rId2"/>
          <a:stretch>
            <a:fillRect/>
          </a:stretch>
        </p:blipFill>
        <p:spPr>
          <a:xfrm>
            <a:off x="192349" y="3189480"/>
            <a:ext cx="3735839" cy="3108683"/>
          </a:xfrm>
          <a:prstGeom prst="rect">
            <a:avLst/>
          </a:prstGeom>
        </p:spPr>
      </p:pic>
    </p:spTree>
    <p:extLst>
      <p:ext uri="{BB962C8B-B14F-4D97-AF65-F5344CB8AC3E}">
        <p14:creationId xmlns:p14="http://schemas.microsoft.com/office/powerpoint/2010/main" val="3662279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B74948-F7F4-542F-BB35-34055DD2A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439" y="0"/>
            <a:ext cx="4406265" cy="6858000"/>
          </a:xfrm>
          <a:prstGeom prst="rect">
            <a:avLst/>
          </a:prstGeom>
        </p:spPr>
      </p:pic>
    </p:spTree>
    <p:extLst>
      <p:ext uri="{BB962C8B-B14F-4D97-AF65-F5344CB8AC3E}">
        <p14:creationId xmlns:p14="http://schemas.microsoft.com/office/powerpoint/2010/main" val="145056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a:extLst>
              <a:ext uri="{FF2B5EF4-FFF2-40B4-BE49-F238E27FC236}">
                <a16:creationId xmlns:a16="http://schemas.microsoft.com/office/drawing/2014/main" id="{AE1C2FE8-EE41-4B51-AAA0-938AD76F72C3}"/>
              </a:ext>
            </a:extLst>
          </p:cNvPr>
          <p:cNvSpPr txBox="1">
            <a:spLocks noGrp="1"/>
          </p:cNvSpPr>
          <p:nvPr>
            <p:ph type="title"/>
          </p:nvPr>
        </p:nvSpPr>
        <p:spPr>
          <a:xfrm>
            <a:off x="546264" y="283066"/>
            <a:ext cx="3488409" cy="1031384"/>
          </a:xfrm>
          <a:ln>
            <a:noFill/>
          </a:ln>
        </p:spPr>
        <p:txBody>
          <a:bodyPr lIns="28575" tIns="28575" rIns="28575" bIns="28575" anchorCtr="0">
            <a:noAutofit/>
          </a:bodyPr>
          <a:lstStyle/>
          <a:p>
            <a:pPr eaLnBrk="1" fontAlgn="auto" hangingPunct="1">
              <a:lnSpc>
                <a:spcPct val="100000"/>
              </a:lnSpc>
              <a:spcBef>
                <a:spcPts val="0"/>
              </a:spcBef>
              <a:spcAft>
                <a:spcPts val="0"/>
              </a:spcAft>
              <a:buClr>
                <a:srgbClr val="FFFF00"/>
              </a:buClr>
              <a:buSzPct val="25000"/>
              <a:defRPr/>
            </a:pPr>
            <a:r>
              <a:rPr lang="en-IN" dirty="0"/>
              <a:t>Example 1</a:t>
            </a:r>
            <a:endParaRPr lang="en-US" b="1" cap="none" dirty="0">
              <a:solidFill>
                <a:schemeClr val="tx1"/>
              </a:solidFill>
              <a:latin typeface="Arial" charset="0"/>
              <a:ea typeface="Arial" charset="0"/>
              <a:cs typeface="Arial" charset="0"/>
              <a:sym typeface="Cabin"/>
            </a:endParaRPr>
          </a:p>
        </p:txBody>
      </p:sp>
      <p:sp>
        <p:nvSpPr>
          <p:cNvPr id="28675" name="Shape 396">
            <a:extLst>
              <a:ext uri="{FF2B5EF4-FFF2-40B4-BE49-F238E27FC236}">
                <a16:creationId xmlns:a16="http://schemas.microsoft.com/office/drawing/2014/main" id="{AB6840C7-AB86-7EFA-2B2F-315A57AC79EF}"/>
              </a:ext>
            </a:extLst>
          </p:cNvPr>
          <p:cNvSpPr>
            <a:spLocks noChangeArrowheads="1"/>
          </p:cNvSpPr>
          <p:nvPr/>
        </p:nvSpPr>
        <p:spPr bwMode="auto">
          <a:xfrm>
            <a:off x="7522770" y="1314450"/>
            <a:ext cx="2443162" cy="1012825"/>
          </a:xfrm>
          <a:prstGeom prst="diamond">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x &gt; 2</a:t>
            </a:r>
          </a:p>
        </p:txBody>
      </p:sp>
      <p:sp>
        <p:nvSpPr>
          <p:cNvPr id="28676" name="Shape 397">
            <a:extLst>
              <a:ext uri="{FF2B5EF4-FFF2-40B4-BE49-F238E27FC236}">
                <a16:creationId xmlns:a16="http://schemas.microsoft.com/office/drawing/2014/main" id="{84EB0550-D5B3-4352-1244-C4C8C0249809}"/>
              </a:ext>
            </a:extLst>
          </p:cNvPr>
          <p:cNvSpPr txBox="1">
            <a:spLocks noChangeArrowheads="1"/>
          </p:cNvSpPr>
          <p:nvPr/>
        </p:nvSpPr>
        <p:spPr bwMode="auto">
          <a:xfrm>
            <a:off x="9426804" y="2344737"/>
            <a:ext cx="2580653" cy="871538"/>
          </a:xfrm>
          <a:prstGeom prst="rect">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print('Bigger')</a:t>
            </a:r>
          </a:p>
        </p:txBody>
      </p:sp>
      <p:cxnSp>
        <p:nvCxnSpPr>
          <p:cNvPr id="28677" name="Shape 398">
            <a:extLst>
              <a:ext uri="{FF2B5EF4-FFF2-40B4-BE49-F238E27FC236}">
                <a16:creationId xmlns:a16="http://schemas.microsoft.com/office/drawing/2014/main" id="{1C8B8ECA-A129-2983-6A3B-4534A0EFD28C}"/>
              </a:ext>
            </a:extLst>
          </p:cNvPr>
          <p:cNvCxnSpPr>
            <a:cxnSpLocks noChangeShapeType="1"/>
          </p:cNvCxnSpPr>
          <p:nvPr/>
        </p:nvCxnSpPr>
        <p:spPr bwMode="auto">
          <a:xfrm rot="10800000" flipH="1">
            <a:off x="9948470" y="1803400"/>
            <a:ext cx="958850" cy="9525"/>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8678" name="Shape 399">
            <a:extLst>
              <a:ext uri="{FF2B5EF4-FFF2-40B4-BE49-F238E27FC236}">
                <a16:creationId xmlns:a16="http://schemas.microsoft.com/office/drawing/2014/main" id="{611B6E8C-C8A6-5A75-9055-9F78577D4989}"/>
              </a:ext>
            </a:extLst>
          </p:cNvPr>
          <p:cNvCxnSpPr>
            <a:cxnSpLocks noChangeShapeType="1"/>
          </p:cNvCxnSpPr>
          <p:nvPr/>
        </p:nvCxnSpPr>
        <p:spPr bwMode="auto">
          <a:xfrm rot="10800000" flipH="1">
            <a:off x="10869220" y="1816100"/>
            <a:ext cx="12700" cy="512762"/>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8679" name="Shape 400">
            <a:extLst>
              <a:ext uri="{FF2B5EF4-FFF2-40B4-BE49-F238E27FC236}">
                <a16:creationId xmlns:a16="http://schemas.microsoft.com/office/drawing/2014/main" id="{D6091183-51F7-F8F1-A25C-EC50B1B0218E}"/>
              </a:ext>
            </a:extLst>
          </p:cNvPr>
          <p:cNvCxnSpPr>
            <a:cxnSpLocks noChangeShapeType="1"/>
          </p:cNvCxnSpPr>
          <p:nvPr/>
        </p:nvCxnSpPr>
        <p:spPr bwMode="auto">
          <a:xfrm rot="10800000" flipH="1">
            <a:off x="8765782" y="3544887"/>
            <a:ext cx="2117725" cy="20638"/>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8680" name="Shape 401">
            <a:extLst>
              <a:ext uri="{FF2B5EF4-FFF2-40B4-BE49-F238E27FC236}">
                <a16:creationId xmlns:a16="http://schemas.microsoft.com/office/drawing/2014/main" id="{159281FA-804F-7CF1-74E2-A84012C7039F}"/>
              </a:ext>
            </a:extLst>
          </p:cNvPr>
          <p:cNvSpPr txBox="1">
            <a:spLocks noChangeArrowheads="1"/>
          </p:cNvSpPr>
          <p:nvPr/>
        </p:nvSpPr>
        <p:spPr bwMode="auto">
          <a:xfrm>
            <a:off x="10299307" y="1354137"/>
            <a:ext cx="6080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yes</a:t>
            </a:r>
          </a:p>
        </p:txBody>
      </p:sp>
      <p:sp>
        <p:nvSpPr>
          <p:cNvPr id="28681" name="Shape 402">
            <a:extLst>
              <a:ext uri="{FF2B5EF4-FFF2-40B4-BE49-F238E27FC236}">
                <a16:creationId xmlns:a16="http://schemas.microsoft.com/office/drawing/2014/main" id="{593C2671-972D-59E6-7BDB-AA35BA2CC000}"/>
              </a:ext>
            </a:extLst>
          </p:cNvPr>
          <p:cNvSpPr txBox="1">
            <a:spLocks noChangeArrowheads="1"/>
          </p:cNvSpPr>
          <p:nvPr/>
        </p:nvSpPr>
        <p:spPr bwMode="auto">
          <a:xfrm>
            <a:off x="7208445" y="1354137"/>
            <a:ext cx="3714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no</a:t>
            </a:r>
          </a:p>
        </p:txBody>
      </p:sp>
      <p:cxnSp>
        <p:nvCxnSpPr>
          <p:cNvPr id="28682" name="Shape 403">
            <a:extLst>
              <a:ext uri="{FF2B5EF4-FFF2-40B4-BE49-F238E27FC236}">
                <a16:creationId xmlns:a16="http://schemas.microsoft.com/office/drawing/2014/main" id="{49C5B55A-F21B-32C8-48DE-6BE918C684EE}"/>
              </a:ext>
            </a:extLst>
          </p:cNvPr>
          <p:cNvCxnSpPr>
            <a:cxnSpLocks noChangeShapeType="1"/>
          </p:cNvCxnSpPr>
          <p:nvPr/>
        </p:nvCxnSpPr>
        <p:spPr bwMode="auto">
          <a:xfrm rot="10800000">
            <a:off x="10864457" y="3208337"/>
            <a:ext cx="6350" cy="317500"/>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8683" name="Shape 404">
            <a:extLst>
              <a:ext uri="{FF2B5EF4-FFF2-40B4-BE49-F238E27FC236}">
                <a16:creationId xmlns:a16="http://schemas.microsoft.com/office/drawing/2014/main" id="{DF2E7275-4725-C56A-2563-897660882D99}"/>
              </a:ext>
            </a:extLst>
          </p:cNvPr>
          <p:cNvCxnSpPr>
            <a:cxnSpLocks noChangeShapeType="1"/>
          </p:cNvCxnSpPr>
          <p:nvPr/>
        </p:nvCxnSpPr>
        <p:spPr bwMode="auto">
          <a:xfrm rot="10800000">
            <a:off x="8754670" y="871537"/>
            <a:ext cx="3175" cy="471488"/>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8684" name="Shape 405">
            <a:extLst>
              <a:ext uri="{FF2B5EF4-FFF2-40B4-BE49-F238E27FC236}">
                <a16:creationId xmlns:a16="http://schemas.microsoft.com/office/drawing/2014/main" id="{AEEFE104-CBCC-B373-8CEE-5FCECC2E3DED}"/>
              </a:ext>
            </a:extLst>
          </p:cNvPr>
          <p:cNvSpPr txBox="1">
            <a:spLocks noChangeArrowheads="1"/>
          </p:cNvSpPr>
          <p:nvPr/>
        </p:nvSpPr>
        <p:spPr bwMode="auto">
          <a:xfrm>
            <a:off x="7584682" y="198437"/>
            <a:ext cx="2381250" cy="661988"/>
          </a:xfrm>
          <a:prstGeom prst="rect">
            <a:avLst/>
          </a:prstGeom>
          <a:noFill/>
          <a:ln w="50800" cap="rnd">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x = 4</a:t>
            </a:r>
          </a:p>
        </p:txBody>
      </p:sp>
      <p:cxnSp>
        <p:nvCxnSpPr>
          <p:cNvPr id="28685" name="Shape 406">
            <a:extLst>
              <a:ext uri="{FF2B5EF4-FFF2-40B4-BE49-F238E27FC236}">
                <a16:creationId xmlns:a16="http://schemas.microsoft.com/office/drawing/2014/main" id="{0F428D7E-F8A1-E305-2376-CE58F0CFB4A0}"/>
              </a:ext>
            </a:extLst>
          </p:cNvPr>
          <p:cNvCxnSpPr>
            <a:cxnSpLocks noChangeShapeType="1"/>
          </p:cNvCxnSpPr>
          <p:nvPr/>
        </p:nvCxnSpPr>
        <p:spPr bwMode="auto">
          <a:xfrm rot="10800000" flipH="1">
            <a:off x="6641707" y="1820862"/>
            <a:ext cx="958850" cy="9525"/>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8686" name="Shape 407">
            <a:extLst>
              <a:ext uri="{FF2B5EF4-FFF2-40B4-BE49-F238E27FC236}">
                <a16:creationId xmlns:a16="http://schemas.microsoft.com/office/drawing/2014/main" id="{A2399371-FF5A-5CD0-A272-5E139D95233C}"/>
              </a:ext>
            </a:extLst>
          </p:cNvPr>
          <p:cNvCxnSpPr>
            <a:cxnSpLocks noChangeShapeType="1"/>
          </p:cNvCxnSpPr>
          <p:nvPr/>
        </p:nvCxnSpPr>
        <p:spPr bwMode="auto">
          <a:xfrm rot="10800000" flipH="1">
            <a:off x="6629007" y="1816100"/>
            <a:ext cx="12700" cy="512762"/>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8687" name="Shape 409">
            <a:extLst>
              <a:ext uri="{FF2B5EF4-FFF2-40B4-BE49-F238E27FC236}">
                <a16:creationId xmlns:a16="http://schemas.microsoft.com/office/drawing/2014/main" id="{C11E0CD4-C2F2-C45A-58B6-FC1D87CE1A4C}"/>
              </a:ext>
            </a:extLst>
          </p:cNvPr>
          <p:cNvCxnSpPr>
            <a:cxnSpLocks noChangeShapeType="1"/>
          </p:cNvCxnSpPr>
          <p:nvPr/>
        </p:nvCxnSpPr>
        <p:spPr bwMode="auto">
          <a:xfrm flipH="1">
            <a:off x="6625832" y="3551237"/>
            <a:ext cx="2141538" cy="1588"/>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28688" name="Shape 410">
            <a:extLst>
              <a:ext uri="{FF2B5EF4-FFF2-40B4-BE49-F238E27FC236}">
                <a16:creationId xmlns:a16="http://schemas.microsoft.com/office/drawing/2014/main" id="{F22966D7-38E6-8C09-0C1F-9AA063A0B3DB}"/>
              </a:ext>
            </a:extLst>
          </p:cNvPr>
          <p:cNvCxnSpPr>
            <a:cxnSpLocks noChangeShapeType="1"/>
          </p:cNvCxnSpPr>
          <p:nvPr/>
        </p:nvCxnSpPr>
        <p:spPr bwMode="auto">
          <a:xfrm rot="10800000">
            <a:off x="6605195" y="3216275"/>
            <a:ext cx="7937" cy="317500"/>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28689" name="Shape 411">
            <a:extLst>
              <a:ext uri="{FF2B5EF4-FFF2-40B4-BE49-F238E27FC236}">
                <a16:creationId xmlns:a16="http://schemas.microsoft.com/office/drawing/2014/main" id="{97535BEF-F8E6-47DD-5B48-E583793EC649}"/>
              </a:ext>
            </a:extLst>
          </p:cNvPr>
          <p:cNvCxnSpPr>
            <a:cxnSpLocks noChangeShapeType="1"/>
          </p:cNvCxnSpPr>
          <p:nvPr/>
        </p:nvCxnSpPr>
        <p:spPr bwMode="auto">
          <a:xfrm rot="10800000" flipH="1">
            <a:off x="8775307" y="3597275"/>
            <a:ext cx="12700" cy="511175"/>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412" name="Shape 412">
            <a:extLst>
              <a:ext uri="{FF2B5EF4-FFF2-40B4-BE49-F238E27FC236}">
                <a16:creationId xmlns:a16="http://schemas.microsoft.com/office/drawing/2014/main" id="{B65F3086-B1C2-4F0E-B12E-DF770E75ED9F}"/>
              </a:ext>
            </a:extLst>
          </p:cNvPr>
          <p:cNvSpPr txBox="1"/>
          <p:nvPr/>
        </p:nvSpPr>
        <p:spPr>
          <a:xfrm>
            <a:off x="7549757" y="4089400"/>
            <a:ext cx="2381250" cy="663575"/>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475" b="1" dirty="0">
                <a:latin typeface="Arial" charset="0"/>
                <a:ea typeface="Arial" charset="0"/>
                <a:cs typeface="Arial" charset="0"/>
                <a:sym typeface="Cabin"/>
              </a:rPr>
              <a:t>print('All Done')</a:t>
            </a:r>
          </a:p>
        </p:txBody>
      </p:sp>
      <p:sp>
        <p:nvSpPr>
          <p:cNvPr id="22" name="Shape 418">
            <a:extLst>
              <a:ext uri="{FF2B5EF4-FFF2-40B4-BE49-F238E27FC236}">
                <a16:creationId xmlns:a16="http://schemas.microsoft.com/office/drawing/2014/main" id="{BE027499-628A-4C1A-9628-EB02215DDFA4}"/>
              </a:ext>
            </a:extLst>
          </p:cNvPr>
          <p:cNvSpPr txBox="1"/>
          <p:nvPr/>
        </p:nvSpPr>
        <p:spPr>
          <a:xfrm>
            <a:off x="633142" y="1195462"/>
            <a:ext cx="4983163" cy="3517826"/>
          </a:xfrm>
          <a:prstGeom prst="rect">
            <a:avLst/>
          </a:prstGeom>
          <a:noFill/>
          <a:ln w="9525" cap="flat" cmpd="sng">
            <a:noFill/>
            <a:prstDash val="solid"/>
            <a:round/>
            <a:headEnd type="none" w="med" len="med"/>
            <a:tailEnd type="none" w="med" len="med"/>
          </a:ln>
        </p:spPr>
        <p:txBody>
          <a:bodyPr lIns="0" tIns="0" rIns="0" bIns="0" anchor="ctr"/>
          <a:lstStyle/>
          <a:p>
            <a:pPr eaLnBrk="1" fontAlgn="auto" hangingPunct="1">
              <a:spcBef>
                <a:spcPts val="0"/>
              </a:spcBef>
              <a:spcAft>
                <a:spcPts val="0"/>
              </a:spcAft>
              <a:buClr>
                <a:srgbClr val="FF7F00"/>
              </a:buClr>
              <a:buSzPct val="25000"/>
              <a:defRPr/>
            </a:pPr>
            <a:r>
              <a:rPr lang="en-US" sz="2800" b="1" dirty="0">
                <a:latin typeface="Courier"/>
                <a:ea typeface="Courier"/>
                <a:cs typeface="Courier"/>
                <a:sym typeface="Courier New"/>
              </a:rPr>
              <a:t>x = 4</a:t>
            </a:r>
            <a:endParaRPr sz="2800" b="1" dirty="0">
              <a:latin typeface="Courier"/>
              <a:ea typeface="Courier"/>
              <a:cs typeface="Courier"/>
              <a:sym typeface="Courier New"/>
            </a:endParaRP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if x &gt; 2 :</a:t>
            </a: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    print('Bigger')</a:t>
            </a:r>
          </a:p>
          <a:p>
            <a:pPr eaLnBrk="1" fontAlgn="auto" hangingPunct="1">
              <a:spcBef>
                <a:spcPts val="0"/>
              </a:spcBef>
              <a:spcAft>
                <a:spcPts val="0"/>
              </a:spcAft>
              <a:buClr>
                <a:srgbClr val="FF00FF"/>
              </a:buClr>
              <a:buSzPct val="25000"/>
              <a:defRPr/>
            </a:pPr>
            <a:r>
              <a:rPr lang="en-US" sz="2800" b="1" dirty="0">
                <a:latin typeface="Courier"/>
                <a:ea typeface="Courier"/>
                <a:cs typeface="Courier"/>
                <a:sym typeface="Courier New"/>
              </a:rPr>
              <a:t>else :</a:t>
            </a:r>
          </a:p>
          <a:p>
            <a:pPr eaLnBrk="1" fontAlgn="auto" hangingPunct="1">
              <a:spcBef>
                <a:spcPts val="0"/>
              </a:spcBef>
              <a:spcAft>
                <a:spcPts val="0"/>
              </a:spcAft>
              <a:buClr>
                <a:srgbClr val="FF00FF"/>
              </a:buClr>
              <a:buSzPct val="25000"/>
              <a:defRPr/>
            </a:pPr>
            <a:r>
              <a:rPr lang="en-US" sz="2800" b="1" dirty="0">
                <a:latin typeface="Courier"/>
                <a:ea typeface="Courier"/>
                <a:cs typeface="Courier"/>
                <a:sym typeface="Courier New"/>
              </a:rPr>
              <a:t>    print('Smaller')</a:t>
            </a:r>
          </a:p>
          <a:p>
            <a:pPr algn="ctr" eaLnBrk="1" fontAlgn="auto" hangingPunct="1">
              <a:spcBef>
                <a:spcPts val="0"/>
              </a:spcBef>
              <a:spcAft>
                <a:spcPts val="0"/>
              </a:spcAft>
              <a:defRPr/>
            </a:pPr>
            <a:endParaRPr sz="2800" b="1" dirty="0">
              <a:latin typeface="Courier"/>
              <a:ea typeface="Courier"/>
              <a:cs typeface="Courier"/>
              <a:sym typeface="Courier New"/>
            </a:endParaRPr>
          </a:p>
          <a:p>
            <a:pPr eaLnBrk="1" fontAlgn="auto" hangingPunct="1">
              <a:spcBef>
                <a:spcPts val="0"/>
              </a:spcBef>
              <a:spcAft>
                <a:spcPts val="0"/>
              </a:spcAft>
              <a:buClr>
                <a:srgbClr val="FF7F00"/>
              </a:buClr>
              <a:buSzPct val="25000"/>
              <a:defRPr/>
            </a:pPr>
            <a:r>
              <a:rPr lang="en-US" sz="2800" b="1" dirty="0">
                <a:latin typeface="Courier"/>
                <a:ea typeface="Courier"/>
                <a:cs typeface="Courier"/>
                <a:sym typeface="Courier New"/>
              </a:rPr>
              <a:t>print('All done')</a:t>
            </a:r>
          </a:p>
        </p:txBody>
      </p:sp>
      <p:sp>
        <p:nvSpPr>
          <p:cNvPr id="28692" name="Shape 408">
            <a:extLst>
              <a:ext uri="{FF2B5EF4-FFF2-40B4-BE49-F238E27FC236}">
                <a16:creationId xmlns:a16="http://schemas.microsoft.com/office/drawing/2014/main" id="{5DE5943E-352B-1275-4858-A7E36768A5A7}"/>
              </a:ext>
            </a:extLst>
          </p:cNvPr>
          <p:cNvSpPr txBox="1">
            <a:spLocks noChangeArrowheads="1"/>
          </p:cNvSpPr>
          <p:nvPr/>
        </p:nvSpPr>
        <p:spPr bwMode="auto">
          <a:xfrm>
            <a:off x="5351069" y="2335212"/>
            <a:ext cx="2840823" cy="873125"/>
          </a:xfrm>
          <a:prstGeom prst="rect">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print('Not bigger')</a:t>
            </a:r>
          </a:p>
        </p:txBody>
      </p:sp>
      <p:sp>
        <p:nvSpPr>
          <p:cNvPr id="2" name="Rectangle 1">
            <a:extLst>
              <a:ext uri="{FF2B5EF4-FFF2-40B4-BE49-F238E27FC236}">
                <a16:creationId xmlns:a16="http://schemas.microsoft.com/office/drawing/2014/main" id="{7F6ED896-82CD-DA59-85E5-B08A367ECA9E}"/>
              </a:ext>
            </a:extLst>
          </p:cNvPr>
          <p:cNvSpPr/>
          <p:nvPr/>
        </p:nvSpPr>
        <p:spPr>
          <a:xfrm>
            <a:off x="3389705" y="4776787"/>
            <a:ext cx="3712540" cy="1569660"/>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endParaRPr kumimoji="0" lang="en-US" sz="3200" b="0" i="0" u="none" strike="noStrike" cap="none" normalizeH="0" baseline="0" dirty="0">
              <a:ln>
                <a:noFill/>
              </a:ln>
              <a:solidFill>
                <a:srgbClr val="00206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Bigger</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All done</a:t>
            </a:r>
          </a:p>
        </p:txBody>
      </p:sp>
      <p:sp>
        <p:nvSpPr>
          <p:cNvPr id="3" name="TextBox 2">
            <a:extLst>
              <a:ext uri="{FF2B5EF4-FFF2-40B4-BE49-F238E27FC236}">
                <a16:creationId xmlns:a16="http://schemas.microsoft.com/office/drawing/2014/main" id="{E4421940-7CBB-91BE-83B8-A7E96D206640}"/>
              </a:ext>
            </a:extLst>
          </p:cNvPr>
          <p:cNvSpPr txBox="1"/>
          <p:nvPr/>
        </p:nvSpPr>
        <p:spPr>
          <a:xfrm>
            <a:off x="9454896" y="268278"/>
            <a:ext cx="1762812" cy="954107"/>
          </a:xfrm>
          <a:prstGeom prst="rect">
            <a:avLst/>
          </a:prstGeom>
          <a:noFill/>
        </p:spPr>
        <p:txBody>
          <a:bodyPr wrap="square" rtlCol="0">
            <a:spAutoFit/>
          </a:bodyPr>
          <a:lstStyle/>
          <a:p>
            <a:r>
              <a:rPr lang="en-IN" sz="2800" b="1" dirty="0">
                <a:solidFill>
                  <a:srgbClr val="0070C0"/>
                </a:solidFill>
              </a:rPr>
              <a:t>Two way decision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054F2-C5A6-8CBA-F6BF-CD78B521683D}"/>
              </a:ext>
            </a:extLst>
          </p:cNvPr>
          <p:cNvPicPr>
            <a:picLocks noChangeAspect="1"/>
          </p:cNvPicPr>
          <p:nvPr/>
        </p:nvPicPr>
        <p:blipFill>
          <a:blip r:embed="rId2"/>
          <a:stretch>
            <a:fillRect/>
          </a:stretch>
        </p:blipFill>
        <p:spPr>
          <a:xfrm>
            <a:off x="1633537" y="538162"/>
            <a:ext cx="8924925" cy="5781675"/>
          </a:xfrm>
          <a:prstGeom prst="rect">
            <a:avLst/>
          </a:prstGeom>
        </p:spPr>
      </p:pic>
      <p:sp>
        <p:nvSpPr>
          <p:cNvPr id="6" name="TextBox 5">
            <a:extLst>
              <a:ext uri="{FF2B5EF4-FFF2-40B4-BE49-F238E27FC236}">
                <a16:creationId xmlns:a16="http://schemas.microsoft.com/office/drawing/2014/main" id="{54A9B665-4C21-04D7-71D4-7D9C1006D6FA}"/>
              </a:ext>
            </a:extLst>
          </p:cNvPr>
          <p:cNvSpPr txBox="1"/>
          <p:nvPr/>
        </p:nvSpPr>
        <p:spPr>
          <a:xfrm>
            <a:off x="513184" y="547493"/>
            <a:ext cx="3900196" cy="1200329"/>
          </a:xfrm>
          <a:prstGeom prst="rect">
            <a:avLst/>
          </a:prstGeom>
          <a:noFill/>
        </p:spPr>
        <p:txBody>
          <a:bodyPr wrap="square" rtlCol="0">
            <a:spAutoFit/>
          </a:bodyPr>
          <a:lstStyle/>
          <a:p>
            <a:r>
              <a:rPr lang="en-US" dirty="0"/>
              <a:t>Write a code to ride a rollercoaster based on the condition stated in the flowchart.</a:t>
            </a:r>
          </a:p>
          <a:p>
            <a:endParaRPr lang="en-IN" dirty="0"/>
          </a:p>
        </p:txBody>
      </p:sp>
    </p:spTree>
    <p:extLst>
      <p:ext uri="{BB962C8B-B14F-4D97-AF65-F5344CB8AC3E}">
        <p14:creationId xmlns:p14="http://schemas.microsoft.com/office/powerpoint/2010/main" val="228068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9870-945A-5B07-9E65-E0356F0197D5}"/>
              </a:ext>
            </a:extLst>
          </p:cNvPr>
          <p:cNvSpPr>
            <a:spLocks noGrp="1"/>
          </p:cNvSpPr>
          <p:nvPr>
            <p:ph type="title"/>
          </p:nvPr>
        </p:nvSpPr>
        <p:spPr>
          <a:xfrm>
            <a:off x="1069848" y="484632"/>
            <a:ext cx="10058400" cy="784066"/>
          </a:xfrm>
        </p:spPr>
        <p:txBody>
          <a:bodyPr>
            <a:normAutofit fontScale="90000"/>
          </a:bodyPr>
          <a:lstStyle/>
          <a:p>
            <a:pPr algn="ctr"/>
            <a:r>
              <a:rPr lang="en-IN" dirty="0"/>
              <a:t>Example 2</a:t>
            </a:r>
            <a:br>
              <a:rPr lang="en-IN" dirty="0"/>
            </a:br>
            <a:endParaRPr lang="en-IN" dirty="0"/>
          </a:p>
        </p:txBody>
      </p:sp>
      <p:sp>
        <p:nvSpPr>
          <p:cNvPr id="4" name="TextBox 3">
            <a:extLst>
              <a:ext uri="{FF2B5EF4-FFF2-40B4-BE49-F238E27FC236}">
                <a16:creationId xmlns:a16="http://schemas.microsoft.com/office/drawing/2014/main" id="{4047407A-FCAD-0023-F18D-1E9D43802FB8}"/>
              </a:ext>
            </a:extLst>
          </p:cNvPr>
          <p:cNvSpPr txBox="1"/>
          <p:nvPr/>
        </p:nvSpPr>
        <p:spPr>
          <a:xfrm>
            <a:off x="485192" y="1915895"/>
            <a:ext cx="10870163" cy="1815882"/>
          </a:xfrm>
          <a:prstGeom prst="rect">
            <a:avLst/>
          </a:prstGeom>
          <a:noFill/>
        </p:spPr>
        <p:txBody>
          <a:bodyPr wrap="square">
            <a:spAutoFit/>
          </a:bodyPr>
          <a:lstStyle/>
          <a:p>
            <a:r>
              <a:rPr lang="en-US" sz="2800" dirty="0"/>
              <a:t>Write a Python program that defines a variable x and sets it to the value 1000. Use an if-else statement to check if x is less than 100. If x is less than 100, print "x is less than 100". Otherwise, print "The value of x is 1000". Finally, print "End of Program".</a:t>
            </a:r>
            <a:endParaRPr lang="en-IN" sz="2800" dirty="0"/>
          </a:p>
        </p:txBody>
      </p:sp>
    </p:spTree>
    <p:extLst>
      <p:ext uri="{BB962C8B-B14F-4D97-AF65-F5344CB8AC3E}">
        <p14:creationId xmlns:p14="http://schemas.microsoft.com/office/powerpoint/2010/main" val="308625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9870-945A-5B07-9E65-E0356F0197D5}"/>
              </a:ext>
            </a:extLst>
          </p:cNvPr>
          <p:cNvSpPr>
            <a:spLocks noGrp="1"/>
          </p:cNvSpPr>
          <p:nvPr>
            <p:ph type="title"/>
          </p:nvPr>
        </p:nvSpPr>
        <p:spPr>
          <a:xfrm>
            <a:off x="1069848" y="484632"/>
            <a:ext cx="10058400" cy="784066"/>
          </a:xfrm>
        </p:spPr>
        <p:txBody>
          <a:bodyPr>
            <a:normAutofit fontScale="90000"/>
          </a:bodyPr>
          <a:lstStyle/>
          <a:p>
            <a:pPr algn="ctr"/>
            <a:r>
              <a:rPr lang="en-IN" dirty="0"/>
              <a:t>Example 2</a:t>
            </a:r>
            <a:br>
              <a:rPr lang="en-IN" dirty="0"/>
            </a:br>
            <a:endParaRPr lang="en-IN" dirty="0"/>
          </a:p>
        </p:txBody>
      </p:sp>
      <p:sp>
        <p:nvSpPr>
          <p:cNvPr id="6" name="TextBox 5">
            <a:extLst>
              <a:ext uri="{FF2B5EF4-FFF2-40B4-BE49-F238E27FC236}">
                <a16:creationId xmlns:a16="http://schemas.microsoft.com/office/drawing/2014/main" id="{F48A11DA-29A0-538A-3C9A-4A8CE4FA7C2B}"/>
              </a:ext>
            </a:extLst>
          </p:cNvPr>
          <p:cNvSpPr txBox="1"/>
          <p:nvPr/>
        </p:nvSpPr>
        <p:spPr>
          <a:xfrm>
            <a:off x="868535" y="1021751"/>
            <a:ext cx="6094428" cy="5174493"/>
          </a:xfrm>
          <a:prstGeom prst="rect">
            <a:avLst/>
          </a:prstGeom>
          <a:noFill/>
        </p:spPr>
        <p:txBody>
          <a:bodyPr wrap="square">
            <a:spAutoFit/>
          </a:bodyPr>
          <a:lstStyle/>
          <a:p>
            <a:pPr>
              <a:lnSpc>
                <a:spcPct val="150000"/>
              </a:lnSpc>
            </a:pPr>
            <a:r>
              <a:rPr lang="en-US" sz="3200" b="1" dirty="0">
                <a:solidFill>
                  <a:srgbClr val="FF0000"/>
                </a:solidFill>
                <a:latin typeface="Times New Roman" pitchFamily="18" charset="0"/>
                <a:cs typeface="Times New Roman" pitchFamily="18" charset="0"/>
              </a:rPr>
              <a:t># if else statement example</a:t>
            </a:r>
          </a:p>
          <a:p>
            <a:pPr>
              <a:lnSpc>
                <a:spcPct val="150000"/>
              </a:lnSpc>
            </a:pPr>
            <a:r>
              <a:rPr lang="en-US" sz="3200" b="1" dirty="0">
                <a:latin typeface="Times New Roman" pitchFamily="18" charset="0"/>
                <a:cs typeface="Times New Roman" pitchFamily="18" charset="0"/>
              </a:rPr>
              <a:t>x = 1000</a:t>
            </a:r>
          </a:p>
          <a:p>
            <a:pPr>
              <a:lnSpc>
                <a:spcPct val="150000"/>
              </a:lnSpc>
            </a:pPr>
            <a:r>
              <a:rPr lang="en-US" sz="3200" b="1" dirty="0">
                <a:latin typeface="Times New Roman" pitchFamily="18" charset="0"/>
                <a:cs typeface="Times New Roman" pitchFamily="18" charset="0"/>
              </a:rPr>
              <a:t>if (x&lt;100):</a:t>
            </a:r>
          </a:p>
          <a:p>
            <a:pPr>
              <a:lnSpc>
                <a:spcPct val="150000"/>
              </a:lnSpc>
            </a:pPr>
            <a:r>
              <a:rPr lang="en-US" sz="3200" b="1" dirty="0">
                <a:latin typeface="Times New Roman" pitchFamily="18" charset="0"/>
                <a:cs typeface="Times New Roman" pitchFamily="18" charset="0"/>
              </a:rPr>
              <a:t>	print(“x is less than 1000")</a:t>
            </a:r>
          </a:p>
          <a:p>
            <a:pPr>
              <a:lnSpc>
                <a:spcPct val="150000"/>
              </a:lnSpc>
            </a:pPr>
            <a:r>
              <a:rPr lang="en-US" sz="3200" b="1" dirty="0">
                <a:latin typeface="Times New Roman" pitchFamily="18" charset="0"/>
                <a:cs typeface="Times New Roman" pitchFamily="18" charset="0"/>
              </a:rPr>
              <a:t>else:</a:t>
            </a:r>
          </a:p>
          <a:p>
            <a:pPr>
              <a:lnSpc>
                <a:spcPct val="150000"/>
              </a:lnSpc>
            </a:pPr>
            <a:r>
              <a:rPr lang="en-US" sz="3200" b="1" dirty="0">
                <a:latin typeface="Times New Roman" pitchFamily="18" charset="0"/>
                <a:cs typeface="Times New Roman" pitchFamily="18" charset="0"/>
              </a:rPr>
              <a:t>	print(“The value of x is 1000")</a:t>
            </a:r>
          </a:p>
          <a:p>
            <a:pPr>
              <a:lnSpc>
                <a:spcPct val="150000"/>
              </a:lnSpc>
            </a:pPr>
            <a:r>
              <a:rPr lang="en-US" sz="3200" b="1" dirty="0">
                <a:latin typeface="Times New Roman" pitchFamily="18" charset="0"/>
                <a:cs typeface="Times New Roman" pitchFamily="18" charset="0"/>
              </a:rPr>
              <a:t>print ("End of Program")</a:t>
            </a:r>
          </a:p>
        </p:txBody>
      </p:sp>
      <p:sp>
        <p:nvSpPr>
          <p:cNvPr id="8" name="Rectangle 7">
            <a:extLst>
              <a:ext uri="{FF2B5EF4-FFF2-40B4-BE49-F238E27FC236}">
                <a16:creationId xmlns:a16="http://schemas.microsoft.com/office/drawing/2014/main" id="{FD9EBB5E-A7EE-4E5D-F5D3-25D36B6DCD65}"/>
              </a:ext>
            </a:extLst>
          </p:cNvPr>
          <p:cNvSpPr/>
          <p:nvPr/>
        </p:nvSpPr>
        <p:spPr>
          <a:xfrm>
            <a:off x="7352522" y="2655253"/>
            <a:ext cx="4374414" cy="1569660"/>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The value of x is 1000 </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End of Program</a:t>
            </a:r>
          </a:p>
        </p:txBody>
      </p:sp>
    </p:spTree>
    <p:extLst>
      <p:ext uri="{BB962C8B-B14F-4D97-AF65-F5344CB8AC3E}">
        <p14:creationId xmlns:p14="http://schemas.microsoft.com/office/powerpoint/2010/main" val="74100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1BD-FC0D-6B7F-66C2-364032CC0008}"/>
              </a:ext>
            </a:extLst>
          </p:cNvPr>
          <p:cNvSpPr>
            <a:spLocks noGrp="1"/>
          </p:cNvSpPr>
          <p:nvPr>
            <p:ph type="title"/>
          </p:nvPr>
        </p:nvSpPr>
        <p:spPr>
          <a:xfrm>
            <a:off x="1069848" y="484632"/>
            <a:ext cx="10058400" cy="778560"/>
          </a:xfrm>
        </p:spPr>
        <p:txBody>
          <a:bodyPr vert="horz" lIns="91440" tIns="45720" rIns="91440" bIns="45720" rtlCol="0" anchor="b">
            <a:normAutofit fontScale="90000"/>
          </a:bodyPr>
          <a:lstStyle/>
          <a:p>
            <a:pPr algn="ctr"/>
            <a:r>
              <a:rPr lang="en-IN" sz="6000" b="1" dirty="0">
                <a:solidFill>
                  <a:schemeClr val="tx1"/>
                </a:solidFill>
              </a:rPr>
              <a:t>Example 3</a:t>
            </a:r>
          </a:p>
        </p:txBody>
      </p:sp>
      <p:sp>
        <p:nvSpPr>
          <p:cNvPr id="3" name="Content Placeholder 2">
            <a:extLst>
              <a:ext uri="{FF2B5EF4-FFF2-40B4-BE49-F238E27FC236}">
                <a16:creationId xmlns:a16="http://schemas.microsoft.com/office/drawing/2014/main" id="{60E06BD5-8206-649D-B132-352FA7D1879D}"/>
              </a:ext>
            </a:extLst>
          </p:cNvPr>
          <p:cNvSpPr>
            <a:spLocks noGrp="1"/>
          </p:cNvSpPr>
          <p:nvPr>
            <p:ph idx="1"/>
          </p:nvPr>
        </p:nvSpPr>
        <p:spPr>
          <a:xfrm>
            <a:off x="1293064" y="1431900"/>
            <a:ext cx="5107920" cy="3599316"/>
          </a:xfrm>
        </p:spPr>
        <p:txBody>
          <a:bodyPr>
            <a:noAutofit/>
          </a:bodyPr>
          <a:lstStyle/>
          <a:p>
            <a:pPr marL="342900" indent="-342900">
              <a:lnSpc>
                <a:spcPct val="150000"/>
              </a:lnSpc>
              <a:spcBef>
                <a:spcPct val="20000"/>
              </a:spcBef>
              <a:buClrTx/>
              <a:buSzTx/>
              <a:buNone/>
              <a:defRPr/>
            </a:pPr>
            <a:r>
              <a:rPr lang="en-US" sz="3200" b="1" dirty="0">
                <a:solidFill>
                  <a:srgbClr val="FF0000"/>
                </a:solidFill>
                <a:latin typeface="Times New Roman" pitchFamily="18" charset="0"/>
                <a:cs typeface="Times New Roman" pitchFamily="18" charset="0"/>
              </a:rPr>
              <a:t># if else statement example</a:t>
            </a:r>
            <a:endParaRPr lang="en-US" sz="3200" b="1" dirty="0">
              <a:latin typeface="Times New Roman" pitchFamily="18" charset="0"/>
              <a:cs typeface="Times New Roman" pitchFamily="18" charset="0"/>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lang="en-US" sz="3200" b="1" dirty="0">
                <a:latin typeface="Times New Roman" pitchFamily="18" charset="0"/>
                <a:cs typeface="Times New Roman" pitchFamily="18" charset="0"/>
              </a:rPr>
              <a:t>N=int(input("Enter n:"))</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lang="en-US" sz="3200" b="1" dirty="0">
                <a:latin typeface="Times New Roman" pitchFamily="18" charset="0"/>
                <a:cs typeface="Times New Roman" pitchFamily="18" charset="0"/>
              </a:rPr>
              <a:t>if (N%2==0):</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lang="en-US" sz="3200" b="1" dirty="0">
                <a:latin typeface="Times New Roman" pitchFamily="18" charset="0"/>
                <a:cs typeface="Times New Roman" pitchFamily="18" charset="0"/>
              </a:rPr>
              <a:t>		print(</a:t>
            </a:r>
            <a:r>
              <a:rPr lang="en-US" sz="3200" b="1" dirty="0" err="1">
                <a:latin typeface="Times New Roman" pitchFamily="18" charset="0"/>
                <a:cs typeface="Times New Roman" pitchFamily="18" charset="0"/>
              </a:rPr>
              <a:t>N,"is</a:t>
            </a:r>
            <a:r>
              <a:rPr lang="en-US" sz="3200" b="1" dirty="0">
                <a:latin typeface="Times New Roman" pitchFamily="18" charset="0"/>
                <a:cs typeface="Times New Roman" pitchFamily="18" charset="0"/>
              </a:rPr>
              <a:t> even")</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lang="en-US" sz="3200" b="1" dirty="0">
                <a:latin typeface="Times New Roman" pitchFamily="18" charset="0"/>
                <a:cs typeface="Times New Roman" pitchFamily="18" charset="0"/>
              </a:rPr>
              <a:t>else:</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None/>
              <a:tabLst/>
              <a:defRPr/>
            </a:pPr>
            <a:r>
              <a:rPr lang="en-US" sz="3200" b="1" dirty="0">
                <a:latin typeface="Times New Roman" pitchFamily="18" charset="0"/>
                <a:cs typeface="Times New Roman" pitchFamily="18" charset="0"/>
              </a:rPr>
              <a:t>	print(</a:t>
            </a:r>
            <a:r>
              <a:rPr lang="en-US" sz="3200" b="1" dirty="0" err="1">
                <a:latin typeface="Times New Roman" pitchFamily="18" charset="0"/>
                <a:cs typeface="Times New Roman" pitchFamily="18" charset="0"/>
              </a:rPr>
              <a:t>N,"is</a:t>
            </a:r>
            <a:r>
              <a:rPr lang="en-US" sz="3200" b="1" dirty="0">
                <a:latin typeface="Times New Roman" pitchFamily="18" charset="0"/>
                <a:cs typeface="Times New Roman" pitchFamily="18" charset="0"/>
              </a:rPr>
              <a:t> Odd")</a:t>
            </a:r>
            <a:endParaRPr lang="en-IN" sz="3200" b="1" dirty="0"/>
          </a:p>
        </p:txBody>
      </p:sp>
      <p:sp>
        <p:nvSpPr>
          <p:cNvPr id="4" name="Rectangle 3">
            <a:extLst>
              <a:ext uri="{FF2B5EF4-FFF2-40B4-BE49-F238E27FC236}">
                <a16:creationId xmlns:a16="http://schemas.microsoft.com/office/drawing/2014/main" id="{F7D4AC0F-176E-0A23-BDD6-9191D3F0DF73}"/>
              </a:ext>
            </a:extLst>
          </p:cNvPr>
          <p:cNvSpPr/>
          <p:nvPr/>
        </p:nvSpPr>
        <p:spPr>
          <a:xfrm>
            <a:off x="7833674" y="2655253"/>
            <a:ext cx="3893262" cy="1569660"/>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Enter n: 5</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5 is Odd</a:t>
            </a:r>
          </a:p>
        </p:txBody>
      </p:sp>
      <p:sp>
        <p:nvSpPr>
          <p:cNvPr id="5" name="TextBox 4">
            <a:extLst>
              <a:ext uri="{FF2B5EF4-FFF2-40B4-BE49-F238E27FC236}">
                <a16:creationId xmlns:a16="http://schemas.microsoft.com/office/drawing/2014/main" id="{5D9F32AB-9427-B931-5EB3-003CA62EB6E0}"/>
              </a:ext>
            </a:extLst>
          </p:cNvPr>
          <p:cNvSpPr txBox="1"/>
          <p:nvPr/>
        </p:nvSpPr>
        <p:spPr>
          <a:xfrm>
            <a:off x="1483392" y="1174392"/>
            <a:ext cx="8061824" cy="523220"/>
          </a:xfrm>
          <a:prstGeom prst="rect">
            <a:avLst/>
          </a:prstGeom>
          <a:noFill/>
        </p:spPr>
        <p:txBody>
          <a:bodyPr wrap="square" rtlCol="0">
            <a:spAutoFit/>
          </a:bodyPr>
          <a:lstStyle/>
          <a:p>
            <a:r>
              <a:rPr lang="en-US" sz="2800" dirty="0"/>
              <a:t>Check whether the number is odd or even</a:t>
            </a:r>
            <a:endParaRPr lang="en-IN" sz="2800" dirty="0"/>
          </a:p>
        </p:txBody>
      </p:sp>
    </p:spTree>
    <p:extLst>
      <p:ext uri="{BB962C8B-B14F-4D97-AF65-F5344CB8AC3E}">
        <p14:creationId xmlns:p14="http://schemas.microsoft.com/office/powerpoint/2010/main" val="280161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C7D66-1EF2-6AF4-C7DC-B541389CE708}"/>
              </a:ext>
            </a:extLst>
          </p:cNvPr>
          <p:cNvSpPr>
            <a:spLocks noGrp="1"/>
          </p:cNvSpPr>
          <p:nvPr>
            <p:ph type="title"/>
          </p:nvPr>
        </p:nvSpPr>
        <p:spPr>
          <a:xfrm>
            <a:off x="866775" y="613063"/>
            <a:ext cx="2776537" cy="1291862"/>
          </a:xfrm>
        </p:spPr>
        <p:txBody>
          <a:bodyPr/>
          <a:lstStyle/>
          <a:p>
            <a:r>
              <a:rPr lang="en-US" dirty="0">
                <a:solidFill>
                  <a:schemeClr val="tx1"/>
                </a:solidFill>
              </a:rPr>
              <a:t>Condition</a:t>
            </a:r>
            <a:endParaRPr lang="en-IN" dirty="0">
              <a:solidFill>
                <a:schemeClr val="tx1"/>
              </a:solidFill>
            </a:endParaRPr>
          </a:p>
        </p:txBody>
      </p:sp>
      <p:pic>
        <p:nvPicPr>
          <p:cNvPr id="8" name="Picture 7">
            <a:extLst>
              <a:ext uri="{FF2B5EF4-FFF2-40B4-BE49-F238E27FC236}">
                <a16:creationId xmlns:a16="http://schemas.microsoft.com/office/drawing/2014/main" id="{955A46EA-ACE8-DB3B-9C66-D615D11B3913}"/>
              </a:ext>
            </a:extLst>
          </p:cNvPr>
          <p:cNvPicPr>
            <a:picLocks noChangeAspect="1"/>
          </p:cNvPicPr>
          <p:nvPr/>
        </p:nvPicPr>
        <p:blipFill>
          <a:blip r:embed="rId2"/>
          <a:stretch>
            <a:fillRect/>
          </a:stretch>
        </p:blipFill>
        <p:spPr>
          <a:xfrm>
            <a:off x="4977590" y="495300"/>
            <a:ext cx="4905375" cy="5867400"/>
          </a:xfrm>
          <a:prstGeom prst="rect">
            <a:avLst/>
          </a:prstGeom>
        </p:spPr>
      </p:pic>
    </p:spTree>
    <p:extLst>
      <p:ext uri="{BB962C8B-B14F-4D97-AF65-F5344CB8AC3E}">
        <p14:creationId xmlns:p14="http://schemas.microsoft.com/office/powerpoint/2010/main" val="21286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A50F-43D4-8DA2-7690-03C3E484BDF4}"/>
              </a:ext>
            </a:extLst>
          </p:cNvPr>
          <p:cNvSpPr>
            <a:spLocks noGrp="1"/>
          </p:cNvSpPr>
          <p:nvPr>
            <p:ph type="title"/>
          </p:nvPr>
        </p:nvSpPr>
        <p:spPr>
          <a:xfrm>
            <a:off x="1069848" y="484632"/>
            <a:ext cx="10058400" cy="552316"/>
          </a:xfrm>
        </p:spPr>
        <p:txBody>
          <a:bodyPr vert="horz" lIns="91440" tIns="45720" rIns="91440" bIns="45720" rtlCol="0" anchor="b">
            <a:normAutofit fontScale="90000"/>
          </a:bodyPr>
          <a:lstStyle/>
          <a:p>
            <a:pPr algn="ctr"/>
            <a:r>
              <a:rPr lang="en-IN" sz="6000" b="1" dirty="0">
                <a:solidFill>
                  <a:schemeClr val="tx1"/>
                </a:solidFill>
              </a:rPr>
              <a:t>Nested if else statement</a:t>
            </a:r>
          </a:p>
        </p:txBody>
      </p:sp>
      <p:sp>
        <p:nvSpPr>
          <p:cNvPr id="8" name="TextBox 7">
            <a:extLst>
              <a:ext uri="{FF2B5EF4-FFF2-40B4-BE49-F238E27FC236}">
                <a16:creationId xmlns:a16="http://schemas.microsoft.com/office/drawing/2014/main" id="{33D020CE-5558-59C5-C569-14688B09AE8B}"/>
              </a:ext>
            </a:extLst>
          </p:cNvPr>
          <p:cNvSpPr txBox="1"/>
          <p:nvPr/>
        </p:nvSpPr>
        <p:spPr>
          <a:xfrm>
            <a:off x="636012" y="1580417"/>
            <a:ext cx="11204053" cy="3697166"/>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US" sz="3200" b="1" dirty="0">
                <a:latin typeface="Times New Roman" pitchFamily="18" charset="0"/>
                <a:cs typeface="Times New Roman" pitchFamily="18" charset="0"/>
              </a:rPr>
              <a:t> if statement can also be checked inside other if statement.</a:t>
            </a:r>
          </a:p>
          <a:p>
            <a:pPr marL="514350" indent="-514350" algn="just">
              <a:lnSpc>
                <a:spcPct val="150000"/>
              </a:lnSpc>
              <a:buFont typeface="Wingdings" panose="05000000000000000000" pitchFamily="2" charset="2"/>
              <a:buChar char="q"/>
            </a:pPr>
            <a:r>
              <a:rPr lang="en-US" sz="3200" b="1" dirty="0">
                <a:latin typeface="Times New Roman" pitchFamily="18" charset="0"/>
                <a:cs typeface="Times New Roman" pitchFamily="18" charset="0"/>
              </a:rPr>
              <a:t>This conditional statement is called nested if statement. </a:t>
            </a:r>
          </a:p>
          <a:p>
            <a:pPr marL="457200" indent="-457200" algn="just">
              <a:lnSpc>
                <a:spcPct val="150000"/>
              </a:lnSpc>
              <a:buFont typeface="Wingdings" panose="05000000000000000000" pitchFamily="2" charset="2"/>
              <a:buChar char="q"/>
            </a:pPr>
            <a:r>
              <a:rPr lang="en-US" sz="3200" b="1" dirty="0">
                <a:latin typeface="Times New Roman" pitchFamily="18" charset="0"/>
                <a:cs typeface="Times New Roman" pitchFamily="18" charset="0"/>
              </a:rPr>
              <a:t>This means that inner if condition will be checked only if outer if condition is true and by this, we can see multiple conditions to be satisfied.</a:t>
            </a:r>
          </a:p>
        </p:txBody>
      </p:sp>
    </p:spTree>
    <p:extLst>
      <p:ext uri="{BB962C8B-B14F-4D97-AF65-F5344CB8AC3E}">
        <p14:creationId xmlns:p14="http://schemas.microsoft.com/office/powerpoint/2010/main" val="103584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AA2A6BA-B547-3C17-2E58-505B69059BF6}"/>
              </a:ext>
            </a:extLst>
          </p:cNvPr>
          <p:cNvSpPr txBox="1">
            <a:spLocks/>
          </p:cNvSpPr>
          <p:nvPr/>
        </p:nvSpPr>
        <p:spPr>
          <a:xfrm>
            <a:off x="4073951" y="1201226"/>
            <a:ext cx="5854045" cy="327650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00000"/>
              </a:lnSpc>
            </a:pPr>
            <a:r>
              <a:rPr lang="en-IN" sz="3200" b="1" dirty="0">
                <a:solidFill>
                  <a:srgbClr val="FF0000"/>
                </a:solidFill>
                <a:latin typeface="Times New Roman" panose="02020603050405020304" pitchFamily="18" charset="0"/>
                <a:cs typeface="Times New Roman" panose="02020603050405020304" pitchFamily="18" charset="0"/>
              </a:rPr>
              <a:t>Syntax: </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if </a:t>
            </a:r>
            <a:r>
              <a:rPr lang="en-IN" sz="3200" b="1" dirty="0" err="1">
                <a:latin typeface="Times New Roman" panose="02020603050405020304" pitchFamily="18" charset="0"/>
                <a:cs typeface="Times New Roman" panose="02020603050405020304" pitchFamily="18" charset="0"/>
              </a:rPr>
              <a:t>test_expression</a:t>
            </a:r>
            <a:r>
              <a:rPr lang="en-IN" sz="3200" b="1" dirty="0">
                <a:latin typeface="Times New Roman" panose="02020603050405020304" pitchFamily="18" charset="0"/>
                <a:cs typeface="Times New Roman" panose="02020603050405020304" pitchFamily="18" charset="0"/>
              </a:rPr>
              <a:t>:</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if </a:t>
            </a:r>
            <a:r>
              <a:rPr lang="en-IN" sz="3200" b="1" dirty="0" err="1">
                <a:latin typeface="Times New Roman" panose="02020603050405020304" pitchFamily="18" charset="0"/>
                <a:cs typeface="Times New Roman" panose="02020603050405020304" pitchFamily="18" charset="0"/>
              </a:rPr>
              <a:t>test_expression</a:t>
            </a:r>
            <a:r>
              <a:rPr lang="en-IN" sz="3200" b="1" dirty="0">
                <a:latin typeface="Times New Roman" panose="02020603050405020304" pitchFamily="18" charset="0"/>
                <a:cs typeface="Times New Roman" panose="02020603050405020304" pitchFamily="18" charset="0"/>
              </a:rPr>
              <a:t>:</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statements</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else:</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statements</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else:</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Body of else</a:t>
            </a:r>
          </a:p>
          <a:p>
            <a:endParaRPr lang="en-IN" sz="32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4797FC2-589A-7CB8-6A89-81E8F460055C}"/>
              </a:ext>
            </a:extLst>
          </p:cNvPr>
          <p:cNvSpPr>
            <a:spLocks noGrp="1"/>
          </p:cNvSpPr>
          <p:nvPr>
            <p:ph type="title"/>
          </p:nvPr>
        </p:nvSpPr>
        <p:spPr>
          <a:xfrm>
            <a:off x="1069975" y="484188"/>
            <a:ext cx="10058400" cy="562187"/>
          </a:xfrm>
        </p:spPr>
        <p:txBody>
          <a:bodyPr vert="horz" lIns="91440" tIns="45720" rIns="91440" bIns="45720" rtlCol="0" anchor="b">
            <a:normAutofit fontScale="90000"/>
          </a:bodyPr>
          <a:lstStyle/>
          <a:p>
            <a:pPr algn="ctr"/>
            <a:r>
              <a:rPr lang="en-IN" sz="6000" b="1" dirty="0">
                <a:solidFill>
                  <a:schemeClr val="tx1"/>
                </a:solidFill>
              </a:rPr>
              <a:t>Nested if else statement</a:t>
            </a:r>
          </a:p>
        </p:txBody>
      </p:sp>
    </p:spTree>
    <p:extLst>
      <p:ext uri="{BB962C8B-B14F-4D97-AF65-F5344CB8AC3E}">
        <p14:creationId xmlns:p14="http://schemas.microsoft.com/office/powerpoint/2010/main" val="351485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606D2-6F88-ED71-F9C9-CBEFFFD9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897" y="0"/>
            <a:ext cx="8906538" cy="6785934"/>
          </a:xfrm>
          <a:prstGeom prst="rect">
            <a:avLst/>
          </a:prstGeom>
        </p:spPr>
      </p:pic>
      <p:sp>
        <p:nvSpPr>
          <p:cNvPr id="4" name="TextBox 3">
            <a:extLst>
              <a:ext uri="{FF2B5EF4-FFF2-40B4-BE49-F238E27FC236}">
                <a16:creationId xmlns:a16="http://schemas.microsoft.com/office/drawing/2014/main" id="{7C5B3039-5895-0C1D-B457-91B135FB5658}"/>
              </a:ext>
            </a:extLst>
          </p:cNvPr>
          <p:cNvSpPr txBox="1"/>
          <p:nvPr/>
        </p:nvSpPr>
        <p:spPr>
          <a:xfrm>
            <a:off x="9454896" y="268278"/>
            <a:ext cx="2215488" cy="954107"/>
          </a:xfrm>
          <a:prstGeom prst="rect">
            <a:avLst/>
          </a:prstGeom>
          <a:noFill/>
        </p:spPr>
        <p:txBody>
          <a:bodyPr wrap="square" rtlCol="0">
            <a:spAutoFit/>
          </a:bodyPr>
          <a:lstStyle/>
          <a:p>
            <a:r>
              <a:rPr lang="en-IN" sz="2800" b="1" dirty="0">
                <a:solidFill>
                  <a:srgbClr val="0070C0"/>
                </a:solidFill>
              </a:rPr>
              <a:t>Multi way decision</a:t>
            </a:r>
          </a:p>
        </p:txBody>
      </p:sp>
    </p:spTree>
    <p:extLst>
      <p:ext uri="{BB962C8B-B14F-4D97-AF65-F5344CB8AC3E}">
        <p14:creationId xmlns:p14="http://schemas.microsoft.com/office/powerpoint/2010/main" val="311085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1BD-FC0D-6B7F-66C2-364032CC0008}"/>
              </a:ext>
            </a:extLst>
          </p:cNvPr>
          <p:cNvSpPr>
            <a:spLocks noGrp="1"/>
          </p:cNvSpPr>
          <p:nvPr>
            <p:ph type="title"/>
          </p:nvPr>
        </p:nvSpPr>
        <p:spPr>
          <a:xfrm>
            <a:off x="1066800" y="41664"/>
            <a:ext cx="10058400" cy="778560"/>
          </a:xfrm>
        </p:spPr>
        <p:txBody>
          <a:bodyPr vert="horz" lIns="91440" tIns="45720" rIns="91440" bIns="45720" rtlCol="0" anchor="b">
            <a:normAutofit fontScale="90000"/>
          </a:bodyPr>
          <a:lstStyle/>
          <a:p>
            <a:pPr algn="ctr"/>
            <a:r>
              <a:rPr lang="en-IN" sz="6000" b="1" dirty="0">
                <a:solidFill>
                  <a:schemeClr val="tx1"/>
                </a:solidFill>
              </a:rPr>
              <a:t>Example 1</a:t>
            </a:r>
          </a:p>
        </p:txBody>
      </p:sp>
      <p:sp>
        <p:nvSpPr>
          <p:cNvPr id="3" name="Content Placeholder 2">
            <a:extLst>
              <a:ext uri="{FF2B5EF4-FFF2-40B4-BE49-F238E27FC236}">
                <a16:creationId xmlns:a16="http://schemas.microsoft.com/office/drawing/2014/main" id="{60E06BD5-8206-649D-B132-352FA7D1879D}"/>
              </a:ext>
            </a:extLst>
          </p:cNvPr>
          <p:cNvSpPr>
            <a:spLocks noGrp="1"/>
          </p:cNvSpPr>
          <p:nvPr>
            <p:ph idx="1"/>
          </p:nvPr>
        </p:nvSpPr>
        <p:spPr>
          <a:xfrm>
            <a:off x="1549147" y="942772"/>
            <a:ext cx="9649897" cy="6090690"/>
          </a:xfrm>
        </p:spPr>
        <p:txBody>
          <a:bodyPr>
            <a:noAutofit/>
          </a:bodyPr>
          <a:lstStyle/>
          <a:p>
            <a:pPr marL="342900" indent="-342900">
              <a:lnSpc>
                <a:spcPct val="100000"/>
              </a:lnSpc>
              <a:spcBef>
                <a:spcPct val="20000"/>
              </a:spcBef>
              <a:buClrTx/>
              <a:buSzTx/>
              <a:buNone/>
              <a:defRPr/>
            </a:pPr>
            <a:r>
              <a:rPr lang="en-US" sz="2800" b="1" dirty="0">
                <a:solidFill>
                  <a:srgbClr val="FF0000"/>
                </a:solidFill>
                <a:latin typeface="Times New Roman" pitchFamily="18" charset="0"/>
                <a:cs typeface="Times New Roman" pitchFamily="18" charset="0"/>
              </a:rPr>
              <a:t># </a:t>
            </a:r>
            <a:r>
              <a:rPr lang="en-US" sz="2800" b="1" u="sng" dirty="0">
                <a:solidFill>
                  <a:srgbClr val="FF0000"/>
                </a:solidFill>
                <a:latin typeface="Times New Roman" pitchFamily="18" charset="0"/>
                <a:cs typeface="Times New Roman" pitchFamily="18" charset="0"/>
              </a:rPr>
              <a:t>NESTED IF ELSE</a:t>
            </a:r>
            <a:r>
              <a:rPr lang="en-US" sz="2800" b="1" dirty="0">
                <a:solidFill>
                  <a:srgbClr val="FF0000"/>
                </a:solidFill>
                <a:latin typeface="Times New Roman" pitchFamily="18" charset="0"/>
                <a:cs typeface="Times New Roman" pitchFamily="18" charset="0"/>
              </a:rPr>
              <a:t> statement example</a:t>
            </a:r>
            <a:endParaRPr lang="en-US" sz="2800" b="1" dirty="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x = 20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y = 30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if x&gt;=y: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print("x is greater than 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if x==y: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print("x is equal to 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print("x is greater than 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dirty="0">
                <a:latin typeface="Times New Roman" pitchFamily="18" charset="0"/>
                <a:cs typeface="Times New Roman" pitchFamily="18" charset="0"/>
              </a:rPr>
              <a:t>    print("x is smaller than y")</a:t>
            </a:r>
            <a:endParaRPr lang="en-IN" sz="2800" b="1" dirty="0"/>
          </a:p>
        </p:txBody>
      </p:sp>
      <p:sp>
        <p:nvSpPr>
          <p:cNvPr id="4" name="Rectangle 3">
            <a:extLst>
              <a:ext uri="{FF2B5EF4-FFF2-40B4-BE49-F238E27FC236}">
                <a16:creationId xmlns:a16="http://schemas.microsoft.com/office/drawing/2014/main" id="{F7D4AC0F-176E-0A23-BDD6-9191D3F0DF73}"/>
              </a:ext>
            </a:extLst>
          </p:cNvPr>
          <p:cNvSpPr/>
          <p:nvPr/>
        </p:nvSpPr>
        <p:spPr>
          <a:xfrm>
            <a:off x="8455843" y="2579839"/>
            <a:ext cx="3893262"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x is smaller than y</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67790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AA2A6BA-B547-3C17-2E58-505B69059BF6}"/>
              </a:ext>
            </a:extLst>
          </p:cNvPr>
          <p:cNvSpPr txBox="1">
            <a:spLocks/>
          </p:cNvSpPr>
          <p:nvPr/>
        </p:nvSpPr>
        <p:spPr>
          <a:xfrm>
            <a:off x="4073951" y="1201226"/>
            <a:ext cx="5854045" cy="327650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00000"/>
              </a:lnSpc>
            </a:pPr>
            <a:r>
              <a:rPr lang="en-IN" sz="3200" b="1" dirty="0">
                <a:solidFill>
                  <a:srgbClr val="FF0000"/>
                </a:solidFill>
                <a:latin typeface="Times New Roman" panose="02020603050405020304" pitchFamily="18" charset="0"/>
                <a:cs typeface="Times New Roman" panose="02020603050405020304" pitchFamily="18" charset="0"/>
              </a:rPr>
              <a:t>Syntax: </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if </a:t>
            </a:r>
            <a:r>
              <a:rPr lang="en-IN" sz="3200" b="1" dirty="0" err="1">
                <a:latin typeface="Times New Roman" panose="02020603050405020304" pitchFamily="18" charset="0"/>
                <a:cs typeface="Times New Roman" panose="02020603050405020304" pitchFamily="18" charset="0"/>
              </a:rPr>
              <a:t>test_expression</a:t>
            </a:r>
            <a:r>
              <a:rPr lang="en-IN" sz="3200" b="1" dirty="0">
                <a:latin typeface="Times New Roman" panose="02020603050405020304" pitchFamily="18" charset="0"/>
                <a:cs typeface="Times New Roman" panose="02020603050405020304" pitchFamily="18" charset="0"/>
              </a:rPr>
              <a:t>:</a:t>
            </a:r>
          </a:p>
          <a:p>
            <a:pPr marL="109728" indent="0" algn="just">
              <a:lnSpc>
                <a:spcPct val="100000"/>
              </a:lnSpc>
              <a:buNone/>
            </a:pPr>
            <a:r>
              <a:rPr lang="en-IN" sz="3200" b="1" dirty="0">
                <a:latin typeface="Times New Roman" panose="02020603050405020304" pitchFamily="18" charset="0"/>
                <a:cs typeface="Times New Roman" panose="02020603050405020304" pitchFamily="18" charset="0"/>
              </a:rPr>
              <a:t>	statement 1</a:t>
            </a:r>
          </a:p>
          <a:p>
            <a:pPr marL="109728" indent="0" algn="just">
              <a:lnSpc>
                <a:spcPct val="100000"/>
              </a:lnSpc>
              <a:buNone/>
            </a:pPr>
            <a:r>
              <a:rPr lang="en-IN" sz="3200" b="1" dirty="0">
                <a:latin typeface="Times New Roman" panose="02020603050405020304" pitchFamily="18" charset="0"/>
                <a:cs typeface="Times New Roman" panose="02020603050405020304" pitchFamily="18" charset="0"/>
              </a:rPr>
              <a:t>else:</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if </a:t>
            </a:r>
            <a:r>
              <a:rPr lang="en-IN" sz="3200" b="1" dirty="0" err="1">
                <a:latin typeface="Times New Roman" panose="02020603050405020304" pitchFamily="18" charset="0"/>
                <a:cs typeface="Times New Roman" panose="02020603050405020304" pitchFamily="18" charset="0"/>
              </a:rPr>
              <a:t>test_expression</a:t>
            </a:r>
            <a:r>
              <a:rPr lang="en-IN" sz="3200" b="1" dirty="0">
                <a:latin typeface="Times New Roman" panose="02020603050405020304" pitchFamily="18" charset="0"/>
                <a:cs typeface="Times New Roman" panose="02020603050405020304" pitchFamily="18" charset="0"/>
              </a:rPr>
              <a:t>:</a:t>
            </a:r>
          </a:p>
          <a:p>
            <a:pPr marL="109728" indent="0" algn="just">
              <a:lnSpc>
                <a:spcPct val="100000"/>
              </a:lnSpc>
              <a:buNone/>
            </a:pPr>
            <a:r>
              <a:rPr lang="en-IN" sz="3200" b="1" dirty="0">
                <a:latin typeface="Times New Roman" panose="02020603050405020304" pitchFamily="18" charset="0"/>
                <a:cs typeface="Times New Roman" panose="02020603050405020304" pitchFamily="18" charset="0"/>
              </a:rPr>
              <a:t>		statement 2</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else:</a:t>
            </a:r>
          </a:p>
          <a:p>
            <a:pPr marL="109728" indent="0" algn="just">
              <a:lnSpc>
                <a:spcPct val="100000"/>
              </a:lnSpc>
              <a:buFont typeface="Wingdings" pitchFamily="2" charset="2"/>
              <a:buNone/>
            </a:pPr>
            <a:r>
              <a:rPr lang="en-IN" sz="3200" b="1" dirty="0">
                <a:latin typeface="Times New Roman" panose="02020603050405020304" pitchFamily="18" charset="0"/>
                <a:cs typeface="Times New Roman" panose="02020603050405020304" pitchFamily="18" charset="0"/>
              </a:rPr>
              <a:t>    		statements</a:t>
            </a:r>
          </a:p>
          <a:p>
            <a:endParaRPr lang="en-IN" sz="32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4797FC2-589A-7CB8-6A89-81E8F460055C}"/>
              </a:ext>
            </a:extLst>
          </p:cNvPr>
          <p:cNvSpPr>
            <a:spLocks noGrp="1"/>
          </p:cNvSpPr>
          <p:nvPr>
            <p:ph type="title"/>
          </p:nvPr>
        </p:nvSpPr>
        <p:spPr>
          <a:xfrm>
            <a:off x="1069975" y="484188"/>
            <a:ext cx="10058400" cy="562187"/>
          </a:xfrm>
        </p:spPr>
        <p:txBody>
          <a:bodyPr vert="horz" lIns="91440" tIns="45720" rIns="91440" bIns="45720" rtlCol="0" anchor="b">
            <a:normAutofit fontScale="90000"/>
          </a:bodyPr>
          <a:lstStyle/>
          <a:p>
            <a:pPr algn="ctr"/>
            <a:r>
              <a:rPr lang="en-IN" sz="6000" b="1" dirty="0">
                <a:solidFill>
                  <a:schemeClr val="tx1"/>
                </a:solidFill>
              </a:rPr>
              <a:t>if else CHAIN statement</a:t>
            </a:r>
          </a:p>
        </p:txBody>
      </p:sp>
    </p:spTree>
    <p:extLst>
      <p:ext uri="{BB962C8B-B14F-4D97-AF65-F5344CB8AC3E}">
        <p14:creationId xmlns:p14="http://schemas.microsoft.com/office/powerpoint/2010/main" val="316801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B1BD-FC0D-6B7F-66C2-364032CC0008}"/>
              </a:ext>
            </a:extLst>
          </p:cNvPr>
          <p:cNvSpPr>
            <a:spLocks noGrp="1"/>
          </p:cNvSpPr>
          <p:nvPr>
            <p:ph type="title"/>
          </p:nvPr>
        </p:nvSpPr>
        <p:spPr>
          <a:xfrm>
            <a:off x="1066800" y="41664"/>
            <a:ext cx="10058400" cy="778560"/>
          </a:xfrm>
        </p:spPr>
        <p:txBody>
          <a:bodyPr vert="horz" lIns="91440" tIns="45720" rIns="91440" bIns="45720" rtlCol="0" anchor="b">
            <a:normAutofit fontScale="90000"/>
          </a:bodyPr>
          <a:lstStyle/>
          <a:p>
            <a:pPr algn="ctr"/>
            <a:r>
              <a:rPr lang="en-IN" sz="6000" b="1" dirty="0">
                <a:solidFill>
                  <a:schemeClr val="tx1"/>
                </a:solidFill>
              </a:rPr>
              <a:t>Example 1</a:t>
            </a:r>
          </a:p>
        </p:txBody>
      </p:sp>
      <p:sp>
        <p:nvSpPr>
          <p:cNvPr id="3" name="Content Placeholder 2">
            <a:extLst>
              <a:ext uri="{FF2B5EF4-FFF2-40B4-BE49-F238E27FC236}">
                <a16:creationId xmlns:a16="http://schemas.microsoft.com/office/drawing/2014/main" id="{60E06BD5-8206-649D-B132-352FA7D1879D}"/>
              </a:ext>
            </a:extLst>
          </p:cNvPr>
          <p:cNvSpPr>
            <a:spLocks noGrp="1"/>
          </p:cNvSpPr>
          <p:nvPr>
            <p:ph idx="1"/>
          </p:nvPr>
        </p:nvSpPr>
        <p:spPr>
          <a:xfrm>
            <a:off x="1586845" y="612834"/>
            <a:ext cx="10328635" cy="6645805"/>
          </a:xfrm>
        </p:spPr>
        <p:txBody>
          <a:bodyPr>
            <a:noAutofit/>
          </a:bodyPr>
          <a:lstStyle/>
          <a:p>
            <a:pPr marL="342900" indent="-342900">
              <a:lnSpc>
                <a:spcPct val="100000"/>
              </a:lnSpc>
              <a:spcBef>
                <a:spcPct val="20000"/>
              </a:spcBef>
              <a:buClrTx/>
              <a:buSzTx/>
              <a:buNone/>
              <a:defRPr/>
            </a:pPr>
            <a:r>
              <a:rPr lang="en-US" sz="2700" b="1" dirty="0">
                <a:solidFill>
                  <a:srgbClr val="FF0000"/>
                </a:solidFill>
                <a:latin typeface="Times New Roman" pitchFamily="18" charset="0"/>
                <a:cs typeface="Times New Roman" pitchFamily="18" charset="0"/>
              </a:rPr>
              <a:t># </a:t>
            </a:r>
            <a:r>
              <a:rPr lang="en-US" sz="2700" b="1" u="sng" dirty="0">
                <a:solidFill>
                  <a:srgbClr val="FF0000"/>
                </a:solidFill>
                <a:latin typeface="Times New Roman" pitchFamily="18" charset="0"/>
                <a:cs typeface="Times New Roman" pitchFamily="18" charset="0"/>
              </a:rPr>
              <a:t>IF ELSE CHAIN </a:t>
            </a:r>
            <a:r>
              <a:rPr lang="en-US" sz="2700" b="1" dirty="0">
                <a:solidFill>
                  <a:srgbClr val="FF0000"/>
                </a:solidFill>
                <a:latin typeface="Times New Roman" pitchFamily="18" charset="0"/>
                <a:cs typeface="Times New Roman" pitchFamily="18" charset="0"/>
              </a:rPr>
              <a:t>statement example</a:t>
            </a:r>
            <a:endParaRPr lang="en-US" sz="2700" b="1" dirty="0">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letter =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if letter ==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print("letter is 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if letter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print("letter is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if letter ==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print("letter is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700" b="1" dirty="0">
                <a:latin typeface="Times New Roman" pitchFamily="18" charset="0"/>
                <a:cs typeface="Times New Roman" pitchFamily="18" charset="0"/>
              </a:rPr>
              <a:t>            print("letter is neither A,B or C")</a:t>
            </a:r>
            <a:endParaRPr lang="en-IN" sz="2700" b="1" dirty="0"/>
          </a:p>
        </p:txBody>
      </p:sp>
      <p:sp>
        <p:nvSpPr>
          <p:cNvPr id="4" name="Rectangle 3">
            <a:extLst>
              <a:ext uri="{FF2B5EF4-FFF2-40B4-BE49-F238E27FC236}">
                <a16:creationId xmlns:a16="http://schemas.microsoft.com/office/drawing/2014/main" id="{F7D4AC0F-176E-0A23-BDD6-9191D3F0DF73}"/>
              </a:ext>
            </a:extLst>
          </p:cNvPr>
          <p:cNvSpPr/>
          <p:nvPr/>
        </p:nvSpPr>
        <p:spPr>
          <a:xfrm>
            <a:off x="9653048" y="2788351"/>
            <a:ext cx="2092750"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letter is A</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37171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9D07AB-A66C-0130-A46F-96DCBDEB2CA5}"/>
              </a:ext>
            </a:extLst>
          </p:cNvPr>
          <p:cNvPicPr>
            <a:picLocks noChangeAspect="1"/>
          </p:cNvPicPr>
          <p:nvPr/>
        </p:nvPicPr>
        <p:blipFill>
          <a:blip r:embed="rId2"/>
          <a:stretch>
            <a:fillRect/>
          </a:stretch>
        </p:blipFill>
        <p:spPr>
          <a:xfrm>
            <a:off x="615821" y="279918"/>
            <a:ext cx="8826760" cy="6214188"/>
          </a:xfrm>
          <a:prstGeom prst="rect">
            <a:avLst/>
          </a:prstGeom>
        </p:spPr>
      </p:pic>
    </p:spTree>
    <p:extLst>
      <p:ext uri="{BB962C8B-B14F-4D97-AF65-F5344CB8AC3E}">
        <p14:creationId xmlns:p14="http://schemas.microsoft.com/office/powerpoint/2010/main" val="2448424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087A-D7A1-45B9-3643-A81976511F68}"/>
              </a:ext>
            </a:extLst>
          </p:cNvPr>
          <p:cNvSpPr>
            <a:spLocks noGrp="1"/>
          </p:cNvSpPr>
          <p:nvPr>
            <p:ph type="title"/>
          </p:nvPr>
        </p:nvSpPr>
        <p:spPr>
          <a:xfrm>
            <a:off x="1066800" y="682595"/>
            <a:ext cx="10058400" cy="542890"/>
          </a:xfrm>
        </p:spPr>
        <p:txBody>
          <a:bodyPr vert="horz" lIns="91440" tIns="45720" rIns="91440" bIns="45720" rtlCol="0" anchor="b">
            <a:normAutofit fontScale="90000"/>
          </a:bodyPr>
          <a:lstStyle/>
          <a:p>
            <a:pPr algn="ctr"/>
            <a:r>
              <a:rPr lang="en-IN" sz="6000" b="1" dirty="0">
                <a:solidFill>
                  <a:schemeClr val="tx1"/>
                </a:solidFill>
              </a:rPr>
              <a:t>if-</a:t>
            </a:r>
            <a:r>
              <a:rPr lang="en-IN" sz="6000" b="1" dirty="0" err="1">
                <a:solidFill>
                  <a:schemeClr val="tx1"/>
                </a:solidFill>
              </a:rPr>
              <a:t>elif</a:t>
            </a:r>
            <a:r>
              <a:rPr lang="en-IN" sz="6000" b="1" dirty="0">
                <a:solidFill>
                  <a:schemeClr val="tx1"/>
                </a:solidFill>
              </a:rPr>
              <a:t>-else statement</a:t>
            </a:r>
          </a:p>
        </p:txBody>
      </p:sp>
      <p:sp>
        <p:nvSpPr>
          <p:cNvPr id="10" name="TextBox 9">
            <a:extLst>
              <a:ext uri="{FF2B5EF4-FFF2-40B4-BE49-F238E27FC236}">
                <a16:creationId xmlns:a16="http://schemas.microsoft.com/office/drawing/2014/main" id="{951F4EF2-954C-14EB-D425-CE406A3BD4B4}"/>
              </a:ext>
            </a:extLst>
          </p:cNvPr>
          <p:cNvSpPr txBox="1"/>
          <p:nvPr/>
        </p:nvSpPr>
        <p:spPr>
          <a:xfrm>
            <a:off x="685206" y="1451728"/>
            <a:ext cx="11311781" cy="2896947"/>
          </a:xfrm>
          <a:prstGeom prst="rect">
            <a:avLst/>
          </a:prstGeom>
          <a:noFill/>
        </p:spPr>
        <p:txBody>
          <a:bodyPr wrap="square">
            <a:spAutoFit/>
          </a:bodyPr>
          <a:lstStyle/>
          <a:p>
            <a:pPr marL="457200" indent="-457200" algn="just">
              <a:lnSpc>
                <a:spcPct val="200000"/>
              </a:lnSpc>
              <a:buFont typeface="Wingdings" panose="05000000000000000000" pitchFamily="2" charset="2"/>
              <a:buChar char="q"/>
            </a:pPr>
            <a:r>
              <a:rPr lang="en-US" sz="3200" dirty="0">
                <a:latin typeface="Times New Roman" pitchFamily="18" charset="0"/>
                <a:cs typeface="Times New Roman" pitchFamily="18" charset="0"/>
              </a:rPr>
              <a:t>The if-</a:t>
            </a:r>
            <a:r>
              <a:rPr lang="en-US" sz="3200" dirty="0" err="1">
                <a:latin typeface="Times New Roman" pitchFamily="18" charset="0"/>
                <a:cs typeface="Times New Roman" pitchFamily="18" charset="0"/>
              </a:rPr>
              <a:t>elif</a:t>
            </a:r>
            <a:r>
              <a:rPr lang="en-US" sz="3200" dirty="0">
                <a:latin typeface="Times New Roman" pitchFamily="18" charset="0"/>
                <a:cs typeface="Times New Roman" pitchFamily="18" charset="0"/>
              </a:rPr>
              <a:t> statement is shortcut of </a:t>
            </a:r>
            <a:r>
              <a:rPr lang="en-US" sz="3200" dirty="0" err="1">
                <a:latin typeface="Times New Roman" pitchFamily="18" charset="0"/>
                <a:cs typeface="Times New Roman" pitchFamily="18" charset="0"/>
              </a:rPr>
              <a:t>if..else</a:t>
            </a:r>
            <a:r>
              <a:rPr lang="en-US" sz="3200" dirty="0">
                <a:latin typeface="Times New Roman" pitchFamily="18" charset="0"/>
                <a:cs typeface="Times New Roman" pitchFamily="18" charset="0"/>
              </a:rPr>
              <a:t> chain. </a:t>
            </a:r>
          </a:p>
          <a:p>
            <a:pPr marL="457200" indent="-457200" algn="just">
              <a:lnSpc>
                <a:spcPct val="200000"/>
              </a:lnSpc>
              <a:buFont typeface="Wingdings" panose="05000000000000000000" pitchFamily="2" charset="2"/>
              <a:buChar char="q"/>
            </a:pPr>
            <a:r>
              <a:rPr lang="en-US" sz="3200" dirty="0">
                <a:latin typeface="Times New Roman" pitchFamily="18" charset="0"/>
                <a:cs typeface="Times New Roman" pitchFamily="18" charset="0"/>
              </a:rPr>
              <a:t>While using if-</a:t>
            </a:r>
            <a:r>
              <a:rPr lang="en-US" sz="3200" dirty="0" err="1">
                <a:latin typeface="Times New Roman" pitchFamily="18" charset="0"/>
                <a:cs typeface="Times New Roman" pitchFamily="18" charset="0"/>
              </a:rPr>
              <a:t>elif</a:t>
            </a:r>
            <a:r>
              <a:rPr lang="en-US" sz="3200" dirty="0">
                <a:latin typeface="Times New Roman" pitchFamily="18" charset="0"/>
                <a:cs typeface="Times New Roman" pitchFamily="18" charset="0"/>
              </a:rPr>
              <a:t> statement at the end else block is added which is performed if none of the above if-</a:t>
            </a:r>
            <a:r>
              <a:rPr lang="en-US" sz="3200" dirty="0" err="1">
                <a:latin typeface="Times New Roman" pitchFamily="18" charset="0"/>
                <a:cs typeface="Times New Roman" pitchFamily="18" charset="0"/>
              </a:rPr>
              <a:t>elif</a:t>
            </a:r>
            <a:r>
              <a:rPr lang="en-US" sz="3200" dirty="0">
                <a:latin typeface="Times New Roman" pitchFamily="18" charset="0"/>
                <a:cs typeface="Times New Roman" pitchFamily="18" charset="0"/>
              </a:rPr>
              <a:t> statement is true.</a:t>
            </a:r>
          </a:p>
        </p:txBody>
      </p:sp>
    </p:spTree>
    <p:extLst>
      <p:ext uri="{BB962C8B-B14F-4D97-AF65-F5344CB8AC3E}">
        <p14:creationId xmlns:p14="http://schemas.microsoft.com/office/powerpoint/2010/main" val="72184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3F52-D878-DCB9-D17C-CF44C6AF0794}"/>
              </a:ext>
            </a:extLst>
          </p:cNvPr>
          <p:cNvSpPr>
            <a:spLocks noGrp="1"/>
          </p:cNvSpPr>
          <p:nvPr>
            <p:ph type="title"/>
          </p:nvPr>
        </p:nvSpPr>
        <p:spPr>
          <a:xfrm>
            <a:off x="1164116" y="239535"/>
            <a:ext cx="10058400" cy="463987"/>
          </a:xfrm>
        </p:spPr>
        <p:txBody>
          <a:bodyPr>
            <a:normAutofit fontScale="90000"/>
          </a:bodyPr>
          <a:lstStyle/>
          <a:p>
            <a:pPr algn="ctr"/>
            <a:r>
              <a:rPr lang="en-IN" sz="5400" b="1" dirty="0">
                <a:solidFill>
                  <a:schemeClr val="tx1"/>
                </a:solidFill>
              </a:rPr>
              <a:t>if-</a:t>
            </a:r>
            <a:r>
              <a:rPr lang="en-IN" sz="5400" b="1" dirty="0" err="1">
                <a:solidFill>
                  <a:schemeClr val="tx1"/>
                </a:solidFill>
              </a:rPr>
              <a:t>elif</a:t>
            </a:r>
            <a:r>
              <a:rPr lang="en-IN" sz="5400" b="1" dirty="0">
                <a:solidFill>
                  <a:schemeClr val="tx1"/>
                </a:solidFill>
              </a:rPr>
              <a:t>-else statement</a:t>
            </a:r>
            <a:endParaRPr lang="en-IN" dirty="0"/>
          </a:p>
        </p:txBody>
      </p:sp>
      <p:sp>
        <p:nvSpPr>
          <p:cNvPr id="4" name="Content Placeholder 2">
            <a:extLst>
              <a:ext uri="{FF2B5EF4-FFF2-40B4-BE49-F238E27FC236}">
                <a16:creationId xmlns:a16="http://schemas.microsoft.com/office/drawing/2014/main" id="{0F8F27F0-234D-FD42-5460-4A71E4C48B37}"/>
              </a:ext>
            </a:extLst>
          </p:cNvPr>
          <p:cNvSpPr txBox="1">
            <a:spLocks/>
          </p:cNvSpPr>
          <p:nvPr/>
        </p:nvSpPr>
        <p:spPr>
          <a:xfrm>
            <a:off x="4567192" y="807217"/>
            <a:ext cx="3332470" cy="425923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IN" sz="2600" b="1" dirty="0">
                <a:solidFill>
                  <a:srgbClr val="FF0000"/>
                </a:solidFill>
                <a:latin typeface="Times New Roman" panose="02020603050405020304" pitchFamily="18" charset="0"/>
                <a:cs typeface="Times New Roman" panose="02020603050405020304" pitchFamily="18" charset="0"/>
              </a:rPr>
              <a:t>Syntax: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if </a:t>
            </a:r>
            <a:r>
              <a:rPr lang="en-IN" sz="2600" b="1" dirty="0" err="1">
                <a:latin typeface="Times New Roman" panose="02020603050405020304" pitchFamily="18" charset="0"/>
                <a:cs typeface="Times New Roman" panose="02020603050405020304" pitchFamily="18" charset="0"/>
              </a:rPr>
              <a:t>test_expression</a:t>
            </a:r>
            <a:r>
              <a:rPr lang="en-IN" sz="2600" b="1" dirty="0">
                <a:latin typeface="Times New Roman" panose="02020603050405020304" pitchFamily="18" charset="0"/>
                <a:cs typeface="Times New Roman" panose="02020603050405020304" pitchFamily="18" charset="0"/>
              </a:rPr>
              <a:t>: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statement 1</a:t>
            </a:r>
          </a:p>
          <a:p>
            <a:pPr marL="109728" indent="0" algn="just">
              <a:lnSpc>
                <a:spcPct val="100000"/>
              </a:lnSpc>
              <a:buFont typeface="Wingdings" pitchFamily="2" charset="2"/>
              <a:buNone/>
            </a:pPr>
            <a:r>
              <a:rPr lang="en-IN" sz="2600" b="1" dirty="0" err="1">
                <a:latin typeface="Times New Roman" panose="02020603050405020304" pitchFamily="18" charset="0"/>
                <a:cs typeface="Times New Roman" panose="02020603050405020304" pitchFamily="18" charset="0"/>
              </a:rPr>
              <a:t>elif</a:t>
            </a:r>
            <a:r>
              <a:rPr lang="en-IN" sz="2600" b="1" dirty="0">
                <a:latin typeface="Times New Roman" panose="02020603050405020304" pitchFamily="18" charset="0"/>
                <a:cs typeface="Times New Roman" panose="02020603050405020304" pitchFamily="18" charset="0"/>
              </a:rPr>
              <a:t> </a:t>
            </a:r>
            <a:r>
              <a:rPr lang="en-IN" sz="2600" b="1" dirty="0" err="1">
                <a:latin typeface="Times New Roman" panose="02020603050405020304" pitchFamily="18" charset="0"/>
                <a:cs typeface="Times New Roman" panose="02020603050405020304" pitchFamily="18" charset="0"/>
              </a:rPr>
              <a:t>test_expression</a:t>
            </a:r>
            <a:r>
              <a:rPr lang="en-IN" sz="2600" b="1" dirty="0">
                <a:latin typeface="Times New Roman" panose="02020603050405020304" pitchFamily="18" charset="0"/>
                <a:cs typeface="Times New Roman" panose="02020603050405020304" pitchFamily="18" charset="0"/>
              </a:rPr>
              <a:t> :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statement 2</a:t>
            </a:r>
          </a:p>
          <a:p>
            <a:pPr marL="109728" indent="0" algn="just">
              <a:lnSpc>
                <a:spcPct val="100000"/>
              </a:lnSpc>
              <a:buFont typeface="Wingdings" pitchFamily="2" charset="2"/>
              <a:buNone/>
            </a:pPr>
            <a:r>
              <a:rPr lang="en-IN" sz="2600" b="1" dirty="0" err="1">
                <a:latin typeface="Times New Roman" panose="02020603050405020304" pitchFamily="18" charset="0"/>
                <a:cs typeface="Times New Roman" panose="02020603050405020304" pitchFamily="18" charset="0"/>
              </a:rPr>
              <a:t>elif</a:t>
            </a:r>
            <a:r>
              <a:rPr lang="en-IN" sz="2600" b="1" dirty="0">
                <a:latin typeface="Times New Roman" panose="02020603050405020304" pitchFamily="18" charset="0"/>
                <a:cs typeface="Times New Roman" panose="02020603050405020304" pitchFamily="18" charset="0"/>
              </a:rPr>
              <a:t> </a:t>
            </a:r>
            <a:r>
              <a:rPr lang="en-IN" sz="2600" b="1" dirty="0" err="1">
                <a:latin typeface="Times New Roman" panose="02020603050405020304" pitchFamily="18" charset="0"/>
                <a:cs typeface="Times New Roman" panose="02020603050405020304" pitchFamily="18" charset="0"/>
              </a:rPr>
              <a:t>test_expression</a:t>
            </a:r>
            <a:r>
              <a:rPr lang="en-IN" sz="2600" b="1" dirty="0">
                <a:latin typeface="Times New Roman" panose="02020603050405020304" pitchFamily="18" charset="0"/>
                <a:cs typeface="Times New Roman" panose="02020603050405020304" pitchFamily="18" charset="0"/>
              </a:rPr>
              <a:t> :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statement 3</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 .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else: </a:t>
            </a:r>
          </a:p>
          <a:p>
            <a:pPr marL="109728" indent="0" algn="just">
              <a:lnSpc>
                <a:spcPct val="100000"/>
              </a:lnSpc>
              <a:buFont typeface="Wingdings" pitchFamily="2" charset="2"/>
              <a:buNone/>
            </a:pPr>
            <a:r>
              <a:rPr lang="en-IN" sz="2600" b="1" dirty="0">
                <a:latin typeface="Times New Roman" panose="02020603050405020304" pitchFamily="18" charset="0"/>
                <a:cs typeface="Times New Roman" panose="02020603050405020304" pitchFamily="18" charset="0"/>
              </a:rPr>
              <a:t>	body of else</a:t>
            </a:r>
          </a:p>
          <a:p>
            <a:pPr marL="109728" indent="0" algn="just">
              <a:lnSpc>
                <a:spcPct val="100000"/>
              </a:lnSpc>
              <a:buFont typeface="Wingdings" pitchFamily="2" charset="2"/>
              <a:buNone/>
            </a:pP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78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18F2-87BC-7B0D-D593-B22489FD5965}"/>
              </a:ext>
            </a:extLst>
          </p:cNvPr>
          <p:cNvSpPr>
            <a:spLocks noGrp="1"/>
          </p:cNvSpPr>
          <p:nvPr>
            <p:ph type="title"/>
          </p:nvPr>
        </p:nvSpPr>
        <p:spPr>
          <a:xfrm>
            <a:off x="1066799" y="135840"/>
            <a:ext cx="10058400" cy="674865"/>
          </a:xfrm>
        </p:spPr>
        <p:txBody>
          <a:bodyPr vert="horz" lIns="91440" tIns="45720" rIns="91440" bIns="45720" rtlCol="0" anchor="b">
            <a:normAutofit fontScale="90000"/>
          </a:bodyPr>
          <a:lstStyle/>
          <a:p>
            <a:pPr algn="ctr"/>
            <a:r>
              <a:rPr lang="en-IN" sz="6000" b="1" dirty="0">
                <a:solidFill>
                  <a:schemeClr val="tx1"/>
                </a:solidFill>
              </a:rPr>
              <a:t>if-</a:t>
            </a:r>
            <a:r>
              <a:rPr lang="en-IN" sz="6000" b="1" dirty="0" err="1">
                <a:solidFill>
                  <a:schemeClr val="tx1"/>
                </a:solidFill>
              </a:rPr>
              <a:t>elif</a:t>
            </a:r>
            <a:r>
              <a:rPr lang="en-IN" sz="6000" b="1" dirty="0">
                <a:solidFill>
                  <a:schemeClr val="tx1"/>
                </a:solidFill>
              </a:rPr>
              <a:t>-else statement</a:t>
            </a:r>
            <a:endParaRPr lang="en-IN" sz="6000" b="1" dirty="0"/>
          </a:p>
        </p:txBody>
      </p:sp>
      <p:pic>
        <p:nvPicPr>
          <p:cNvPr id="6" name="Picture 2" descr="if-else-if-ladder">
            <a:extLst>
              <a:ext uri="{FF2B5EF4-FFF2-40B4-BE49-F238E27FC236}">
                <a16:creationId xmlns:a16="http://schemas.microsoft.com/office/drawing/2014/main" id="{9B59CBF3-4616-1669-0457-F8A778488E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61" r="13257"/>
          <a:stretch/>
        </p:blipFill>
        <p:spPr bwMode="auto">
          <a:xfrm>
            <a:off x="2563198" y="810704"/>
            <a:ext cx="7275800" cy="604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6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E470-35D0-B7BB-3A35-D669D363D27B}"/>
              </a:ext>
            </a:extLst>
          </p:cNvPr>
          <p:cNvSpPr>
            <a:spLocks noGrp="1"/>
          </p:cNvSpPr>
          <p:nvPr>
            <p:ph type="title"/>
          </p:nvPr>
        </p:nvSpPr>
        <p:spPr>
          <a:xfrm>
            <a:off x="331529" y="135840"/>
            <a:ext cx="11265031" cy="853974"/>
          </a:xfrm>
        </p:spPr>
        <p:txBody>
          <a:bodyPr vert="horz" lIns="91440" tIns="45720" rIns="91440" bIns="45720" rtlCol="0" anchor="b">
            <a:normAutofit fontScale="90000"/>
          </a:bodyPr>
          <a:lstStyle/>
          <a:p>
            <a:pPr algn="ctr"/>
            <a:r>
              <a:rPr lang="en-IN" sz="6000" b="1" dirty="0"/>
              <a:t> </a:t>
            </a:r>
            <a:r>
              <a:rPr lang="en-IN" sz="6000" b="1" dirty="0">
                <a:solidFill>
                  <a:schemeClr val="tx1"/>
                </a:solidFill>
              </a:rPr>
              <a:t>Decision Making and Branching</a:t>
            </a:r>
          </a:p>
        </p:txBody>
      </p:sp>
      <p:sp>
        <p:nvSpPr>
          <p:cNvPr id="3" name="Content Placeholder 2">
            <a:extLst>
              <a:ext uri="{FF2B5EF4-FFF2-40B4-BE49-F238E27FC236}">
                <a16:creationId xmlns:a16="http://schemas.microsoft.com/office/drawing/2014/main" id="{1DEC64C5-4F39-17B2-110B-630DE8ACB221}"/>
              </a:ext>
            </a:extLst>
          </p:cNvPr>
          <p:cNvSpPr>
            <a:spLocks noGrp="1"/>
          </p:cNvSpPr>
          <p:nvPr>
            <p:ph idx="1"/>
          </p:nvPr>
        </p:nvSpPr>
        <p:spPr>
          <a:xfrm>
            <a:off x="1029113" y="1405914"/>
            <a:ext cx="9613861" cy="4046172"/>
          </a:xfrm>
        </p:spPr>
        <p:txBody>
          <a:bodyPr>
            <a:noAutofit/>
          </a:bodyPr>
          <a:lstStyle/>
          <a:p>
            <a:pPr lvl="0" algn="just">
              <a:buFont typeface="Wingdings" panose="05000000000000000000" pitchFamily="2" charset="2"/>
              <a:buChar char="q"/>
            </a:pPr>
            <a:r>
              <a:rPr lang="en-US" sz="3200" dirty="0">
                <a:solidFill>
                  <a:schemeClr val="tx1"/>
                </a:solidFill>
                <a:latin typeface="Times New Roman" pitchFamily="18" charset="0"/>
                <a:cs typeface="Times New Roman" pitchFamily="18" charset="0"/>
              </a:rPr>
              <a:t> When problem involves decision making to do specific task conditional statements can be used. </a:t>
            </a:r>
          </a:p>
          <a:p>
            <a:pPr lvl="0" algn="just">
              <a:buFont typeface="Wingdings" panose="05000000000000000000" pitchFamily="2" charset="2"/>
              <a:buChar char="q"/>
            </a:pPr>
            <a:r>
              <a:rPr lang="en-US" sz="3200" dirty="0">
                <a:solidFill>
                  <a:schemeClr val="tx1"/>
                </a:solidFill>
                <a:latin typeface="Times New Roman" pitchFamily="18" charset="0"/>
                <a:cs typeface="Times New Roman" pitchFamily="18" charset="0"/>
              </a:rPr>
              <a:t>The following are the conditional statements provided by Python.</a:t>
            </a:r>
          </a:p>
          <a:p>
            <a:pPr lvl="0" algn="just"/>
            <a:endParaRPr lang="en-US" sz="3200" dirty="0">
              <a:solidFill>
                <a:schemeClr val="tx1"/>
              </a:solidFill>
              <a:latin typeface="Times New Roman" pitchFamily="18" charset="0"/>
              <a:cs typeface="Times New Roman" pitchFamily="18" charset="0"/>
            </a:endParaRPr>
          </a:p>
          <a:p>
            <a:pPr marL="285750" indent="-285750">
              <a:buFont typeface="Wingdings" pitchFamily="2" charset="2"/>
              <a:buChar char="q"/>
            </a:pPr>
            <a:r>
              <a:rPr lang="en-US" sz="3200" dirty="0"/>
              <a:t>if</a:t>
            </a:r>
          </a:p>
          <a:p>
            <a:pPr marL="285750" indent="-285750">
              <a:buFont typeface="Wingdings" pitchFamily="2" charset="2"/>
              <a:buChar char="q"/>
            </a:pPr>
            <a:r>
              <a:rPr lang="en-US" sz="3200" dirty="0"/>
              <a:t>if-else</a:t>
            </a:r>
          </a:p>
          <a:p>
            <a:pPr marL="285750" indent="-285750">
              <a:buFont typeface="Wingdings" pitchFamily="2" charset="2"/>
              <a:buChar char="q"/>
            </a:pPr>
            <a:r>
              <a:rPr lang="en-US" sz="3200" dirty="0"/>
              <a:t>nested if </a:t>
            </a:r>
          </a:p>
          <a:p>
            <a:pPr marL="285750" indent="-285750">
              <a:buFont typeface="Wingdings" pitchFamily="2" charset="2"/>
              <a:buChar char="q"/>
            </a:pPr>
            <a:r>
              <a:rPr lang="en-US" sz="3200" dirty="0"/>
              <a:t>if-</a:t>
            </a:r>
            <a:r>
              <a:rPr lang="en-US" sz="3200" dirty="0" err="1"/>
              <a:t>elif</a:t>
            </a:r>
            <a:r>
              <a:rPr lang="en-US" sz="3200" dirty="0"/>
              <a:t> statements</a:t>
            </a:r>
            <a:endParaRPr lang="en-IN" sz="3200" dirty="0"/>
          </a:p>
        </p:txBody>
      </p:sp>
    </p:spTree>
    <p:extLst>
      <p:ext uri="{BB962C8B-B14F-4D97-AF65-F5344CB8AC3E}">
        <p14:creationId xmlns:p14="http://schemas.microsoft.com/office/powerpoint/2010/main" val="2412902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hape 465">
            <a:extLst>
              <a:ext uri="{FF2B5EF4-FFF2-40B4-BE49-F238E27FC236}">
                <a16:creationId xmlns:a16="http://schemas.microsoft.com/office/drawing/2014/main" id="{33A3BE24-7E6B-E2CA-18CD-A54DBD4C5B9E}"/>
              </a:ext>
            </a:extLst>
          </p:cNvPr>
          <p:cNvSpPr>
            <a:spLocks noGrp="1" noChangeArrowheads="1"/>
          </p:cNvSpPr>
          <p:nvPr>
            <p:ph type="title"/>
          </p:nvPr>
        </p:nvSpPr>
        <p:spPr bwMode="auto">
          <a:xfrm>
            <a:off x="791360" y="163987"/>
            <a:ext cx="3780639" cy="517525"/>
          </a:xfrm>
        </p:spPr>
        <p:txBody>
          <a:bodyPr wrap="square" lIns="28575" tIns="28575" rIns="28575" bIns="28575" numCol="1" anchorCtr="0" compatLnSpc="1">
            <a:prstTxWarp prst="textNoShape">
              <a:avLst/>
            </a:prstTxWarp>
            <a:normAutofit fontScale="90000"/>
          </a:bodyPr>
          <a:lstStyle/>
          <a:p>
            <a:pPr eaLnBrk="1" hangingPunct="1">
              <a:lnSpc>
                <a:spcPct val="100000"/>
              </a:lnSpc>
              <a:buClr>
                <a:srgbClr val="FFFF00"/>
              </a:buClr>
              <a:buSzPct val="25000"/>
            </a:pPr>
            <a:r>
              <a:rPr lang="en-IN" sz="5400" b="1" dirty="0">
                <a:solidFill>
                  <a:schemeClr val="tx1"/>
                </a:solidFill>
              </a:rPr>
              <a:t>Example 1</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466" name="Shape 466">
            <a:extLst>
              <a:ext uri="{FF2B5EF4-FFF2-40B4-BE49-F238E27FC236}">
                <a16:creationId xmlns:a16="http://schemas.microsoft.com/office/drawing/2014/main" id="{D9DC7EC6-F863-43C7-BBCA-233B4276CBB8}"/>
              </a:ext>
            </a:extLst>
          </p:cNvPr>
          <p:cNvSpPr txBox="1"/>
          <p:nvPr/>
        </p:nvSpPr>
        <p:spPr>
          <a:xfrm>
            <a:off x="263127" y="348629"/>
            <a:ext cx="6042058" cy="4321485"/>
          </a:xfrm>
          <a:prstGeom prst="rect">
            <a:avLst/>
          </a:prstGeom>
          <a:noFill/>
          <a:ln>
            <a:noFill/>
          </a:ln>
        </p:spPr>
        <p:txBody>
          <a:bodyPr lIns="0" tIns="0" rIns="0" bIns="0" anchor="ctr"/>
          <a:lstStyle/>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x = int(input("enter x:"))</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if x &lt; 2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print('small')</a:t>
            </a:r>
          </a:p>
          <a:p>
            <a:pPr eaLnBrk="1" fontAlgn="auto" hangingPunct="1">
              <a:spcBef>
                <a:spcPts val="0"/>
              </a:spcBef>
              <a:spcAft>
                <a:spcPts val="0"/>
              </a:spcAft>
              <a:buClr>
                <a:srgbClr val="FFFF00"/>
              </a:buClr>
              <a:buSzPct val="25000"/>
              <a:defRPr/>
            </a:pPr>
            <a:r>
              <a:rPr lang="en-US" sz="2800" b="1" dirty="0" err="1">
                <a:latin typeface="Courier"/>
                <a:ea typeface="Courier"/>
                <a:cs typeface="Courier"/>
                <a:sym typeface="Courier New"/>
              </a:rPr>
              <a:t>elif</a:t>
            </a:r>
            <a:r>
              <a:rPr lang="en-US" sz="2800" b="1" dirty="0">
                <a:latin typeface="Courier"/>
                <a:ea typeface="Courier"/>
                <a:cs typeface="Courier"/>
                <a:sym typeface="Courier New"/>
              </a:rPr>
              <a:t> x &lt; 10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print('Medium')</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else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print('LARGE')</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print('All done')</a:t>
            </a:r>
          </a:p>
        </p:txBody>
      </p:sp>
      <p:sp>
        <p:nvSpPr>
          <p:cNvPr id="467" name="Shape 467">
            <a:extLst>
              <a:ext uri="{FF2B5EF4-FFF2-40B4-BE49-F238E27FC236}">
                <a16:creationId xmlns:a16="http://schemas.microsoft.com/office/drawing/2014/main" id="{E4AD192F-7929-4306-A16D-2EB8205A59DA}"/>
              </a:ext>
            </a:extLst>
          </p:cNvPr>
          <p:cNvSpPr/>
          <p:nvPr/>
        </p:nvSpPr>
        <p:spPr>
          <a:xfrm>
            <a:off x="6502397" y="1059191"/>
            <a:ext cx="2354263" cy="976312"/>
          </a:xfrm>
          <a:prstGeom prst="diamond">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775" b="1" dirty="0">
                <a:latin typeface="Arial" charset="0"/>
                <a:ea typeface="Arial" charset="0"/>
                <a:cs typeface="Arial" charset="0"/>
                <a:sym typeface="Cabin"/>
              </a:rPr>
              <a:t>x &lt; 2</a:t>
            </a:r>
          </a:p>
        </p:txBody>
      </p:sp>
      <p:sp>
        <p:nvSpPr>
          <p:cNvPr id="38917" name="Shape 468">
            <a:extLst>
              <a:ext uri="{FF2B5EF4-FFF2-40B4-BE49-F238E27FC236}">
                <a16:creationId xmlns:a16="http://schemas.microsoft.com/office/drawing/2014/main" id="{6A240C37-A082-3354-A725-764CAD752B73}"/>
              </a:ext>
            </a:extLst>
          </p:cNvPr>
          <p:cNvSpPr txBox="1">
            <a:spLocks noChangeArrowheads="1"/>
          </p:cNvSpPr>
          <p:nvPr/>
        </p:nvSpPr>
        <p:spPr bwMode="auto">
          <a:xfrm>
            <a:off x="9320210" y="1125866"/>
            <a:ext cx="2295525" cy="841375"/>
          </a:xfrm>
          <a:prstGeom prst="rect">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print('small')</a:t>
            </a:r>
          </a:p>
        </p:txBody>
      </p:sp>
      <p:cxnSp>
        <p:nvCxnSpPr>
          <p:cNvPr id="38918" name="Shape 469">
            <a:extLst>
              <a:ext uri="{FF2B5EF4-FFF2-40B4-BE49-F238E27FC236}">
                <a16:creationId xmlns:a16="http://schemas.microsoft.com/office/drawing/2014/main" id="{BF50485D-FB2D-CF0A-B3E3-2C4DC5F02FB3}"/>
              </a:ext>
            </a:extLst>
          </p:cNvPr>
          <p:cNvCxnSpPr>
            <a:cxnSpLocks noChangeShapeType="1"/>
          </p:cNvCxnSpPr>
          <p:nvPr/>
        </p:nvCxnSpPr>
        <p:spPr bwMode="auto">
          <a:xfrm rot="10800000">
            <a:off x="8894760" y="1549728"/>
            <a:ext cx="396875" cy="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38919" name="Shape 470">
            <a:extLst>
              <a:ext uri="{FF2B5EF4-FFF2-40B4-BE49-F238E27FC236}">
                <a16:creationId xmlns:a16="http://schemas.microsoft.com/office/drawing/2014/main" id="{97A0134B-74FA-6BF7-0C01-5F403A182183}"/>
              </a:ext>
            </a:extLst>
          </p:cNvPr>
          <p:cNvCxnSpPr>
            <a:cxnSpLocks noChangeShapeType="1"/>
          </p:cNvCxnSpPr>
          <p:nvPr/>
        </p:nvCxnSpPr>
        <p:spPr bwMode="auto">
          <a:xfrm rot="10800000" flipH="1">
            <a:off x="7726360" y="4515178"/>
            <a:ext cx="4295775" cy="68263"/>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8920" name="Shape 471">
            <a:extLst>
              <a:ext uri="{FF2B5EF4-FFF2-40B4-BE49-F238E27FC236}">
                <a16:creationId xmlns:a16="http://schemas.microsoft.com/office/drawing/2014/main" id="{C9DAACA3-1B2E-D7E0-412C-91003BB85471}"/>
              </a:ext>
            </a:extLst>
          </p:cNvPr>
          <p:cNvSpPr txBox="1">
            <a:spLocks noChangeArrowheads="1"/>
          </p:cNvSpPr>
          <p:nvPr/>
        </p:nvSpPr>
        <p:spPr bwMode="auto">
          <a:xfrm>
            <a:off x="8447085" y="995691"/>
            <a:ext cx="522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yes</a:t>
            </a:r>
          </a:p>
        </p:txBody>
      </p:sp>
      <p:sp>
        <p:nvSpPr>
          <p:cNvPr id="38921" name="Shape 472">
            <a:extLst>
              <a:ext uri="{FF2B5EF4-FFF2-40B4-BE49-F238E27FC236}">
                <a16:creationId xmlns:a16="http://schemas.microsoft.com/office/drawing/2014/main" id="{8B11165E-163B-FD45-DEBF-A20B618835B0}"/>
              </a:ext>
            </a:extLst>
          </p:cNvPr>
          <p:cNvSpPr txBox="1">
            <a:spLocks noChangeArrowheads="1"/>
          </p:cNvSpPr>
          <p:nvPr/>
        </p:nvSpPr>
        <p:spPr bwMode="auto">
          <a:xfrm>
            <a:off x="7061980" y="1972003"/>
            <a:ext cx="44530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no</a:t>
            </a:r>
          </a:p>
        </p:txBody>
      </p:sp>
      <p:cxnSp>
        <p:nvCxnSpPr>
          <p:cNvPr id="38922" name="Shape 473">
            <a:extLst>
              <a:ext uri="{FF2B5EF4-FFF2-40B4-BE49-F238E27FC236}">
                <a16:creationId xmlns:a16="http://schemas.microsoft.com/office/drawing/2014/main" id="{36574CED-60A8-264A-46F1-D8C4A6E187A1}"/>
              </a:ext>
            </a:extLst>
          </p:cNvPr>
          <p:cNvCxnSpPr>
            <a:cxnSpLocks noChangeShapeType="1"/>
          </p:cNvCxnSpPr>
          <p:nvPr/>
        </p:nvCxnSpPr>
        <p:spPr bwMode="auto">
          <a:xfrm rot="10800000">
            <a:off x="12009435" y="1560841"/>
            <a:ext cx="25400" cy="2967037"/>
          </a:xfrm>
          <a:prstGeom prst="straightConnector1">
            <a:avLst/>
          </a:prstGeom>
          <a:noFill/>
          <a:ln w="635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38923" name="Shape 474">
            <a:extLst>
              <a:ext uri="{FF2B5EF4-FFF2-40B4-BE49-F238E27FC236}">
                <a16:creationId xmlns:a16="http://schemas.microsoft.com/office/drawing/2014/main" id="{AB5C1B93-6860-6FCF-8430-818E177E2D1F}"/>
              </a:ext>
            </a:extLst>
          </p:cNvPr>
          <p:cNvCxnSpPr>
            <a:cxnSpLocks noChangeShapeType="1"/>
          </p:cNvCxnSpPr>
          <p:nvPr/>
        </p:nvCxnSpPr>
        <p:spPr bwMode="auto">
          <a:xfrm rot="10800000">
            <a:off x="7689847" y="632153"/>
            <a:ext cx="3175" cy="454025"/>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38924" name="Shape 475">
            <a:extLst>
              <a:ext uri="{FF2B5EF4-FFF2-40B4-BE49-F238E27FC236}">
                <a16:creationId xmlns:a16="http://schemas.microsoft.com/office/drawing/2014/main" id="{150EBE75-FEFC-BA4F-FDEF-67DFBD91BD8D}"/>
              </a:ext>
            </a:extLst>
          </p:cNvPr>
          <p:cNvCxnSpPr>
            <a:cxnSpLocks noChangeShapeType="1"/>
          </p:cNvCxnSpPr>
          <p:nvPr/>
        </p:nvCxnSpPr>
        <p:spPr bwMode="auto">
          <a:xfrm rot="10800000" flipH="1">
            <a:off x="7693022" y="4402466"/>
            <a:ext cx="12700" cy="493712"/>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476" name="Shape 476">
            <a:extLst>
              <a:ext uri="{FF2B5EF4-FFF2-40B4-BE49-F238E27FC236}">
                <a16:creationId xmlns:a16="http://schemas.microsoft.com/office/drawing/2014/main" id="{D1030490-D101-486C-9E73-3A0011886618}"/>
              </a:ext>
            </a:extLst>
          </p:cNvPr>
          <p:cNvSpPr txBox="1"/>
          <p:nvPr/>
        </p:nvSpPr>
        <p:spPr>
          <a:xfrm>
            <a:off x="6510335" y="4877128"/>
            <a:ext cx="2297112" cy="639763"/>
          </a:xfrm>
          <a:prstGeom prst="rect">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475" b="1" dirty="0">
                <a:latin typeface="Arial" charset="0"/>
                <a:ea typeface="Arial" charset="0"/>
                <a:cs typeface="Arial" charset="0"/>
                <a:sym typeface="Cabin"/>
              </a:rPr>
              <a:t>print('All Done')</a:t>
            </a:r>
          </a:p>
        </p:txBody>
      </p:sp>
      <p:sp>
        <p:nvSpPr>
          <p:cNvPr id="477" name="Shape 477">
            <a:extLst>
              <a:ext uri="{FF2B5EF4-FFF2-40B4-BE49-F238E27FC236}">
                <a16:creationId xmlns:a16="http://schemas.microsoft.com/office/drawing/2014/main" id="{1CEC7E0E-A087-444A-84BF-0F1940979057}"/>
              </a:ext>
            </a:extLst>
          </p:cNvPr>
          <p:cNvSpPr/>
          <p:nvPr/>
        </p:nvSpPr>
        <p:spPr>
          <a:xfrm>
            <a:off x="6494460" y="2346653"/>
            <a:ext cx="2354262" cy="974725"/>
          </a:xfrm>
          <a:prstGeom prst="diamond">
            <a:avLst/>
          </a:prstGeom>
          <a:noFill/>
          <a:ln w="50800" cap="rnd" cmpd="sng">
            <a:solidFill>
              <a:schemeClr val="tx1"/>
            </a:solidFill>
            <a:prstDash val="solid"/>
            <a:miter/>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775" b="1" dirty="0">
                <a:latin typeface="Arial" charset="0"/>
                <a:ea typeface="Arial" charset="0"/>
                <a:cs typeface="Arial" charset="0"/>
                <a:sym typeface="Cabin"/>
              </a:rPr>
              <a:t>x &lt; 10</a:t>
            </a:r>
          </a:p>
        </p:txBody>
      </p:sp>
      <p:sp>
        <p:nvSpPr>
          <p:cNvPr id="38927" name="Shape 478">
            <a:extLst>
              <a:ext uri="{FF2B5EF4-FFF2-40B4-BE49-F238E27FC236}">
                <a16:creationId xmlns:a16="http://schemas.microsoft.com/office/drawing/2014/main" id="{CF963842-497E-4028-963A-4A6C2ADBAC4C}"/>
              </a:ext>
            </a:extLst>
          </p:cNvPr>
          <p:cNvSpPr txBox="1">
            <a:spLocks noChangeArrowheads="1"/>
          </p:cNvSpPr>
          <p:nvPr/>
        </p:nvSpPr>
        <p:spPr bwMode="auto">
          <a:xfrm>
            <a:off x="9310685" y="2413328"/>
            <a:ext cx="2297112" cy="841375"/>
          </a:xfrm>
          <a:prstGeom prst="rect">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print('Medium')</a:t>
            </a:r>
          </a:p>
        </p:txBody>
      </p:sp>
      <p:cxnSp>
        <p:nvCxnSpPr>
          <p:cNvPr id="38928" name="Shape 479">
            <a:extLst>
              <a:ext uri="{FF2B5EF4-FFF2-40B4-BE49-F238E27FC236}">
                <a16:creationId xmlns:a16="http://schemas.microsoft.com/office/drawing/2014/main" id="{9FE2D611-303C-D204-1561-D8E002922ACD}"/>
              </a:ext>
            </a:extLst>
          </p:cNvPr>
          <p:cNvCxnSpPr>
            <a:cxnSpLocks noChangeShapeType="1"/>
          </p:cNvCxnSpPr>
          <p:nvPr/>
        </p:nvCxnSpPr>
        <p:spPr bwMode="auto">
          <a:xfrm rot="10800000">
            <a:off x="8886822" y="2835603"/>
            <a:ext cx="396875" cy="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8929" name="Shape 480">
            <a:extLst>
              <a:ext uri="{FF2B5EF4-FFF2-40B4-BE49-F238E27FC236}">
                <a16:creationId xmlns:a16="http://schemas.microsoft.com/office/drawing/2014/main" id="{903030CC-FB71-41A5-6FAC-E0323BFA9D98}"/>
              </a:ext>
            </a:extLst>
          </p:cNvPr>
          <p:cNvSpPr txBox="1">
            <a:spLocks noChangeArrowheads="1"/>
          </p:cNvSpPr>
          <p:nvPr/>
        </p:nvSpPr>
        <p:spPr bwMode="auto">
          <a:xfrm>
            <a:off x="8548685" y="2324428"/>
            <a:ext cx="57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a:latin typeface="Arial" panose="020B0604020202020204" pitchFamily="34" charset="0"/>
                <a:cs typeface="Arial" panose="020B0604020202020204" pitchFamily="34" charset="0"/>
                <a:sym typeface="Cabin"/>
              </a:rPr>
              <a:t>yes</a:t>
            </a:r>
          </a:p>
        </p:txBody>
      </p:sp>
      <p:cxnSp>
        <p:nvCxnSpPr>
          <p:cNvPr id="38930" name="Shape 481">
            <a:extLst>
              <a:ext uri="{FF2B5EF4-FFF2-40B4-BE49-F238E27FC236}">
                <a16:creationId xmlns:a16="http://schemas.microsoft.com/office/drawing/2014/main" id="{37732AB5-7A62-EEE2-BCB8-6B36577AF92E}"/>
              </a:ext>
            </a:extLst>
          </p:cNvPr>
          <p:cNvCxnSpPr>
            <a:cxnSpLocks noChangeShapeType="1"/>
          </p:cNvCxnSpPr>
          <p:nvPr/>
        </p:nvCxnSpPr>
        <p:spPr bwMode="auto">
          <a:xfrm rot="10800000">
            <a:off x="11644310" y="1549728"/>
            <a:ext cx="396875" cy="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38931" name="Shape 482">
            <a:extLst>
              <a:ext uri="{FF2B5EF4-FFF2-40B4-BE49-F238E27FC236}">
                <a16:creationId xmlns:a16="http://schemas.microsoft.com/office/drawing/2014/main" id="{88E0519D-FDC1-0CD2-C119-4695E5B0C89A}"/>
              </a:ext>
            </a:extLst>
          </p:cNvPr>
          <p:cNvCxnSpPr>
            <a:cxnSpLocks noChangeShapeType="1"/>
          </p:cNvCxnSpPr>
          <p:nvPr/>
        </p:nvCxnSpPr>
        <p:spPr bwMode="auto">
          <a:xfrm rot="10800000">
            <a:off x="11620497" y="2827666"/>
            <a:ext cx="395288" cy="0"/>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38932" name="Shape 483">
            <a:extLst>
              <a:ext uri="{FF2B5EF4-FFF2-40B4-BE49-F238E27FC236}">
                <a16:creationId xmlns:a16="http://schemas.microsoft.com/office/drawing/2014/main" id="{AD82AD66-D77B-DE32-9ADD-B327A076268A}"/>
              </a:ext>
            </a:extLst>
          </p:cNvPr>
          <p:cNvCxnSpPr>
            <a:cxnSpLocks noChangeShapeType="1"/>
          </p:cNvCxnSpPr>
          <p:nvPr/>
        </p:nvCxnSpPr>
        <p:spPr bwMode="auto">
          <a:xfrm rot="10800000">
            <a:off x="7659685" y="2029153"/>
            <a:ext cx="0" cy="373063"/>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8933" name="Shape 484">
            <a:extLst>
              <a:ext uri="{FF2B5EF4-FFF2-40B4-BE49-F238E27FC236}">
                <a16:creationId xmlns:a16="http://schemas.microsoft.com/office/drawing/2014/main" id="{9583F4AA-9349-EFF7-1CDC-E9E0D5F0B5AB}"/>
              </a:ext>
            </a:extLst>
          </p:cNvPr>
          <p:cNvSpPr txBox="1">
            <a:spLocks noChangeArrowheads="1"/>
          </p:cNvSpPr>
          <p:nvPr/>
        </p:nvSpPr>
        <p:spPr bwMode="auto">
          <a:xfrm>
            <a:off x="6519860" y="3556328"/>
            <a:ext cx="2295525" cy="841375"/>
          </a:xfrm>
          <a:prstGeom prst="rect">
            <a:avLst/>
          </a:prstGeom>
          <a:noFill/>
          <a:ln w="508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print('LARGE')</a:t>
            </a:r>
          </a:p>
        </p:txBody>
      </p:sp>
      <p:cxnSp>
        <p:nvCxnSpPr>
          <p:cNvPr id="38934" name="Shape 485">
            <a:extLst>
              <a:ext uri="{FF2B5EF4-FFF2-40B4-BE49-F238E27FC236}">
                <a16:creationId xmlns:a16="http://schemas.microsoft.com/office/drawing/2014/main" id="{14D4C7FA-5D6B-FE74-F3B2-196A0D257627}"/>
              </a:ext>
            </a:extLst>
          </p:cNvPr>
          <p:cNvCxnSpPr>
            <a:cxnSpLocks noChangeShapeType="1"/>
          </p:cNvCxnSpPr>
          <p:nvPr/>
        </p:nvCxnSpPr>
        <p:spPr bwMode="auto">
          <a:xfrm rot="10800000" flipH="1">
            <a:off x="7693022" y="3316616"/>
            <a:ext cx="3175" cy="271462"/>
          </a:xfrm>
          <a:prstGeom prst="straightConnector1">
            <a:avLst/>
          </a:prstGeom>
          <a:noFill/>
          <a:ln w="635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8935" name="Shape 486">
            <a:extLst>
              <a:ext uri="{FF2B5EF4-FFF2-40B4-BE49-F238E27FC236}">
                <a16:creationId xmlns:a16="http://schemas.microsoft.com/office/drawing/2014/main" id="{BFCFAECD-0683-2394-CBA1-1A0410C7465F}"/>
              </a:ext>
            </a:extLst>
          </p:cNvPr>
          <p:cNvSpPr txBox="1">
            <a:spLocks noChangeArrowheads="1"/>
          </p:cNvSpPr>
          <p:nvPr/>
        </p:nvSpPr>
        <p:spPr bwMode="auto">
          <a:xfrm>
            <a:off x="6941924" y="3148341"/>
            <a:ext cx="43042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no</a:t>
            </a:r>
          </a:p>
        </p:txBody>
      </p:sp>
      <p:sp>
        <p:nvSpPr>
          <p:cNvPr id="38936" name="Shape 501">
            <a:extLst>
              <a:ext uri="{FF2B5EF4-FFF2-40B4-BE49-F238E27FC236}">
                <a16:creationId xmlns:a16="http://schemas.microsoft.com/office/drawing/2014/main" id="{7BFA3601-521C-0452-807D-F994884E2F1F}"/>
              </a:ext>
            </a:extLst>
          </p:cNvPr>
          <p:cNvSpPr txBox="1">
            <a:spLocks noChangeArrowheads="1"/>
          </p:cNvSpPr>
          <p:nvPr/>
        </p:nvSpPr>
        <p:spPr bwMode="auto">
          <a:xfrm>
            <a:off x="6359522" y="76528"/>
            <a:ext cx="2600325" cy="517525"/>
          </a:xfrm>
          <a:prstGeom prst="rect">
            <a:avLst/>
          </a:prstGeom>
          <a:noFill/>
          <a:ln w="50800" cap="rnd">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0000"/>
              </a:buClr>
              <a:buSzPct val="25000"/>
              <a:buFontTx/>
              <a:buNone/>
            </a:pPr>
            <a:r>
              <a:rPr lang="en-US" altLang="en-US" sz="2700" b="1">
                <a:latin typeface="Arial" panose="020B0604020202020204" pitchFamily="34" charset="0"/>
                <a:cs typeface="Arial" panose="020B0604020202020204" pitchFamily="34" charset="0"/>
                <a:sym typeface="Cabin"/>
              </a:rPr>
              <a:t>x = 20</a:t>
            </a:r>
          </a:p>
        </p:txBody>
      </p:sp>
      <p:sp>
        <p:nvSpPr>
          <p:cNvPr id="4" name="Rectangle 3">
            <a:extLst>
              <a:ext uri="{FF2B5EF4-FFF2-40B4-BE49-F238E27FC236}">
                <a16:creationId xmlns:a16="http://schemas.microsoft.com/office/drawing/2014/main" id="{A75BBEBE-1E1C-025E-2C7A-26DF6193CFA9}"/>
              </a:ext>
            </a:extLst>
          </p:cNvPr>
          <p:cNvSpPr/>
          <p:nvPr/>
        </p:nvSpPr>
        <p:spPr>
          <a:xfrm>
            <a:off x="3656010" y="4583442"/>
            <a:ext cx="2297112" cy="2062103"/>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enter x:20</a:t>
            </a:r>
          </a:p>
          <a:p>
            <a:pPr lvl="0" eaLnBrk="0" fontAlgn="base" hangingPunct="0">
              <a:spcBef>
                <a:spcPct val="0"/>
              </a:spcBef>
              <a:spcAft>
                <a:spcPct val="0"/>
              </a:spcAft>
            </a:pPr>
            <a:r>
              <a:rPr lang="en-US" sz="3200" b="1" dirty="0">
                <a:latin typeface="Times New Roman" pitchFamily="18" charset="0"/>
                <a:cs typeface="Times New Roman" pitchFamily="18" charset="0"/>
              </a:rPr>
              <a:t>LARGE</a:t>
            </a:r>
          </a:p>
          <a:p>
            <a:pPr lvl="0" eaLnBrk="0" fontAlgn="base" hangingPunct="0">
              <a:spcBef>
                <a:spcPct val="0"/>
              </a:spcBef>
              <a:spcAft>
                <a:spcPct val="0"/>
              </a:spcAft>
            </a:pPr>
            <a:r>
              <a:rPr lang="en-US" sz="3200" b="1" dirty="0">
                <a:latin typeface="Times New Roman" pitchFamily="18" charset="0"/>
                <a:cs typeface="Times New Roman" pitchFamily="18" charset="0"/>
              </a:rPr>
              <a:t>All done</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3645091-AEF9-6DE8-FAA9-AFC62A58022F}"/>
              </a:ext>
            </a:extLst>
          </p:cNvPr>
          <p:cNvSpPr txBox="1"/>
          <p:nvPr/>
        </p:nvSpPr>
        <p:spPr>
          <a:xfrm>
            <a:off x="9392309" y="4778027"/>
            <a:ext cx="2215488" cy="954107"/>
          </a:xfrm>
          <a:prstGeom prst="rect">
            <a:avLst/>
          </a:prstGeom>
          <a:noFill/>
        </p:spPr>
        <p:txBody>
          <a:bodyPr wrap="square" rtlCol="0">
            <a:spAutoFit/>
          </a:bodyPr>
          <a:lstStyle/>
          <a:p>
            <a:r>
              <a:rPr lang="en-IN" sz="2800" b="1" dirty="0">
                <a:solidFill>
                  <a:srgbClr val="0070C0"/>
                </a:solidFill>
              </a:rPr>
              <a:t>Multi way decision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02F89-1A88-482D-335E-B7E47CFEAB5E}"/>
              </a:ext>
            </a:extLst>
          </p:cNvPr>
          <p:cNvSpPr txBox="1">
            <a:spLocks/>
          </p:cNvSpPr>
          <p:nvPr/>
        </p:nvSpPr>
        <p:spPr>
          <a:xfrm>
            <a:off x="747860" y="909778"/>
            <a:ext cx="10328635" cy="594822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nSpc>
                <a:spcPct val="100000"/>
              </a:lnSpc>
              <a:spcBef>
                <a:spcPct val="20000"/>
              </a:spcBef>
              <a:buClrTx/>
              <a:buSzTx/>
              <a:buFont typeface="Wingdings" pitchFamily="2" charset="2"/>
              <a:buNone/>
              <a:defRPr/>
            </a:pPr>
            <a:r>
              <a:rPr lang="en-US" sz="2700" b="1" dirty="0">
                <a:solidFill>
                  <a:srgbClr val="FF0000"/>
                </a:solidFill>
                <a:latin typeface="Times New Roman" pitchFamily="18" charset="0"/>
                <a:cs typeface="Times New Roman" pitchFamily="18" charset="0"/>
              </a:rPr>
              <a:t># if </a:t>
            </a:r>
            <a:r>
              <a:rPr lang="en-US" sz="2700" b="1" dirty="0" err="1">
                <a:solidFill>
                  <a:srgbClr val="FF0000"/>
                </a:solidFill>
                <a:latin typeface="Times New Roman" pitchFamily="18" charset="0"/>
                <a:cs typeface="Times New Roman" pitchFamily="18" charset="0"/>
              </a:rPr>
              <a:t>elif</a:t>
            </a:r>
            <a:r>
              <a:rPr lang="en-US" sz="2700" b="1" dirty="0">
                <a:solidFill>
                  <a:srgbClr val="FF0000"/>
                </a:solidFill>
                <a:latin typeface="Times New Roman" pitchFamily="18" charset="0"/>
                <a:cs typeface="Times New Roman" pitchFamily="18" charset="0"/>
              </a:rPr>
              <a:t> else statement example</a:t>
            </a:r>
            <a:endParaRPr lang="en-US" sz="2700" b="1" dirty="0">
              <a:latin typeface="Times New Roman" pitchFamily="18" charset="0"/>
              <a:cs typeface="Times New Roman" pitchFamily="18" charset="0"/>
            </a:endParaRPr>
          </a:p>
          <a:p>
            <a:pPr marL="342900" indent="-342900">
              <a:lnSpc>
                <a:spcPct val="100000"/>
              </a:lnSpc>
              <a:spcBef>
                <a:spcPct val="20000"/>
              </a:spcBef>
              <a:buClrTx/>
              <a:buSzTx/>
              <a:buFont typeface="Arial" pitchFamily="34" charset="0"/>
              <a:buNone/>
              <a:defRPr/>
            </a:pP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 25</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if (</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 10):</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is 10")</a:t>
            </a:r>
          </a:p>
          <a:p>
            <a:pPr marL="342900" indent="-342900">
              <a:lnSpc>
                <a:spcPct val="100000"/>
              </a:lnSpc>
              <a:spcBef>
                <a:spcPct val="20000"/>
              </a:spcBef>
              <a:buClrTx/>
              <a:buSzTx/>
              <a:buFont typeface="Arial" pitchFamily="34" charset="0"/>
              <a:buNone/>
              <a:defRPr/>
            </a:pPr>
            <a:r>
              <a:rPr lang="en-US" sz="2700" b="1" dirty="0" err="1">
                <a:latin typeface="Times New Roman" pitchFamily="18" charset="0"/>
                <a:cs typeface="Times New Roman" pitchFamily="18" charset="0"/>
              </a:rPr>
              <a:t>elif</a:t>
            </a:r>
            <a:r>
              <a:rPr lang="en-US" sz="2700" b="1" dirty="0">
                <a:latin typeface="Times New Roman" pitchFamily="18" charset="0"/>
                <a:cs typeface="Times New Roman" pitchFamily="18" charset="0"/>
              </a:rPr>
              <a:t> (</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 15):</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is 15")</a:t>
            </a:r>
          </a:p>
          <a:p>
            <a:pPr marL="342900" indent="-342900">
              <a:lnSpc>
                <a:spcPct val="100000"/>
              </a:lnSpc>
              <a:spcBef>
                <a:spcPct val="20000"/>
              </a:spcBef>
              <a:buClrTx/>
              <a:buSzTx/>
              <a:buFont typeface="Arial" pitchFamily="34" charset="0"/>
              <a:buNone/>
              <a:defRPr/>
            </a:pPr>
            <a:r>
              <a:rPr lang="en-US" sz="2700" b="1" dirty="0" err="1">
                <a:latin typeface="Times New Roman" pitchFamily="18" charset="0"/>
                <a:cs typeface="Times New Roman" pitchFamily="18" charset="0"/>
              </a:rPr>
              <a:t>elif</a:t>
            </a:r>
            <a:r>
              <a:rPr lang="en-US" sz="2700" b="1" dirty="0">
                <a:latin typeface="Times New Roman" pitchFamily="18" charset="0"/>
                <a:cs typeface="Times New Roman" pitchFamily="18" charset="0"/>
              </a:rPr>
              <a:t> (</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 20):</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is 20")</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else:</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a:t>
            </a:r>
            <a:r>
              <a:rPr lang="en-US" sz="2700" b="1" dirty="0" err="1">
                <a:latin typeface="Times New Roman" pitchFamily="18" charset="0"/>
                <a:cs typeface="Times New Roman" pitchFamily="18" charset="0"/>
              </a:rPr>
              <a:t>i</a:t>
            </a:r>
            <a:r>
              <a:rPr lang="en-US" sz="2700" b="1" dirty="0">
                <a:latin typeface="Times New Roman" pitchFamily="18" charset="0"/>
                <a:cs typeface="Times New Roman" pitchFamily="18" charset="0"/>
              </a:rPr>
              <a:t> is greater than 20")</a:t>
            </a:r>
            <a:endParaRPr lang="en-IN" sz="2700" b="1" dirty="0"/>
          </a:p>
        </p:txBody>
      </p:sp>
      <p:sp>
        <p:nvSpPr>
          <p:cNvPr id="7" name="Title 1">
            <a:extLst>
              <a:ext uri="{FF2B5EF4-FFF2-40B4-BE49-F238E27FC236}">
                <a16:creationId xmlns:a16="http://schemas.microsoft.com/office/drawing/2014/main" id="{1B06275A-00B4-7CEC-2B54-5C66BDCAAE84}"/>
              </a:ext>
            </a:extLst>
          </p:cNvPr>
          <p:cNvSpPr>
            <a:spLocks noGrp="1"/>
          </p:cNvSpPr>
          <p:nvPr>
            <p:ph type="title"/>
          </p:nvPr>
        </p:nvSpPr>
        <p:spPr>
          <a:xfrm>
            <a:off x="1066800" y="41664"/>
            <a:ext cx="10058400" cy="778560"/>
          </a:xfrm>
        </p:spPr>
        <p:txBody>
          <a:bodyPr vert="horz" lIns="91440" tIns="45720" rIns="91440" bIns="45720" rtlCol="0" anchor="b">
            <a:normAutofit fontScale="90000"/>
          </a:bodyPr>
          <a:lstStyle/>
          <a:p>
            <a:pPr algn="ctr"/>
            <a:r>
              <a:rPr lang="en-IN" sz="6000" b="1" dirty="0">
                <a:solidFill>
                  <a:schemeClr val="tx1"/>
                </a:solidFill>
              </a:rPr>
              <a:t>Example 2</a:t>
            </a:r>
          </a:p>
        </p:txBody>
      </p:sp>
      <p:sp>
        <p:nvSpPr>
          <p:cNvPr id="8" name="Rectangle 7">
            <a:extLst>
              <a:ext uri="{FF2B5EF4-FFF2-40B4-BE49-F238E27FC236}">
                <a16:creationId xmlns:a16="http://schemas.microsoft.com/office/drawing/2014/main" id="{3AF0F46B-2A53-B830-0CFE-68BC0D402A7E}"/>
              </a:ext>
            </a:extLst>
          </p:cNvPr>
          <p:cNvSpPr/>
          <p:nvPr/>
        </p:nvSpPr>
        <p:spPr>
          <a:xfrm>
            <a:off x="7117237" y="2467840"/>
            <a:ext cx="4119514"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err="1">
                <a:latin typeface="Times New Roman" pitchFamily="18" charset="0"/>
                <a:cs typeface="Times New Roman" pitchFamily="18" charset="0"/>
              </a:rPr>
              <a:t>i</a:t>
            </a:r>
            <a:r>
              <a:rPr lang="en-US" sz="3200" b="1" dirty="0">
                <a:latin typeface="Times New Roman" pitchFamily="18" charset="0"/>
                <a:cs typeface="Times New Roman" pitchFamily="18" charset="0"/>
              </a:rPr>
              <a:t> is greater than 20</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86046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02F89-1A88-482D-335E-B7E47CFEAB5E}"/>
              </a:ext>
            </a:extLst>
          </p:cNvPr>
          <p:cNvSpPr txBox="1">
            <a:spLocks/>
          </p:cNvSpPr>
          <p:nvPr/>
        </p:nvSpPr>
        <p:spPr>
          <a:xfrm>
            <a:off x="747860" y="909778"/>
            <a:ext cx="10328635" cy="594822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nSpc>
                <a:spcPct val="100000"/>
              </a:lnSpc>
              <a:spcBef>
                <a:spcPct val="20000"/>
              </a:spcBef>
              <a:buClrTx/>
              <a:buSzTx/>
              <a:buFont typeface="Wingdings" pitchFamily="2" charset="2"/>
              <a:buNone/>
              <a:defRPr/>
            </a:pPr>
            <a:r>
              <a:rPr lang="en-US" sz="2700" b="1" dirty="0">
                <a:solidFill>
                  <a:srgbClr val="FF0000"/>
                </a:solidFill>
                <a:latin typeface="Times New Roman" pitchFamily="18" charset="0"/>
                <a:cs typeface="Times New Roman" pitchFamily="18" charset="0"/>
              </a:rPr>
              <a:t># if </a:t>
            </a:r>
            <a:r>
              <a:rPr lang="en-US" sz="2700" b="1" dirty="0" err="1">
                <a:solidFill>
                  <a:srgbClr val="FF0000"/>
                </a:solidFill>
                <a:latin typeface="Times New Roman" pitchFamily="18" charset="0"/>
                <a:cs typeface="Times New Roman" pitchFamily="18" charset="0"/>
              </a:rPr>
              <a:t>elif</a:t>
            </a:r>
            <a:r>
              <a:rPr lang="en-US" sz="2700" b="1" dirty="0">
                <a:solidFill>
                  <a:srgbClr val="FF0000"/>
                </a:solidFill>
                <a:latin typeface="Times New Roman" pitchFamily="18" charset="0"/>
                <a:cs typeface="Times New Roman" pitchFamily="18" charset="0"/>
              </a:rPr>
              <a:t> else statement example</a:t>
            </a:r>
            <a:endParaRPr lang="en-US" sz="2700" b="1" dirty="0">
              <a:latin typeface="Times New Roman" pitchFamily="18" charset="0"/>
              <a:cs typeface="Times New Roman" pitchFamily="18" charset="0"/>
            </a:endParaRP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letter = "D"</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if letter == "B":</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print("letter is B")</a:t>
            </a:r>
          </a:p>
          <a:p>
            <a:pPr marL="342900" indent="-342900">
              <a:lnSpc>
                <a:spcPct val="100000"/>
              </a:lnSpc>
              <a:spcBef>
                <a:spcPct val="20000"/>
              </a:spcBef>
              <a:buClrTx/>
              <a:buSzTx/>
              <a:buFont typeface="Arial" pitchFamily="34" charset="0"/>
              <a:buNone/>
              <a:defRPr/>
            </a:pPr>
            <a:r>
              <a:rPr lang="en-US" sz="2700" b="1" dirty="0" err="1">
                <a:latin typeface="Times New Roman" pitchFamily="18" charset="0"/>
                <a:cs typeface="Times New Roman" pitchFamily="18" charset="0"/>
              </a:rPr>
              <a:t>elif</a:t>
            </a:r>
            <a:r>
              <a:rPr lang="en-US" sz="2700" b="1" dirty="0">
                <a:latin typeface="Times New Roman" pitchFamily="18" charset="0"/>
                <a:cs typeface="Times New Roman" pitchFamily="18" charset="0"/>
              </a:rPr>
              <a:t> letter =="C":</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print("letter is C")</a:t>
            </a:r>
          </a:p>
          <a:p>
            <a:pPr marL="342900" indent="-342900">
              <a:lnSpc>
                <a:spcPct val="100000"/>
              </a:lnSpc>
              <a:spcBef>
                <a:spcPct val="20000"/>
              </a:spcBef>
              <a:buClrTx/>
              <a:buSzTx/>
              <a:buFont typeface="Arial" pitchFamily="34" charset="0"/>
              <a:buNone/>
              <a:defRPr/>
            </a:pPr>
            <a:r>
              <a:rPr lang="en-US" sz="2700" b="1" dirty="0" err="1">
                <a:latin typeface="Times New Roman" pitchFamily="18" charset="0"/>
                <a:cs typeface="Times New Roman" pitchFamily="18" charset="0"/>
              </a:rPr>
              <a:t>elif</a:t>
            </a:r>
            <a:r>
              <a:rPr lang="en-US" sz="2700" b="1" dirty="0">
                <a:latin typeface="Times New Roman" pitchFamily="18" charset="0"/>
                <a:cs typeface="Times New Roman" pitchFamily="18" charset="0"/>
              </a:rPr>
              <a:t> letter == "A":</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print("letter is A")</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else:</a:t>
            </a:r>
          </a:p>
          <a:p>
            <a:pPr marL="342900" indent="-342900">
              <a:lnSpc>
                <a:spcPct val="100000"/>
              </a:lnSpc>
              <a:spcBef>
                <a:spcPct val="20000"/>
              </a:spcBef>
              <a:buClrTx/>
              <a:buSzTx/>
              <a:buFont typeface="Arial" pitchFamily="34" charset="0"/>
              <a:buNone/>
              <a:defRPr/>
            </a:pPr>
            <a:r>
              <a:rPr lang="en-US" sz="2700" b="1" dirty="0">
                <a:latin typeface="Times New Roman" pitchFamily="18" charset="0"/>
                <a:cs typeface="Times New Roman" pitchFamily="18" charset="0"/>
              </a:rPr>
              <a:t>    print("letter is neither A,B or C")</a:t>
            </a:r>
            <a:endParaRPr lang="en-IN" sz="2700" b="1" dirty="0"/>
          </a:p>
        </p:txBody>
      </p:sp>
      <p:sp>
        <p:nvSpPr>
          <p:cNvPr id="7" name="Title 1">
            <a:extLst>
              <a:ext uri="{FF2B5EF4-FFF2-40B4-BE49-F238E27FC236}">
                <a16:creationId xmlns:a16="http://schemas.microsoft.com/office/drawing/2014/main" id="{1B06275A-00B4-7CEC-2B54-5C66BDCAAE84}"/>
              </a:ext>
            </a:extLst>
          </p:cNvPr>
          <p:cNvSpPr>
            <a:spLocks noGrp="1"/>
          </p:cNvSpPr>
          <p:nvPr>
            <p:ph type="title"/>
          </p:nvPr>
        </p:nvSpPr>
        <p:spPr>
          <a:xfrm>
            <a:off x="1066800" y="41664"/>
            <a:ext cx="10058400" cy="778560"/>
          </a:xfrm>
        </p:spPr>
        <p:txBody>
          <a:bodyPr vert="horz" lIns="91440" tIns="45720" rIns="91440" bIns="45720" rtlCol="0" anchor="b">
            <a:normAutofit fontScale="90000"/>
          </a:bodyPr>
          <a:lstStyle/>
          <a:p>
            <a:pPr algn="ctr"/>
            <a:r>
              <a:rPr lang="en-IN" sz="6000" b="1" dirty="0">
                <a:solidFill>
                  <a:schemeClr val="tx1"/>
                </a:solidFill>
              </a:rPr>
              <a:t>Example 3</a:t>
            </a:r>
          </a:p>
        </p:txBody>
      </p:sp>
      <p:sp>
        <p:nvSpPr>
          <p:cNvPr id="8" name="Rectangle 7">
            <a:extLst>
              <a:ext uri="{FF2B5EF4-FFF2-40B4-BE49-F238E27FC236}">
                <a16:creationId xmlns:a16="http://schemas.microsoft.com/office/drawing/2014/main" id="{3AF0F46B-2A53-B830-0CFE-68BC0D402A7E}"/>
              </a:ext>
            </a:extLst>
          </p:cNvPr>
          <p:cNvSpPr/>
          <p:nvPr/>
        </p:nvSpPr>
        <p:spPr>
          <a:xfrm>
            <a:off x="6985262" y="2458413"/>
            <a:ext cx="4685122"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letter is neither A,B or C</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835600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79D4-0BFB-E05A-532D-04F846E20C91}"/>
              </a:ext>
            </a:extLst>
          </p:cNvPr>
          <p:cNvSpPr>
            <a:spLocks noGrp="1"/>
          </p:cNvSpPr>
          <p:nvPr>
            <p:ph type="title"/>
          </p:nvPr>
        </p:nvSpPr>
        <p:spPr>
          <a:xfrm>
            <a:off x="1069848" y="484632"/>
            <a:ext cx="10058400" cy="618304"/>
          </a:xfrm>
        </p:spPr>
        <p:txBody>
          <a:bodyPr vert="horz" lIns="91440" tIns="45720" rIns="91440" bIns="45720" rtlCol="0" anchor="b">
            <a:normAutofit fontScale="90000"/>
          </a:bodyPr>
          <a:lstStyle/>
          <a:p>
            <a:pPr algn="ctr"/>
            <a:r>
              <a:rPr lang="en-US" sz="6000" b="1" dirty="0">
                <a:solidFill>
                  <a:schemeClr val="tx1"/>
                </a:solidFill>
              </a:rPr>
              <a:t>Multiple Conditions</a:t>
            </a:r>
            <a:endParaRPr lang="en-IN" sz="6000" b="1" dirty="0">
              <a:solidFill>
                <a:schemeClr val="tx1"/>
              </a:solidFill>
            </a:endParaRPr>
          </a:p>
        </p:txBody>
      </p:sp>
      <p:sp>
        <p:nvSpPr>
          <p:cNvPr id="3" name="Content Placeholder 2">
            <a:extLst>
              <a:ext uri="{FF2B5EF4-FFF2-40B4-BE49-F238E27FC236}">
                <a16:creationId xmlns:a16="http://schemas.microsoft.com/office/drawing/2014/main" id="{3853D1F0-0B92-2B98-48D9-E19072299B3E}"/>
              </a:ext>
            </a:extLst>
          </p:cNvPr>
          <p:cNvSpPr>
            <a:spLocks noGrp="1"/>
          </p:cNvSpPr>
          <p:nvPr>
            <p:ph idx="1"/>
          </p:nvPr>
        </p:nvSpPr>
        <p:spPr>
          <a:xfrm>
            <a:off x="787044" y="1254142"/>
            <a:ext cx="10058400" cy="5328382"/>
          </a:xfrm>
          <a:noFill/>
        </p:spPr>
        <p:txBody>
          <a:bodyPr wrap="square">
            <a:spAutoFit/>
          </a:bodyPr>
          <a:lstStyle/>
          <a:p>
            <a:pPr marL="457200" indent="-457200" algn="just" defTabSz="457200">
              <a:lnSpc>
                <a:spcPct val="100000"/>
              </a:lnSpc>
              <a:buChar char="q"/>
            </a:pPr>
            <a:r>
              <a:rPr lang="en-US" sz="3200" dirty="0">
                <a:latin typeface="Times New Roman" pitchFamily="18" charset="0"/>
                <a:cs typeface="Times New Roman" pitchFamily="18" charset="0"/>
              </a:rPr>
              <a:t>Multiple conditions can be checked in a ‘if’ statement using logical operators ‘and’ and ‘or’. </a:t>
            </a:r>
          </a:p>
          <a:p>
            <a:pPr marL="457200" indent="-457200" algn="just" defTabSz="457200">
              <a:lnSpc>
                <a:spcPct val="100000"/>
              </a:lnSpc>
              <a:buChar char="q"/>
            </a:pPr>
            <a:r>
              <a:rPr lang="en-US" sz="3200" dirty="0">
                <a:latin typeface="Times New Roman" pitchFamily="18" charset="0"/>
                <a:cs typeface="Times New Roman" pitchFamily="18" charset="0"/>
              </a:rPr>
              <a:t>Python code to print ‘excellent’ if mark1 and mark2 is greater than or equal to 90, print ‘good’ if mark1 or mark2 is greater than or equal to 90, print ‘need to improve’ if both mark1 and mark2 are lesser than 90</a:t>
            </a:r>
          </a:p>
          <a:p>
            <a:pPr marL="457200" indent="-457200" algn="just" defTabSz="457200">
              <a:lnSpc>
                <a:spcPct val="200000"/>
              </a:lnSpc>
              <a:buChar char="q"/>
            </a:pPr>
            <a:endParaRPr lang="en-IN" sz="3200" dirty="0">
              <a:latin typeface="Times New Roman" pitchFamily="18" charset="0"/>
              <a:cs typeface="Times New Roman" pitchFamily="18" charset="0"/>
            </a:endParaRPr>
          </a:p>
          <a:p>
            <a:pPr marL="457200" indent="-457200" algn="just" defTabSz="457200">
              <a:lnSpc>
                <a:spcPct val="200000"/>
              </a:lnSpc>
              <a:buChar char="q"/>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2431951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402F89-1A88-482D-335E-B7E47CFEAB5E}"/>
              </a:ext>
            </a:extLst>
          </p:cNvPr>
          <p:cNvSpPr txBox="1">
            <a:spLocks/>
          </p:cNvSpPr>
          <p:nvPr/>
        </p:nvSpPr>
        <p:spPr>
          <a:xfrm>
            <a:off x="691299" y="909778"/>
            <a:ext cx="10328635" cy="594822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nSpc>
                <a:spcPct val="100000"/>
              </a:lnSpc>
              <a:spcBef>
                <a:spcPct val="20000"/>
              </a:spcBef>
              <a:buClrTx/>
              <a:buSzTx/>
              <a:buFont typeface="Wingdings" pitchFamily="2" charset="2"/>
              <a:buNone/>
              <a:defRPr/>
            </a:pPr>
            <a:r>
              <a:rPr lang="en-US" sz="3200" b="1" dirty="0">
                <a:solidFill>
                  <a:srgbClr val="FF0000"/>
                </a:solidFill>
                <a:latin typeface="Times New Roman" pitchFamily="18" charset="0"/>
                <a:cs typeface="Times New Roman" pitchFamily="18" charset="0"/>
              </a:rPr>
              <a:t># multiple condition example</a:t>
            </a:r>
            <a:endParaRPr lang="en-US" sz="3200" b="1" dirty="0">
              <a:latin typeface="Times New Roman" pitchFamily="18" charset="0"/>
              <a:cs typeface="Times New Roman" pitchFamily="18" charset="0"/>
            </a:endParaRP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mark1 = int(input("Enter mark1:"))    </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mark2 = int(input("Enter mark2:"))  </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if mark1&gt;=90 and mark2&gt;=90:</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	print("excellent")</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if mark1&gt;=75 or mark2 &gt;= 80:</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	print("good")</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else:</a:t>
            </a:r>
          </a:p>
          <a:p>
            <a:pPr marL="342900" indent="-342900">
              <a:lnSpc>
                <a:spcPct val="100000"/>
              </a:lnSpc>
              <a:spcBef>
                <a:spcPct val="20000"/>
              </a:spcBef>
              <a:buClrTx/>
              <a:buSzTx/>
              <a:buFont typeface="Arial" pitchFamily="34" charset="0"/>
              <a:buNone/>
              <a:defRPr/>
            </a:pPr>
            <a:r>
              <a:rPr lang="en-US" sz="3200" b="1" dirty="0">
                <a:latin typeface="Times New Roman" pitchFamily="18" charset="0"/>
                <a:cs typeface="Times New Roman" pitchFamily="18" charset="0"/>
              </a:rPr>
              <a:t>	print("needs to improve")</a:t>
            </a:r>
            <a:endParaRPr lang="en-IN" sz="3200" b="1" dirty="0"/>
          </a:p>
        </p:txBody>
      </p:sp>
      <p:sp>
        <p:nvSpPr>
          <p:cNvPr id="7" name="Title 1">
            <a:extLst>
              <a:ext uri="{FF2B5EF4-FFF2-40B4-BE49-F238E27FC236}">
                <a16:creationId xmlns:a16="http://schemas.microsoft.com/office/drawing/2014/main" id="{1B06275A-00B4-7CEC-2B54-5C66BDCAAE84}"/>
              </a:ext>
            </a:extLst>
          </p:cNvPr>
          <p:cNvSpPr>
            <a:spLocks noGrp="1"/>
          </p:cNvSpPr>
          <p:nvPr>
            <p:ph type="title"/>
          </p:nvPr>
        </p:nvSpPr>
        <p:spPr>
          <a:xfrm>
            <a:off x="1066800" y="41664"/>
            <a:ext cx="10058400" cy="778560"/>
          </a:xfrm>
        </p:spPr>
        <p:txBody>
          <a:bodyPr vert="horz" lIns="91440" tIns="45720" rIns="91440" bIns="45720" rtlCol="0" anchor="b">
            <a:normAutofit fontScale="90000"/>
          </a:bodyPr>
          <a:lstStyle/>
          <a:p>
            <a:pPr algn="ctr"/>
            <a:r>
              <a:rPr lang="en-IN" sz="6000" b="1" dirty="0">
                <a:solidFill>
                  <a:schemeClr val="tx1"/>
                </a:solidFill>
              </a:rPr>
              <a:t>Example 1</a:t>
            </a:r>
          </a:p>
        </p:txBody>
      </p:sp>
      <p:sp>
        <p:nvSpPr>
          <p:cNvPr id="8" name="Rectangle 7">
            <a:extLst>
              <a:ext uri="{FF2B5EF4-FFF2-40B4-BE49-F238E27FC236}">
                <a16:creationId xmlns:a16="http://schemas.microsoft.com/office/drawing/2014/main" id="{3AF0F46B-2A53-B830-0CFE-68BC0D402A7E}"/>
              </a:ext>
            </a:extLst>
          </p:cNvPr>
          <p:cNvSpPr/>
          <p:nvPr/>
        </p:nvSpPr>
        <p:spPr>
          <a:xfrm>
            <a:off x="8374144" y="2517062"/>
            <a:ext cx="3258532" cy="2554545"/>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Enter mark1:20</a:t>
            </a:r>
          </a:p>
          <a:p>
            <a:pPr lvl="0" eaLnBrk="0" fontAlgn="base" hangingPunct="0">
              <a:spcBef>
                <a:spcPct val="0"/>
              </a:spcBef>
              <a:spcAft>
                <a:spcPct val="0"/>
              </a:spcAft>
            </a:pPr>
            <a:endParaRPr lang="en-US" sz="3200" b="1" dirty="0">
              <a:latin typeface="Times New Roman" pitchFamily="18" charset="0"/>
              <a:cs typeface="Times New Roman" pitchFamily="18" charset="0"/>
            </a:endParaRPr>
          </a:p>
          <a:p>
            <a:pPr lvl="0" eaLnBrk="0" fontAlgn="base" hangingPunct="0">
              <a:spcBef>
                <a:spcPct val="0"/>
              </a:spcBef>
              <a:spcAft>
                <a:spcPct val="0"/>
              </a:spcAft>
            </a:pPr>
            <a:r>
              <a:rPr lang="en-US" sz="3200" b="1" dirty="0">
                <a:latin typeface="Times New Roman" pitchFamily="18" charset="0"/>
                <a:cs typeface="Times New Roman" pitchFamily="18" charset="0"/>
              </a:rPr>
              <a:t>Enter mark1:60</a:t>
            </a:r>
          </a:p>
          <a:p>
            <a:pPr lvl="0" eaLnBrk="0" fontAlgn="base" hangingPunct="0">
              <a:spcBef>
                <a:spcPct val="0"/>
              </a:spcBef>
              <a:spcAft>
                <a:spcPct val="0"/>
              </a:spcAft>
            </a:pPr>
            <a:r>
              <a:rPr lang="en-US" sz="3200" b="1" dirty="0">
                <a:latin typeface="Times New Roman" pitchFamily="18" charset="0"/>
                <a:cs typeface="Times New Roman" pitchFamily="18" charset="0"/>
              </a:rPr>
              <a:t>needs to improve</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9068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4874-9ED2-777F-6538-459686152E0E}"/>
              </a:ext>
            </a:extLst>
          </p:cNvPr>
          <p:cNvSpPr>
            <a:spLocks noGrp="1"/>
          </p:cNvSpPr>
          <p:nvPr>
            <p:ph type="title"/>
          </p:nvPr>
        </p:nvSpPr>
        <p:spPr>
          <a:xfrm>
            <a:off x="1066800" y="98134"/>
            <a:ext cx="10058400" cy="646584"/>
          </a:xfrm>
        </p:spPr>
        <p:txBody>
          <a:bodyPr vert="horz" lIns="91440" tIns="45720" rIns="91440" bIns="45720" rtlCol="0" anchor="b">
            <a:normAutofit fontScale="90000"/>
          </a:bodyPr>
          <a:lstStyle/>
          <a:p>
            <a:pPr algn="ctr"/>
            <a:r>
              <a:rPr lang="en-IN" sz="6000" b="1" dirty="0">
                <a:solidFill>
                  <a:schemeClr val="tx1"/>
                </a:solidFill>
              </a:rPr>
              <a:t>Task</a:t>
            </a:r>
          </a:p>
        </p:txBody>
      </p:sp>
      <p:sp>
        <p:nvSpPr>
          <p:cNvPr id="3" name="Content Placeholder 2">
            <a:extLst>
              <a:ext uri="{FF2B5EF4-FFF2-40B4-BE49-F238E27FC236}">
                <a16:creationId xmlns:a16="http://schemas.microsoft.com/office/drawing/2014/main" id="{2849E77F-0C9D-4731-2AE9-24F004E1C9D6}"/>
              </a:ext>
            </a:extLst>
          </p:cNvPr>
          <p:cNvSpPr>
            <a:spLocks noGrp="1"/>
          </p:cNvSpPr>
          <p:nvPr>
            <p:ph idx="1"/>
          </p:nvPr>
        </p:nvSpPr>
        <p:spPr>
          <a:xfrm>
            <a:off x="212008" y="902128"/>
            <a:ext cx="11788313" cy="5724915"/>
          </a:xfrm>
        </p:spPr>
        <p:txBody>
          <a:bodyPr>
            <a:normAutofit lnSpcReduction="10000"/>
          </a:bodyPr>
          <a:lstStyle/>
          <a:p>
            <a:pPr marL="457200" indent="-457200">
              <a:buFont typeface="+mj-lt"/>
              <a:buAutoNum type="arabicPeriod"/>
            </a:pPr>
            <a:r>
              <a:rPr lang="en-IN" sz="3000" b="1" dirty="0">
                <a:latin typeface="Times New Roman" panose="02020603050405020304" pitchFamily="18" charset="0"/>
                <a:cs typeface="Times New Roman" panose="02020603050405020304" pitchFamily="18" charset="0"/>
              </a:rPr>
              <a:t>Write a program to print the largest of 3 numbers.</a:t>
            </a:r>
          </a:p>
          <a:p>
            <a:pPr marL="457200" indent="-457200">
              <a:buFont typeface="+mj-lt"/>
              <a:buAutoNum type="arabicPeriod"/>
            </a:pPr>
            <a:r>
              <a:rPr lang="en-IN" sz="3000" b="1" dirty="0">
                <a:latin typeface="Times New Roman" panose="02020603050405020304" pitchFamily="18" charset="0"/>
                <a:cs typeface="Times New Roman" panose="02020603050405020304" pitchFamily="18" charset="0"/>
              </a:rPr>
              <a:t>Write a program to check whether a person is eligible to vote or not. [The person should be above 18]</a:t>
            </a:r>
          </a:p>
          <a:p>
            <a:pPr marL="457200" indent="-457200">
              <a:buFont typeface="+mj-lt"/>
              <a:buAutoNum type="arabicPeriod"/>
            </a:pPr>
            <a:r>
              <a:rPr lang="en-IN" sz="3000" b="1" dirty="0">
                <a:latin typeface="Times New Roman" panose="02020603050405020304" pitchFamily="18" charset="0"/>
                <a:cs typeface="Times New Roman" panose="02020603050405020304" pitchFamily="18" charset="0"/>
              </a:rPr>
              <a:t>Write a program to find whether a year is a leap year.</a:t>
            </a:r>
          </a:p>
          <a:p>
            <a:pPr marL="457200" indent="-457200">
              <a:buFont typeface="+mj-lt"/>
              <a:buAutoNum type="arabicPeriod"/>
            </a:pPr>
            <a:r>
              <a:rPr lang="en-US" sz="3000" b="1" dirty="0">
                <a:latin typeface="Times New Roman" panose="02020603050405020304" pitchFamily="18" charset="0"/>
                <a:cs typeface="Times New Roman" panose="02020603050405020304" pitchFamily="18" charset="0"/>
              </a:rPr>
              <a:t>Write a python program to segregate student based on their CGPA. The details are as follows:  </a:t>
            </a:r>
          </a:p>
          <a:p>
            <a:pPr marL="514350" indent="-514350">
              <a:buNone/>
            </a:pPr>
            <a:r>
              <a:rPr lang="en-US" sz="3000" b="1" dirty="0">
                <a:latin typeface="Times New Roman" panose="02020603050405020304" pitchFamily="18" charset="0"/>
                <a:cs typeface="Times New Roman" panose="02020603050405020304" pitchFamily="18" charset="0"/>
              </a:rPr>
              <a:t>                                       &lt;=9 CGPA &lt;=10 -  outstanding</a:t>
            </a:r>
          </a:p>
          <a:p>
            <a:pPr marL="2228850" lvl="4" indent="-514350">
              <a:buNone/>
            </a:pPr>
            <a:r>
              <a:rPr lang="en-US" sz="3000" b="1" dirty="0">
                <a:latin typeface="Times New Roman" panose="02020603050405020304" pitchFamily="18" charset="0"/>
                <a:cs typeface="Times New Roman" panose="02020603050405020304" pitchFamily="18" charset="0"/>
              </a:rPr>
              <a:t>			&lt;=8 CGPA &lt;9    	-  excellent</a:t>
            </a:r>
          </a:p>
          <a:p>
            <a:pPr marL="2228850" lvl="4" indent="-514350">
              <a:buNone/>
            </a:pPr>
            <a:r>
              <a:rPr lang="en-US" sz="3000" b="1" dirty="0">
                <a:latin typeface="Times New Roman" panose="02020603050405020304" pitchFamily="18" charset="0"/>
                <a:cs typeface="Times New Roman" panose="02020603050405020304" pitchFamily="18" charset="0"/>
              </a:rPr>
              <a:t>			&lt;=7 CGPA &lt;8    	-  good</a:t>
            </a:r>
          </a:p>
          <a:p>
            <a:pPr marL="2228850" lvl="4" indent="-514350">
              <a:buNone/>
            </a:pPr>
            <a:r>
              <a:rPr lang="en-US" sz="3000" b="1" dirty="0">
                <a:latin typeface="Times New Roman" panose="02020603050405020304" pitchFamily="18" charset="0"/>
                <a:cs typeface="Times New Roman" panose="02020603050405020304" pitchFamily="18" charset="0"/>
              </a:rPr>
              <a:t>			&lt;=6 CGPA &lt;7    	-  average</a:t>
            </a:r>
          </a:p>
          <a:p>
            <a:pPr marL="2228850" lvl="4" indent="-514350">
              <a:buNone/>
            </a:pPr>
            <a:r>
              <a:rPr lang="en-US" sz="3000" b="1" dirty="0">
                <a:latin typeface="Times New Roman" panose="02020603050405020304" pitchFamily="18" charset="0"/>
                <a:cs typeface="Times New Roman" panose="02020603050405020304" pitchFamily="18" charset="0"/>
              </a:rPr>
              <a:t>			&lt;=5 CGPA &lt;6    	-  better</a:t>
            </a:r>
          </a:p>
          <a:p>
            <a:pPr marL="2228850" lvl="4" indent="-514350">
              <a:buNone/>
            </a:pPr>
            <a:r>
              <a:rPr lang="en-US" sz="3000" b="1" dirty="0">
                <a:latin typeface="Times New Roman" panose="02020603050405020304" pitchFamily="18" charset="0"/>
                <a:cs typeface="Times New Roman" panose="02020603050405020304" pitchFamily="18" charset="0"/>
              </a:rPr>
              <a:t>			CGPA&lt;5             	-  poor</a:t>
            </a:r>
            <a:endParaRPr lang="en-IN" sz="30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796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3D57-0D1D-9247-DC21-4280C35CFFA0}"/>
              </a:ext>
            </a:extLst>
          </p:cNvPr>
          <p:cNvSpPr>
            <a:spLocks noGrp="1"/>
          </p:cNvSpPr>
          <p:nvPr>
            <p:ph type="title"/>
          </p:nvPr>
        </p:nvSpPr>
        <p:spPr>
          <a:xfrm>
            <a:off x="1066800" y="578900"/>
            <a:ext cx="10058400" cy="542890"/>
          </a:xfrm>
        </p:spPr>
        <p:txBody>
          <a:bodyPr vert="horz" lIns="91440" tIns="45720" rIns="91440" bIns="45720" rtlCol="0" anchor="b">
            <a:normAutofit fontScale="90000"/>
          </a:bodyPr>
          <a:lstStyle/>
          <a:p>
            <a:pPr algn="ctr"/>
            <a:r>
              <a:rPr lang="en-IN" sz="6000" b="1" dirty="0">
                <a:solidFill>
                  <a:schemeClr val="tx1"/>
                </a:solidFill>
              </a:rPr>
              <a:t>Task</a:t>
            </a:r>
          </a:p>
        </p:txBody>
      </p:sp>
      <p:sp>
        <p:nvSpPr>
          <p:cNvPr id="3" name="Content Placeholder 2">
            <a:extLst>
              <a:ext uri="{FF2B5EF4-FFF2-40B4-BE49-F238E27FC236}">
                <a16:creationId xmlns:a16="http://schemas.microsoft.com/office/drawing/2014/main" id="{D9415D3D-11A5-AFE3-C2A0-21BA40F3EB79}"/>
              </a:ext>
            </a:extLst>
          </p:cNvPr>
          <p:cNvSpPr>
            <a:spLocks noGrp="1"/>
          </p:cNvSpPr>
          <p:nvPr>
            <p:ph idx="1"/>
          </p:nvPr>
        </p:nvSpPr>
        <p:spPr>
          <a:xfrm>
            <a:off x="471341" y="1409451"/>
            <a:ext cx="11040358" cy="3885716"/>
          </a:xfrm>
        </p:spPr>
        <p:txBody>
          <a:bodyPr>
            <a:noAutofit/>
          </a:bodyPr>
          <a:lstStyle/>
          <a:p>
            <a:pPr marL="457200" indent="-457200">
              <a:buFont typeface="+mj-lt"/>
              <a:buAutoNum type="arabicPeriod" startAt="5"/>
            </a:pPr>
            <a:r>
              <a:rPr lang="en-US" sz="2800" b="1" dirty="0">
                <a:latin typeface="Times New Roman" panose="02020603050405020304" pitchFamily="18" charset="0"/>
                <a:cs typeface="Times New Roman" panose="02020603050405020304" pitchFamily="18" charset="0"/>
              </a:rPr>
              <a:t>Write a Python program to create a simple login system. </a:t>
            </a:r>
          </a:p>
          <a:p>
            <a:pPr marL="0" indent="0">
              <a:buNone/>
            </a:pPr>
            <a:r>
              <a:rPr lang="en-US" sz="2800" b="1" dirty="0">
                <a:latin typeface="Times New Roman" panose="02020603050405020304" pitchFamily="18" charset="0"/>
                <a:cs typeface="Times New Roman" panose="02020603050405020304" pitchFamily="18" charset="0"/>
              </a:rPr>
              <a:t>      The program should:</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1. Define a predefined username and password.</a:t>
            </a:r>
          </a:p>
          <a:p>
            <a:pPr marL="0" indent="0">
              <a:buNone/>
            </a:pPr>
            <a:r>
              <a:rPr lang="en-US" sz="2800" b="1" dirty="0">
                <a:latin typeface="Times New Roman" panose="02020603050405020304" pitchFamily="18" charset="0"/>
                <a:cs typeface="Times New Roman" panose="02020603050405020304" pitchFamily="18" charset="0"/>
              </a:rPr>
              <a:t>	2. Prompt the user to enter their username and password.</a:t>
            </a:r>
          </a:p>
          <a:p>
            <a:pPr marL="0" indent="0">
              <a:buNone/>
            </a:pPr>
            <a:r>
              <a:rPr lang="en-US" sz="2800" b="1" dirty="0">
                <a:latin typeface="Times New Roman" panose="02020603050405020304" pitchFamily="18" charset="0"/>
                <a:cs typeface="Times New Roman" panose="02020603050405020304" pitchFamily="18" charset="0"/>
              </a:rPr>
              <a:t>	3. Check if the entered username and password match the 		     predefined ones.</a:t>
            </a:r>
          </a:p>
          <a:p>
            <a:pPr marL="0" indent="0">
              <a:buNone/>
            </a:pPr>
            <a:r>
              <a:rPr lang="en-US" sz="2800" b="1" dirty="0">
                <a:latin typeface="Times New Roman" panose="02020603050405020304" pitchFamily="18" charset="0"/>
                <a:cs typeface="Times New Roman" panose="02020603050405020304" pitchFamily="18" charset="0"/>
              </a:rPr>
              <a:t>	4. Display a success message if the login credentials are correct.</a:t>
            </a:r>
          </a:p>
          <a:p>
            <a:pPr marL="0" indent="0">
              <a:buNone/>
            </a:pPr>
            <a:r>
              <a:rPr lang="en-US" sz="2800" b="1" dirty="0">
                <a:latin typeface="Times New Roman" panose="02020603050405020304" pitchFamily="18" charset="0"/>
                <a:cs typeface="Times New Roman" panose="02020603050405020304" pitchFamily="18" charset="0"/>
              </a:rPr>
              <a:t>	5. Display an error message if the login credentials are incorrect.</a:t>
            </a:r>
          </a:p>
          <a:p>
            <a:endParaRPr lang="en-IN" sz="2800" dirty="0"/>
          </a:p>
        </p:txBody>
      </p:sp>
    </p:spTree>
    <p:extLst>
      <p:ext uri="{BB962C8B-B14F-4D97-AF65-F5344CB8AC3E}">
        <p14:creationId xmlns:p14="http://schemas.microsoft.com/office/powerpoint/2010/main" val="1270429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FE8-2F44-78A7-67BE-C9779C2C9C26}"/>
              </a:ext>
            </a:extLst>
          </p:cNvPr>
          <p:cNvSpPr>
            <a:spLocks noGrp="1"/>
          </p:cNvSpPr>
          <p:nvPr>
            <p:ph type="title"/>
          </p:nvPr>
        </p:nvSpPr>
        <p:spPr/>
        <p:txBody>
          <a:bodyPr/>
          <a:lstStyle/>
          <a:p>
            <a:r>
              <a:rPr lang="en-US" dirty="0"/>
              <a:t>Calculate the current  GMT time</a:t>
            </a:r>
            <a:endParaRPr lang="en-IN" dirty="0"/>
          </a:p>
        </p:txBody>
      </p:sp>
      <p:sp>
        <p:nvSpPr>
          <p:cNvPr id="3" name="Content Placeholder 2">
            <a:extLst>
              <a:ext uri="{FF2B5EF4-FFF2-40B4-BE49-F238E27FC236}">
                <a16:creationId xmlns:a16="http://schemas.microsoft.com/office/drawing/2014/main" id="{1EB9C0DE-2FAD-06CB-6BC9-CF1C69DAEB7F}"/>
              </a:ext>
            </a:extLst>
          </p:cNvPr>
          <p:cNvSpPr>
            <a:spLocks noGrp="1"/>
          </p:cNvSpPr>
          <p:nvPr>
            <p:ph idx="1"/>
          </p:nvPr>
        </p:nvSpPr>
        <p:spPr/>
        <p:txBody>
          <a:bodyPr>
            <a:normAutofit lnSpcReduction="10000"/>
          </a:bodyPr>
          <a:lstStyle/>
          <a:p>
            <a:r>
              <a:rPr lang="en-IN" dirty="0"/>
              <a:t>import time</a:t>
            </a:r>
          </a:p>
          <a:p>
            <a:r>
              <a:rPr lang="en-IN" dirty="0" err="1"/>
              <a:t>current_time</a:t>
            </a:r>
            <a:r>
              <a:rPr lang="en-IN" dirty="0"/>
              <a:t>=</a:t>
            </a:r>
            <a:r>
              <a:rPr lang="en-IN" dirty="0" err="1"/>
              <a:t>time.time</a:t>
            </a:r>
            <a:r>
              <a:rPr lang="en-IN" dirty="0"/>
              <a:t>() #get current time</a:t>
            </a:r>
          </a:p>
          <a:p>
            <a:r>
              <a:rPr lang="en-IN" dirty="0" err="1"/>
              <a:t>tseconds</a:t>
            </a:r>
            <a:r>
              <a:rPr lang="en-IN" dirty="0"/>
              <a:t>=int(</a:t>
            </a:r>
            <a:r>
              <a:rPr lang="en-IN" dirty="0" err="1"/>
              <a:t>current_time</a:t>
            </a:r>
            <a:r>
              <a:rPr lang="en-IN" dirty="0"/>
              <a:t>)</a:t>
            </a:r>
          </a:p>
          <a:p>
            <a:r>
              <a:rPr lang="en-IN" dirty="0" err="1"/>
              <a:t>csecond</a:t>
            </a:r>
            <a:r>
              <a:rPr lang="en-IN" dirty="0"/>
              <a:t>=tseconds%60</a:t>
            </a:r>
          </a:p>
          <a:p>
            <a:r>
              <a:rPr lang="en-IN" dirty="0" err="1"/>
              <a:t>tminutes</a:t>
            </a:r>
            <a:r>
              <a:rPr lang="en-IN" dirty="0"/>
              <a:t>=</a:t>
            </a:r>
            <a:r>
              <a:rPr lang="en-IN" dirty="0" err="1"/>
              <a:t>tseconds</a:t>
            </a:r>
            <a:r>
              <a:rPr lang="en-IN" dirty="0"/>
              <a:t>//60</a:t>
            </a:r>
          </a:p>
          <a:p>
            <a:r>
              <a:rPr lang="en-IN" dirty="0" err="1"/>
              <a:t>cminute</a:t>
            </a:r>
            <a:r>
              <a:rPr lang="en-IN" dirty="0"/>
              <a:t>=tminutes%60</a:t>
            </a:r>
          </a:p>
          <a:p>
            <a:r>
              <a:rPr lang="en-IN" dirty="0" err="1"/>
              <a:t>thours</a:t>
            </a:r>
            <a:r>
              <a:rPr lang="en-IN" dirty="0"/>
              <a:t>=</a:t>
            </a:r>
            <a:r>
              <a:rPr lang="en-IN" dirty="0" err="1"/>
              <a:t>tminutes</a:t>
            </a:r>
            <a:r>
              <a:rPr lang="en-IN" dirty="0"/>
              <a:t>//60</a:t>
            </a:r>
          </a:p>
          <a:p>
            <a:r>
              <a:rPr lang="en-IN" dirty="0" err="1"/>
              <a:t>chour</a:t>
            </a:r>
            <a:r>
              <a:rPr lang="en-IN" dirty="0"/>
              <a:t>=thours%24</a:t>
            </a:r>
          </a:p>
          <a:p>
            <a:r>
              <a:rPr lang="en-IN" dirty="0"/>
              <a:t>#print("Current time is", </a:t>
            </a:r>
            <a:r>
              <a:rPr lang="en-IN" dirty="0" err="1"/>
              <a:t>chour</a:t>
            </a:r>
            <a:r>
              <a:rPr lang="en-IN" dirty="0"/>
              <a:t>,":",</a:t>
            </a:r>
            <a:r>
              <a:rPr lang="en-IN" dirty="0" err="1"/>
              <a:t>cminute</a:t>
            </a:r>
            <a:r>
              <a:rPr lang="en-IN" dirty="0"/>
              <a:t>,":",</a:t>
            </a:r>
            <a:r>
              <a:rPr lang="en-IN" dirty="0" err="1"/>
              <a:t>csecond</a:t>
            </a:r>
            <a:r>
              <a:rPr lang="en-IN" dirty="0"/>
              <a:t>,"GMT")</a:t>
            </a:r>
          </a:p>
          <a:p>
            <a:r>
              <a:rPr lang="en-IN" dirty="0"/>
              <a:t>print(</a:t>
            </a:r>
            <a:r>
              <a:rPr lang="en-IN" dirty="0" err="1"/>
              <a:t>f"Current</a:t>
            </a:r>
            <a:r>
              <a:rPr lang="en-IN" dirty="0"/>
              <a:t> time is {chour:02}:{cminute:02}:{csecond:02} GMT")</a:t>
            </a:r>
          </a:p>
        </p:txBody>
      </p:sp>
    </p:spTree>
    <p:extLst>
      <p:ext uri="{BB962C8B-B14F-4D97-AF65-F5344CB8AC3E}">
        <p14:creationId xmlns:p14="http://schemas.microsoft.com/office/powerpoint/2010/main" val="1025777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296E-D142-0858-D6E7-23C951B7F1F2}"/>
              </a:ext>
            </a:extLst>
          </p:cNvPr>
          <p:cNvSpPr>
            <a:spLocks noGrp="1"/>
          </p:cNvSpPr>
          <p:nvPr>
            <p:ph type="title"/>
          </p:nvPr>
        </p:nvSpPr>
        <p:spPr/>
        <p:txBody>
          <a:bodyPr/>
          <a:lstStyle/>
          <a:p>
            <a:r>
              <a:rPr lang="en-US" dirty="0">
                <a:solidFill>
                  <a:schemeClr val="tx1"/>
                </a:solidFill>
              </a:rPr>
              <a:t>Need of Iterative Control</a:t>
            </a:r>
            <a:endParaRPr lang="en-IN" dirty="0">
              <a:solidFill>
                <a:schemeClr val="tx1"/>
              </a:solidFill>
            </a:endParaRPr>
          </a:p>
        </p:txBody>
      </p:sp>
      <p:sp>
        <p:nvSpPr>
          <p:cNvPr id="3" name="Content Placeholder 2">
            <a:extLst>
              <a:ext uri="{FF2B5EF4-FFF2-40B4-BE49-F238E27FC236}">
                <a16:creationId xmlns:a16="http://schemas.microsoft.com/office/drawing/2014/main" id="{F826A596-5C75-8CBE-E290-B35F04628023}"/>
              </a:ext>
            </a:extLst>
          </p:cNvPr>
          <p:cNvSpPr>
            <a:spLocks noGrp="1"/>
          </p:cNvSpPr>
          <p:nvPr>
            <p:ph idx="1"/>
          </p:nvPr>
        </p:nvSpPr>
        <p:spPr/>
        <p:txBody>
          <a:bodyPr>
            <a:noAutofit/>
          </a:bodyPr>
          <a:lstStyle/>
          <a:p>
            <a:pPr algn="just">
              <a:buNone/>
            </a:pPr>
            <a:r>
              <a:rPr lang="en-US" sz="3200" dirty="0"/>
              <a:t>Repeated execution of   set of statements</a:t>
            </a:r>
          </a:p>
          <a:p>
            <a:pPr algn="just"/>
            <a:r>
              <a:rPr lang="en-US" sz="3200" dirty="0"/>
              <a:t>An </a:t>
            </a:r>
            <a:r>
              <a:rPr lang="en-US" sz="3200" b="1" dirty="0"/>
              <a:t>iterative control statement </a:t>
            </a:r>
            <a:r>
              <a:rPr lang="en-US" sz="3200" dirty="0"/>
              <a:t>is a control statement providing repeated execution of a set of instructions</a:t>
            </a:r>
          </a:p>
          <a:p>
            <a:pPr algn="just"/>
            <a:endParaRPr lang="en-US" sz="3200" dirty="0"/>
          </a:p>
          <a:p>
            <a:pPr algn="just"/>
            <a:r>
              <a:rPr lang="en-US" sz="3200" dirty="0"/>
              <a:t>Because of their repeated execution, iterative control structures are commonly referred to as “loops”.</a:t>
            </a:r>
          </a:p>
          <a:p>
            <a:endParaRPr lang="en-IN" sz="3200" dirty="0"/>
          </a:p>
        </p:txBody>
      </p:sp>
    </p:spTree>
    <p:extLst>
      <p:ext uri="{BB962C8B-B14F-4D97-AF65-F5344CB8AC3E}">
        <p14:creationId xmlns:p14="http://schemas.microsoft.com/office/powerpoint/2010/main" val="2419711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D5EC-AC76-F1E3-49A9-63B0E554C2E9}"/>
              </a:ext>
            </a:extLst>
          </p:cNvPr>
          <p:cNvSpPr>
            <a:spLocks noGrp="1"/>
          </p:cNvSpPr>
          <p:nvPr>
            <p:ph type="title"/>
          </p:nvPr>
        </p:nvSpPr>
        <p:spPr/>
        <p:txBody>
          <a:bodyPr/>
          <a:lstStyle/>
          <a:p>
            <a:pPr algn="ctr"/>
            <a:r>
              <a:rPr lang="en-US" dirty="0">
                <a:solidFill>
                  <a:schemeClr val="tx1"/>
                </a:solidFill>
              </a:rPr>
              <a:t>Iterative Control Statements</a:t>
            </a:r>
            <a:endParaRPr lang="en-IN" dirty="0">
              <a:solidFill>
                <a:schemeClr val="tx1"/>
              </a:solidFill>
            </a:endParaRPr>
          </a:p>
        </p:txBody>
      </p:sp>
      <p:sp>
        <p:nvSpPr>
          <p:cNvPr id="3" name="Content Placeholder 2">
            <a:extLst>
              <a:ext uri="{FF2B5EF4-FFF2-40B4-BE49-F238E27FC236}">
                <a16:creationId xmlns:a16="http://schemas.microsoft.com/office/drawing/2014/main" id="{5527B19D-E5AC-98F4-38BA-D74B1C3A7618}"/>
              </a:ext>
            </a:extLst>
          </p:cNvPr>
          <p:cNvSpPr>
            <a:spLocks noGrp="1"/>
          </p:cNvSpPr>
          <p:nvPr>
            <p:ph idx="1"/>
          </p:nvPr>
        </p:nvSpPr>
        <p:spPr>
          <a:xfrm>
            <a:off x="1063752" y="2093976"/>
            <a:ext cx="9613861" cy="3767899"/>
          </a:xfrm>
        </p:spPr>
        <p:txBody>
          <a:bodyPr>
            <a:noAutofit/>
          </a:bodyPr>
          <a:lstStyle/>
          <a:p>
            <a:r>
              <a:rPr lang="en-US" sz="3200" b="1" i="1" dirty="0">
                <a:solidFill>
                  <a:srgbClr val="FF0000"/>
                </a:solidFill>
              </a:rPr>
              <a:t>while</a:t>
            </a:r>
            <a:r>
              <a:rPr lang="en-US" sz="3200" dirty="0"/>
              <a:t> statement (indefinite)</a:t>
            </a:r>
          </a:p>
          <a:p>
            <a:pPr lvl="1"/>
            <a:r>
              <a:rPr lang="en-US" sz="3200" dirty="0"/>
              <a:t>Repeatedly executes a set of statements based on a condition.</a:t>
            </a:r>
          </a:p>
          <a:p>
            <a:pPr lvl="1"/>
            <a:r>
              <a:rPr lang="en-US" sz="3200" dirty="0"/>
              <a:t>Ideal when stop criteria is not explicit</a:t>
            </a:r>
          </a:p>
          <a:p>
            <a:pPr marL="457200" lvl="1" indent="0">
              <a:buNone/>
            </a:pPr>
            <a:endParaRPr lang="en-US" sz="3200" dirty="0"/>
          </a:p>
          <a:p>
            <a:r>
              <a:rPr lang="en-US" sz="3200" b="1" i="1" dirty="0">
                <a:solidFill>
                  <a:srgbClr val="FF0000"/>
                </a:solidFill>
              </a:rPr>
              <a:t>for</a:t>
            </a:r>
            <a:r>
              <a:rPr lang="en-US" sz="3200" dirty="0">
                <a:solidFill>
                  <a:srgbClr val="FF0000"/>
                </a:solidFill>
              </a:rPr>
              <a:t> </a:t>
            </a:r>
            <a:r>
              <a:rPr lang="en-US" sz="3200" dirty="0"/>
              <a:t>statement (definite)</a:t>
            </a:r>
          </a:p>
          <a:p>
            <a:pPr lvl="1"/>
            <a:r>
              <a:rPr lang="en-US" sz="3200" dirty="0"/>
              <a:t>Repeatedly executes a set of statements until the sequence is exhausted</a:t>
            </a:r>
          </a:p>
          <a:p>
            <a:endParaRPr lang="en-IN" sz="3200" dirty="0"/>
          </a:p>
        </p:txBody>
      </p:sp>
    </p:spTree>
    <p:extLst>
      <p:ext uri="{BB962C8B-B14F-4D97-AF65-F5344CB8AC3E}">
        <p14:creationId xmlns:p14="http://schemas.microsoft.com/office/powerpoint/2010/main" val="94770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89C9-8632-B363-808E-69860FDCF9D8}"/>
              </a:ext>
            </a:extLst>
          </p:cNvPr>
          <p:cNvSpPr>
            <a:spLocks noGrp="1"/>
          </p:cNvSpPr>
          <p:nvPr>
            <p:ph type="title"/>
          </p:nvPr>
        </p:nvSpPr>
        <p:spPr>
          <a:xfrm>
            <a:off x="1066800" y="1272619"/>
            <a:ext cx="10058400" cy="405353"/>
          </a:xfrm>
        </p:spPr>
        <p:txBody>
          <a:bodyPr vert="horz" lIns="91440" tIns="45720" rIns="91440" bIns="45720" rtlCol="0" anchor="b">
            <a:normAutofit fontScale="90000"/>
          </a:bodyPr>
          <a:lstStyle/>
          <a:p>
            <a:pPr algn="ctr"/>
            <a:br>
              <a:rPr lang="en-US" sz="6000" b="1" dirty="0">
                <a:solidFill>
                  <a:schemeClr val="tx1"/>
                </a:solidFill>
              </a:rPr>
            </a:br>
            <a:br>
              <a:rPr lang="en-US" sz="6000" b="1" dirty="0">
                <a:solidFill>
                  <a:schemeClr val="tx1"/>
                </a:solidFill>
              </a:rPr>
            </a:br>
            <a:r>
              <a:rPr lang="en-US" sz="6000" b="1" dirty="0">
                <a:solidFill>
                  <a:schemeClr val="tx1"/>
                </a:solidFill>
              </a:rPr>
              <a:t>if - Statement</a:t>
            </a:r>
            <a:br>
              <a:rPr lang="en-US" sz="6000" b="1" dirty="0"/>
            </a:br>
            <a:endParaRPr lang="en-IN" sz="6000" b="1" dirty="0"/>
          </a:p>
        </p:txBody>
      </p:sp>
      <p:sp>
        <p:nvSpPr>
          <p:cNvPr id="3" name="Content Placeholder 2">
            <a:extLst>
              <a:ext uri="{FF2B5EF4-FFF2-40B4-BE49-F238E27FC236}">
                <a16:creationId xmlns:a16="http://schemas.microsoft.com/office/drawing/2014/main" id="{6A22A576-1FB5-39AD-89D2-717AA20F8280}"/>
              </a:ext>
            </a:extLst>
          </p:cNvPr>
          <p:cNvSpPr>
            <a:spLocks noGrp="1"/>
          </p:cNvSpPr>
          <p:nvPr>
            <p:ph idx="1"/>
          </p:nvPr>
        </p:nvSpPr>
        <p:spPr>
          <a:xfrm>
            <a:off x="868858" y="1026547"/>
            <a:ext cx="5995686" cy="3599316"/>
          </a:xfrm>
        </p:spPr>
        <p:txBody>
          <a:bodyPr>
            <a:noAutofit/>
          </a:bodyPr>
          <a:lstStyle/>
          <a:p>
            <a:pPr algn="just">
              <a:lnSpc>
                <a:spcPct val="150000"/>
              </a:lnSpc>
            </a:pPr>
            <a:r>
              <a:rPr lang="en-IN" sz="3200" b="1" dirty="0">
                <a:latin typeface="Times New Roman" panose="02020603050405020304" pitchFamily="18" charset="0"/>
                <a:cs typeface="Times New Roman" panose="02020603050405020304" pitchFamily="18" charset="0"/>
              </a:rPr>
              <a:t>Condition must be a statement that evaluates to a </a:t>
            </a:r>
            <a:r>
              <a:rPr lang="en-IN" sz="3200" b="1" dirty="0" err="1">
                <a:latin typeface="Times New Roman" panose="02020603050405020304" pitchFamily="18" charset="0"/>
                <a:cs typeface="Times New Roman" panose="02020603050405020304" pitchFamily="18" charset="0"/>
              </a:rPr>
              <a:t>boolean</a:t>
            </a:r>
            <a:r>
              <a:rPr lang="en-IN" sz="3200" b="1" dirty="0">
                <a:latin typeface="Times New Roman" panose="02020603050405020304" pitchFamily="18" charset="0"/>
                <a:cs typeface="Times New Roman" panose="02020603050405020304" pitchFamily="18" charset="0"/>
              </a:rPr>
              <a:t> value (True or False). </a:t>
            </a:r>
          </a:p>
          <a:p>
            <a:pPr algn="just">
              <a:lnSpc>
                <a:spcPct val="150000"/>
              </a:lnSpc>
            </a:pPr>
            <a:r>
              <a:rPr lang="en-IN" sz="3200" b="1" dirty="0">
                <a:solidFill>
                  <a:srgbClr val="FF0000"/>
                </a:solidFill>
                <a:latin typeface="Times New Roman" panose="02020603050405020304" pitchFamily="18" charset="0"/>
                <a:cs typeface="Times New Roman" panose="02020603050405020304" pitchFamily="18" charset="0"/>
              </a:rPr>
              <a:t>Syntax:</a:t>
            </a:r>
            <a:r>
              <a:rPr lang="en-IN" sz="3200" b="1" dirty="0">
                <a:latin typeface="Times New Roman" panose="02020603050405020304" pitchFamily="18" charset="0"/>
                <a:cs typeface="Times New Roman" panose="02020603050405020304" pitchFamily="18" charset="0"/>
              </a:rPr>
              <a:t> </a:t>
            </a:r>
          </a:p>
          <a:p>
            <a:pPr marL="109728" indent="0" algn="just">
              <a:lnSpc>
                <a:spcPct val="150000"/>
              </a:lnSpc>
              <a:buNone/>
            </a:pPr>
            <a:r>
              <a:rPr lang="en-IN" sz="3200" b="1" dirty="0">
                <a:latin typeface="Times New Roman" panose="02020603050405020304" pitchFamily="18" charset="0"/>
                <a:cs typeface="Times New Roman" panose="02020603050405020304" pitchFamily="18" charset="0"/>
              </a:rPr>
              <a:t>if </a:t>
            </a:r>
            <a:r>
              <a:rPr lang="en-IN" sz="3200" b="1" dirty="0" err="1">
                <a:latin typeface="Times New Roman" panose="02020603050405020304" pitchFamily="18" charset="0"/>
                <a:cs typeface="Times New Roman" panose="02020603050405020304" pitchFamily="18" charset="0"/>
              </a:rPr>
              <a:t>test_expression</a:t>
            </a:r>
            <a:r>
              <a:rPr lang="en-IN" sz="3200" b="1" dirty="0">
                <a:latin typeface="Times New Roman" panose="02020603050405020304" pitchFamily="18" charset="0"/>
                <a:cs typeface="Times New Roman" panose="02020603050405020304" pitchFamily="18" charset="0"/>
              </a:rPr>
              <a:t>/condition</a:t>
            </a:r>
            <a:r>
              <a:rPr lang="en-IN" sz="3200" b="1" dirty="0">
                <a:solidFill>
                  <a:srgbClr val="C00000"/>
                </a:solidFill>
                <a:latin typeface="Times New Roman" panose="02020603050405020304" pitchFamily="18" charset="0"/>
                <a:cs typeface="Times New Roman" panose="02020603050405020304" pitchFamily="18" charset="0"/>
              </a:rPr>
              <a:t>:</a:t>
            </a:r>
          </a:p>
          <a:p>
            <a:pPr marL="109728" indent="0" algn="just">
              <a:lnSpc>
                <a:spcPct val="150000"/>
              </a:lnSpc>
              <a:buNone/>
            </a:pPr>
            <a:r>
              <a:rPr lang="en-IN" sz="3200" b="1" dirty="0">
                <a:latin typeface="Times New Roman" panose="02020603050405020304" pitchFamily="18" charset="0"/>
                <a:cs typeface="Times New Roman" panose="02020603050405020304" pitchFamily="18" charset="0"/>
              </a:rPr>
              <a:t>    statements</a:t>
            </a:r>
          </a:p>
          <a:p>
            <a:endParaRPr lang="en-IN" sz="3200" dirty="0"/>
          </a:p>
        </p:txBody>
      </p:sp>
      <p:pic>
        <p:nvPicPr>
          <p:cNvPr id="4" name="Picture 3" descr="if-statement-in-java">
            <a:extLst>
              <a:ext uri="{FF2B5EF4-FFF2-40B4-BE49-F238E27FC236}">
                <a16:creationId xmlns:a16="http://schemas.microsoft.com/office/drawing/2014/main" id="{9CDD796F-C215-195C-B612-620E08E292E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273" b="4646"/>
          <a:stretch/>
        </p:blipFill>
        <p:spPr bwMode="auto">
          <a:xfrm>
            <a:off x="7639092" y="910615"/>
            <a:ext cx="3486108" cy="542594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24E2DC50-B865-459A-A369-934477B4AC7F}"/>
              </a:ext>
            </a:extLst>
          </p:cNvPr>
          <p:cNvCxnSpPr/>
          <p:nvPr/>
        </p:nvCxnSpPr>
        <p:spPr>
          <a:xfrm flipH="1">
            <a:off x="5971592" y="3844212"/>
            <a:ext cx="587828" cy="7816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C50163-D51B-35C1-B74C-79EDE8001DE1}"/>
              </a:ext>
            </a:extLst>
          </p:cNvPr>
          <p:cNvSpPr txBox="1"/>
          <p:nvPr/>
        </p:nvSpPr>
        <p:spPr>
          <a:xfrm>
            <a:off x="6242180" y="3088433"/>
            <a:ext cx="1396912" cy="646331"/>
          </a:xfrm>
          <a:prstGeom prst="rect">
            <a:avLst/>
          </a:prstGeom>
          <a:noFill/>
        </p:spPr>
        <p:txBody>
          <a:bodyPr wrap="square" rtlCol="0">
            <a:spAutoFit/>
          </a:bodyPr>
          <a:lstStyle/>
          <a:p>
            <a:r>
              <a:rPr lang="en-US" b="1" dirty="0">
                <a:solidFill>
                  <a:srgbClr val="C00000"/>
                </a:solidFill>
              </a:rPr>
              <a:t>Ends with Colon</a:t>
            </a:r>
            <a:endParaRPr lang="en-IN" b="1" dirty="0">
              <a:solidFill>
                <a:srgbClr val="C00000"/>
              </a:solidFill>
            </a:endParaRPr>
          </a:p>
        </p:txBody>
      </p:sp>
      <p:sp>
        <p:nvSpPr>
          <p:cNvPr id="10" name="TextBox 9">
            <a:extLst>
              <a:ext uri="{FF2B5EF4-FFF2-40B4-BE49-F238E27FC236}">
                <a16:creationId xmlns:a16="http://schemas.microsoft.com/office/drawing/2014/main" id="{FF7D4F87-419B-A276-F4D1-BEA11974494A}"/>
              </a:ext>
            </a:extLst>
          </p:cNvPr>
          <p:cNvSpPr txBox="1"/>
          <p:nvPr/>
        </p:nvSpPr>
        <p:spPr>
          <a:xfrm>
            <a:off x="4845267" y="5450025"/>
            <a:ext cx="2945794" cy="923330"/>
          </a:xfrm>
          <a:prstGeom prst="rect">
            <a:avLst/>
          </a:prstGeom>
          <a:noFill/>
        </p:spPr>
        <p:txBody>
          <a:bodyPr wrap="square" rtlCol="0">
            <a:spAutoFit/>
          </a:bodyPr>
          <a:lstStyle/>
          <a:p>
            <a:r>
              <a:rPr lang="en-US" b="1" dirty="0">
                <a:solidFill>
                  <a:srgbClr val="C00000"/>
                </a:solidFill>
              </a:rPr>
              <a:t>Note: If the condition is false , this  “if statement” is skipped</a:t>
            </a:r>
            <a:endParaRPr lang="en-IN" b="1" dirty="0">
              <a:solidFill>
                <a:srgbClr val="C00000"/>
              </a:solidFill>
            </a:endParaRPr>
          </a:p>
        </p:txBody>
      </p:sp>
    </p:spTree>
    <p:extLst>
      <p:ext uri="{BB962C8B-B14F-4D97-AF65-F5344CB8AC3E}">
        <p14:creationId xmlns:p14="http://schemas.microsoft.com/office/powerpoint/2010/main" val="2099044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AAC7-BB13-FAB4-F059-F9F2B2CA99C2}"/>
              </a:ext>
            </a:extLst>
          </p:cNvPr>
          <p:cNvSpPr>
            <a:spLocks noGrp="1"/>
          </p:cNvSpPr>
          <p:nvPr>
            <p:ph type="title"/>
          </p:nvPr>
        </p:nvSpPr>
        <p:spPr/>
        <p:txBody>
          <a:bodyPr/>
          <a:lstStyle/>
          <a:p>
            <a:r>
              <a:rPr lang="en-US" dirty="0">
                <a:solidFill>
                  <a:schemeClr val="tx1"/>
                </a:solidFill>
              </a:rPr>
              <a:t>while</a:t>
            </a:r>
            <a:endParaRPr lang="en-IN" dirty="0">
              <a:solidFill>
                <a:schemeClr val="tx1"/>
              </a:solidFill>
            </a:endParaRPr>
          </a:p>
        </p:txBody>
      </p:sp>
      <p:sp>
        <p:nvSpPr>
          <p:cNvPr id="3" name="Content Placeholder 2">
            <a:extLst>
              <a:ext uri="{FF2B5EF4-FFF2-40B4-BE49-F238E27FC236}">
                <a16:creationId xmlns:a16="http://schemas.microsoft.com/office/drawing/2014/main" id="{B83E30B8-C86C-8062-8D0F-01BC46B4333A}"/>
              </a:ext>
            </a:extLst>
          </p:cNvPr>
          <p:cNvSpPr>
            <a:spLocks noGrp="1"/>
          </p:cNvSpPr>
          <p:nvPr>
            <p:ph idx="1"/>
          </p:nvPr>
        </p:nvSpPr>
        <p:spPr>
          <a:xfrm>
            <a:off x="1699719" y="1936706"/>
            <a:ext cx="9613861" cy="4139785"/>
          </a:xfrm>
        </p:spPr>
        <p:txBody>
          <a:bodyPr>
            <a:normAutofit/>
          </a:bodyPr>
          <a:lstStyle/>
          <a:p>
            <a:pPr>
              <a:buNone/>
            </a:pPr>
            <a:r>
              <a:rPr lang="en-GB" sz="3200" u="sng" dirty="0">
                <a:solidFill>
                  <a:srgbClr val="FF0000"/>
                </a:solidFill>
              </a:rPr>
              <a:t>Syntax</a:t>
            </a:r>
          </a:p>
          <a:p>
            <a:pPr>
              <a:buNone/>
            </a:pPr>
            <a:r>
              <a:rPr lang="en-GB" sz="3200" dirty="0"/>
              <a:t>while loop-condition: 			# Loop test    	statement(s)                 		# Loop body </a:t>
            </a:r>
          </a:p>
          <a:p>
            <a:pPr>
              <a:buNone/>
            </a:pPr>
            <a:r>
              <a:rPr lang="en-GB" sz="3200" dirty="0"/>
              <a:t>		</a:t>
            </a:r>
          </a:p>
          <a:p>
            <a:pPr>
              <a:buNone/>
            </a:pPr>
            <a:r>
              <a:rPr lang="en-GB" sz="3200" dirty="0"/>
              <a:t>			                 	</a:t>
            </a:r>
          </a:p>
          <a:p>
            <a:endParaRPr lang="en-IN" sz="3200" dirty="0"/>
          </a:p>
          <a:p>
            <a:endParaRPr lang="en-IN" sz="3200" dirty="0"/>
          </a:p>
        </p:txBody>
      </p:sp>
      <p:sp>
        <p:nvSpPr>
          <p:cNvPr id="4" name="Rectangle 3">
            <a:extLst>
              <a:ext uri="{FF2B5EF4-FFF2-40B4-BE49-F238E27FC236}">
                <a16:creationId xmlns:a16="http://schemas.microsoft.com/office/drawing/2014/main" id="{A3D8B41B-0960-4232-1C19-57CCBAE00B1B}"/>
              </a:ext>
            </a:extLst>
          </p:cNvPr>
          <p:cNvSpPr/>
          <p:nvPr/>
        </p:nvSpPr>
        <p:spPr>
          <a:xfrm>
            <a:off x="417673" y="4788741"/>
            <a:ext cx="11083027" cy="1569660"/>
          </a:xfrm>
          <a:prstGeom prst="rect">
            <a:avLst/>
          </a:prstGeom>
        </p:spPr>
        <p:txBody>
          <a:bodyPr wrap="square">
            <a:spAutoFit/>
          </a:bodyPr>
          <a:lstStyle/>
          <a:p>
            <a:pPr marL="457200" indent="-457200">
              <a:buFont typeface="Wingdings" panose="05000000000000000000" pitchFamily="2" charset="2"/>
              <a:buChar char="q"/>
            </a:pPr>
            <a:r>
              <a:rPr lang="en-US" sz="3200" dirty="0"/>
              <a:t>while statement in Python, executes the statements within the while loop as long as the while condition is </a:t>
            </a:r>
            <a:r>
              <a:rPr lang="en-IN" sz="3200" dirty="0"/>
              <a:t>true.</a:t>
            </a:r>
          </a:p>
        </p:txBody>
      </p:sp>
    </p:spTree>
    <p:extLst>
      <p:ext uri="{BB962C8B-B14F-4D97-AF65-F5344CB8AC3E}">
        <p14:creationId xmlns:p14="http://schemas.microsoft.com/office/powerpoint/2010/main" val="678558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5BBF-27D7-4105-8FF4-2B4A04B0E33E}"/>
              </a:ext>
            </a:extLst>
          </p:cNvPr>
          <p:cNvSpPr>
            <a:spLocks noGrp="1"/>
          </p:cNvSpPr>
          <p:nvPr>
            <p:ph type="title"/>
          </p:nvPr>
        </p:nvSpPr>
        <p:spPr>
          <a:xfrm>
            <a:off x="895677" y="-53993"/>
            <a:ext cx="10058400" cy="1609344"/>
          </a:xfrm>
        </p:spPr>
        <p:txBody>
          <a:bodyPr/>
          <a:lstStyle/>
          <a:p>
            <a:pPr algn="ctr" eaLnBrk="1" fontAlgn="auto" hangingPunct="1">
              <a:spcAft>
                <a:spcPts val="0"/>
              </a:spcAft>
              <a:defRPr/>
            </a:pPr>
            <a:r>
              <a:rPr lang="en-US" b="1" dirty="0">
                <a:solidFill>
                  <a:schemeClr val="tx1"/>
                </a:solidFill>
              </a:rPr>
              <a:t>While loop</a:t>
            </a:r>
            <a:endParaRPr lang="en-IN" b="1" dirty="0">
              <a:solidFill>
                <a:schemeClr val="tx1"/>
              </a:solidFill>
            </a:endParaRPr>
          </a:p>
        </p:txBody>
      </p:sp>
      <p:sp>
        <p:nvSpPr>
          <p:cNvPr id="3" name="Content Placeholder 2">
            <a:extLst>
              <a:ext uri="{FF2B5EF4-FFF2-40B4-BE49-F238E27FC236}">
                <a16:creationId xmlns:a16="http://schemas.microsoft.com/office/drawing/2014/main" id="{BB1B96FB-F462-4D9D-B1BF-78A71D4629CA}"/>
              </a:ext>
            </a:extLst>
          </p:cNvPr>
          <p:cNvSpPr>
            <a:spLocks noGrp="1"/>
          </p:cNvSpPr>
          <p:nvPr>
            <p:ph idx="1"/>
          </p:nvPr>
        </p:nvSpPr>
        <p:spPr>
          <a:xfrm>
            <a:off x="895676" y="1555351"/>
            <a:ext cx="10752037" cy="3190820"/>
          </a:xfrm>
        </p:spPr>
        <p:txBody>
          <a:bodyPr rtlCol="0">
            <a:noAutofit/>
          </a:bodyPr>
          <a:lstStyle/>
          <a:p>
            <a:pPr eaLnBrk="1" fontAlgn="auto" hangingPunct="1">
              <a:spcAft>
                <a:spcPts val="0"/>
              </a:spcAft>
              <a:defRPr/>
            </a:pPr>
            <a:r>
              <a:rPr lang="en-US" sz="3200" dirty="0"/>
              <a:t>Repeat a specific block of code</a:t>
            </a:r>
          </a:p>
          <a:p>
            <a:pPr eaLnBrk="1" fontAlgn="auto" hangingPunct="1">
              <a:spcAft>
                <a:spcPts val="0"/>
              </a:spcAft>
              <a:defRPr/>
            </a:pPr>
            <a:r>
              <a:rPr lang="en-US" sz="3200" dirty="0"/>
              <a:t>Used to iterate over a block of code as long as the test expression (condition) is true</a:t>
            </a:r>
          </a:p>
          <a:p>
            <a:pPr eaLnBrk="1" fontAlgn="auto" hangingPunct="1">
              <a:spcAft>
                <a:spcPts val="0"/>
              </a:spcAft>
              <a:defRPr/>
            </a:pPr>
            <a:r>
              <a:rPr lang="en-US" sz="3200" dirty="0"/>
              <a:t> While loop when we don't know the number of times to iterate beforehand</a:t>
            </a:r>
          </a:p>
          <a:p>
            <a:pPr eaLnBrk="1" fontAlgn="auto" hangingPunct="1">
              <a:spcAft>
                <a:spcPts val="0"/>
              </a:spcAft>
              <a:defRPr/>
            </a:pPr>
            <a:endParaRPr lang="en-US" sz="3200" dirty="0"/>
          </a:p>
          <a:p>
            <a:pPr marL="0" indent="0" eaLnBrk="1" fontAlgn="auto" hangingPunct="1">
              <a:spcAft>
                <a:spcPts val="0"/>
              </a:spcAft>
              <a:buFont typeface="Wingdings" panose="05000000000000000000" pitchFamily="2" charset="2"/>
              <a:buNone/>
              <a:defRPr/>
            </a:pPr>
            <a:endParaRPr 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381C-01CC-071A-B50A-866896E2DC95}"/>
              </a:ext>
            </a:extLst>
          </p:cNvPr>
          <p:cNvSpPr>
            <a:spLocks noGrp="1"/>
          </p:cNvSpPr>
          <p:nvPr>
            <p:ph type="title"/>
          </p:nvPr>
        </p:nvSpPr>
        <p:spPr>
          <a:xfrm>
            <a:off x="1066800" y="0"/>
            <a:ext cx="10058400" cy="1249901"/>
          </a:xfrm>
        </p:spPr>
        <p:txBody>
          <a:bodyPr/>
          <a:lstStyle/>
          <a:p>
            <a:r>
              <a:rPr lang="en-US" dirty="0">
                <a:solidFill>
                  <a:schemeClr val="tx1"/>
                </a:solidFill>
              </a:rPr>
              <a:t>Example 1: Print values from 1 to N</a:t>
            </a:r>
            <a:endParaRPr lang="en-IN" dirty="0">
              <a:solidFill>
                <a:schemeClr val="tx1"/>
              </a:solidFill>
            </a:endParaRPr>
          </a:p>
        </p:txBody>
      </p:sp>
      <p:pic>
        <p:nvPicPr>
          <p:cNvPr id="4" name="Picture 2">
            <a:extLst>
              <a:ext uri="{FF2B5EF4-FFF2-40B4-BE49-F238E27FC236}">
                <a16:creationId xmlns:a16="http://schemas.microsoft.com/office/drawing/2014/main" id="{2645905A-BEC9-FC0D-7766-3DE4733669F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74259" y="1007051"/>
            <a:ext cx="3762072" cy="577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7">
            <a:extLst>
              <a:ext uri="{FF2B5EF4-FFF2-40B4-BE49-F238E27FC236}">
                <a16:creationId xmlns:a16="http://schemas.microsoft.com/office/drawing/2014/main" id="{F22B5157-E3FE-1184-CEB7-C7594FA34577}"/>
              </a:ext>
            </a:extLst>
          </p:cNvPr>
          <p:cNvSpPr txBox="1">
            <a:spLocks/>
          </p:cNvSpPr>
          <p:nvPr/>
        </p:nvSpPr>
        <p:spPr>
          <a:xfrm>
            <a:off x="7224763" y="1162285"/>
            <a:ext cx="4790804" cy="26000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US" sz="2800" dirty="0">
                <a:effectLst/>
              </a:rPr>
              <a:t>N=int(input())</a:t>
            </a:r>
          </a:p>
          <a:p>
            <a:pPr>
              <a:buFont typeface="Arial" panose="020B0604020202020204" pitchFamily="34" charset="0"/>
              <a:buNone/>
            </a:pPr>
            <a:r>
              <a:rPr lang="en-US" sz="2800" dirty="0">
                <a:effectLst/>
              </a:rPr>
              <a:t>a =1</a:t>
            </a:r>
          </a:p>
          <a:p>
            <a:pPr>
              <a:buFont typeface="Arial" panose="020B0604020202020204" pitchFamily="34" charset="0"/>
              <a:buNone/>
            </a:pPr>
            <a:r>
              <a:rPr lang="en-US" sz="2800" dirty="0">
                <a:effectLst/>
              </a:rPr>
              <a:t>while  a  &lt;= N: </a:t>
            </a:r>
          </a:p>
          <a:p>
            <a:pPr>
              <a:buFont typeface="Arial" panose="020B0604020202020204" pitchFamily="34" charset="0"/>
              <a:buNone/>
            </a:pPr>
            <a:r>
              <a:rPr lang="en-US" sz="2800" dirty="0">
                <a:effectLst/>
              </a:rPr>
              <a:t>	print(a)</a:t>
            </a:r>
          </a:p>
          <a:p>
            <a:pPr>
              <a:buFont typeface="Arial" panose="020B0604020202020204" pitchFamily="34" charset="0"/>
              <a:buNone/>
            </a:pPr>
            <a:r>
              <a:rPr lang="en-US" sz="2800" dirty="0">
                <a:effectLst/>
              </a:rPr>
              <a:t>	a = a + 1</a:t>
            </a:r>
          </a:p>
          <a:p>
            <a:pPr>
              <a:buFont typeface="Arial" panose="020B0604020202020204" pitchFamily="34" charset="0"/>
              <a:buNone/>
            </a:pPr>
            <a:r>
              <a:rPr lang="en-US" sz="2800" dirty="0"/>
              <a:t>	</a:t>
            </a:r>
          </a:p>
          <a:p>
            <a:pPr>
              <a:buFont typeface="Arial" panose="020B0604020202020204" pitchFamily="34" charset="0"/>
              <a:buNone/>
            </a:pPr>
            <a:endParaRPr lang="en-US" sz="2800" dirty="0"/>
          </a:p>
          <a:p>
            <a:pPr>
              <a:buFont typeface="Arial" panose="020B0604020202020204" pitchFamily="34" charset="0"/>
              <a:buNone/>
            </a:pPr>
            <a:endParaRPr lang="en-US" sz="2800" dirty="0"/>
          </a:p>
        </p:txBody>
      </p:sp>
      <p:graphicFrame>
        <p:nvGraphicFramePr>
          <p:cNvPr id="6" name="Table 5">
            <a:extLst>
              <a:ext uri="{FF2B5EF4-FFF2-40B4-BE49-F238E27FC236}">
                <a16:creationId xmlns:a16="http://schemas.microsoft.com/office/drawing/2014/main" id="{CD012DF4-55B4-5100-44B3-F7C8386D0BBA}"/>
              </a:ext>
            </a:extLst>
          </p:cNvPr>
          <p:cNvGraphicFramePr>
            <a:graphicFrameLocks noGrp="1"/>
          </p:cNvGraphicFramePr>
          <p:nvPr>
            <p:extLst>
              <p:ext uri="{D42A27DB-BD31-4B8C-83A1-F6EECF244321}">
                <p14:modId xmlns:p14="http://schemas.microsoft.com/office/powerpoint/2010/main" val="2853172138"/>
              </p:ext>
            </p:extLst>
          </p:nvPr>
        </p:nvGraphicFramePr>
        <p:xfrm>
          <a:off x="4967238" y="3762375"/>
          <a:ext cx="7157674" cy="3053047"/>
        </p:xfrm>
        <a:graphic>
          <a:graphicData uri="http://schemas.openxmlformats.org/drawingml/2006/table">
            <a:tbl>
              <a:tblPr>
                <a:tableStyleId>{5C22544A-7EE6-4342-B048-85BDC9FD1C3A}</a:tableStyleId>
              </a:tblPr>
              <a:tblGrid>
                <a:gridCol w="1226733">
                  <a:extLst>
                    <a:ext uri="{9D8B030D-6E8A-4147-A177-3AD203B41FA5}">
                      <a16:colId xmlns:a16="http://schemas.microsoft.com/office/drawing/2014/main" val="20000"/>
                    </a:ext>
                  </a:extLst>
                </a:gridCol>
                <a:gridCol w="792771">
                  <a:extLst>
                    <a:ext uri="{9D8B030D-6E8A-4147-A177-3AD203B41FA5}">
                      <a16:colId xmlns:a16="http://schemas.microsoft.com/office/drawing/2014/main" val="20001"/>
                    </a:ext>
                  </a:extLst>
                </a:gridCol>
                <a:gridCol w="1199083">
                  <a:extLst>
                    <a:ext uri="{9D8B030D-6E8A-4147-A177-3AD203B41FA5}">
                      <a16:colId xmlns:a16="http://schemas.microsoft.com/office/drawing/2014/main" val="20002"/>
                    </a:ext>
                  </a:extLst>
                </a:gridCol>
                <a:gridCol w="1940619">
                  <a:extLst>
                    <a:ext uri="{9D8B030D-6E8A-4147-A177-3AD203B41FA5}">
                      <a16:colId xmlns:a16="http://schemas.microsoft.com/office/drawing/2014/main" val="20003"/>
                    </a:ext>
                  </a:extLst>
                </a:gridCol>
                <a:gridCol w="1998468">
                  <a:extLst>
                    <a:ext uri="{9D8B030D-6E8A-4147-A177-3AD203B41FA5}">
                      <a16:colId xmlns:a16="http://schemas.microsoft.com/office/drawing/2014/main" val="20004"/>
                    </a:ext>
                  </a:extLst>
                </a:gridCol>
              </a:tblGrid>
              <a:tr h="576547">
                <a:tc>
                  <a:txBody>
                    <a:bodyPr/>
                    <a:lstStyle/>
                    <a:p>
                      <a:pPr algn="ctr" fontAlgn="b"/>
                      <a:r>
                        <a:rPr lang="en-US" sz="2000" b="1" u="none" strike="noStrike" dirty="0">
                          <a:effectLst/>
                        </a:rPr>
                        <a:t>Iteration</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i="0" u="none" strike="noStrike" dirty="0">
                          <a:solidFill>
                            <a:srgbClr val="000000"/>
                          </a:solidFill>
                          <a:effectLst/>
                          <a:latin typeface="Calibri"/>
                        </a:rPr>
                        <a:t>a</a:t>
                      </a:r>
                    </a:p>
                  </a:txBody>
                  <a:tcPr marL="9525" marR="9525" marT="9525" marB="0" anchor="b"/>
                </a:tc>
                <a:tc>
                  <a:txBody>
                    <a:bodyPr/>
                    <a:lstStyle/>
                    <a:p>
                      <a:pPr algn="ctr" fontAlgn="b"/>
                      <a:r>
                        <a:rPr lang="en-US" sz="2000" b="1" u="none" strike="noStrike" dirty="0">
                          <a:effectLst/>
                        </a:rPr>
                        <a:t>a&lt;=3</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Print a</a:t>
                      </a:r>
                      <a:endParaRPr lang="en-US" sz="2000" b="1" i="0" u="none" strike="noStrike" dirty="0">
                        <a:solidFill>
                          <a:srgbClr val="000000"/>
                        </a:solidFill>
                        <a:effectLst/>
                        <a:latin typeface="Calibri"/>
                      </a:endParaRPr>
                    </a:p>
                  </a:txBody>
                  <a:tcPr marL="9525" marR="9525" marT="9525" marB="0" anchor="b"/>
                </a:tc>
                <a:tc>
                  <a:txBody>
                    <a:bodyPr/>
                    <a:lstStyle/>
                    <a:p>
                      <a:pPr algn="l" fontAlgn="b"/>
                      <a:r>
                        <a:rPr lang="en-US" sz="2000" b="1" u="none" strike="noStrike" dirty="0">
                          <a:effectLst/>
                        </a:rPr>
                        <a:t>a=a+1</a:t>
                      </a:r>
                      <a:endParaRPr lang="en-US" sz="20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29140">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True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1</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counter=1+1 -&gt;(2)</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29140">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True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counter=2+1 -&gt;(3)</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29140">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True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counter=3+1 -&gt;(4)</a:t>
                      </a:r>
                      <a:endParaRPr lang="en-US" sz="20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29140">
                <a:tc>
                  <a:txBody>
                    <a:bodyPr/>
                    <a:lstStyle/>
                    <a:p>
                      <a:pPr algn="ctr" fontAlgn="b"/>
                      <a:r>
                        <a:rPr lang="en-US" sz="2000" u="none" strike="noStrike" dirty="0">
                          <a:effectLst/>
                        </a:rPr>
                        <a:t>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False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loop termination</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9375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hape 212">
            <a:extLst>
              <a:ext uri="{FF2B5EF4-FFF2-40B4-BE49-F238E27FC236}">
                <a16:creationId xmlns:a16="http://schemas.microsoft.com/office/drawing/2014/main" id="{9A5EE916-E1F3-8D82-D064-5D8642BC7F7A}"/>
              </a:ext>
            </a:extLst>
          </p:cNvPr>
          <p:cNvSpPr>
            <a:spLocks noGrp="1" noChangeArrowheads="1"/>
          </p:cNvSpPr>
          <p:nvPr>
            <p:ph type="title"/>
          </p:nvPr>
        </p:nvSpPr>
        <p:spPr bwMode="auto">
          <a:xfrm>
            <a:off x="4397600" y="85725"/>
            <a:ext cx="2944813" cy="900113"/>
          </a:xfrm>
        </p:spPr>
        <p:txBody>
          <a:bodyPr wrap="square" lIns="28575" tIns="28575" rIns="28575" bIns="28575" numCol="1" compatLnSpc="1">
            <a:prstTxWarp prst="textNoShape">
              <a:avLst/>
            </a:prstTxWarp>
          </a:bodyPr>
          <a:lstStyle/>
          <a:p>
            <a:pPr algn="r" eaLnBrk="1" hangingPunct="1">
              <a:lnSpc>
                <a:spcPct val="100000"/>
              </a:lnSpc>
              <a:spcBef>
                <a:spcPct val="0"/>
              </a:spcBef>
              <a:spcAft>
                <a:spcPct val="0"/>
              </a:spcAft>
              <a:buClr>
                <a:srgbClr val="FFFFFF"/>
              </a:buClr>
              <a:buSzPct val="25000"/>
            </a:pPr>
            <a:r>
              <a:rPr lang="en-US" dirty="0">
                <a:solidFill>
                  <a:schemeClr val="tx1"/>
                </a:solidFill>
              </a:rPr>
              <a:t>Example 2</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213" name="Shape 213">
            <a:extLst>
              <a:ext uri="{FF2B5EF4-FFF2-40B4-BE49-F238E27FC236}">
                <a16:creationId xmlns:a16="http://schemas.microsoft.com/office/drawing/2014/main" id="{ABFC85C6-E8EC-4606-8660-45CAFDFB920C}"/>
              </a:ext>
            </a:extLst>
          </p:cNvPr>
          <p:cNvSpPr txBox="1"/>
          <p:nvPr/>
        </p:nvSpPr>
        <p:spPr>
          <a:xfrm>
            <a:off x="5148262" y="1270000"/>
            <a:ext cx="3908425" cy="3324225"/>
          </a:xfrm>
          <a:prstGeom prst="rect">
            <a:avLst/>
          </a:prstGeom>
          <a:noFill/>
          <a:ln>
            <a:noFill/>
          </a:ln>
        </p:spPr>
        <p:txBody>
          <a:bodyPr lIns="0" tIns="0" rIns="0" bIns="0" anchor="ctr"/>
          <a:lstStyle/>
          <a:p>
            <a:pPr eaLnBrk="1" fontAlgn="auto" hangingPunct="1">
              <a:spcBef>
                <a:spcPts val="0"/>
              </a:spcBef>
              <a:spcAft>
                <a:spcPts val="0"/>
              </a:spcAft>
              <a:buClr>
                <a:schemeClr val="lt1"/>
              </a:buClr>
              <a:buSzPct val="25000"/>
              <a:defRPr/>
            </a:pPr>
            <a:r>
              <a:rPr lang="en-US" sz="2800" b="1" dirty="0">
                <a:latin typeface="Arial" charset="0"/>
                <a:ea typeface="Arial" charset="0"/>
                <a:cs typeface="Arial" charset="0"/>
                <a:sym typeface="Cabin"/>
              </a:rPr>
              <a:t>Program:</a:t>
            </a:r>
          </a:p>
          <a:p>
            <a:pPr algn="ctr" eaLnBrk="1" fontAlgn="auto" hangingPunct="1">
              <a:spcBef>
                <a:spcPts val="0"/>
              </a:spcBef>
              <a:spcAft>
                <a:spcPts val="0"/>
              </a:spcAft>
              <a:defRPr/>
            </a:pPr>
            <a:endParaRPr sz="2800" b="1" dirty="0">
              <a:latin typeface="Arial" charset="0"/>
              <a:ea typeface="Arial" charset="0"/>
              <a:cs typeface="Arial" charset="0"/>
              <a:sym typeface="Cabin"/>
            </a:endParaRP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n = 5</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while n &gt; 0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print(n)</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n = n – 1</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print('Blastoff!')</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print(n)</a:t>
            </a:r>
          </a:p>
        </p:txBody>
      </p:sp>
      <p:cxnSp>
        <p:nvCxnSpPr>
          <p:cNvPr id="62468" name="Shape 214">
            <a:extLst>
              <a:ext uri="{FF2B5EF4-FFF2-40B4-BE49-F238E27FC236}">
                <a16:creationId xmlns:a16="http://schemas.microsoft.com/office/drawing/2014/main" id="{A3A4F66F-D15C-CAFC-4340-F37E1610C6DF}"/>
              </a:ext>
            </a:extLst>
          </p:cNvPr>
          <p:cNvCxnSpPr>
            <a:cxnSpLocks noChangeShapeType="1"/>
          </p:cNvCxnSpPr>
          <p:nvPr/>
        </p:nvCxnSpPr>
        <p:spPr bwMode="auto">
          <a:xfrm rot="10800000">
            <a:off x="1914525" y="1501775"/>
            <a:ext cx="11113" cy="42545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2469" name="Shape 215">
            <a:extLst>
              <a:ext uri="{FF2B5EF4-FFF2-40B4-BE49-F238E27FC236}">
                <a16:creationId xmlns:a16="http://schemas.microsoft.com/office/drawing/2014/main" id="{D2AC20D2-A394-48AA-6E2D-98A83C5DFC88}"/>
              </a:ext>
            </a:extLst>
          </p:cNvPr>
          <p:cNvCxnSpPr>
            <a:cxnSpLocks noChangeShapeType="1"/>
          </p:cNvCxnSpPr>
          <p:nvPr/>
        </p:nvCxnSpPr>
        <p:spPr bwMode="auto">
          <a:xfrm flipH="1">
            <a:off x="8385175" y="2297112"/>
            <a:ext cx="1468437" cy="385763"/>
          </a:xfrm>
          <a:prstGeom prst="straightConnector1">
            <a:avLst/>
          </a:prstGeom>
          <a:noFill/>
          <a:ln w="508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16" name="Shape 216">
            <a:extLst>
              <a:ext uri="{FF2B5EF4-FFF2-40B4-BE49-F238E27FC236}">
                <a16:creationId xmlns:a16="http://schemas.microsoft.com/office/drawing/2014/main" id="{AEC77323-B59B-40D6-831D-711752D0C949}"/>
              </a:ext>
            </a:extLst>
          </p:cNvPr>
          <p:cNvSpPr/>
          <p:nvPr/>
        </p:nvSpPr>
        <p:spPr>
          <a:xfrm>
            <a:off x="852488" y="1922463"/>
            <a:ext cx="2152650" cy="950912"/>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rgbClr val="FF0000"/>
              </a:buClr>
              <a:buSzPct val="25000"/>
              <a:defRPr/>
            </a:pPr>
            <a:r>
              <a:rPr lang="en-US" sz="2625">
                <a:latin typeface="Arial" charset="0"/>
                <a:ea typeface="Arial" charset="0"/>
                <a:cs typeface="Arial" charset="0"/>
                <a:sym typeface="Cabin"/>
              </a:rPr>
              <a:t>n &gt; 0 ?</a:t>
            </a:r>
          </a:p>
        </p:txBody>
      </p:sp>
      <p:cxnSp>
        <p:nvCxnSpPr>
          <p:cNvPr id="62471" name="Shape 217">
            <a:extLst>
              <a:ext uri="{FF2B5EF4-FFF2-40B4-BE49-F238E27FC236}">
                <a16:creationId xmlns:a16="http://schemas.microsoft.com/office/drawing/2014/main" id="{710CF701-82D7-15BD-CBCE-83345E24AC91}"/>
              </a:ext>
            </a:extLst>
          </p:cNvPr>
          <p:cNvCxnSpPr>
            <a:cxnSpLocks noChangeShapeType="1"/>
          </p:cNvCxnSpPr>
          <p:nvPr/>
        </p:nvCxnSpPr>
        <p:spPr bwMode="auto">
          <a:xfrm rot="10800000" flipH="1">
            <a:off x="1912938" y="2874963"/>
            <a:ext cx="15875" cy="1738312"/>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2472" name="Shape 218">
            <a:extLst>
              <a:ext uri="{FF2B5EF4-FFF2-40B4-BE49-F238E27FC236}">
                <a16:creationId xmlns:a16="http://schemas.microsoft.com/office/drawing/2014/main" id="{1AC53198-1091-6868-5405-71C6A4648A5D}"/>
              </a:ext>
            </a:extLst>
          </p:cNvPr>
          <p:cNvCxnSpPr>
            <a:cxnSpLocks noChangeShapeType="1"/>
          </p:cNvCxnSpPr>
          <p:nvPr/>
        </p:nvCxnSpPr>
        <p:spPr bwMode="auto">
          <a:xfrm rot="10800000">
            <a:off x="2995613" y="2393950"/>
            <a:ext cx="582612" cy="111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2473" name="Shape 219">
            <a:extLst>
              <a:ext uri="{FF2B5EF4-FFF2-40B4-BE49-F238E27FC236}">
                <a16:creationId xmlns:a16="http://schemas.microsoft.com/office/drawing/2014/main" id="{3AEF5D42-A0C0-DD4B-97B0-BE6EFBB6E718}"/>
              </a:ext>
            </a:extLst>
          </p:cNvPr>
          <p:cNvCxnSpPr>
            <a:cxnSpLocks noChangeShapeType="1"/>
          </p:cNvCxnSpPr>
          <p:nvPr/>
        </p:nvCxnSpPr>
        <p:spPr bwMode="auto">
          <a:xfrm rot="10800000" flipH="1">
            <a:off x="3554413" y="2393950"/>
            <a:ext cx="11112" cy="4826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2474" name="Shape 220">
            <a:extLst>
              <a:ext uri="{FF2B5EF4-FFF2-40B4-BE49-F238E27FC236}">
                <a16:creationId xmlns:a16="http://schemas.microsoft.com/office/drawing/2014/main" id="{6DAA3180-66C9-60B6-D1BF-493B36CF7229}"/>
              </a:ext>
            </a:extLst>
          </p:cNvPr>
          <p:cNvCxnSpPr>
            <a:cxnSpLocks noChangeShapeType="1"/>
          </p:cNvCxnSpPr>
          <p:nvPr/>
        </p:nvCxnSpPr>
        <p:spPr bwMode="auto">
          <a:xfrm flipH="1">
            <a:off x="3554413" y="4418013"/>
            <a:ext cx="3175" cy="223837"/>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2475" name="Shape 221">
            <a:extLst>
              <a:ext uri="{FF2B5EF4-FFF2-40B4-BE49-F238E27FC236}">
                <a16:creationId xmlns:a16="http://schemas.microsoft.com/office/drawing/2014/main" id="{DEF88C2B-83F4-EB7B-EA56-0EBE514C760E}"/>
              </a:ext>
            </a:extLst>
          </p:cNvPr>
          <p:cNvCxnSpPr>
            <a:cxnSpLocks noChangeShapeType="1"/>
          </p:cNvCxnSpPr>
          <p:nvPr/>
        </p:nvCxnSpPr>
        <p:spPr bwMode="auto">
          <a:xfrm>
            <a:off x="1925638" y="4645025"/>
            <a:ext cx="1639887" cy="111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2476" name="Shape 222">
            <a:extLst>
              <a:ext uri="{FF2B5EF4-FFF2-40B4-BE49-F238E27FC236}">
                <a16:creationId xmlns:a16="http://schemas.microsoft.com/office/drawing/2014/main" id="{4DF818A6-EB96-E43F-F3DB-4D502479DB7F}"/>
              </a:ext>
            </a:extLst>
          </p:cNvPr>
          <p:cNvCxnSpPr>
            <a:cxnSpLocks noChangeShapeType="1"/>
          </p:cNvCxnSpPr>
          <p:nvPr/>
        </p:nvCxnSpPr>
        <p:spPr bwMode="auto">
          <a:xfrm flipH="1">
            <a:off x="585788" y="2405063"/>
            <a:ext cx="296862" cy="3175"/>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2477" name="Shape 223">
            <a:extLst>
              <a:ext uri="{FF2B5EF4-FFF2-40B4-BE49-F238E27FC236}">
                <a16:creationId xmlns:a16="http://schemas.microsoft.com/office/drawing/2014/main" id="{D52543E1-A26A-FB4E-1C9F-25B879401993}"/>
              </a:ext>
            </a:extLst>
          </p:cNvPr>
          <p:cNvCxnSpPr>
            <a:cxnSpLocks noChangeShapeType="1"/>
          </p:cNvCxnSpPr>
          <p:nvPr/>
        </p:nvCxnSpPr>
        <p:spPr bwMode="auto">
          <a:xfrm rot="10800000" flipH="1">
            <a:off x="1916113" y="4946650"/>
            <a:ext cx="11112" cy="4826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2478" name="Shape 224">
            <a:extLst>
              <a:ext uri="{FF2B5EF4-FFF2-40B4-BE49-F238E27FC236}">
                <a16:creationId xmlns:a16="http://schemas.microsoft.com/office/drawing/2014/main" id="{5C7CFCB8-ED94-350F-41F4-3FE288397F93}"/>
              </a:ext>
            </a:extLst>
          </p:cNvPr>
          <p:cNvCxnSpPr>
            <a:cxnSpLocks noChangeShapeType="1"/>
          </p:cNvCxnSpPr>
          <p:nvPr/>
        </p:nvCxnSpPr>
        <p:spPr bwMode="auto">
          <a:xfrm rot="10800000">
            <a:off x="582613" y="2439988"/>
            <a:ext cx="28575" cy="2576512"/>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2479" name="Shape 225">
            <a:extLst>
              <a:ext uri="{FF2B5EF4-FFF2-40B4-BE49-F238E27FC236}">
                <a16:creationId xmlns:a16="http://schemas.microsoft.com/office/drawing/2014/main" id="{448EFED3-B24D-3418-4945-024A844EEDBA}"/>
              </a:ext>
            </a:extLst>
          </p:cNvPr>
          <p:cNvCxnSpPr>
            <a:cxnSpLocks noChangeShapeType="1"/>
          </p:cNvCxnSpPr>
          <p:nvPr/>
        </p:nvCxnSpPr>
        <p:spPr bwMode="auto">
          <a:xfrm>
            <a:off x="598488" y="4959350"/>
            <a:ext cx="1314450" cy="0"/>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2480" name="Shape 226">
            <a:extLst>
              <a:ext uri="{FF2B5EF4-FFF2-40B4-BE49-F238E27FC236}">
                <a16:creationId xmlns:a16="http://schemas.microsoft.com/office/drawing/2014/main" id="{F671A9AC-5E91-04DC-A71B-E8870EC41C6A}"/>
              </a:ext>
            </a:extLst>
          </p:cNvPr>
          <p:cNvCxnSpPr>
            <a:cxnSpLocks noChangeShapeType="1"/>
          </p:cNvCxnSpPr>
          <p:nvPr/>
        </p:nvCxnSpPr>
        <p:spPr bwMode="auto">
          <a:xfrm flipH="1" flipV="1">
            <a:off x="8370887" y="2968625"/>
            <a:ext cx="1525588" cy="825500"/>
          </a:xfrm>
          <a:prstGeom prst="straightConnector1">
            <a:avLst/>
          </a:prstGeom>
          <a:noFill/>
          <a:ln w="508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62481" name="Shape 227">
            <a:extLst>
              <a:ext uri="{FF2B5EF4-FFF2-40B4-BE49-F238E27FC236}">
                <a16:creationId xmlns:a16="http://schemas.microsoft.com/office/drawing/2014/main" id="{9CB60672-EF5F-BD09-C6D4-8841089175E6}"/>
              </a:ext>
            </a:extLst>
          </p:cNvPr>
          <p:cNvSpPr txBox="1">
            <a:spLocks noChangeArrowheads="1"/>
          </p:cNvSpPr>
          <p:nvPr/>
        </p:nvSpPr>
        <p:spPr bwMode="auto">
          <a:xfrm>
            <a:off x="3634538" y="5318125"/>
            <a:ext cx="7964488"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just" eaLnBrk="1" hangingPunct="1">
              <a:lnSpc>
                <a:spcPct val="100000"/>
              </a:lnSpc>
              <a:spcBef>
                <a:spcPct val="0"/>
              </a:spcBef>
              <a:buClr>
                <a:srgbClr val="FFFFFF"/>
              </a:buClr>
              <a:buSzPct val="25000"/>
              <a:buFontTx/>
              <a:buNone/>
            </a:pPr>
            <a:r>
              <a:rPr lang="en-US" altLang="en-US" sz="2400" b="1" dirty="0">
                <a:latin typeface="Arial" panose="020B0604020202020204" pitchFamily="34" charset="0"/>
                <a:cs typeface="Arial" panose="020B0604020202020204" pitchFamily="34" charset="0"/>
                <a:sym typeface="Cabin"/>
              </a:rPr>
              <a:t>Loops (repeated steps) have iteration variables that change each time through a loop.  Often these iteration variables go through a sequence of numbers.</a:t>
            </a:r>
          </a:p>
        </p:txBody>
      </p:sp>
      <p:sp>
        <p:nvSpPr>
          <p:cNvPr id="62482" name="Shape 228">
            <a:extLst>
              <a:ext uri="{FF2B5EF4-FFF2-40B4-BE49-F238E27FC236}">
                <a16:creationId xmlns:a16="http://schemas.microsoft.com/office/drawing/2014/main" id="{877E4FB6-5118-7764-5231-7CB9ACC9965E}"/>
              </a:ext>
            </a:extLst>
          </p:cNvPr>
          <p:cNvSpPr txBox="1">
            <a:spLocks noChangeArrowheads="1"/>
          </p:cNvSpPr>
          <p:nvPr/>
        </p:nvSpPr>
        <p:spPr bwMode="auto">
          <a:xfrm>
            <a:off x="192088" y="1836738"/>
            <a:ext cx="542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No</a:t>
            </a:r>
          </a:p>
        </p:txBody>
      </p:sp>
      <p:sp>
        <p:nvSpPr>
          <p:cNvPr id="229" name="Shape 229">
            <a:extLst>
              <a:ext uri="{FF2B5EF4-FFF2-40B4-BE49-F238E27FC236}">
                <a16:creationId xmlns:a16="http://schemas.microsoft.com/office/drawing/2014/main" id="{793A0BAA-BEB7-4EFE-B6C7-116866FC61E5}"/>
              </a:ext>
            </a:extLst>
          </p:cNvPr>
          <p:cNvSpPr txBox="1"/>
          <p:nvPr/>
        </p:nvSpPr>
        <p:spPr>
          <a:xfrm>
            <a:off x="833438" y="54086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print('Blastoff')</a:t>
            </a:r>
          </a:p>
        </p:txBody>
      </p:sp>
      <p:sp>
        <p:nvSpPr>
          <p:cNvPr id="62484" name="Shape 230">
            <a:extLst>
              <a:ext uri="{FF2B5EF4-FFF2-40B4-BE49-F238E27FC236}">
                <a16:creationId xmlns:a16="http://schemas.microsoft.com/office/drawing/2014/main" id="{4E82819D-9D61-52EC-3AF2-CF4F7B2EDC5B}"/>
              </a:ext>
            </a:extLst>
          </p:cNvPr>
          <p:cNvSpPr txBox="1">
            <a:spLocks noChangeArrowheads="1"/>
          </p:cNvSpPr>
          <p:nvPr/>
        </p:nvSpPr>
        <p:spPr bwMode="auto">
          <a:xfrm>
            <a:off x="3279775" y="1836738"/>
            <a:ext cx="6889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Yes</a:t>
            </a:r>
          </a:p>
        </p:txBody>
      </p:sp>
      <p:sp>
        <p:nvSpPr>
          <p:cNvPr id="231" name="Shape 231">
            <a:extLst>
              <a:ext uri="{FF2B5EF4-FFF2-40B4-BE49-F238E27FC236}">
                <a16:creationId xmlns:a16="http://schemas.microsoft.com/office/drawing/2014/main" id="{E6F00825-4ECE-4E61-ADC9-0D04C0DB9BEF}"/>
              </a:ext>
            </a:extLst>
          </p:cNvPr>
          <p:cNvSpPr txBox="1"/>
          <p:nvPr/>
        </p:nvSpPr>
        <p:spPr>
          <a:xfrm>
            <a:off x="833438" y="9509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a:latin typeface="Arial" charset="0"/>
                <a:ea typeface="Arial" charset="0"/>
                <a:cs typeface="Arial" charset="0"/>
                <a:sym typeface="Cabin"/>
              </a:rPr>
              <a:t>n = 5</a:t>
            </a:r>
          </a:p>
        </p:txBody>
      </p:sp>
      <p:sp>
        <p:nvSpPr>
          <p:cNvPr id="232" name="Shape 232">
            <a:extLst>
              <a:ext uri="{FF2B5EF4-FFF2-40B4-BE49-F238E27FC236}">
                <a16:creationId xmlns:a16="http://schemas.microsoft.com/office/drawing/2014/main" id="{D5E72C17-C177-4670-A172-01B6DFEA308A}"/>
              </a:ext>
            </a:extLst>
          </p:cNvPr>
          <p:cNvSpPr txBox="1"/>
          <p:nvPr/>
        </p:nvSpPr>
        <p:spPr>
          <a:xfrm>
            <a:off x="2471738" y="2884488"/>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print(n)</a:t>
            </a:r>
          </a:p>
        </p:txBody>
      </p:sp>
      <p:sp>
        <p:nvSpPr>
          <p:cNvPr id="62487" name="Shape 233">
            <a:extLst>
              <a:ext uri="{FF2B5EF4-FFF2-40B4-BE49-F238E27FC236}">
                <a16:creationId xmlns:a16="http://schemas.microsoft.com/office/drawing/2014/main" id="{9FCD951C-1918-499F-241C-64DBC44EFB67}"/>
              </a:ext>
            </a:extLst>
          </p:cNvPr>
          <p:cNvSpPr txBox="1">
            <a:spLocks noChangeArrowheads="1"/>
          </p:cNvSpPr>
          <p:nvPr/>
        </p:nvSpPr>
        <p:spPr bwMode="auto">
          <a:xfrm>
            <a:off x="9959139" y="1146175"/>
            <a:ext cx="1639887"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FFFF"/>
              </a:buClr>
              <a:buSzPct val="25000"/>
              <a:buFontTx/>
              <a:buNone/>
            </a:pPr>
            <a:endParaRPr lang="en-US" altLang="en-US" sz="2800" b="1" dirty="0">
              <a:latin typeface="Arial" panose="020B0604020202020204" pitchFamily="34" charset="0"/>
              <a:cs typeface="Arial" panose="020B0604020202020204" pitchFamily="34" charset="0"/>
              <a:sym typeface="Cabin"/>
            </a:endParaRPr>
          </a:p>
          <a:p>
            <a:pPr eaLnBrk="1" hangingPunct="1">
              <a:lnSpc>
                <a:spcPct val="100000"/>
              </a:lnSpc>
              <a:spcBef>
                <a:spcPct val="0"/>
              </a:spcBef>
              <a:buClr>
                <a:srgbClr val="FFFFFF"/>
              </a:buClr>
              <a:buSzPct val="25000"/>
              <a:buFontTx/>
              <a:buNone/>
            </a:pPr>
            <a:r>
              <a:rPr lang="en-US" altLang="en-US" sz="2800" b="1" dirty="0">
                <a:latin typeface="Arial" panose="020B0604020202020204" pitchFamily="34" charset="0"/>
                <a:cs typeface="Arial" panose="020B0604020202020204" pitchFamily="34" charset="0"/>
                <a:sym typeface="Cabin"/>
              </a:rPr>
              <a:t>Output:</a:t>
            </a:r>
          </a:p>
          <a:p>
            <a:pPr algn="ctr" eaLnBrk="1" hangingPunct="1">
              <a:lnSpc>
                <a:spcPct val="100000"/>
              </a:lnSpc>
              <a:spcBef>
                <a:spcPct val="0"/>
              </a:spcBef>
              <a:buFontTx/>
              <a:buNone/>
            </a:pPr>
            <a:endParaRPr lang="en-US" altLang="en-US" sz="2800" b="1" dirty="0">
              <a:latin typeface="Arial" panose="020B0604020202020204" pitchFamily="34" charset="0"/>
              <a:cs typeface="Arial" panose="020B0604020202020204" pitchFamily="34" charset="0"/>
              <a:sym typeface="Cabin"/>
            </a:endParaRP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5</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4</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3</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2</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1</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Blastoff! </a:t>
            </a:r>
          </a:p>
          <a:p>
            <a:pPr eaLnBrk="1" hangingPunct="1">
              <a:lnSpc>
                <a:spcPct val="100000"/>
              </a:lnSpc>
              <a:spcBef>
                <a:spcPct val="0"/>
              </a:spcBef>
              <a:buClr>
                <a:srgbClr val="FF00FF"/>
              </a:buClr>
              <a:buSzPct val="25000"/>
              <a:buFontTx/>
              <a:buNone/>
            </a:pPr>
            <a:r>
              <a:rPr lang="en-US" altLang="en-US" sz="2800" b="1" dirty="0">
                <a:latin typeface="Arial" panose="020B0604020202020204" pitchFamily="34" charset="0"/>
                <a:cs typeface="Arial" panose="020B0604020202020204" pitchFamily="34" charset="0"/>
                <a:sym typeface="Cabin"/>
              </a:rPr>
              <a:t>0</a:t>
            </a:r>
          </a:p>
        </p:txBody>
      </p:sp>
      <p:sp>
        <p:nvSpPr>
          <p:cNvPr id="234" name="Shape 234">
            <a:extLst>
              <a:ext uri="{FF2B5EF4-FFF2-40B4-BE49-F238E27FC236}">
                <a16:creationId xmlns:a16="http://schemas.microsoft.com/office/drawing/2014/main" id="{B01227D6-2429-4738-A981-A68596FF3B64}"/>
              </a:ext>
            </a:extLst>
          </p:cNvPr>
          <p:cNvSpPr txBox="1"/>
          <p:nvPr/>
        </p:nvSpPr>
        <p:spPr>
          <a:xfrm>
            <a:off x="2462213" y="3798888"/>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a:latin typeface="Arial" charset="0"/>
                <a:ea typeface="Arial" charset="0"/>
                <a:cs typeface="Arial" charset="0"/>
                <a:sym typeface="Cabin"/>
              </a:rPr>
              <a:t> n = n -1</a:t>
            </a:r>
          </a:p>
        </p:txBody>
      </p:sp>
      <p:cxnSp>
        <p:nvCxnSpPr>
          <p:cNvPr id="62489" name="Shape 235">
            <a:extLst>
              <a:ext uri="{FF2B5EF4-FFF2-40B4-BE49-F238E27FC236}">
                <a16:creationId xmlns:a16="http://schemas.microsoft.com/office/drawing/2014/main" id="{7DB852BB-1DC3-8159-34FE-266D4438EC8D}"/>
              </a:ext>
            </a:extLst>
          </p:cNvPr>
          <p:cNvCxnSpPr>
            <a:cxnSpLocks noChangeShapeType="1"/>
          </p:cNvCxnSpPr>
          <p:nvPr/>
        </p:nvCxnSpPr>
        <p:spPr bwMode="auto">
          <a:xfrm flipH="1">
            <a:off x="3549650" y="3509963"/>
            <a:ext cx="4763" cy="223837"/>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9953-6C16-24AB-E5D3-CC0B7B25E249}"/>
              </a:ext>
            </a:extLst>
          </p:cNvPr>
          <p:cNvSpPr>
            <a:spLocks noGrp="1"/>
          </p:cNvSpPr>
          <p:nvPr>
            <p:ph type="title"/>
          </p:nvPr>
        </p:nvSpPr>
        <p:spPr>
          <a:xfrm>
            <a:off x="157843" y="0"/>
            <a:ext cx="11876314" cy="1291862"/>
          </a:xfrm>
        </p:spPr>
        <p:txBody>
          <a:bodyPr>
            <a:normAutofit fontScale="90000"/>
          </a:bodyPr>
          <a:lstStyle/>
          <a:p>
            <a:r>
              <a:rPr lang="en-US" dirty="0">
                <a:solidFill>
                  <a:schemeClr val="tx1"/>
                </a:solidFill>
              </a:rPr>
              <a:t>Example 3: Print values from 90 to 100 in a line</a:t>
            </a:r>
            <a:endParaRPr lang="en-IN" dirty="0"/>
          </a:p>
        </p:txBody>
      </p:sp>
      <p:sp>
        <p:nvSpPr>
          <p:cNvPr id="4" name="TextBox 3">
            <a:extLst>
              <a:ext uri="{FF2B5EF4-FFF2-40B4-BE49-F238E27FC236}">
                <a16:creationId xmlns:a16="http://schemas.microsoft.com/office/drawing/2014/main" id="{DB109BA3-F467-CD41-1FE6-0FF212C68196}"/>
              </a:ext>
            </a:extLst>
          </p:cNvPr>
          <p:cNvSpPr txBox="1"/>
          <p:nvPr/>
        </p:nvSpPr>
        <p:spPr>
          <a:xfrm>
            <a:off x="1088571" y="1659285"/>
            <a:ext cx="4408715" cy="3046988"/>
          </a:xfrm>
          <a:prstGeom prst="rect">
            <a:avLst/>
          </a:prstGeom>
          <a:noFill/>
        </p:spPr>
        <p:txBody>
          <a:bodyPr wrap="square">
            <a:spAutoFit/>
          </a:bodyPr>
          <a:lstStyle/>
          <a:p>
            <a:pPr>
              <a:buNone/>
            </a:pPr>
            <a:r>
              <a:rPr lang="en-GB" sz="3200" dirty="0"/>
              <a:t>a=90</a:t>
            </a:r>
          </a:p>
          <a:p>
            <a:pPr>
              <a:buNone/>
            </a:pPr>
            <a:r>
              <a:rPr lang="en-GB" sz="3200" dirty="0"/>
              <a:t>b=100 </a:t>
            </a:r>
          </a:p>
          <a:p>
            <a:pPr>
              <a:buNone/>
            </a:pPr>
            <a:r>
              <a:rPr lang="en-GB" sz="3200" dirty="0"/>
              <a:t>while a &lt; b:</a:t>
            </a:r>
          </a:p>
          <a:p>
            <a:pPr>
              <a:buNone/>
            </a:pPr>
            <a:r>
              <a:rPr lang="en-GB" sz="3200" dirty="0"/>
              <a:t>		print(a, end=' ') </a:t>
            </a:r>
          </a:p>
          <a:p>
            <a:pPr>
              <a:buNone/>
            </a:pPr>
            <a:r>
              <a:rPr lang="en-GB" sz="3200" dirty="0"/>
              <a:t>		a = a+1</a:t>
            </a:r>
          </a:p>
          <a:p>
            <a:pPr>
              <a:buNone/>
            </a:pPr>
            <a:endParaRPr lang="en-GB" sz="3200" dirty="0"/>
          </a:p>
        </p:txBody>
      </p:sp>
      <p:sp>
        <p:nvSpPr>
          <p:cNvPr id="5" name="Rectangle 4">
            <a:extLst>
              <a:ext uri="{FF2B5EF4-FFF2-40B4-BE49-F238E27FC236}">
                <a16:creationId xmlns:a16="http://schemas.microsoft.com/office/drawing/2014/main" id="{8C934ADB-1E2F-4798-2EAF-5B00D6542F0F}"/>
              </a:ext>
            </a:extLst>
          </p:cNvPr>
          <p:cNvSpPr/>
          <p:nvPr/>
        </p:nvSpPr>
        <p:spPr>
          <a:xfrm>
            <a:off x="4776807" y="4340183"/>
            <a:ext cx="5466649" cy="1077218"/>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90 91 92 93 94 95 96 97 98 99 </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853433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FB703D-9D3A-2E03-066C-91F5EBBCEDC4}"/>
              </a:ext>
            </a:extLst>
          </p:cNvPr>
          <p:cNvSpPr txBox="1"/>
          <p:nvPr/>
        </p:nvSpPr>
        <p:spPr>
          <a:xfrm>
            <a:off x="7958302" y="2464731"/>
            <a:ext cx="3253984" cy="3108543"/>
          </a:xfrm>
          <a:prstGeom prst="rect">
            <a:avLst/>
          </a:prstGeom>
          <a:noFill/>
        </p:spPr>
        <p:txBody>
          <a:bodyPr wrap="square">
            <a:spAutoFit/>
          </a:bodyPr>
          <a:lstStyle/>
          <a:p>
            <a:pPr algn="ctr"/>
            <a:r>
              <a:rPr lang="en-IN" sz="2800" b="1" u="sng" dirty="0">
                <a:solidFill>
                  <a:srgbClr val="FF0000"/>
                </a:solidFill>
                <a:latin typeface="Times New Roman" panose="02020603050405020304" pitchFamily="18" charset="0"/>
                <a:cs typeface="Times New Roman" panose="02020603050405020304" pitchFamily="18" charset="0"/>
              </a:rPr>
              <a:t>OUTPUT</a:t>
            </a:r>
          </a:p>
          <a:p>
            <a:r>
              <a:rPr lang="en-IN" sz="2800" b="1" dirty="0">
                <a:latin typeface="Times New Roman" panose="02020603050405020304" pitchFamily="18" charset="0"/>
                <a:cs typeface="Times New Roman" panose="02020603050405020304" pitchFamily="18" charset="0"/>
              </a:rPr>
              <a:t>Enter a number:5</a:t>
            </a:r>
          </a:p>
          <a:p>
            <a:r>
              <a:rPr lang="en-IN" sz="2800" b="1" dirty="0">
                <a:latin typeface="Times New Roman" panose="02020603050405020304" pitchFamily="18" charset="0"/>
                <a:cs typeface="Times New Roman" panose="02020603050405020304" pitchFamily="18" charset="0"/>
              </a:rPr>
              <a:t>5 is odd</a:t>
            </a:r>
          </a:p>
          <a:p>
            <a:r>
              <a:rPr lang="en-IN" sz="2800" b="1" dirty="0">
                <a:latin typeface="Times New Roman" panose="02020603050405020304" pitchFamily="18" charset="0"/>
                <a:cs typeface="Times New Roman" panose="02020603050405020304" pitchFamily="18" charset="0"/>
              </a:rPr>
              <a:t>4 is even</a:t>
            </a:r>
          </a:p>
          <a:p>
            <a:r>
              <a:rPr lang="en-IN" sz="2800" b="1" dirty="0">
                <a:latin typeface="Times New Roman" panose="02020603050405020304" pitchFamily="18" charset="0"/>
                <a:cs typeface="Times New Roman" panose="02020603050405020304" pitchFamily="18" charset="0"/>
              </a:rPr>
              <a:t>3 is odd</a:t>
            </a:r>
          </a:p>
          <a:p>
            <a:r>
              <a:rPr lang="en-IN" sz="2800" b="1" dirty="0">
                <a:latin typeface="Times New Roman" panose="02020603050405020304" pitchFamily="18" charset="0"/>
                <a:cs typeface="Times New Roman" panose="02020603050405020304" pitchFamily="18" charset="0"/>
              </a:rPr>
              <a:t>2 is even</a:t>
            </a:r>
          </a:p>
          <a:p>
            <a:r>
              <a:rPr lang="en-IN" sz="2800" b="1" dirty="0">
                <a:latin typeface="Times New Roman" panose="02020603050405020304" pitchFamily="18" charset="0"/>
                <a:cs typeface="Times New Roman" panose="02020603050405020304" pitchFamily="18" charset="0"/>
              </a:rPr>
              <a:t>1 is odd</a:t>
            </a:r>
          </a:p>
        </p:txBody>
      </p:sp>
      <p:sp>
        <p:nvSpPr>
          <p:cNvPr id="6" name="Title 1">
            <a:extLst>
              <a:ext uri="{FF2B5EF4-FFF2-40B4-BE49-F238E27FC236}">
                <a16:creationId xmlns:a16="http://schemas.microsoft.com/office/drawing/2014/main" id="{9779B21E-B1D2-3765-78DB-B57FF66DD0B3}"/>
              </a:ext>
            </a:extLst>
          </p:cNvPr>
          <p:cNvSpPr txBox="1">
            <a:spLocks/>
          </p:cNvSpPr>
          <p:nvPr/>
        </p:nvSpPr>
        <p:spPr>
          <a:xfrm>
            <a:off x="1649186" y="117297"/>
            <a:ext cx="11876314" cy="12918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solidFill>
                  <a:schemeClr val="tx1"/>
                </a:solidFill>
              </a:rPr>
              <a:t>Example 4: If-else in while loop</a:t>
            </a:r>
            <a:endParaRPr lang="en-IN" dirty="0"/>
          </a:p>
        </p:txBody>
      </p:sp>
      <p:sp>
        <p:nvSpPr>
          <p:cNvPr id="10" name="Shape 227">
            <a:extLst>
              <a:ext uri="{FF2B5EF4-FFF2-40B4-BE49-F238E27FC236}">
                <a16:creationId xmlns:a16="http://schemas.microsoft.com/office/drawing/2014/main" id="{AAFE5B92-789C-619A-30AE-675BDF8B86B3}"/>
              </a:ext>
            </a:extLst>
          </p:cNvPr>
          <p:cNvSpPr txBox="1">
            <a:spLocks noChangeArrowheads="1"/>
          </p:cNvSpPr>
          <p:nvPr/>
        </p:nvSpPr>
        <p:spPr bwMode="auto">
          <a:xfrm>
            <a:off x="272143" y="1088571"/>
            <a:ext cx="11669485" cy="546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just" eaLnBrk="1" hangingPunct="1">
              <a:lnSpc>
                <a:spcPct val="100000"/>
              </a:lnSpc>
              <a:spcBef>
                <a:spcPct val="0"/>
              </a:spcBef>
              <a:buClr>
                <a:srgbClr val="FFFFFF"/>
              </a:buClr>
              <a:buSzPct val="25000"/>
              <a:buFontTx/>
              <a:buNone/>
            </a:pPr>
            <a:r>
              <a:rPr lang="en-US" altLang="en-US" sz="3200" b="1" dirty="0">
                <a:solidFill>
                  <a:srgbClr val="0070C0"/>
                </a:solidFill>
                <a:latin typeface="Arial" panose="020B0604020202020204" pitchFamily="34" charset="0"/>
                <a:cs typeface="Arial" panose="020B0604020202020204" pitchFamily="34" charset="0"/>
                <a:sym typeface="Cabin"/>
              </a:rPr>
              <a:t>Print even and odd numbers between 1 to the entered number</a:t>
            </a:r>
          </a:p>
          <a:p>
            <a:pPr algn="just" eaLnBrk="1" hangingPunct="1">
              <a:lnSpc>
                <a:spcPct val="100000"/>
              </a:lnSpc>
              <a:spcBef>
                <a:spcPct val="0"/>
              </a:spcBef>
              <a:buClr>
                <a:srgbClr val="FFFFFF"/>
              </a:buClr>
              <a:buSzPct val="25000"/>
              <a:buFontTx/>
              <a:buNone/>
            </a:pPr>
            <a:endParaRPr lang="en-US" altLang="en-US" sz="3200" b="1" dirty="0">
              <a:latin typeface="Arial" panose="020B0604020202020204" pitchFamily="34" charset="0"/>
              <a:cs typeface="Arial" panose="020B0604020202020204" pitchFamily="34" charset="0"/>
              <a:sym typeface="Cabin"/>
            </a:endParaRPr>
          </a:p>
          <a:p>
            <a:pPr algn="just" eaLnBrk="1" hangingPunct="1">
              <a:lnSpc>
                <a:spcPct val="100000"/>
              </a:lnSpc>
              <a:spcBef>
                <a:spcPct val="0"/>
              </a:spcBef>
              <a:buClr>
                <a:srgbClr val="FFFFFF"/>
              </a:buClr>
              <a:buSzPct val="25000"/>
              <a:buFontTx/>
              <a:buNone/>
            </a:pPr>
            <a:r>
              <a:rPr lang="en-US" altLang="en-US" sz="3200" b="1" u="sng" dirty="0">
                <a:solidFill>
                  <a:srgbClr val="FF0000"/>
                </a:solidFill>
                <a:latin typeface="Arial" panose="020B0604020202020204" pitchFamily="34" charset="0"/>
                <a:cs typeface="Arial" panose="020B0604020202020204" pitchFamily="34" charset="0"/>
                <a:sym typeface="Cabin"/>
              </a:rPr>
              <a:t>CODE</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n = int(input("Enter a number:"))</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while n&gt;0:</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    if n%2==0:</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        print(n, "is even")</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    else:</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        print(n, "is odd")</a:t>
            </a:r>
          </a:p>
          <a:p>
            <a:pPr algn="just" eaLnBrk="1" hangingPunct="1">
              <a:lnSpc>
                <a:spcPct val="100000"/>
              </a:lnSpc>
              <a:spcBef>
                <a:spcPct val="0"/>
              </a:spcBef>
              <a:buClr>
                <a:srgbClr val="FFFFFF"/>
              </a:buClr>
              <a:buSzPct val="25000"/>
              <a:buFontTx/>
              <a:buNone/>
            </a:pPr>
            <a:r>
              <a:rPr lang="en-US" altLang="en-US" sz="3200" b="1" dirty="0">
                <a:latin typeface="Arial" panose="020B0604020202020204" pitchFamily="34" charset="0"/>
                <a:cs typeface="Arial" panose="020B0604020202020204" pitchFamily="34" charset="0"/>
                <a:sym typeface="Cabin"/>
              </a:rPr>
              <a:t>	n = n-1</a:t>
            </a:r>
          </a:p>
        </p:txBody>
      </p:sp>
    </p:spTree>
    <p:extLst>
      <p:ext uri="{BB962C8B-B14F-4D97-AF65-F5344CB8AC3E}">
        <p14:creationId xmlns:p14="http://schemas.microsoft.com/office/powerpoint/2010/main" val="992572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3BAF-C4A8-D864-D765-BFE7DCB99BF8}"/>
              </a:ext>
            </a:extLst>
          </p:cNvPr>
          <p:cNvSpPr>
            <a:spLocks noGrp="1"/>
          </p:cNvSpPr>
          <p:nvPr>
            <p:ph type="title"/>
          </p:nvPr>
        </p:nvSpPr>
        <p:spPr/>
        <p:txBody>
          <a:bodyPr/>
          <a:lstStyle/>
          <a:p>
            <a:r>
              <a:rPr lang="en-US" dirty="0"/>
              <a:t>Example 3</a:t>
            </a:r>
            <a:endParaRPr lang="en-IN" dirty="0"/>
          </a:p>
        </p:txBody>
      </p:sp>
      <p:sp>
        <p:nvSpPr>
          <p:cNvPr id="3" name="Content Placeholder 2">
            <a:extLst>
              <a:ext uri="{FF2B5EF4-FFF2-40B4-BE49-F238E27FC236}">
                <a16:creationId xmlns:a16="http://schemas.microsoft.com/office/drawing/2014/main" id="{FADD0CFB-B332-203A-4EB2-98C6E40FAE78}"/>
              </a:ext>
            </a:extLst>
          </p:cNvPr>
          <p:cNvSpPr>
            <a:spLocks noGrp="1"/>
          </p:cNvSpPr>
          <p:nvPr>
            <p:ph idx="1"/>
          </p:nvPr>
        </p:nvSpPr>
        <p:spPr/>
        <p:txBody>
          <a:bodyPr/>
          <a:lstStyle/>
          <a:p>
            <a:r>
              <a:rPr lang="en-US" dirty="0"/>
              <a:t>Write a program to reverse the number received from the user</a:t>
            </a:r>
          </a:p>
          <a:p>
            <a:r>
              <a:rPr lang="en-US" dirty="0"/>
              <a:t>Input: 14786</a:t>
            </a:r>
          </a:p>
          <a:p>
            <a:r>
              <a:rPr lang="en-US" dirty="0"/>
              <a:t>Output:68741</a:t>
            </a:r>
            <a:endParaRPr lang="en-IN" dirty="0"/>
          </a:p>
        </p:txBody>
      </p:sp>
    </p:spTree>
    <p:extLst>
      <p:ext uri="{BB962C8B-B14F-4D97-AF65-F5344CB8AC3E}">
        <p14:creationId xmlns:p14="http://schemas.microsoft.com/office/powerpoint/2010/main" val="3175098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C3BAF-C4A8-D864-D765-BFE7DCB99BF8}"/>
              </a:ext>
            </a:extLst>
          </p:cNvPr>
          <p:cNvSpPr>
            <a:spLocks noGrp="1"/>
          </p:cNvSpPr>
          <p:nvPr>
            <p:ph type="title"/>
          </p:nvPr>
        </p:nvSpPr>
        <p:spPr/>
        <p:txBody>
          <a:bodyPr/>
          <a:lstStyle/>
          <a:p>
            <a:r>
              <a:rPr lang="en-US" dirty="0"/>
              <a:t>Example 3-solution</a:t>
            </a:r>
            <a:endParaRPr lang="en-IN" dirty="0"/>
          </a:p>
        </p:txBody>
      </p:sp>
      <p:pic>
        <p:nvPicPr>
          <p:cNvPr id="5" name="Content Placeholder 4">
            <a:extLst>
              <a:ext uri="{FF2B5EF4-FFF2-40B4-BE49-F238E27FC236}">
                <a16:creationId xmlns:a16="http://schemas.microsoft.com/office/drawing/2014/main" id="{E9986390-87EA-130D-E255-DC6C2E5A6F55}"/>
              </a:ext>
            </a:extLst>
          </p:cNvPr>
          <p:cNvPicPr>
            <a:picLocks noGrp="1" noChangeAspect="1"/>
          </p:cNvPicPr>
          <p:nvPr>
            <p:ph idx="1"/>
          </p:nvPr>
        </p:nvPicPr>
        <p:blipFill>
          <a:blip r:embed="rId2"/>
          <a:stretch>
            <a:fillRect/>
          </a:stretch>
        </p:blipFill>
        <p:spPr>
          <a:xfrm>
            <a:off x="2217737" y="1651518"/>
            <a:ext cx="7762875" cy="4128569"/>
          </a:xfrm>
        </p:spPr>
      </p:pic>
    </p:spTree>
    <p:extLst>
      <p:ext uri="{BB962C8B-B14F-4D97-AF65-F5344CB8AC3E}">
        <p14:creationId xmlns:p14="http://schemas.microsoft.com/office/powerpoint/2010/main" val="2329492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35DD-F552-EFDE-E969-66031899100D}"/>
              </a:ext>
            </a:extLst>
          </p:cNvPr>
          <p:cNvSpPr>
            <a:spLocks noGrp="1"/>
          </p:cNvSpPr>
          <p:nvPr>
            <p:ph type="title"/>
          </p:nvPr>
        </p:nvSpPr>
        <p:spPr/>
        <p:txBody>
          <a:bodyPr/>
          <a:lstStyle/>
          <a:p>
            <a:r>
              <a:rPr lang="en-US" dirty="0"/>
              <a:t>Tasks</a:t>
            </a:r>
            <a:endParaRPr lang="en-IN" dirty="0"/>
          </a:p>
        </p:txBody>
      </p:sp>
      <p:sp>
        <p:nvSpPr>
          <p:cNvPr id="3" name="Content Placeholder 2">
            <a:extLst>
              <a:ext uri="{FF2B5EF4-FFF2-40B4-BE49-F238E27FC236}">
                <a16:creationId xmlns:a16="http://schemas.microsoft.com/office/drawing/2014/main" id="{40E0AE49-315B-1421-293D-F0FB2A622805}"/>
              </a:ext>
            </a:extLst>
          </p:cNvPr>
          <p:cNvSpPr>
            <a:spLocks noGrp="1"/>
          </p:cNvSpPr>
          <p:nvPr>
            <p:ph idx="1"/>
          </p:nvPr>
        </p:nvSpPr>
        <p:spPr/>
        <p:txBody>
          <a:bodyPr/>
          <a:lstStyle/>
          <a:p>
            <a:r>
              <a:rPr lang="en-US" dirty="0"/>
              <a:t>Print a two table</a:t>
            </a:r>
          </a:p>
          <a:p>
            <a:r>
              <a:rPr lang="en-US" dirty="0"/>
              <a:t>Sum of first 10 even numbers</a:t>
            </a:r>
          </a:p>
          <a:p>
            <a:r>
              <a:rPr lang="en-US" dirty="0"/>
              <a:t>Add the successive cubic roots for an input N….. Ex: 1+8+27=36.(N=3)</a:t>
            </a:r>
          </a:p>
          <a:p>
            <a:r>
              <a:rPr lang="en-US" dirty="0"/>
              <a:t>Write a program to display all the numbers which are divisible by 13 but not by 3 between 100 and 500 (exclude 100 and 500)</a:t>
            </a:r>
          </a:p>
          <a:p>
            <a:r>
              <a:rPr lang="en-US" dirty="0"/>
              <a:t>Check for palindrome</a:t>
            </a:r>
          </a:p>
          <a:p>
            <a:endParaRPr lang="en-IN" dirty="0"/>
          </a:p>
        </p:txBody>
      </p:sp>
    </p:spTree>
    <p:extLst>
      <p:ext uri="{BB962C8B-B14F-4D97-AF65-F5344CB8AC3E}">
        <p14:creationId xmlns:p14="http://schemas.microsoft.com/office/powerpoint/2010/main" val="1126990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hape 392">
            <a:extLst>
              <a:ext uri="{FF2B5EF4-FFF2-40B4-BE49-F238E27FC236}">
                <a16:creationId xmlns:a16="http://schemas.microsoft.com/office/drawing/2014/main" id="{480A70F0-A352-124C-C7CE-E258ED646A38}"/>
              </a:ext>
            </a:extLst>
          </p:cNvPr>
          <p:cNvSpPr>
            <a:spLocks noGrp="1" noChangeArrowheads="1"/>
          </p:cNvSpPr>
          <p:nvPr>
            <p:ph type="title"/>
          </p:nvPr>
        </p:nvSpPr>
        <p:spPr bwMode="auto">
          <a:xfrm>
            <a:off x="950105" y="637031"/>
            <a:ext cx="10058400" cy="669254"/>
          </a:xfrm>
        </p:spPr>
        <p:txBody>
          <a:bodyPr wrap="square" lIns="28575" tIns="28575" rIns="28575" bIns="28575" numCol="1" anchorCtr="0" compatLnSpc="1">
            <a:prstTxWarp prst="textNoShape">
              <a:avLst/>
            </a:prstTxWarp>
            <a:normAutofit fontScale="90000"/>
          </a:bodyPr>
          <a:lstStyle/>
          <a:p>
            <a:pPr algn="ctr" eaLnBrk="1" hangingPunct="1">
              <a:lnSpc>
                <a:spcPct val="100000"/>
              </a:lnSpc>
              <a:buClr>
                <a:srgbClr val="00FF00"/>
              </a:buClr>
              <a:buSzPct val="25000"/>
            </a:pPr>
            <a:r>
              <a:rPr lang="en-US" dirty="0">
                <a:solidFill>
                  <a:schemeClr val="tx1"/>
                </a:solidFill>
              </a:rPr>
              <a:t>Definite Loop</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97283" name="Shape 393">
            <a:extLst>
              <a:ext uri="{FF2B5EF4-FFF2-40B4-BE49-F238E27FC236}">
                <a16:creationId xmlns:a16="http://schemas.microsoft.com/office/drawing/2014/main" id="{B64FD115-AF8F-43E2-AA90-44E03E45C0E9}"/>
              </a:ext>
            </a:extLst>
          </p:cNvPr>
          <p:cNvSpPr>
            <a:spLocks noGrp="1" noChangeArrowheads="1"/>
          </p:cNvSpPr>
          <p:nvPr>
            <p:ph type="body" idx="1"/>
          </p:nvPr>
        </p:nvSpPr>
        <p:spPr>
          <a:xfrm>
            <a:off x="453281" y="1827492"/>
            <a:ext cx="11285437" cy="4649507"/>
          </a:xfrm>
        </p:spPr>
        <p:txBody>
          <a:bodyPr vert="horz" lIns="91440" tIns="45720" rIns="91440" bIns="45720" rtlCol="0">
            <a:normAutofit/>
          </a:bodyPr>
          <a:lstStyle/>
          <a:p>
            <a:pPr algn="just"/>
            <a:r>
              <a:rPr lang="en-US" altLang="en-US" sz="3200" dirty="0">
                <a:sym typeface="Cabin"/>
              </a:rPr>
              <a:t>Quite often we have a list of items in a file - effectively known as finite set of things</a:t>
            </a:r>
          </a:p>
          <a:p>
            <a:pPr algn="just"/>
            <a:r>
              <a:rPr lang="en-US" altLang="en-US" sz="3200" dirty="0">
                <a:sym typeface="Cabin"/>
              </a:rPr>
              <a:t>We can write a loop to run the loop once for each of the items in a set using the Python for construct</a:t>
            </a:r>
          </a:p>
          <a:p>
            <a:pPr algn="just"/>
            <a:r>
              <a:rPr lang="en-US" altLang="en-US" sz="3200" dirty="0">
                <a:sym typeface="Cabin"/>
              </a:rPr>
              <a:t>These loops are called “definite loops” because they execute an exact number of times</a:t>
            </a:r>
          </a:p>
          <a:p>
            <a:pPr algn="just"/>
            <a:r>
              <a:rPr lang="en-US" altLang="en-US" sz="3200" dirty="0">
                <a:sym typeface="Cabin"/>
              </a:rPr>
              <a:t>We say that “definite loops iterate through the members of a 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F491-2023-D512-D304-F3AF143BD7EC}"/>
              </a:ext>
            </a:extLst>
          </p:cNvPr>
          <p:cNvSpPr>
            <a:spLocks noGrp="1"/>
          </p:cNvSpPr>
          <p:nvPr>
            <p:ph type="title"/>
          </p:nvPr>
        </p:nvSpPr>
        <p:spPr>
          <a:xfrm>
            <a:off x="1066800" y="324231"/>
            <a:ext cx="10058400" cy="750279"/>
          </a:xfrm>
        </p:spPr>
        <p:txBody>
          <a:bodyPr vert="horz" lIns="91440" tIns="45720" rIns="91440" bIns="45720" rtlCol="0" anchor="b">
            <a:normAutofit fontScale="90000"/>
          </a:bodyPr>
          <a:lstStyle/>
          <a:p>
            <a:pPr algn="ctr"/>
            <a:r>
              <a:rPr lang="en-IN" sz="6000" b="1" dirty="0">
                <a:solidFill>
                  <a:schemeClr val="tx1"/>
                </a:solidFill>
              </a:rPr>
              <a:t>Example 1</a:t>
            </a:r>
          </a:p>
        </p:txBody>
      </p:sp>
      <p:sp>
        <p:nvSpPr>
          <p:cNvPr id="3" name="Content Placeholder 2">
            <a:extLst>
              <a:ext uri="{FF2B5EF4-FFF2-40B4-BE49-F238E27FC236}">
                <a16:creationId xmlns:a16="http://schemas.microsoft.com/office/drawing/2014/main" id="{A38B33CF-0270-3BC3-A9AE-249222DDA235}"/>
              </a:ext>
            </a:extLst>
          </p:cNvPr>
          <p:cNvSpPr>
            <a:spLocks noGrp="1"/>
          </p:cNvSpPr>
          <p:nvPr>
            <p:ph idx="1"/>
          </p:nvPr>
        </p:nvSpPr>
        <p:spPr>
          <a:xfrm>
            <a:off x="757562" y="829889"/>
            <a:ext cx="5878908" cy="2599111"/>
          </a:xfrm>
        </p:spPr>
        <p:txBody>
          <a:bodyPr>
            <a:noAutofit/>
          </a:bodyPr>
          <a:lstStyle/>
          <a:p>
            <a:pPr>
              <a:lnSpc>
                <a:spcPct val="200000"/>
              </a:lnSpc>
            </a:pPr>
            <a:r>
              <a:rPr lang="en-US" sz="3200" b="1" dirty="0">
                <a:solidFill>
                  <a:srgbClr val="FF0000"/>
                </a:solidFill>
                <a:latin typeface="Times New Roman" pitchFamily="18" charset="0"/>
                <a:cs typeface="Times New Roman" pitchFamily="18" charset="0"/>
              </a:rPr>
              <a:t># if statement example</a:t>
            </a:r>
          </a:p>
          <a:p>
            <a:pPr marL="0" indent="0">
              <a:buNone/>
            </a:pPr>
            <a:r>
              <a:rPr lang="en-US" sz="3200" b="1" dirty="0">
                <a:latin typeface="Times New Roman" pitchFamily="18" charset="0"/>
                <a:cs typeface="Times New Roman" pitchFamily="18" charset="0"/>
              </a:rPr>
              <a:t>if 10 &gt; 5:</a:t>
            </a:r>
          </a:p>
          <a:p>
            <a:pPr marL="0" indent="0">
              <a:buNone/>
            </a:pPr>
            <a:r>
              <a:rPr lang="en-US" sz="3200" b="1" dirty="0">
                <a:latin typeface="Times New Roman" pitchFamily="18" charset="0"/>
                <a:cs typeface="Times New Roman" pitchFamily="18" charset="0"/>
              </a:rPr>
              <a:t> 	print("10 greater than 5")</a:t>
            </a:r>
          </a:p>
          <a:p>
            <a:pPr marL="0" indent="0">
              <a:buNone/>
            </a:pPr>
            <a:r>
              <a:rPr lang="en-US" sz="3200" b="1" dirty="0">
                <a:latin typeface="Times New Roman" pitchFamily="18" charset="0"/>
                <a:cs typeface="Times New Roman" pitchFamily="18" charset="0"/>
              </a:rPr>
              <a:t>print("Program ended")</a:t>
            </a:r>
          </a:p>
          <a:p>
            <a:endParaRPr lang="en-IN" sz="3200" b="1" dirty="0"/>
          </a:p>
        </p:txBody>
      </p:sp>
      <p:sp>
        <p:nvSpPr>
          <p:cNvPr id="5" name="Rectangle 4">
            <a:extLst>
              <a:ext uri="{FF2B5EF4-FFF2-40B4-BE49-F238E27FC236}">
                <a16:creationId xmlns:a16="http://schemas.microsoft.com/office/drawing/2014/main" id="{677E7CCD-E492-0C85-D0EA-F2D10A784E5D}"/>
              </a:ext>
            </a:extLst>
          </p:cNvPr>
          <p:cNvSpPr/>
          <p:nvPr/>
        </p:nvSpPr>
        <p:spPr>
          <a:xfrm>
            <a:off x="7836023" y="1344614"/>
            <a:ext cx="3429000" cy="1569660"/>
          </a:xfrm>
          <a:prstGeom prst="rect">
            <a:avLst/>
          </a:prstGeom>
        </p:spPr>
        <p:txBody>
          <a:bodyPr wrap="square">
            <a:spAutoFit/>
          </a:bodyPr>
          <a:lstStyle/>
          <a:p>
            <a:pPr lvl="0" fontAlgn="base">
              <a:spcBef>
                <a:spcPct val="0"/>
              </a:spcBef>
              <a:spcAft>
                <a:spcPct val="0"/>
              </a:spcAft>
            </a:pPr>
            <a:r>
              <a:rPr kumimoji="0" lang="en-US" sz="3200" b="1" i="0" u="none" strike="noStrike" cap="none" normalizeH="0" baseline="0" dirty="0">
                <a:ln>
                  <a:noFill/>
                </a:ln>
                <a:solidFill>
                  <a:srgbClr val="002060"/>
                </a:solidFill>
                <a:effectLst/>
                <a:latin typeface="Times New Roman" pitchFamily="18" charset="0"/>
                <a:cs typeface="Times New Roman" pitchFamily="18" charset="0"/>
              </a:rPr>
              <a:t>Output:</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10 greater than 5 </a:t>
            </a:r>
          </a:p>
          <a:p>
            <a:pPr lvl="0" eaLnBrk="0" fontAlgn="base" hangingPunct="0">
              <a:spcBef>
                <a:spcPct val="0"/>
              </a:spcBef>
              <a:spcAft>
                <a:spcPct val="0"/>
              </a:spcAft>
            </a:pPr>
            <a:r>
              <a:rPr kumimoji="0" lang="en-US" sz="3200" b="1" i="0" u="none" strike="noStrike" cap="none" normalizeH="0" baseline="0" dirty="0">
                <a:ln>
                  <a:noFill/>
                </a:ln>
                <a:solidFill>
                  <a:schemeClr val="tx1"/>
                </a:solidFill>
                <a:effectLst/>
                <a:latin typeface="Times New Roman" pitchFamily="18" charset="0"/>
                <a:cs typeface="Times New Roman" pitchFamily="18" charset="0"/>
              </a:rPr>
              <a:t>Program ended </a:t>
            </a:r>
          </a:p>
        </p:txBody>
      </p:sp>
      <p:sp>
        <p:nvSpPr>
          <p:cNvPr id="7" name="TextBox 6">
            <a:extLst>
              <a:ext uri="{FF2B5EF4-FFF2-40B4-BE49-F238E27FC236}">
                <a16:creationId xmlns:a16="http://schemas.microsoft.com/office/drawing/2014/main" id="{CB1ED727-1059-97AC-20E0-3F0DAECE22F8}"/>
              </a:ext>
            </a:extLst>
          </p:cNvPr>
          <p:cNvSpPr txBox="1"/>
          <p:nvPr/>
        </p:nvSpPr>
        <p:spPr>
          <a:xfrm>
            <a:off x="757562" y="4074243"/>
            <a:ext cx="10019930" cy="1953868"/>
          </a:xfrm>
          <a:prstGeom prst="rect">
            <a:avLst/>
          </a:prstGeom>
          <a:noFill/>
        </p:spPr>
        <p:txBody>
          <a:bodyPr wrap="square">
            <a:sp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Indentation(White space) is used to delimit the block of code. As shown in the above example it is mandatory to use indentation in Python3 coding.</a:t>
            </a: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Arrow: Right 3">
            <a:extLst>
              <a:ext uri="{FF2B5EF4-FFF2-40B4-BE49-F238E27FC236}">
                <a16:creationId xmlns:a16="http://schemas.microsoft.com/office/drawing/2014/main" id="{A565B300-D485-898E-4E60-B64E4E5224B4}"/>
              </a:ext>
            </a:extLst>
          </p:cNvPr>
          <p:cNvSpPr/>
          <p:nvPr/>
        </p:nvSpPr>
        <p:spPr>
          <a:xfrm>
            <a:off x="757562" y="2584580"/>
            <a:ext cx="837973" cy="4478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F3FABBF-3638-53E2-9308-FACC9298481B}"/>
              </a:ext>
            </a:extLst>
          </p:cNvPr>
          <p:cNvSpPr txBox="1"/>
          <p:nvPr/>
        </p:nvSpPr>
        <p:spPr>
          <a:xfrm rot="16200000">
            <a:off x="-506735" y="2399914"/>
            <a:ext cx="1968759" cy="369332"/>
          </a:xfrm>
          <a:prstGeom prst="rect">
            <a:avLst/>
          </a:prstGeom>
          <a:noFill/>
        </p:spPr>
        <p:txBody>
          <a:bodyPr wrap="square" rtlCol="0">
            <a:spAutoFit/>
          </a:bodyPr>
          <a:lstStyle/>
          <a:p>
            <a:r>
              <a:rPr lang="en-US" b="1" dirty="0">
                <a:solidFill>
                  <a:srgbClr val="C00000"/>
                </a:solidFill>
              </a:rPr>
              <a:t>Indentation</a:t>
            </a:r>
            <a:endParaRPr lang="en-IN" b="1" dirty="0">
              <a:solidFill>
                <a:srgbClr val="C00000"/>
              </a:solidFill>
            </a:endParaRPr>
          </a:p>
        </p:txBody>
      </p:sp>
    </p:spTree>
    <p:extLst>
      <p:ext uri="{BB962C8B-B14F-4D97-AF65-F5344CB8AC3E}">
        <p14:creationId xmlns:p14="http://schemas.microsoft.com/office/powerpoint/2010/main" val="2975754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454D-E79F-C6F5-0E30-22247D60120C}"/>
              </a:ext>
            </a:extLst>
          </p:cNvPr>
          <p:cNvSpPr>
            <a:spLocks noGrp="1"/>
          </p:cNvSpPr>
          <p:nvPr>
            <p:ph type="title"/>
          </p:nvPr>
        </p:nvSpPr>
        <p:spPr>
          <a:xfrm>
            <a:off x="1069848" y="484632"/>
            <a:ext cx="10058400" cy="919625"/>
          </a:xfrm>
        </p:spPr>
        <p:txBody>
          <a:bodyPr/>
          <a:lstStyle/>
          <a:p>
            <a:pPr algn="ctr"/>
            <a:r>
              <a:rPr lang="en-IN" dirty="0"/>
              <a:t>For loop</a:t>
            </a:r>
          </a:p>
        </p:txBody>
      </p:sp>
      <p:sp>
        <p:nvSpPr>
          <p:cNvPr id="3" name="Content Placeholder 2">
            <a:extLst>
              <a:ext uri="{FF2B5EF4-FFF2-40B4-BE49-F238E27FC236}">
                <a16:creationId xmlns:a16="http://schemas.microsoft.com/office/drawing/2014/main" id="{5541F3EE-A58E-9295-B469-85C9CFBEB391}"/>
              </a:ext>
            </a:extLst>
          </p:cNvPr>
          <p:cNvSpPr>
            <a:spLocks noGrp="1"/>
          </p:cNvSpPr>
          <p:nvPr>
            <p:ph idx="1"/>
          </p:nvPr>
        </p:nvSpPr>
        <p:spPr>
          <a:xfrm>
            <a:off x="1066800" y="1675094"/>
            <a:ext cx="10058400" cy="4050792"/>
          </a:xfrm>
        </p:spPr>
        <p:txBody>
          <a:bodyPr>
            <a:normAutofit/>
          </a:bodyPr>
          <a:lstStyle/>
          <a:p>
            <a:r>
              <a:rPr lang="en-US" sz="3200" dirty="0"/>
              <a:t>Repeatedly executes a set of statements until the sequence is exhausted</a:t>
            </a:r>
          </a:p>
          <a:p>
            <a:endParaRPr lang="en-US" sz="3200" dirty="0"/>
          </a:p>
          <a:p>
            <a:r>
              <a:rPr lang="en-US" sz="3200" dirty="0"/>
              <a:t>Python sequences</a:t>
            </a:r>
          </a:p>
          <a:p>
            <a:r>
              <a:rPr lang="en-US" sz="3200" dirty="0"/>
              <a:t>String – a sequence of characters</a:t>
            </a:r>
          </a:p>
          <a:p>
            <a:r>
              <a:rPr lang="en-US" sz="3200" dirty="0"/>
              <a:t>range </a:t>
            </a:r>
          </a:p>
          <a:p>
            <a:r>
              <a:rPr lang="en-US" sz="3200" dirty="0"/>
              <a:t>List, Tuple</a:t>
            </a:r>
          </a:p>
          <a:p>
            <a:endParaRPr lang="en-IN" sz="3200" dirty="0"/>
          </a:p>
        </p:txBody>
      </p:sp>
    </p:spTree>
    <p:extLst>
      <p:ext uri="{BB962C8B-B14F-4D97-AF65-F5344CB8AC3E}">
        <p14:creationId xmlns:p14="http://schemas.microsoft.com/office/powerpoint/2010/main" val="3987558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6B4F-8356-540D-896B-EBF6F13CA613}"/>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39366504-128A-4E45-D1E4-A7CCDB66E7F9}"/>
              </a:ext>
            </a:extLst>
          </p:cNvPr>
          <p:cNvSpPr>
            <a:spLocks noGrp="1"/>
          </p:cNvSpPr>
          <p:nvPr>
            <p:ph sz="half" idx="1"/>
          </p:nvPr>
        </p:nvSpPr>
        <p:spPr>
          <a:xfrm>
            <a:off x="1069848" y="1698171"/>
            <a:ext cx="4939066" cy="4474029"/>
          </a:xfrm>
        </p:spPr>
        <p:txBody>
          <a:bodyPr>
            <a:normAutofit/>
          </a:bodyPr>
          <a:lstStyle/>
          <a:p>
            <a:pPr algn="l"/>
            <a:r>
              <a:rPr lang="en-US" b="0" i="0" dirty="0">
                <a:solidFill>
                  <a:srgbClr val="000000"/>
                </a:solidFill>
                <a:effectLst/>
                <a:highlight>
                  <a:srgbClr val="FFFFFF"/>
                </a:highlight>
                <a:latin typeface="Verdana" panose="020B0604030504040204" pitchFamily="34" charset="0"/>
              </a:rPr>
              <a:t>A </a:t>
            </a:r>
            <a:r>
              <a:rPr lang="en-US" b="0" i="0" dirty="0">
                <a:solidFill>
                  <a:srgbClr val="DC143C"/>
                </a:solidFill>
                <a:effectLst/>
                <a:highlight>
                  <a:srgbClr val="FFFFFF"/>
                </a:highlight>
                <a:latin typeface="Consolas" panose="020B0609020204030204" pitchFamily="49" charset="0"/>
              </a:rPr>
              <a:t>for</a:t>
            </a:r>
            <a:r>
              <a:rPr lang="en-US" b="0" i="0" dirty="0">
                <a:solidFill>
                  <a:srgbClr val="000000"/>
                </a:solidFill>
                <a:effectLst/>
                <a:highlight>
                  <a:srgbClr val="FFFFFF"/>
                </a:highlight>
                <a:latin typeface="Verdana" panose="020B0604030504040204" pitchFamily="34" charset="0"/>
              </a:rPr>
              <a:t> loop is used for iterating over a sequence (that is either a list, a tuple, a dictionary, a set, or a string).</a:t>
            </a:r>
          </a:p>
          <a:p>
            <a:r>
              <a:rPr lang="en-US" b="0" i="0" dirty="0">
                <a:solidFill>
                  <a:srgbClr val="000000"/>
                </a:solidFill>
                <a:effectLst/>
                <a:highlight>
                  <a:srgbClr val="FFFFFF"/>
                </a:highlight>
                <a:latin typeface="Verdana" panose="020B0604030504040204" pitchFamily="34" charset="0"/>
              </a:rPr>
              <a:t>With the </a:t>
            </a:r>
            <a:r>
              <a:rPr lang="en-US" b="0" i="0" dirty="0">
                <a:solidFill>
                  <a:srgbClr val="DC143C"/>
                </a:solidFill>
                <a:effectLst/>
                <a:latin typeface="Consolas" panose="020B0609020204030204" pitchFamily="49" charset="0"/>
              </a:rPr>
              <a:t>for</a:t>
            </a:r>
            <a:r>
              <a:rPr lang="en-US" b="0" i="0" dirty="0">
                <a:solidFill>
                  <a:srgbClr val="000000"/>
                </a:solidFill>
                <a:effectLst/>
                <a:highlight>
                  <a:srgbClr val="FFFFFF"/>
                </a:highlight>
                <a:latin typeface="Verdana" panose="020B0604030504040204" pitchFamily="34" charset="0"/>
              </a:rPr>
              <a:t> loop we can execute a set of statements, once for each item in a list, tuple, set etc.</a:t>
            </a:r>
          </a:p>
          <a:p>
            <a:r>
              <a:rPr lang="en-US" sz="2800" dirty="0">
                <a:solidFill>
                  <a:srgbClr val="000000"/>
                </a:solidFill>
                <a:highlight>
                  <a:srgbClr val="FFFFFF"/>
                </a:highlight>
                <a:latin typeface="Verdana" panose="020B0604030504040204" pitchFamily="34" charset="0"/>
              </a:rPr>
              <a:t>Syntax:</a:t>
            </a:r>
          </a:p>
          <a:p>
            <a:pPr marL="0" indent="0">
              <a:buNone/>
            </a:pPr>
            <a:r>
              <a:rPr lang="en-US" sz="2800" b="0" i="0" dirty="0">
                <a:solidFill>
                  <a:srgbClr val="FF0000"/>
                </a:solidFill>
                <a:effectLst/>
                <a:highlight>
                  <a:srgbClr val="FFFFFF"/>
                </a:highlight>
                <a:latin typeface="Verdana" panose="020B0604030504040204" pitchFamily="34" charset="0"/>
              </a:rPr>
              <a:t>for</a:t>
            </a:r>
            <a:r>
              <a:rPr lang="en-US" sz="2800" b="0" i="0" dirty="0">
                <a:solidFill>
                  <a:srgbClr val="000000"/>
                </a:solidFill>
                <a:effectLst/>
                <a:highlight>
                  <a:srgbClr val="FFFFFF"/>
                </a:highlight>
                <a:latin typeface="Verdana" panose="020B0604030504040204" pitchFamily="34" charset="0"/>
              </a:rPr>
              <a:t> var </a:t>
            </a:r>
            <a:r>
              <a:rPr lang="en-US" sz="2800" b="0" i="0" dirty="0">
                <a:solidFill>
                  <a:srgbClr val="FF0000"/>
                </a:solidFill>
                <a:effectLst/>
                <a:highlight>
                  <a:srgbClr val="FFFFFF"/>
                </a:highlight>
                <a:latin typeface="Verdana" panose="020B0604030504040204" pitchFamily="34" charset="0"/>
              </a:rPr>
              <a:t>in</a:t>
            </a:r>
            <a:r>
              <a:rPr lang="en-US" sz="2800" b="0" i="0" dirty="0">
                <a:solidFill>
                  <a:srgbClr val="000000"/>
                </a:solidFill>
                <a:effectLst/>
                <a:highlight>
                  <a:srgbClr val="FFFFFF"/>
                </a:highlight>
                <a:latin typeface="Verdana" panose="020B0604030504040204" pitchFamily="34" charset="0"/>
              </a:rPr>
              <a:t> </a:t>
            </a:r>
            <a:r>
              <a:rPr lang="en-US" sz="2800" b="0" i="0" dirty="0" err="1">
                <a:solidFill>
                  <a:srgbClr val="000000"/>
                </a:solidFill>
                <a:effectLst/>
                <a:highlight>
                  <a:srgbClr val="FFFFFF"/>
                </a:highlight>
                <a:latin typeface="Verdana" panose="020B0604030504040204" pitchFamily="34" charset="0"/>
              </a:rPr>
              <a:t>iterable</a:t>
            </a:r>
            <a:r>
              <a:rPr lang="en-US" sz="2800" b="0" i="0" dirty="0">
                <a:solidFill>
                  <a:srgbClr val="FF0000"/>
                </a:solidFill>
                <a:effectLst/>
                <a:highlight>
                  <a:srgbClr val="FFFFFF"/>
                </a:highlight>
                <a:latin typeface="Verdana" panose="020B0604030504040204" pitchFamily="34" charset="0"/>
              </a:rPr>
              <a:t>:</a:t>
            </a:r>
          </a:p>
          <a:p>
            <a:pPr marL="0" indent="0">
              <a:buNone/>
            </a:pPr>
            <a:r>
              <a:rPr lang="en-US" sz="2800" b="0" i="0" dirty="0">
                <a:solidFill>
                  <a:srgbClr val="000000"/>
                </a:solidFill>
                <a:effectLst/>
                <a:highlight>
                  <a:srgbClr val="FFFFFF"/>
                </a:highlight>
                <a:latin typeface="Verdana" panose="020B0604030504040204" pitchFamily="34" charset="0"/>
              </a:rPr>
              <a:t>    # statements</a:t>
            </a:r>
          </a:p>
        </p:txBody>
      </p:sp>
      <p:pic>
        <p:nvPicPr>
          <p:cNvPr id="5" name="Picture 2" descr="for loop in Python">
            <a:extLst>
              <a:ext uri="{FF2B5EF4-FFF2-40B4-BE49-F238E27FC236}">
                <a16:creationId xmlns:a16="http://schemas.microsoft.com/office/drawing/2014/main" id="{A1BA8E8C-53D5-8102-0D73-1C054181A466}"/>
              </a:ext>
            </a:extLst>
          </p:cNvPr>
          <p:cNvPicPr>
            <a:picLocks noChangeAspect="1" noChangeArrowheads="1"/>
          </p:cNvPicPr>
          <p:nvPr/>
        </p:nvPicPr>
        <p:blipFill>
          <a:blip r:embed="rId2" cstate="print"/>
          <a:srcRect/>
          <a:stretch>
            <a:fillRect/>
          </a:stretch>
        </p:blipFill>
        <p:spPr bwMode="auto">
          <a:xfrm>
            <a:off x="6368483" y="448057"/>
            <a:ext cx="5823517" cy="6309795"/>
          </a:xfrm>
          <a:prstGeom prst="rect">
            <a:avLst/>
          </a:prstGeom>
          <a:noFill/>
        </p:spPr>
      </p:pic>
    </p:spTree>
    <p:extLst>
      <p:ext uri="{BB962C8B-B14F-4D97-AF65-F5344CB8AC3E}">
        <p14:creationId xmlns:p14="http://schemas.microsoft.com/office/powerpoint/2010/main" val="3060589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hape 398">
            <a:extLst>
              <a:ext uri="{FF2B5EF4-FFF2-40B4-BE49-F238E27FC236}">
                <a16:creationId xmlns:a16="http://schemas.microsoft.com/office/drawing/2014/main" id="{CE8876E1-3E3E-48A7-21B9-13D70B03C4FE}"/>
              </a:ext>
            </a:extLst>
          </p:cNvPr>
          <p:cNvSpPr>
            <a:spLocks noGrp="1" noChangeArrowheads="1"/>
          </p:cNvSpPr>
          <p:nvPr>
            <p:ph type="title"/>
          </p:nvPr>
        </p:nvSpPr>
        <p:spPr bwMode="auto">
          <a:xfrm>
            <a:off x="-2478768" y="1373188"/>
            <a:ext cx="10448925" cy="1292225"/>
          </a:xfrm>
        </p:spPr>
        <p:txBody>
          <a:bodyPr vert="horz" lIns="91440" tIns="45720" rIns="91440" bIns="45720" rtlCol="0" anchor="ctr">
            <a:normAutofit/>
          </a:bodyPr>
          <a:lstStyle/>
          <a:p>
            <a:pPr>
              <a:spcBef>
                <a:spcPct val="0"/>
              </a:spcBef>
            </a:pPr>
            <a:r>
              <a:rPr lang="en-US" altLang="en-US" sz="3200" b="1" dirty="0">
                <a:solidFill>
                  <a:schemeClr val="tx1"/>
                </a:solidFill>
                <a:latin typeface="Courier"/>
                <a:sym typeface="Cabin"/>
              </a:rPr>
              <a:t>A Simple FOR Loop</a:t>
            </a:r>
          </a:p>
        </p:txBody>
      </p:sp>
      <p:sp>
        <p:nvSpPr>
          <p:cNvPr id="99331" name="Shape 399">
            <a:extLst>
              <a:ext uri="{FF2B5EF4-FFF2-40B4-BE49-F238E27FC236}">
                <a16:creationId xmlns:a16="http://schemas.microsoft.com/office/drawing/2014/main" id="{B5C07C39-1406-708E-1F70-D62AF27C7ED3}"/>
              </a:ext>
            </a:extLst>
          </p:cNvPr>
          <p:cNvSpPr txBox="1">
            <a:spLocks noChangeArrowheads="1"/>
          </p:cNvSpPr>
          <p:nvPr/>
        </p:nvSpPr>
        <p:spPr bwMode="auto">
          <a:xfrm>
            <a:off x="672307" y="3048001"/>
            <a:ext cx="64023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FF00"/>
              </a:buClr>
              <a:buSzPct val="25000"/>
              <a:buFontTx/>
              <a:buNone/>
            </a:pPr>
            <a:r>
              <a:rPr lang="en-US" altLang="en-US" sz="3200" b="1" dirty="0">
                <a:latin typeface="Courier"/>
                <a:ea typeface="Courier"/>
                <a:cs typeface="Courier"/>
                <a:sym typeface="Courier New" panose="02070309020205020404" pitchFamily="49" charset="0"/>
              </a:rPr>
              <a:t>for </a:t>
            </a:r>
            <a:r>
              <a:rPr lang="en-US" altLang="en-US" sz="3200" b="1" dirty="0" err="1">
                <a:latin typeface="Courier"/>
                <a:ea typeface="Courier"/>
                <a:cs typeface="Courier"/>
                <a:sym typeface="Courier New" panose="02070309020205020404" pitchFamily="49" charset="0"/>
              </a:rPr>
              <a:t>i</a:t>
            </a:r>
            <a:r>
              <a:rPr lang="en-US" altLang="en-US" sz="3200" b="1" dirty="0">
                <a:latin typeface="Courier"/>
                <a:ea typeface="Courier"/>
                <a:cs typeface="Courier"/>
                <a:sym typeface="Courier New" panose="02070309020205020404" pitchFamily="49" charset="0"/>
              </a:rPr>
              <a:t> in [5, 4, 3, 2, 1] :</a:t>
            </a:r>
          </a:p>
          <a:p>
            <a:pPr eaLnBrk="1" hangingPunct="1">
              <a:lnSpc>
                <a:spcPct val="100000"/>
              </a:lnSpc>
              <a:spcBef>
                <a:spcPct val="0"/>
              </a:spcBef>
              <a:buClr>
                <a:srgbClr val="FFFFFF"/>
              </a:buClr>
              <a:buSzPct val="25000"/>
              <a:buFontTx/>
              <a:buNone/>
            </a:pPr>
            <a:r>
              <a:rPr lang="en-US" altLang="en-US" sz="3200" b="1" dirty="0">
                <a:latin typeface="Courier"/>
                <a:ea typeface="Courier"/>
                <a:cs typeface="Courier"/>
                <a:sym typeface="Courier New" panose="02070309020205020404" pitchFamily="49" charset="0"/>
              </a:rPr>
              <a:t>    print(</a:t>
            </a:r>
            <a:r>
              <a:rPr lang="en-US" altLang="en-US" sz="3200" b="1" dirty="0" err="1">
                <a:latin typeface="Courier"/>
                <a:ea typeface="Courier"/>
                <a:cs typeface="Courier"/>
                <a:sym typeface="Courier New" panose="02070309020205020404" pitchFamily="49" charset="0"/>
              </a:rPr>
              <a:t>i</a:t>
            </a:r>
            <a:r>
              <a:rPr lang="en-US" altLang="en-US" sz="3200" b="1" dirty="0">
                <a:latin typeface="Courier"/>
                <a:ea typeface="Courier"/>
                <a:cs typeface="Courier"/>
                <a:sym typeface="Courier New" panose="02070309020205020404" pitchFamily="49" charset="0"/>
              </a:rPr>
              <a:t>)</a:t>
            </a:r>
          </a:p>
          <a:p>
            <a:pPr eaLnBrk="1" hangingPunct="1">
              <a:lnSpc>
                <a:spcPct val="100000"/>
              </a:lnSpc>
              <a:spcBef>
                <a:spcPct val="0"/>
              </a:spcBef>
              <a:buClr>
                <a:srgbClr val="FFFF00"/>
              </a:buClr>
              <a:buSzPct val="25000"/>
              <a:buFontTx/>
              <a:buNone/>
            </a:pPr>
            <a:r>
              <a:rPr lang="en-US" altLang="en-US" sz="3200" b="1" dirty="0">
                <a:latin typeface="Courier"/>
                <a:ea typeface="Courier"/>
                <a:cs typeface="Courier"/>
                <a:sym typeface="Courier New" panose="02070309020205020404" pitchFamily="49" charset="0"/>
              </a:rPr>
              <a:t>print('Blastoff!')</a:t>
            </a:r>
          </a:p>
        </p:txBody>
      </p:sp>
      <p:sp>
        <p:nvSpPr>
          <p:cNvPr id="99332" name="Shape 400">
            <a:extLst>
              <a:ext uri="{FF2B5EF4-FFF2-40B4-BE49-F238E27FC236}">
                <a16:creationId xmlns:a16="http://schemas.microsoft.com/office/drawing/2014/main" id="{0A4A2773-B23C-84BD-66B9-0686F0D8A489}"/>
              </a:ext>
            </a:extLst>
          </p:cNvPr>
          <p:cNvSpPr txBox="1">
            <a:spLocks noChangeArrowheads="1"/>
          </p:cNvSpPr>
          <p:nvPr/>
        </p:nvSpPr>
        <p:spPr bwMode="auto">
          <a:xfrm>
            <a:off x="8285843" y="1905000"/>
            <a:ext cx="26543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00FF"/>
              </a:buClr>
              <a:buSzPct val="25000"/>
              <a:buFontTx/>
              <a:buNone/>
            </a:pPr>
            <a:r>
              <a:rPr lang="en-US" altLang="en-US" sz="3600" b="1" u="sng" dirty="0">
                <a:solidFill>
                  <a:srgbClr val="FF0000"/>
                </a:solidFill>
                <a:latin typeface="Arial" panose="020B0604020202020204" pitchFamily="34" charset="0"/>
                <a:cs typeface="Arial" panose="020B0604020202020204" pitchFamily="34" charset="0"/>
                <a:sym typeface="Cabin"/>
              </a:rPr>
              <a:t>OUTPUT</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5</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4</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3</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2</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1</a:t>
            </a:r>
          </a:p>
          <a:p>
            <a:pPr eaLnBrk="1" hangingPunct="1">
              <a:lnSpc>
                <a:spcPct val="100000"/>
              </a:lnSpc>
              <a:spcBef>
                <a:spcPct val="0"/>
              </a:spcBef>
              <a:buClr>
                <a:srgbClr val="FF00FF"/>
              </a:buClr>
              <a:buSzPct val="25000"/>
              <a:buFontTx/>
              <a:buNone/>
            </a:pPr>
            <a:r>
              <a:rPr lang="en-US" altLang="en-US" sz="3600" dirty="0">
                <a:latin typeface="Arial" panose="020B0604020202020204" pitchFamily="34" charset="0"/>
                <a:cs typeface="Arial" panose="020B0604020202020204" pitchFamily="34" charset="0"/>
                <a:sym typeface="Cabin"/>
              </a:rPr>
              <a:t>Blastoff!</a:t>
            </a:r>
          </a:p>
        </p:txBody>
      </p:sp>
      <p:sp>
        <p:nvSpPr>
          <p:cNvPr id="3" name="TextBox 2">
            <a:extLst>
              <a:ext uri="{FF2B5EF4-FFF2-40B4-BE49-F238E27FC236}">
                <a16:creationId xmlns:a16="http://schemas.microsoft.com/office/drawing/2014/main" id="{62CCA94C-7F37-F7F3-3E38-91512858F188}"/>
              </a:ext>
            </a:extLst>
          </p:cNvPr>
          <p:cNvSpPr txBox="1"/>
          <p:nvPr/>
        </p:nvSpPr>
        <p:spPr>
          <a:xfrm>
            <a:off x="2579915" y="302770"/>
            <a:ext cx="6096000" cy="840230"/>
          </a:xfrm>
          <a:prstGeom prst="rect">
            <a:avLst/>
          </a:prstGeom>
          <a:noFill/>
          <a:ln>
            <a:noFill/>
          </a:ln>
        </p:spPr>
        <p:txBody>
          <a:bodyPr vert="horz" lIns="91440" tIns="45720" rIns="91440" bIns="45720" rtlCol="0" anchor="ctr" anchorCtr="0">
            <a:normAutofit/>
          </a:bodyPr>
          <a:lstStyle>
            <a:lvl1pPr lvl="0" algn="ctr" defTabSz="914400">
              <a:lnSpc>
                <a:spcPct val="90000"/>
              </a:lnSpc>
              <a:spcBef>
                <a:spcPct val="0"/>
              </a:spcBef>
              <a:spcAft>
                <a:spcPts val="0"/>
              </a:spcAft>
              <a:buNone/>
              <a:defRPr sz="5400" cap="all" baseline="0">
                <a:latin typeface="+mj-lt"/>
                <a:ea typeface="+mj-ea"/>
                <a:cs typeface="+mj-cs"/>
              </a:defRPr>
            </a:lvl1pPr>
            <a:lvl2pPr lvl="1" algn="ctr">
              <a:spcBef>
                <a:spcPts val="0"/>
              </a:spcBef>
              <a:spcAft>
                <a:spcPts val="0"/>
              </a:spcAft>
            </a:lvl2pPr>
            <a:lvl3pPr lvl="2" algn="ctr">
              <a:spcBef>
                <a:spcPts val="0"/>
              </a:spcBef>
              <a:spcAft>
                <a:spcPts val="0"/>
              </a:spcAft>
            </a:lvl3pPr>
            <a:lvl4pPr lvl="3" algn="ctr">
              <a:spcBef>
                <a:spcPts val="0"/>
              </a:spcBef>
              <a:spcAft>
                <a:spcPts val="0"/>
              </a:spcAft>
            </a:lvl4pPr>
            <a:lvl5pPr lvl="4" algn="ctr">
              <a:spcBef>
                <a:spcPts val="0"/>
              </a:spcBef>
              <a:spcAft>
                <a:spcPts val="0"/>
              </a:spcAft>
            </a:lvl5pPr>
            <a:lvl6pPr marL="342900" lvl="5" algn="ctr">
              <a:spcBef>
                <a:spcPts val="0"/>
              </a:spcBef>
              <a:spcAft>
                <a:spcPts val="0"/>
              </a:spcAft>
            </a:lvl6pPr>
            <a:lvl7pPr marL="685800" lvl="6" algn="ctr">
              <a:spcBef>
                <a:spcPts val="0"/>
              </a:spcBef>
              <a:spcAft>
                <a:spcPts val="0"/>
              </a:spcAft>
            </a:lvl7pPr>
            <a:lvl8pPr marL="1028700" lvl="7" algn="ctr">
              <a:spcBef>
                <a:spcPts val="0"/>
              </a:spcBef>
              <a:spcAft>
                <a:spcPts val="0"/>
              </a:spcAft>
            </a:lvl8pPr>
            <a:lvl9pPr marL="1371600" lvl="8" algn="ctr">
              <a:spcBef>
                <a:spcPts val="0"/>
              </a:spcBef>
              <a:spcAft>
                <a:spcPts val="0"/>
              </a:spcAft>
            </a:lvl9pPr>
          </a:lstStyle>
          <a:p>
            <a:r>
              <a:rPr lang="en-US" dirty="0"/>
              <a:t>Example 1</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1D33-F156-A074-C448-5145F22E3BD0}"/>
              </a:ext>
            </a:extLst>
          </p:cNvPr>
          <p:cNvSpPr>
            <a:spLocks noGrp="1"/>
          </p:cNvSpPr>
          <p:nvPr>
            <p:ph type="title"/>
          </p:nvPr>
        </p:nvSpPr>
        <p:spPr>
          <a:xfrm>
            <a:off x="866775" y="613063"/>
            <a:ext cx="10449000" cy="453737"/>
          </a:xfrm>
          <a:noFill/>
          <a:ln>
            <a:noFill/>
          </a:ln>
        </p:spPr>
        <p:txBody>
          <a:bodyPr vert="horz" lIns="91440" tIns="45720" rIns="91440" bIns="45720" rtlCol="0" anchor="ctr" anchorCtr="0">
            <a:normAutofit fontScale="90000"/>
          </a:bodyPr>
          <a:lstStyle/>
          <a:p>
            <a:pPr>
              <a:spcBef>
                <a:spcPct val="0"/>
              </a:spcBef>
            </a:pPr>
            <a:r>
              <a:rPr lang="en-US" dirty="0">
                <a:solidFill>
                  <a:schemeClr val="tx1"/>
                </a:solidFill>
              </a:rPr>
              <a:t>Example 2</a:t>
            </a:r>
            <a:br>
              <a:rPr lang="en-IN" dirty="0">
                <a:solidFill>
                  <a:schemeClr val="tx1"/>
                </a:solidFill>
              </a:rPr>
            </a:br>
            <a:endParaRPr lang="en-IN" dirty="0">
              <a:solidFill>
                <a:schemeClr val="tx1"/>
              </a:solidFill>
            </a:endParaRPr>
          </a:p>
        </p:txBody>
      </p:sp>
      <p:sp>
        <p:nvSpPr>
          <p:cNvPr id="4" name="TextBox 3">
            <a:extLst>
              <a:ext uri="{FF2B5EF4-FFF2-40B4-BE49-F238E27FC236}">
                <a16:creationId xmlns:a16="http://schemas.microsoft.com/office/drawing/2014/main" id="{89BAB505-D22F-8041-29D7-2F29915AC377}"/>
              </a:ext>
            </a:extLst>
          </p:cNvPr>
          <p:cNvSpPr txBox="1"/>
          <p:nvPr/>
        </p:nvSpPr>
        <p:spPr>
          <a:xfrm>
            <a:off x="769857" y="2493001"/>
            <a:ext cx="7696202" cy="3416320"/>
          </a:xfrm>
          <a:prstGeom prst="rect">
            <a:avLst/>
          </a:prstGeom>
          <a:noFill/>
        </p:spPr>
        <p:txBody>
          <a:bodyPr wrap="square">
            <a:spAutoFit/>
          </a:bodyPr>
          <a:lstStyle/>
          <a:p>
            <a:r>
              <a:rPr lang="en-IN" sz="3600" b="1" u="sng" dirty="0">
                <a:solidFill>
                  <a:srgbClr val="FF0000"/>
                </a:solidFill>
              </a:rPr>
              <a:t>CODE</a:t>
            </a:r>
          </a:p>
          <a:p>
            <a:endParaRPr lang="en-US" sz="3600" dirty="0"/>
          </a:p>
          <a:p>
            <a:r>
              <a:rPr lang="en-US" sz="3600" dirty="0"/>
              <a:t>numbers = [1,2,3,4,5]</a:t>
            </a:r>
          </a:p>
          <a:p>
            <a:r>
              <a:rPr lang="en-US" sz="3600" dirty="0"/>
              <a:t>for </a:t>
            </a:r>
            <a:r>
              <a:rPr lang="en-US" sz="3600" dirty="0" err="1"/>
              <a:t>i</a:t>
            </a:r>
            <a:r>
              <a:rPr lang="en-US" sz="3600" dirty="0"/>
              <a:t> in numbers:</a:t>
            </a:r>
          </a:p>
          <a:p>
            <a:r>
              <a:rPr lang="en-US" sz="3600" dirty="0"/>
              <a:t>    square = </a:t>
            </a:r>
            <a:r>
              <a:rPr lang="en-US" sz="3600" dirty="0" err="1"/>
              <a:t>i</a:t>
            </a:r>
            <a:r>
              <a:rPr lang="en-US" sz="3600" dirty="0"/>
              <a:t>**2</a:t>
            </a:r>
          </a:p>
          <a:p>
            <a:r>
              <a:rPr lang="en-US" sz="3600" dirty="0"/>
              <a:t>    print("Square of ", </a:t>
            </a:r>
            <a:r>
              <a:rPr lang="en-US" sz="3600" dirty="0" err="1"/>
              <a:t>i</a:t>
            </a:r>
            <a:r>
              <a:rPr lang="en-US" sz="3600" dirty="0"/>
              <a:t> , "is", square)</a:t>
            </a:r>
            <a:endParaRPr lang="en-IN" sz="3600" dirty="0"/>
          </a:p>
        </p:txBody>
      </p:sp>
      <p:sp>
        <p:nvSpPr>
          <p:cNvPr id="5" name="Rectangle 4">
            <a:extLst>
              <a:ext uri="{FF2B5EF4-FFF2-40B4-BE49-F238E27FC236}">
                <a16:creationId xmlns:a16="http://schemas.microsoft.com/office/drawing/2014/main" id="{6D963EA2-55D1-B186-831A-ADF690FA47B8}"/>
              </a:ext>
            </a:extLst>
          </p:cNvPr>
          <p:cNvSpPr/>
          <p:nvPr/>
        </p:nvSpPr>
        <p:spPr>
          <a:xfrm>
            <a:off x="8835499" y="1879995"/>
            <a:ext cx="3258532" cy="3108543"/>
          </a:xfrm>
          <a:prstGeom prst="rect">
            <a:avLst/>
          </a:prstGeom>
        </p:spPr>
        <p:txBody>
          <a:bodyPr wrap="square">
            <a:spAutoFit/>
          </a:bodyPr>
          <a:lstStyle/>
          <a:p>
            <a:pPr lvl="0" fontAlgn="base">
              <a:spcBef>
                <a:spcPct val="0"/>
              </a:spcBef>
              <a:spcAft>
                <a:spcPct val="0"/>
              </a:spcAft>
            </a:pPr>
            <a:r>
              <a:rPr lang="en-US" sz="3600" b="1" u="sng" dirty="0">
                <a:solidFill>
                  <a:srgbClr val="FF0000"/>
                </a:solidFill>
              </a:rPr>
              <a:t>Output:</a:t>
            </a:r>
          </a:p>
          <a:p>
            <a:pPr lvl="0" eaLnBrk="0" fontAlgn="base" hangingPunct="0">
              <a:spcBef>
                <a:spcPct val="0"/>
              </a:spcBef>
              <a:spcAft>
                <a:spcPct val="0"/>
              </a:spcAft>
            </a:pPr>
            <a:r>
              <a:rPr lang="en-US" sz="3200" b="1" dirty="0">
                <a:latin typeface="Times New Roman" pitchFamily="18" charset="0"/>
                <a:cs typeface="Times New Roman" pitchFamily="18" charset="0"/>
              </a:rPr>
              <a:t>Square of  1 is 1</a:t>
            </a:r>
          </a:p>
          <a:p>
            <a:pPr lvl="0" eaLnBrk="0" fontAlgn="base" hangingPunct="0">
              <a:spcBef>
                <a:spcPct val="0"/>
              </a:spcBef>
              <a:spcAft>
                <a:spcPct val="0"/>
              </a:spcAft>
            </a:pPr>
            <a:r>
              <a:rPr lang="en-US" sz="3200" b="1" dirty="0">
                <a:latin typeface="Times New Roman" pitchFamily="18" charset="0"/>
                <a:cs typeface="Times New Roman" pitchFamily="18" charset="0"/>
              </a:rPr>
              <a:t>Square of  2 is 4</a:t>
            </a:r>
          </a:p>
          <a:p>
            <a:pPr lvl="0" eaLnBrk="0" fontAlgn="base" hangingPunct="0">
              <a:spcBef>
                <a:spcPct val="0"/>
              </a:spcBef>
              <a:spcAft>
                <a:spcPct val="0"/>
              </a:spcAft>
            </a:pPr>
            <a:r>
              <a:rPr lang="en-US" sz="3200" b="1" dirty="0">
                <a:latin typeface="Times New Roman" pitchFamily="18" charset="0"/>
                <a:cs typeface="Times New Roman" pitchFamily="18" charset="0"/>
              </a:rPr>
              <a:t>Square of  3 is 9</a:t>
            </a:r>
          </a:p>
          <a:p>
            <a:pPr lvl="0" eaLnBrk="0" fontAlgn="base" hangingPunct="0">
              <a:spcBef>
                <a:spcPct val="0"/>
              </a:spcBef>
              <a:spcAft>
                <a:spcPct val="0"/>
              </a:spcAft>
            </a:pPr>
            <a:r>
              <a:rPr lang="en-US" sz="3200" b="1" dirty="0">
                <a:latin typeface="Times New Roman" pitchFamily="18" charset="0"/>
                <a:cs typeface="Times New Roman" pitchFamily="18" charset="0"/>
              </a:rPr>
              <a:t>Square of  4 is 16</a:t>
            </a:r>
          </a:p>
          <a:p>
            <a:pPr lvl="0" eaLnBrk="0" fontAlgn="base" hangingPunct="0">
              <a:spcBef>
                <a:spcPct val="0"/>
              </a:spcBef>
              <a:spcAft>
                <a:spcPct val="0"/>
              </a:spcAft>
            </a:pPr>
            <a:r>
              <a:rPr lang="en-US" sz="3200" b="1" dirty="0">
                <a:latin typeface="Times New Roman" pitchFamily="18" charset="0"/>
                <a:cs typeface="Times New Roman" pitchFamily="18" charset="0"/>
              </a:rPr>
              <a:t>Square of  5 is 25</a:t>
            </a:r>
            <a:endParaRPr kumimoji="0" lang="en-US" sz="32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C8E77EB6-B55D-8E09-344C-6739CC85CBFC}"/>
              </a:ext>
            </a:extLst>
          </p:cNvPr>
          <p:cNvSpPr txBox="1"/>
          <p:nvPr/>
        </p:nvSpPr>
        <p:spPr>
          <a:xfrm>
            <a:off x="769857" y="948679"/>
            <a:ext cx="10449000" cy="584775"/>
          </a:xfrm>
          <a:prstGeom prst="rect">
            <a:avLst/>
          </a:prstGeom>
          <a:noFill/>
        </p:spPr>
        <p:txBody>
          <a:bodyPr wrap="square">
            <a:spAutoFit/>
          </a:bodyPr>
          <a:lstStyle/>
          <a:p>
            <a:r>
              <a:rPr lang="en-US" sz="3200" dirty="0">
                <a:solidFill>
                  <a:srgbClr val="0070C0"/>
                </a:solidFill>
              </a:rPr>
              <a:t>Calculate the square of each number of list</a:t>
            </a:r>
            <a:endParaRPr lang="en-IN" sz="3200" dirty="0">
              <a:solidFill>
                <a:srgbClr val="0070C0"/>
              </a:solidFill>
            </a:endParaRPr>
          </a:p>
        </p:txBody>
      </p:sp>
    </p:spTree>
    <p:extLst>
      <p:ext uri="{BB962C8B-B14F-4D97-AF65-F5344CB8AC3E}">
        <p14:creationId xmlns:p14="http://schemas.microsoft.com/office/powerpoint/2010/main" val="386556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B1F3-3DBF-B8AB-A6F2-9044256EFA1C}"/>
              </a:ext>
            </a:extLst>
          </p:cNvPr>
          <p:cNvSpPr>
            <a:spLocks noGrp="1"/>
          </p:cNvSpPr>
          <p:nvPr>
            <p:ph type="title"/>
          </p:nvPr>
        </p:nvSpPr>
        <p:spPr/>
        <p:txBody>
          <a:bodyPr/>
          <a:lstStyle/>
          <a:p>
            <a:r>
              <a:rPr lang="en-IN" dirty="0">
                <a:solidFill>
                  <a:schemeClr val="tx1"/>
                </a:solidFill>
              </a:rPr>
              <a:t>Example 3</a:t>
            </a:r>
          </a:p>
        </p:txBody>
      </p:sp>
      <p:sp>
        <p:nvSpPr>
          <p:cNvPr id="4" name="TextBox 3">
            <a:extLst>
              <a:ext uri="{FF2B5EF4-FFF2-40B4-BE49-F238E27FC236}">
                <a16:creationId xmlns:a16="http://schemas.microsoft.com/office/drawing/2014/main" id="{A8252D55-A5B1-49D5-49FC-4E6976080560}"/>
              </a:ext>
            </a:extLst>
          </p:cNvPr>
          <p:cNvSpPr txBox="1"/>
          <p:nvPr/>
        </p:nvSpPr>
        <p:spPr>
          <a:xfrm>
            <a:off x="1121229" y="1720259"/>
            <a:ext cx="6096000" cy="584775"/>
          </a:xfrm>
          <a:prstGeom prst="rect">
            <a:avLst/>
          </a:prstGeom>
          <a:noFill/>
        </p:spPr>
        <p:txBody>
          <a:bodyPr wrap="square">
            <a:spAutoFit/>
          </a:bodyPr>
          <a:lstStyle/>
          <a:p>
            <a:r>
              <a:rPr lang="en-US" sz="3200" b="1" dirty="0"/>
              <a:t>For and Strings</a:t>
            </a:r>
            <a:endParaRPr lang="en-IN" sz="3200" b="1" dirty="0"/>
          </a:p>
        </p:txBody>
      </p:sp>
      <p:sp>
        <p:nvSpPr>
          <p:cNvPr id="6" name="TextBox 5">
            <a:extLst>
              <a:ext uri="{FF2B5EF4-FFF2-40B4-BE49-F238E27FC236}">
                <a16:creationId xmlns:a16="http://schemas.microsoft.com/office/drawing/2014/main" id="{576E0CB3-EDBE-D9EB-A51C-87CF9C93D2FD}"/>
              </a:ext>
            </a:extLst>
          </p:cNvPr>
          <p:cNvSpPr txBox="1"/>
          <p:nvPr/>
        </p:nvSpPr>
        <p:spPr>
          <a:xfrm>
            <a:off x="942975" y="2798641"/>
            <a:ext cx="5965373" cy="1754326"/>
          </a:xfrm>
          <a:prstGeom prst="rect">
            <a:avLst/>
          </a:prstGeom>
          <a:noFill/>
        </p:spPr>
        <p:txBody>
          <a:bodyPr wrap="square">
            <a:spAutoFit/>
          </a:bodyPr>
          <a:lstStyle/>
          <a:p>
            <a:r>
              <a:rPr lang="en-IN" sz="3200" b="1" u="sng" dirty="0">
                <a:solidFill>
                  <a:srgbClr val="FF0000"/>
                </a:solidFill>
              </a:rPr>
              <a:t>CODE</a:t>
            </a:r>
          </a:p>
          <a:p>
            <a:r>
              <a:rPr lang="en-IN" sz="3600" dirty="0"/>
              <a:t>for </a:t>
            </a:r>
            <a:r>
              <a:rPr lang="en-IN" sz="3600" dirty="0" err="1"/>
              <a:t>i</a:t>
            </a:r>
            <a:r>
              <a:rPr lang="en-IN" sz="3600" dirty="0"/>
              <a:t> in "python":</a:t>
            </a:r>
          </a:p>
          <a:p>
            <a:r>
              <a:rPr lang="en-IN" sz="3600" dirty="0"/>
              <a:t>    print("The letter is", </a:t>
            </a:r>
            <a:r>
              <a:rPr lang="en-IN" sz="3600" dirty="0" err="1"/>
              <a:t>i</a:t>
            </a:r>
            <a:r>
              <a:rPr lang="en-IN" sz="3600" dirty="0"/>
              <a:t>)</a:t>
            </a:r>
          </a:p>
        </p:txBody>
      </p:sp>
      <p:sp>
        <p:nvSpPr>
          <p:cNvPr id="8" name="TextBox 7">
            <a:extLst>
              <a:ext uri="{FF2B5EF4-FFF2-40B4-BE49-F238E27FC236}">
                <a16:creationId xmlns:a16="http://schemas.microsoft.com/office/drawing/2014/main" id="{3E0FA6D0-E12E-5D34-EED8-B06806DC8C23}"/>
              </a:ext>
            </a:extLst>
          </p:cNvPr>
          <p:cNvSpPr txBox="1"/>
          <p:nvPr/>
        </p:nvSpPr>
        <p:spPr>
          <a:xfrm>
            <a:off x="7913914" y="2704237"/>
            <a:ext cx="3635829" cy="3539430"/>
          </a:xfrm>
          <a:prstGeom prst="rect">
            <a:avLst/>
          </a:prstGeom>
          <a:noFill/>
        </p:spPr>
        <p:txBody>
          <a:bodyPr wrap="square">
            <a:spAutoFit/>
          </a:bodyPr>
          <a:lstStyle/>
          <a:p>
            <a:r>
              <a:rPr lang="en-IN" sz="3200" b="1" dirty="0">
                <a:solidFill>
                  <a:srgbClr val="FF0000"/>
                </a:solidFill>
              </a:rPr>
              <a:t>OUTPUT</a:t>
            </a:r>
          </a:p>
          <a:p>
            <a:r>
              <a:rPr lang="en-IN" sz="3200" dirty="0"/>
              <a:t>The letter is p</a:t>
            </a:r>
          </a:p>
          <a:p>
            <a:r>
              <a:rPr lang="en-IN" sz="3200" dirty="0"/>
              <a:t>The letter is y</a:t>
            </a:r>
          </a:p>
          <a:p>
            <a:r>
              <a:rPr lang="en-IN" sz="3200" dirty="0"/>
              <a:t>The letter is t</a:t>
            </a:r>
          </a:p>
          <a:p>
            <a:r>
              <a:rPr lang="en-IN" sz="3200" dirty="0"/>
              <a:t>The letter is h</a:t>
            </a:r>
          </a:p>
          <a:p>
            <a:r>
              <a:rPr lang="en-IN" sz="3200" dirty="0"/>
              <a:t>The letter is o</a:t>
            </a:r>
          </a:p>
          <a:p>
            <a:r>
              <a:rPr lang="en-IN" sz="3200" dirty="0"/>
              <a:t>The letter is n</a:t>
            </a:r>
          </a:p>
        </p:txBody>
      </p:sp>
    </p:spTree>
    <p:extLst>
      <p:ext uri="{BB962C8B-B14F-4D97-AF65-F5344CB8AC3E}">
        <p14:creationId xmlns:p14="http://schemas.microsoft.com/office/powerpoint/2010/main" val="30707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6EAE-6398-E1FA-06D3-0DEC66506784}"/>
              </a:ext>
            </a:extLst>
          </p:cNvPr>
          <p:cNvSpPr>
            <a:spLocks noGrp="1"/>
          </p:cNvSpPr>
          <p:nvPr>
            <p:ph type="title"/>
          </p:nvPr>
        </p:nvSpPr>
        <p:spPr/>
        <p:txBody>
          <a:bodyPr/>
          <a:lstStyle/>
          <a:p>
            <a:r>
              <a:rPr lang="en-IN" dirty="0">
                <a:solidFill>
                  <a:schemeClr val="tx1"/>
                </a:solidFill>
              </a:rPr>
              <a:t>Example 4</a:t>
            </a:r>
            <a:endParaRPr lang="en-IN" dirty="0"/>
          </a:p>
        </p:txBody>
      </p:sp>
      <p:sp>
        <p:nvSpPr>
          <p:cNvPr id="4" name="TextBox 3">
            <a:extLst>
              <a:ext uri="{FF2B5EF4-FFF2-40B4-BE49-F238E27FC236}">
                <a16:creationId xmlns:a16="http://schemas.microsoft.com/office/drawing/2014/main" id="{C0400621-0C90-14A9-4FBE-26430CC54507}"/>
              </a:ext>
            </a:extLst>
          </p:cNvPr>
          <p:cNvSpPr txBox="1"/>
          <p:nvPr/>
        </p:nvSpPr>
        <p:spPr>
          <a:xfrm>
            <a:off x="866775" y="2151727"/>
            <a:ext cx="6096000" cy="2554545"/>
          </a:xfrm>
          <a:prstGeom prst="rect">
            <a:avLst/>
          </a:prstGeom>
          <a:noFill/>
        </p:spPr>
        <p:txBody>
          <a:bodyPr wrap="square">
            <a:spAutoFit/>
          </a:bodyPr>
          <a:lstStyle/>
          <a:p>
            <a:r>
              <a:rPr lang="en-IN" sz="3200" b="1" u="sng" dirty="0">
                <a:solidFill>
                  <a:srgbClr val="FF0000"/>
                </a:solidFill>
              </a:rPr>
              <a:t>CODE</a:t>
            </a:r>
          </a:p>
          <a:p>
            <a:endParaRPr lang="en-IN" sz="3200" dirty="0"/>
          </a:p>
          <a:p>
            <a:r>
              <a:rPr lang="en-IN" sz="3200" dirty="0"/>
              <a:t>names = ['Ram', 'Raj', 'Rak']</a:t>
            </a:r>
          </a:p>
          <a:p>
            <a:r>
              <a:rPr lang="en-IN" sz="3200" dirty="0"/>
              <a:t>for </a:t>
            </a:r>
            <a:r>
              <a:rPr lang="en-IN" sz="3200" dirty="0" err="1"/>
              <a:t>i</a:t>
            </a:r>
            <a:r>
              <a:rPr lang="en-IN" sz="3200" dirty="0"/>
              <a:t> in names:</a:t>
            </a:r>
          </a:p>
          <a:p>
            <a:r>
              <a:rPr lang="en-IN" sz="3200" dirty="0"/>
              <a:t>    print("Name:", </a:t>
            </a:r>
            <a:r>
              <a:rPr lang="en-IN" sz="3200" dirty="0" err="1"/>
              <a:t>i</a:t>
            </a:r>
            <a:r>
              <a:rPr lang="en-IN" sz="3200" dirty="0"/>
              <a:t>)</a:t>
            </a:r>
          </a:p>
        </p:txBody>
      </p:sp>
      <p:sp>
        <p:nvSpPr>
          <p:cNvPr id="5" name="TextBox 4">
            <a:extLst>
              <a:ext uri="{FF2B5EF4-FFF2-40B4-BE49-F238E27FC236}">
                <a16:creationId xmlns:a16="http://schemas.microsoft.com/office/drawing/2014/main" id="{FABFEC6C-53CB-99B6-C340-9B8101415979}"/>
              </a:ext>
            </a:extLst>
          </p:cNvPr>
          <p:cNvSpPr txBox="1"/>
          <p:nvPr/>
        </p:nvSpPr>
        <p:spPr>
          <a:xfrm>
            <a:off x="8142514" y="2271470"/>
            <a:ext cx="3635829" cy="2062103"/>
          </a:xfrm>
          <a:prstGeom prst="rect">
            <a:avLst/>
          </a:prstGeom>
          <a:noFill/>
        </p:spPr>
        <p:txBody>
          <a:bodyPr wrap="square">
            <a:spAutoFit/>
          </a:bodyPr>
          <a:lstStyle/>
          <a:p>
            <a:r>
              <a:rPr lang="en-IN" sz="3200" b="1" u="sng" dirty="0">
                <a:solidFill>
                  <a:srgbClr val="FF0000"/>
                </a:solidFill>
              </a:rPr>
              <a:t>OUTPUT</a:t>
            </a:r>
          </a:p>
          <a:p>
            <a:r>
              <a:rPr lang="en-IN" sz="3200" dirty="0"/>
              <a:t>Name: Ram</a:t>
            </a:r>
          </a:p>
          <a:p>
            <a:r>
              <a:rPr lang="en-IN" sz="3200" dirty="0"/>
              <a:t>Name: Raj</a:t>
            </a:r>
          </a:p>
          <a:p>
            <a:r>
              <a:rPr lang="en-IN" sz="3200" dirty="0"/>
              <a:t>Name: Rak</a:t>
            </a:r>
          </a:p>
        </p:txBody>
      </p:sp>
    </p:spTree>
    <p:extLst>
      <p:ext uri="{BB962C8B-B14F-4D97-AF65-F5344CB8AC3E}">
        <p14:creationId xmlns:p14="http://schemas.microsoft.com/office/powerpoint/2010/main" val="595207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6B4F-8356-540D-896B-EBF6F13CA613}"/>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39366504-128A-4E45-D1E4-A7CCDB66E7F9}"/>
              </a:ext>
            </a:extLst>
          </p:cNvPr>
          <p:cNvSpPr>
            <a:spLocks noGrp="1"/>
          </p:cNvSpPr>
          <p:nvPr>
            <p:ph idx="1"/>
          </p:nvPr>
        </p:nvSpPr>
        <p:spPr/>
        <p:txBody>
          <a:bodyPr>
            <a:normAutofit/>
          </a:bodyPr>
          <a:lstStyle/>
          <a:p>
            <a:r>
              <a:rPr lang="en-US" dirty="0">
                <a:solidFill>
                  <a:srgbClr val="000000"/>
                </a:solidFill>
                <a:highlight>
                  <a:srgbClr val="FFFFFF"/>
                </a:highlight>
                <a:latin typeface="Verdana" panose="020B0604030504040204" pitchFamily="34" charset="0"/>
              </a:rPr>
              <a:t>Example:</a:t>
            </a:r>
          </a:p>
          <a:p>
            <a:pPr lvl="1"/>
            <a:r>
              <a:rPr lang="en-US" sz="2800" b="0" i="0" dirty="0">
                <a:solidFill>
                  <a:srgbClr val="000000"/>
                </a:solidFill>
                <a:effectLst/>
                <a:highlight>
                  <a:srgbClr val="FFFFFF"/>
                </a:highlight>
                <a:latin typeface="Consolas" panose="020B0609020204030204" pitchFamily="49" charset="0"/>
              </a:rPr>
              <a:t>fruits = [</a:t>
            </a:r>
            <a:r>
              <a:rPr lang="en-US" sz="2800" b="0" i="0" dirty="0">
                <a:solidFill>
                  <a:srgbClr val="A52A2A"/>
                </a:solidFill>
                <a:effectLst/>
                <a:highlight>
                  <a:srgbClr val="FFFFFF"/>
                </a:highlight>
                <a:latin typeface="Consolas" panose="020B0609020204030204" pitchFamily="49" charset="0"/>
              </a:rPr>
              <a:t>"apple"</a:t>
            </a:r>
            <a:r>
              <a:rPr lang="en-US" sz="2800" b="0" i="0" dirty="0">
                <a:solidFill>
                  <a:srgbClr val="000000"/>
                </a:solidFill>
                <a:effectLst/>
                <a:highlight>
                  <a:srgbClr val="FFFFFF"/>
                </a:highlight>
                <a:latin typeface="Consolas" panose="020B0609020204030204" pitchFamily="49" charset="0"/>
              </a:rPr>
              <a:t>, </a:t>
            </a:r>
            <a:r>
              <a:rPr lang="en-US" sz="2800" b="0" i="0" dirty="0">
                <a:solidFill>
                  <a:srgbClr val="A52A2A"/>
                </a:solidFill>
                <a:effectLst/>
                <a:highlight>
                  <a:srgbClr val="FFFFFF"/>
                </a:highlight>
                <a:latin typeface="Consolas" panose="020B0609020204030204" pitchFamily="49" charset="0"/>
              </a:rPr>
              <a:t>"banana"</a:t>
            </a:r>
            <a:r>
              <a:rPr lang="en-US" sz="2800" b="0" i="0" dirty="0">
                <a:solidFill>
                  <a:srgbClr val="000000"/>
                </a:solidFill>
                <a:effectLst/>
                <a:highlight>
                  <a:srgbClr val="FFFFFF"/>
                </a:highlight>
                <a:latin typeface="Consolas" panose="020B0609020204030204" pitchFamily="49" charset="0"/>
              </a:rPr>
              <a:t>, </a:t>
            </a:r>
            <a:r>
              <a:rPr lang="en-US" sz="2800" b="0" i="0" dirty="0">
                <a:solidFill>
                  <a:srgbClr val="A52A2A"/>
                </a:solidFill>
                <a:effectLst/>
                <a:highlight>
                  <a:srgbClr val="FFFFFF"/>
                </a:highlight>
                <a:latin typeface="Consolas" panose="020B0609020204030204" pitchFamily="49" charset="0"/>
              </a:rPr>
              <a:t>"cherry"</a:t>
            </a:r>
            <a:r>
              <a:rPr lang="en-US" sz="2800" b="0" i="0" dirty="0">
                <a:solidFill>
                  <a:srgbClr val="000000"/>
                </a:solidFill>
                <a:effectLst/>
                <a:highlight>
                  <a:srgbClr val="FFFFFF"/>
                </a:highlight>
                <a:latin typeface="Consolas" panose="020B0609020204030204" pitchFamily="49" charset="0"/>
              </a:rPr>
              <a:t>]</a:t>
            </a:r>
            <a:br>
              <a:rPr lang="en-US" sz="2800" dirty="0"/>
            </a:br>
            <a:r>
              <a:rPr lang="en-US" sz="2800" b="0" i="0" dirty="0">
                <a:solidFill>
                  <a:srgbClr val="0000CD"/>
                </a:solidFill>
                <a:effectLst/>
                <a:highlight>
                  <a:srgbClr val="FFFFFF"/>
                </a:highlight>
                <a:latin typeface="Consolas" panose="020B0609020204030204" pitchFamily="49" charset="0"/>
              </a:rPr>
              <a:t>for</a:t>
            </a:r>
            <a:r>
              <a:rPr lang="en-US" sz="2800" b="0" i="0" dirty="0">
                <a:solidFill>
                  <a:srgbClr val="000000"/>
                </a:solidFill>
                <a:effectLst/>
                <a:highlight>
                  <a:srgbClr val="FFFFFF"/>
                </a:highlight>
                <a:latin typeface="Consolas" panose="020B0609020204030204" pitchFamily="49" charset="0"/>
              </a:rPr>
              <a:t> x </a:t>
            </a:r>
            <a:r>
              <a:rPr lang="en-US" sz="2800" b="0" i="0" dirty="0">
                <a:solidFill>
                  <a:srgbClr val="0000CD"/>
                </a:solidFill>
                <a:effectLst/>
                <a:highlight>
                  <a:srgbClr val="FFFFFF"/>
                </a:highlight>
                <a:latin typeface="Consolas" panose="020B0609020204030204" pitchFamily="49" charset="0"/>
              </a:rPr>
              <a:t>in</a:t>
            </a:r>
            <a:r>
              <a:rPr lang="en-US" sz="2800" b="0" i="0" dirty="0">
                <a:solidFill>
                  <a:srgbClr val="000000"/>
                </a:solidFill>
                <a:effectLst/>
                <a:highlight>
                  <a:srgbClr val="FFFFFF"/>
                </a:highlight>
                <a:latin typeface="Consolas" panose="020B0609020204030204" pitchFamily="49" charset="0"/>
              </a:rPr>
              <a:t> fruits:</a:t>
            </a:r>
            <a:br>
              <a:rPr lang="en-US" sz="2800" dirty="0"/>
            </a:br>
            <a:r>
              <a:rPr lang="en-US" sz="2800" b="0" i="0" dirty="0">
                <a:solidFill>
                  <a:srgbClr val="000000"/>
                </a:solidFill>
                <a:effectLst/>
                <a:highlight>
                  <a:srgbClr val="FFFFFF"/>
                </a:highlight>
                <a:latin typeface="Consolas" panose="020B0609020204030204" pitchFamily="49" charset="0"/>
              </a:rPr>
              <a:t>  </a:t>
            </a:r>
            <a:r>
              <a:rPr lang="en-US" sz="2800" b="0" i="0" dirty="0">
                <a:solidFill>
                  <a:srgbClr val="0000CD"/>
                </a:solidFill>
                <a:effectLst/>
                <a:highlight>
                  <a:srgbClr val="FFFFFF"/>
                </a:highlight>
                <a:latin typeface="Consolas" panose="020B0609020204030204" pitchFamily="49" charset="0"/>
              </a:rPr>
              <a:t>print</a:t>
            </a:r>
            <a:r>
              <a:rPr lang="en-US" sz="2800" b="0" i="0" dirty="0">
                <a:solidFill>
                  <a:srgbClr val="000000"/>
                </a:solidFill>
                <a:effectLst/>
                <a:highlight>
                  <a:srgbClr val="FFFFFF"/>
                </a:highlight>
                <a:latin typeface="Consolas" panose="020B0609020204030204" pitchFamily="49" charset="0"/>
              </a:rPr>
              <a:t>(x)</a:t>
            </a:r>
            <a:endParaRPr lang="en-IN" sz="2800" b="0" i="0" dirty="0">
              <a:solidFill>
                <a:srgbClr val="000000"/>
              </a:solidFill>
              <a:effectLst/>
              <a:highlight>
                <a:srgbClr val="FFFFFF"/>
              </a:highlight>
              <a:latin typeface="Consolas" panose="020B0609020204030204" pitchFamily="49" charset="0"/>
            </a:endParaRPr>
          </a:p>
          <a:p>
            <a:pPr lvl="1"/>
            <a:endParaRPr lang="en-US" sz="2800" b="0" i="0" dirty="0">
              <a:solidFill>
                <a:srgbClr val="000000"/>
              </a:solidFill>
              <a:effectLst/>
              <a:highlight>
                <a:srgbClr val="FFFFFF"/>
              </a:highlight>
              <a:latin typeface="Consolas" panose="020B0609020204030204" pitchFamily="49" charset="0"/>
            </a:endParaRPr>
          </a:p>
          <a:p>
            <a:pPr marL="274320" lvl="1" indent="0">
              <a:buNone/>
            </a:pPr>
            <a:r>
              <a:rPr lang="en-US" sz="2800" b="0" i="0" dirty="0">
                <a:solidFill>
                  <a:srgbClr val="000000"/>
                </a:solidFill>
                <a:effectLst/>
                <a:highlight>
                  <a:srgbClr val="FFFFFF"/>
                </a:highlight>
                <a:latin typeface="Consolas" panose="020B0609020204030204" pitchFamily="49" charset="0"/>
              </a:rPr>
              <a:t>print("String Iteration")</a:t>
            </a:r>
          </a:p>
          <a:p>
            <a:pPr marL="274320" lvl="1" indent="0">
              <a:buNone/>
            </a:pPr>
            <a:r>
              <a:rPr lang="en-US" sz="2800" b="0" i="0" dirty="0">
                <a:solidFill>
                  <a:srgbClr val="000000"/>
                </a:solidFill>
                <a:effectLst/>
                <a:highlight>
                  <a:srgbClr val="FFFFFF"/>
                </a:highlight>
                <a:latin typeface="Consolas" panose="020B0609020204030204" pitchFamily="49" charset="0"/>
              </a:rPr>
              <a:t>s = "Geeks"</a:t>
            </a:r>
          </a:p>
          <a:p>
            <a:pPr marL="274320" lvl="1" indent="0">
              <a:buNone/>
            </a:pPr>
            <a:r>
              <a:rPr lang="en-US" sz="2800" b="0" i="0" dirty="0">
                <a:solidFill>
                  <a:srgbClr val="000000"/>
                </a:solidFill>
                <a:effectLst/>
                <a:highlight>
                  <a:srgbClr val="FFFFFF"/>
                </a:highlight>
                <a:latin typeface="Consolas" panose="020B0609020204030204" pitchFamily="49" charset="0"/>
              </a:rPr>
              <a:t>for </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 in s:</a:t>
            </a:r>
          </a:p>
          <a:p>
            <a:pPr marL="274320" lvl="1" indent="0">
              <a:buNone/>
            </a:pPr>
            <a:r>
              <a:rPr lang="en-US" sz="2800" b="0" i="0" dirty="0">
                <a:solidFill>
                  <a:srgbClr val="000000"/>
                </a:solidFill>
                <a:effectLst/>
                <a:highlight>
                  <a:srgbClr val="FFFFFF"/>
                </a:highlight>
                <a:latin typeface="Consolas" panose="020B0609020204030204" pitchFamily="49" charset="0"/>
              </a:rPr>
              <a:t>    print(</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3927704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1F1E-7E02-1D21-22BD-CF2BAE555251}"/>
              </a:ext>
            </a:extLst>
          </p:cNvPr>
          <p:cNvSpPr>
            <a:spLocks noGrp="1"/>
          </p:cNvSpPr>
          <p:nvPr>
            <p:ph type="title"/>
          </p:nvPr>
        </p:nvSpPr>
        <p:spPr/>
        <p:txBody>
          <a:bodyPr/>
          <a:lstStyle/>
          <a:p>
            <a:r>
              <a:rPr lang="en-US" dirty="0"/>
              <a:t>For and dictionaries</a:t>
            </a:r>
            <a:endParaRPr lang="en-IN" dirty="0"/>
          </a:p>
        </p:txBody>
      </p:sp>
      <p:sp>
        <p:nvSpPr>
          <p:cNvPr id="3" name="Content Placeholder 2">
            <a:extLst>
              <a:ext uri="{FF2B5EF4-FFF2-40B4-BE49-F238E27FC236}">
                <a16:creationId xmlns:a16="http://schemas.microsoft.com/office/drawing/2014/main" id="{59436731-765D-65C9-D595-42F21E17AF8E}"/>
              </a:ext>
            </a:extLst>
          </p:cNvPr>
          <p:cNvSpPr>
            <a:spLocks noGrp="1"/>
          </p:cNvSpPr>
          <p:nvPr>
            <p:ph idx="1"/>
          </p:nvPr>
        </p:nvSpPr>
        <p:spPr/>
        <p:txBody>
          <a:bodyPr/>
          <a:lstStyle/>
          <a:p>
            <a:pPr marL="0" indent="0">
              <a:buNone/>
            </a:pPr>
            <a:r>
              <a:rPr lang="en-IN" dirty="0"/>
              <a:t>data1 = {0:'hi',1:'a',2:1,3:5.5,4:200.1,5:'do'}</a:t>
            </a:r>
          </a:p>
          <a:p>
            <a:pPr marL="0" indent="0">
              <a:buNone/>
            </a:pPr>
            <a:r>
              <a:rPr lang="en-IN" dirty="0"/>
              <a:t>data2 = {'no',.9}</a:t>
            </a:r>
          </a:p>
          <a:p>
            <a:pPr marL="0" indent="0">
              <a:buNone/>
            </a:pPr>
            <a:r>
              <a:rPr lang="en-IN" dirty="0"/>
              <a:t>for x in data1.keys():</a:t>
            </a:r>
          </a:p>
          <a:p>
            <a:pPr marL="0" indent="0">
              <a:buNone/>
            </a:pPr>
            <a:r>
              <a:rPr lang="en-IN" dirty="0"/>
              <a:t>    print(data1[x])</a:t>
            </a:r>
          </a:p>
        </p:txBody>
      </p:sp>
    </p:spTree>
    <p:extLst>
      <p:ext uri="{BB962C8B-B14F-4D97-AF65-F5344CB8AC3E}">
        <p14:creationId xmlns:p14="http://schemas.microsoft.com/office/powerpoint/2010/main" val="484226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6B4F-8356-540D-896B-EBF6F13CA613}"/>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39366504-128A-4E45-D1E4-A7CCDB66E7F9}"/>
              </a:ext>
            </a:extLst>
          </p:cNvPr>
          <p:cNvSpPr>
            <a:spLocks noGrp="1"/>
          </p:cNvSpPr>
          <p:nvPr>
            <p:ph idx="1"/>
          </p:nvPr>
        </p:nvSpPr>
        <p:spPr/>
        <p:txBody>
          <a:bodyPr>
            <a:normAutofit fontScale="92500" lnSpcReduction="20000"/>
          </a:bodyPr>
          <a:lstStyle/>
          <a:p>
            <a:r>
              <a:rPr lang="en-US" dirty="0">
                <a:solidFill>
                  <a:srgbClr val="000000"/>
                </a:solidFill>
                <a:highlight>
                  <a:srgbClr val="FFFFFF"/>
                </a:highlight>
                <a:latin typeface="Verdana" panose="020B0604030504040204" pitchFamily="34" charset="0"/>
              </a:rPr>
              <a:t>Example:1</a:t>
            </a:r>
          </a:p>
          <a:p>
            <a:pPr marL="274320" lvl="1" indent="0">
              <a:buNone/>
            </a:pPr>
            <a:r>
              <a:rPr lang="en-US" sz="2800" b="0" i="0" dirty="0">
                <a:solidFill>
                  <a:srgbClr val="000000"/>
                </a:solidFill>
                <a:effectLst/>
                <a:highlight>
                  <a:srgbClr val="FFFFFF"/>
                </a:highlight>
                <a:latin typeface="Consolas" panose="020B0609020204030204" pitchFamily="49" charset="0"/>
              </a:rPr>
              <a:t>for </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 in range(0, 10, 2):</a:t>
            </a:r>
          </a:p>
          <a:p>
            <a:pPr marL="274320" lvl="1" indent="0">
              <a:buNone/>
            </a:pPr>
            <a:r>
              <a:rPr lang="en-US" sz="2800" b="0" i="0" dirty="0">
                <a:solidFill>
                  <a:srgbClr val="000000"/>
                </a:solidFill>
                <a:effectLst/>
                <a:highlight>
                  <a:srgbClr val="FFFFFF"/>
                </a:highlight>
                <a:latin typeface="Consolas" panose="020B0609020204030204" pitchFamily="49" charset="0"/>
              </a:rPr>
              <a:t>    print(</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a:t>
            </a:r>
          </a:p>
          <a:p>
            <a:pPr marL="274320" lvl="1" indent="0">
              <a:buNone/>
            </a:pPr>
            <a:endParaRPr lang="en-US" sz="2800" dirty="0">
              <a:solidFill>
                <a:srgbClr val="000000"/>
              </a:solidFill>
              <a:highlight>
                <a:srgbClr val="FFFFFF"/>
              </a:highlight>
              <a:latin typeface="Consolas" panose="020B0609020204030204" pitchFamily="49" charset="0"/>
            </a:endParaRPr>
          </a:p>
          <a:p>
            <a:pPr lvl="1"/>
            <a:r>
              <a:rPr lang="en-US" sz="2800" dirty="0">
                <a:solidFill>
                  <a:srgbClr val="000000"/>
                </a:solidFill>
                <a:highlight>
                  <a:srgbClr val="FFFFFF"/>
                </a:highlight>
                <a:latin typeface="Consolas" panose="020B0609020204030204" pitchFamily="49" charset="0"/>
              </a:rPr>
              <a:t>Example:2</a:t>
            </a:r>
          </a:p>
          <a:p>
            <a:pPr marL="274320" lvl="1" indent="0">
              <a:buNone/>
            </a:pPr>
            <a:r>
              <a:rPr lang="en-US" sz="2800" b="0" i="0" dirty="0">
                <a:solidFill>
                  <a:srgbClr val="000000"/>
                </a:solidFill>
                <a:effectLst/>
                <a:highlight>
                  <a:srgbClr val="FFFFFF"/>
                </a:highlight>
                <a:latin typeface="Consolas" panose="020B0609020204030204" pitchFamily="49" charset="0"/>
              </a:rPr>
              <a:t>for </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 in range(1, 4):</a:t>
            </a:r>
          </a:p>
          <a:p>
            <a:pPr marL="274320" lvl="1" indent="0">
              <a:buNone/>
            </a:pPr>
            <a:r>
              <a:rPr lang="en-US" sz="2800" b="0" i="0" dirty="0">
                <a:solidFill>
                  <a:srgbClr val="000000"/>
                </a:solidFill>
                <a:effectLst/>
                <a:highlight>
                  <a:srgbClr val="FFFFFF"/>
                </a:highlight>
                <a:latin typeface="Consolas" panose="020B0609020204030204" pitchFamily="49" charset="0"/>
              </a:rPr>
              <a:t>    for j in range(1, 4):</a:t>
            </a:r>
          </a:p>
          <a:p>
            <a:pPr marL="274320" lvl="1" indent="0">
              <a:buNone/>
            </a:pPr>
            <a:r>
              <a:rPr lang="en-US" sz="2800" b="0" i="0" dirty="0">
                <a:solidFill>
                  <a:srgbClr val="000000"/>
                </a:solidFill>
                <a:effectLst/>
                <a:highlight>
                  <a:srgbClr val="FFFFFF"/>
                </a:highlight>
                <a:latin typeface="Consolas" panose="020B0609020204030204" pitchFamily="49" charset="0"/>
              </a:rPr>
              <a:t>        print(</a:t>
            </a:r>
            <a:r>
              <a:rPr lang="en-US" sz="2800" b="0" i="0" dirty="0" err="1">
                <a:solidFill>
                  <a:srgbClr val="000000"/>
                </a:solidFill>
                <a:effectLst/>
                <a:highlight>
                  <a:srgbClr val="FFFFFF"/>
                </a:highlight>
                <a:latin typeface="Consolas" panose="020B0609020204030204" pitchFamily="49" charset="0"/>
              </a:rPr>
              <a:t>i</a:t>
            </a:r>
            <a:r>
              <a:rPr lang="en-US" sz="2800" b="0" i="0" dirty="0">
                <a:solidFill>
                  <a:srgbClr val="000000"/>
                </a:solidFill>
                <a:effectLst/>
                <a:highlight>
                  <a:srgbClr val="FFFFFF"/>
                </a:highlight>
                <a:latin typeface="Consolas" panose="020B0609020204030204" pitchFamily="49" charset="0"/>
              </a:rPr>
              <a:t>, j)</a:t>
            </a:r>
          </a:p>
          <a:p>
            <a:pPr lvl="1"/>
            <a:r>
              <a:rPr lang="en-US" sz="2800" b="0" i="0" dirty="0">
                <a:solidFill>
                  <a:srgbClr val="000000"/>
                </a:solidFill>
                <a:effectLst/>
                <a:highlight>
                  <a:srgbClr val="FFFFFF"/>
                </a:highlight>
                <a:latin typeface="Consolas" panose="020B0609020204030204" pitchFamily="49" charset="0"/>
              </a:rPr>
              <a:t>Example 3:</a:t>
            </a:r>
          </a:p>
          <a:p>
            <a:pPr marL="274320" lvl="1" indent="0">
              <a:buNone/>
            </a:pPr>
            <a:r>
              <a:rPr lang="en-US" sz="2800" b="0" i="0" dirty="0">
                <a:solidFill>
                  <a:srgbClr val="000000"/>
                </a:solidFill>
                <a:effectLst/>
                <a:highlight>
                  <a:srgbClr val="FFFFFF"/>
                </a:highlight>
                <a:latin typeface="Consolas" panose="020B0609020204030204" pitchFamily="49" charset="0"/>
              </a:rPr>
              <a:t>Numbers =[x for x in range(11)]</a:t>
            </a:r>
          </a:p>
          <a:p>
            <a:pPr marL="274320" lvl="1" indent="0">
              <a:buNone/>
            </a:pPr>
            <a:r>
              <a:rPr lang="en-US" sz="2800" b="0" i="0" dirty="0">
                <a:solidFill>
                  <a:srgbClr val="000000"/>
                </a:solidFill>
                <a:effectLst/>
                <a:highlight>
                  <a:srgbClr val="FFFFFF"/>
                </a:highlight>
                <a:latin typeface="Consolas" panose="020B0609020204030204" pitchFamily="49" charset="0"/>
              </a:rPr>
              <a:t>print(Numbers)</a:t>
            </a:r>
          </a:p>
        </p:txBody>
      </p:sp>
      <p:sp>
        <p:nvSpPr>
          <p:cNvPr id="4" name="Rectangle 1">
            <a:extLst>
              <a:ext uri="{FF2B5EF4-FFF2-40B4-BE49-F238E27FC236}">
                <a16:creationId xmlns:a16="http://schemas.microsoft.com/office/drawing/2014/main" id="{5FEB5B00-6627-C313-816F-3C0B7A7A725E}"/>
              </a:ext>
            </a:extLst>
          </p:cNvPr>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a:ln>
                  <a:noFill/>
                </a:ln>
                <a:solidFill>
                  <a:srgbClr val="008000"/>
                </a:solidFill>
                <a:effectLst/>
                <a:latin typeface="Consolas" panose="020B0609020204030204" pitchFamily="49" charset="0"/>
              </a:rPr>
              <a:t>for</a:t>
            </a:r>
            <a:r>
              <a:rPr kumimoji="0" lang="en-US" altLang="en-US" sz="1200" b="0" i="0" u="none" strike="noStrike" cap="none" normalizeH="0" baseline="0">
                <a:ln>
                  <a:noFill/>
                </a:ln>
                <a:solidFill>
                  <a:schemeClr val="tx1"/>
                </a:solidFill>
                <a:effectLst/>
                <a:latin typeface="Consolas" panose="020B0609020204030204" pitchFamily="49" charset="0"/>
              </a:rPr>
              <a:t> </a:t>
            </a:r>
            <a:r>
              <a:rPr kumimoji="0" lang="en-US" altLang="en-US" sz="1000" b="0" i="0" u="none" strike="noStrike" cap="none" normalizeH="0" baseline="0">
                <a:ln>
                  <a:noFill/>
                </a:ln>
                <a:solidFill>
                  <a:schemeClr val="tx1"/>
                </a:solidFill>
                <a:effectLst/>
                <a:latin typeface="Arial" panose="020B0604020202020204" pitchFamily="34" charset="0"/>
              </a:rPr>
              <a:t>i</a:t>
            </a:r>
            <a:r>
              <a:rPr kumimoji="0" lang="en-US" altLang="en-US" sz="1200" b="0" i="0" u="none" strike="noStrike" cap="none" normalizeH="0" baseline="0">
                <a:ln>
                  <a:noFill/>
                </a:ln>
                <a:solidFill>
                  <a:schemeClr val="tx1"/>
                </a:solidFill>
                <a:effectLst/>
                <a:latin typeface="Consolas" panose="020B0609020204030204" pitchFamily="49" charset="0"/>
              </a:rPr>
              <a:t> </a:t>
            </a:r>
            <a:r>
              <a:rPr kumimoji="0" lang="en-US" altLang="en-US" sz="1000" b="1" i="0" u="none" strike="noStrike" cap="none" normalizeH="0" baseline="0">
                <a:ln>
                  <a:noFill/>
                </a:ln>
                <a:solidFill>
                  <a:srgbClr val="AA22FF"/>
                </a:solidFill>
                <a:effectLst/>
                <a:latin typeface="Consolas" panose="020B0609020204030204" pitchFamily="49" charset="0"/>
              </a:rPr>
              <a:t>in</a:t>
            </a:r>
            <a:r>
              <a:rPr kumimoji="0" lang="en-US" altLang="en-US" sz="1200" b="0" i="0" u="none" strike="noStrike" cap="none" normalizeH="0" baseline="0">
                <a:ln>
                  <a:noFill/>
                </a:ln>
                <a:solidFill>
                  <a:schemeClr val="tx1"/>
                </a:solidFill>
                <a:effectLst/>
                <a:latin typeface="Consolas" panose="020B0609020204030204" pitchFamily="49" charset="0"/>
              </a:rPr>
              <a:t> </a:t>
            </a:r>
            <a:endParaRPr kumimoji="0" lang="en-US" altLang="en-US" sz="1000" b="0" i="0" u="none" strike="noStrike" cap="none" normalizeH="0" baseline="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1000" b="0" i="0" u="none" strike="noStrike" cap="none" normalizeH="0" baseline="0">
                <a:ln>
                  <a:noFill/>
                </a:ln>
                <a:solidFill>
                  <a:srgbClr val="666666"/>
                </a:solidFill>
                <a:effectLst/>
                <a:latin typeface="Consolas" panose="020B0609020204030204" pitchFamily="49" charset="0"/>
              </a:rPr>
              <a:t>0</a:t>
            </a: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1200" b="0" i="0" u="none" strike="noStrike" cap="none" normalizeH="0" baseline="0">
                <a:ln>
                  <a:noFill/>
                </a:ln>
                <a:solidFill>
                  <a:schemeClr val="tx1"/>
                </a:solidFill>
                <a:effectLst/>
                <a:latin typeface="Consolas" panose="020B0609020204030204" pitchFamily="49" charset="0"/>
              </a:rPr>
              <a:t> </a:t>
            </a:r>
            <a:r>
              <a:rPr kumimoji="0" lang="en-US" altLang="en-US" sz="1000" b="0" i="0" u="none" strike="noStrike" cap="none" normalizeH="0" baseline="0">
                <a:ln>
                  <a:noFill/>
                </a:ln>
                <a:solidFill>
                  <a:srgbClr val="666666"/>
                </a:solidFill>
                <a:effectLst/>
                <a:latin typeface="Consolas" panose="020B0609020204030204" pitchFamily="49" charset="0"/>
              </a:rPr>
              <a:t>10</a:t>
            </a: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1200" b="0" i="0" u="none" strike="noStrike" cap="none" normalizeH="0" baseline="0">
                <a:ln>
                  <a:noFill/>
                </a:ln>
                <a:solidFill>
                  <a:schemeClr val="tx1"/>
                </a:solidFill>
                <a:effectLst/>
                <a:latin typeface="Consolas" panose="020B0609020204030204" pitchFamily="49" charset="0"/>
              </a:rPr>
              <a:t> </a:t>
            </a:r>
            <a:r>
              <a:rPr kumimoji="0" lang="en-US" altLang="en-US" sz="1000" b="0" i="0" u="none" strike="noStrike" cap="none" normalizeH="0" baseline="0">
                <a:ln>
                  <a:noFill/>
                </a:ln>
                <a:solidFill>
                  <a:srgbClr val="666666"/>
                </a:solidFill>
                <a:effectLst/>
                <a:latin typeface="Consolas" panose="020B0609020204030204" pitchFamily="49" charset="0"/>
              </a:rPr>
              <a:t>2</a:t>
            </a: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1200" b="0" i="0" u="none" strike="noStrike" cap="none" normalizeH="0" baseline="0">
                <a:ln>
                  <a:noFill/>
                </a:ln>
                <a:solidFill>
                  <a:schemeClr val="tx1"/>
                </a:solidFill>
                <a:effectLst/>
                <a:latin typeface="Consolas" panose="020B0609020204030204" pitchFamily="49" charset="0"/>
              </a:rPr>
              <a:t> </a:t>
            </a:r>
            <a:endParaRPr kumimoji="0" lang="en-US" altLang="en-US" sz="1000" b="0" i="0" u="none" strike="noStrike" cap="none" normalizeH="0" baseline="0">
              <a:ln>
                <a:noFill/>
              </a:ln>
              <a:solidFill>
                <a:srgbClr val="008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1000" b="0" i="0" u="none" strike="noStrike" cap="none" normalizeH="0" baseline="0">
                <a:ln>
                  <a:noFill/>
                </a:ln>
                <a:solidFill>
                  <a:schemeClr val="tx1"/>
                </a:solidFill>
                <a:effectLst/>
                <a:latin typeface="Arial" panose="020B0604020202020204" pitchFamily="34" charset="0"/>
              </a:rPr>
              <a:t>i</a:t>
            </a:r>
            <a:r>
              <a:rPr kumimoji="0" lang="en-US" altLang="en-US" sz="1000" b="0" i="0" u="none" strike="noStrike" cap="none" normalizeH="0" baseline="0">
                <a:ln>
                  <a:noFill/>
                </a:ln>
                <a:solidFill>
                  <a:schemeClr val="tx1"/>
                </a:solidFill>
                <a:effectLst/>
                <a:latin typeface="Consolas" panose="020B0609020204030204" pitchFamily="49" charset="0"/>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7978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FCC0-BC34-4FF4-37BA-60AB4C4E0A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9E7490-55B9-5398-9B3B-697223ECB8B1}"/>
              </a:ext>
            </a:extLst>
          </p:cNvPr>
          <p:cNvSpPr>
            <a:spLocks noGrp="1"/>
          </p:cNvSpPr>
          <p:nvPr>
            <p:ph idx="1"/>
          </p:nvPr>
        </p:nvSpPr>
        <p:spPr/>
        <p:txBody>
          <a:bodyPr>
            <a:normAutofit fontScale="92500" lnSpcReduction="10000"/>
          </a:bodyPr>
          <a:lstStyle/>
          <a:p>
            <a:r>
              <a:rPr lang="en-US" dirty="0"/>
              <a:t>Example 4:</a:t>
            </a:r>
          </a:p>
          <a:p>
            <a:pPr marL="274320" lvl="1" indent="0">
              <a:buNone/>
            </a:pPr>
            <a:r>
              <a:rPr lang="en-US" sz="2000" dirty="0"/>
              <a:t>data1 = {0:'hi',1:'a',2:1,3:5.5,4:200.1,5:'do'}</a:t>
            </a:r>
          </a:p>
          <a:p>
            <a:pPr marL="274320" lvl="1" indent="0">
              <a:buNone/>
            </a:pPr>
            <a:r>
              <a:rPr lang="en-US" sz="2000" dirty="0"/>
              <a:t>data2 = {'no',.9}</a:t>
            </a:r>
          </a:p>
          <a:p>
            <a:pPr marL="274320" lvl="1" indent="0">
              <a:buNone/>
            </a:pPr>
            <a:r>
              <a:rPr lang="en-US" sz="2000" dirty="0"/>
              <a:t>for x in data1.keys():</a:t>
            </a:r>
          </a:p>
          <a:p>
            <a:pPr marL="274320" lvl="1" indent="0">
              <a:buNone/>
            </a:pPr>
            <a:r>
              <a:rPr lang="en-US" sz="2000" dirty="0"/>
              <a:t>    print(data1[x])</a:t>
            </a:r>
          </a:p>
          <a:p>
            <a:r>
              <a:rPr lang="en-US" dirty="0"/>
              <a:t>Example 5:</a:t>
            </a:r>
          </a:p>
          <a:p>
            <a:pPr marL="274320" lvl="1" indent="0">
              <a:buNone/>
            </a:pPr>
            <a:r>
              <a:rPr lang="en-US" sz="2200" dirty="0"/>
              <a:t>cars = ['</a:t>
            </a:r>
            <a:r>
              <a:rPr lang="en-US" sz="2200" dirty="0" err="1"/>
              <a:t>audi</a:t>
            </a:r>
            <a:r>
              <a:rPr lang="en-US" sz="2200" dirty="0"/>
              <a:t>', '</a:t>
            </a:r>
            <a:r>
              <a:rPr lang="en-US" sz="2200" dirty="0" err="1"/>
              <a:t>bmw</a:t>
            </a:r>
            <a:r>
              <a:rPr lang="en-US" sz="2200" dirty="0"/>
              <a:t>', '</a:t>
            </a:r>
            <a:r>
              <a:rPr lang="en-US" sz="2200" dirty="0" err="1"/>
              <a:t>subaru</a:t>
            </a:r>
            <a:r>
              <a:rPr lang="en-US" sz="2200" dirty="0"/>
              <a:t>', '</a:t>
            </a:r>
            <a:r>
              <a:rPr lang="en-US" sz="2200" dirty="0" err="1"/>
              <a:t>toyota</a:t>
            </a:r>
            <a:r>
              <a:rPr lang="en-US" sz="2200" dirty="0"/>
              <a:t>']</a:t>
            </a:r>
          </a:p>
          <a:p>
            <a:pPr marL="274320" lvl="1" indent="0">
              <a:buNone/>
            </a:pPr>
            <a:r>
              <a:rPr lang="en-US" sz="2200" dirty="0"/>
              <a:t>for car in cars:</a:t>
            </a:r>
          </a:p>
          <a:p>
            <a:pPr marL="274320" lvl="1" indent="0">
              <a:buNone/>
            </a:pPr>
            <a:r>
              <a:rPr lang="en-US" sz="2200" dirty="0"/>
              <a:t>   if car == '</a:t>
            </a:r>
            <a:r>
              <a:rPr lang="en-US" sz="2200" dirty="0" err="1"/>
              <a:t>bmw</a:t>
            </a:r>
            <a:r>
              <a:rPr lang="en-US" sz="2200" dirty="0"/>
              <a:t>':</a:t>
            </a:r>
          </a:p>
          <a:p>
            <a:pPr marL="274320" lvl="1" indent="0">
              <a:buNone/>
            </a:pPr>
            <a:r>
              <a:rPr lang="en-US" sz="2200" dirty="0"/>
              <a:t>      print(</a:t>
            </a:r>
            <a:r>
              <a:rPr lang="en-US" sz="2200" dirty="0" err="1"/>
              <a:t>car.upper</a:t>
            </a:r>
            <a:r>
              <a:rPr lang="en-US" sz="2200" dirty="0"/>
              <a:t>())</a:t>
            </a:r>
          </a:p>
          <a:p>
            <a:pPr marL="274320" lvl="1" indent="0">
              <a:buNone/>
            </a:pPr>
            <a:r>
              <a:rPr lang="en-US" sz="2200" dirty="0"/>
              <a:t>   else:</a:t>
            </a:r>
          </a:p>
          <a:p>
            <a:pPr marL="274320" lvl="1" indent="0">
              <a:buNone/>
            </a:pPr>
            <a:r>
              <a:rPr lang="en-US" sz="2200" dirty="0"/>
              <a:t>      print(</a:t>
            </a:r>
            <a:r>
              <a:rPr lang="en-US" sz="2200" dirty="0" err="1"/>
              <a:t>car.title</a:t>
            </a:r>
            <a:r>
              <a:rPr lang="en-US" sz="2200"/>
              <a:t>())</a:t>
            </a:r>
            <a:endParaRPr lang="en-US" sz="2200" dirty="0"/>
          </a:p>
        </p:txBody>
      </p:sp>
    </p:spTree>
    <p:extLst>
      <p:ext uri="{BB962C8B-B14F-4D97-AF65-F5344CB8AC3E}">
        <p14:creationId xmlns:p14="http://schemas.microsoft.com/office/powerpoint/2010/main" val="212397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567">
            <a:extLst>
              <a:ext uri="{FF2B5EF4-FFF2-40B4-BE49-F238E27FC236}">
                <a16:creationId xmlns:a16="http://schemas.microsoft.com/office/drawing/2014/main" id="{3E7CDC33-0566-324D-97CA-AC31D2C8280B}"/>
              </a:ext>
            </a:extLst>
          </p:cNvPr>
          <p:cNvSpPr>
            <a:spLocks noGrp="1" noChangeArrowheads="1"/>
          </p:cNvSpPr>
          <p:nvPr>
            <p:ph type="title"/>
          </p:nvPr>
        </p:nvSpPr>
        <p:spPr bwMode="auto">
          <a:xfrm>
            <a:off x="6645373" y="395288"/>
            <a:ext cx="3857429" cy="1023937"/>
          </a:xfrm>
        </p:spPr>
        <p:txBody>
          <a:bodyPr wrap="square" lIns="28575" tIns="28575" rIns="28575" bIns="28575" numCol="1" anchorCtr="0" compatLnSpc="1">
            <a:prstTxWarp prst="textNoShape">
              <a:avLst/>
            </a:prstTxWarp>
          </a:bodyPr>
          <a:lstStyle/>
          <a:p>
            <a:pPr eaLnBrk="1" hangingPunct="1">
              <a:lnSpc>
                <a:spcPct val="100000"/>
              </a:lnSpc>
              <a:buClr>
                <a:srgbClr val="FFFFFF"/>
              </a:buClr>
              <a:buSzPct val="25000"/>
            </a:pPr>
            <a:r>
              <a:rPr lang="en-IN" sz="5400" b="1" dirty="0">
                <a:solidFill>
                  <a:schemeClr val="tx1"/>
                </a:solidFill>
              </a:rPr>
              <a:t>Example 2</a:t>
            </a:r>
            <a:endParaRPr lang="en-US" altLang="en-US" cap="none" dirty="0">
              <a:solidFill>
                <a:schemeClr val="tx1"/>
              </a:solidFill>
              <a:latin typeface="Arial" panose="020B0604020202020204" pitchFamily="34" charset="0"/>
              <a:cs typeface="Arial" panose="020B0604020202020204" pitchFamily="34" charset="0"/>
              <a:sym typeface="Cabin"/>
            </a:endParaRPr>
          </a:p>
        </p:txBody>
      </p:sp>
      <p:grpSp>
        <p:nvGrpSpPr>
          <p:cNvPr id="4" name="Group 3">
            <a:extLst>
              <a:ext uri="{FF2B5EF4-FFF2-40B4-BE49-F238E27FC236}">
                <a16:creationId xmlns:a16="http://schemas.microsoft.com/office/drawing/2014/main" id="{B778B8EC-2611-0EA8-6E5A-18E28202C035}"/>
              </a:ext>
            </a:extLst>
          </p:cNvPr>
          <p:cNvGrpSpPr/>
          <p:nvPr/>
        </p:nvGrpSpPr>
        <p:grpSpPr>
          <a:xfrm>
            <a:off x="885825" y="733425"/>
            <a:ext cx="3800475" cy="5457825"/>
            <a:chOff x="885825" y="733425"/>
            <a:chExt cx="3800475" cy="5457825"/>
          </a:xfrm>
        </p:grpSpPr>
        <p:sp>
          <p:nvSpPr>
            <p:cNvPr id="570" name="Shape 570">
              <a:extLst>
                <a:ext uri="{FF2B5EF4-FFF2-40B4-BE49-F238E27FC236}">
                  <a16:creationId xmlns:a16="http://schemas.microsoft.com/office/drawing/2014/main" id="{15119438-CCF0-47D8-816E-6C1DD627C35A}"/>
                </a:ext>
              </a:extLst>
            </p:cNvPr>
            <p:cNvSpPr txBox="1"/>
            <p:nvPr/>
          </p:nvSpPr>
          <p:spPr>
            <a:xfrm>
              <a:off x="933450" y="733425"/>
              <a:ext cx="2057400" cy="4476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a:latin typeface="Arial" charset="0"/>
                  <a:ea typeface="Arial" charset="0"/>
                  <a:cs typeface="Arial" charset="0"/>
                  <a:sym typeface="Cabin"/>
                </a:rPr>
                <a:t>x = 5</a:t>
              </a:r>
            </a:p>
          </p:txBody>
        </p:sp>
        <p:cxnSp>
          <p:nvCxnSpPr>
            <p:cNvPr id="12294" name="Shape 571">
              <a:extLst>
                <a:ext uri="{FF2B5EF4-FFF2-40B4-BE49-F238E27FC236}">
                  <a16:creationId xmlns:a16="http://schemas.microsoft.com/office/drawing/2014/main" id="{946A4D7D-D0C5-5791-5C5E-AB1240319470}"/>
                </a:ext>
              </a:extLst>
            </p:cNvPr>
            <p:cNvCxnSpPr>
              <a:cxnSpLocks noChangeShapeType="1"/>
            </p:cNvCxnSpPr>
            <p:nvPr/>
          </p:nvCxnSpPr>
          <p:spPr bwMode="auto">
            <a:xfrm rot="10800000">
              <a:off x="1947863" y="1169988"/>
              <a:ext cx="11112" cy="42545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73" name="Shape 573">
              <a:extLst>
                <a:ext uri="{FF2B5EF4-FFF2-40B4-BE49-F238E27FC236}">
                  <a16:creationId xmlns:a16="http://schemas.microsoft.com/office/drawing/2014/main" id="{BA5CED53-95F2-4C57-A8C3-E56D5888496D}"/>
                </a:ext>
              </a:extLst>
            </p:cNvPr>
            <p:cNvSpPr/>
            <p:nvPr/>
          </p:nvSpPr>
          <p:spPr>
            <a:xfrm>
              <a:off x="885825" y="1590675"/>
              <a:ext cx="2152650" cy="952500"/>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x &lt; 10 ?</a:t>
              </a:r>
            </a:p>
          </p:txBody>
        </p:sp>
        <p:cxnSp>
          <p:nvCxnSpPr>
            <p:cNvPr id="12297" name="Shape 574">
              <a:extLst>
                <a:ext uri="{FF2B5EF4-FFF2-40B4-BE49-F238E27FC236}">
                  <a16:creationId xmlns:a16="http://schemas.microsoft.com/office/drawing/2014/main" id="{5862A5BF-A104-BF7F-197A-5532287D97E3}"/>
                </a:ext>
              </a:extLst>
            </p:cNvPr>
            <p:cNvCxnSpPr>
              <a:cxnSpLocks noChangeShapeType="1"/>
            </p:cNvCxnSpPr>
            <p:nvPr/>
          </p:nvCxnSpPr>
          <p:spPr bwMode="auto">
            <a:xfrm rot="10800000">
              <a:off x="1947863" y="2503488"/>
              <a:ext cx="14287" cy="1208087"/>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75" name="Shape 575">
              <a:extLst>
                <a:ext uri="{FF2B5EF4-FFF2-40B4-BE49-F238E27FC236}">
                  <a16:creationId xmlns:a16="http://schemas.microsoft.com/office/drawing/2014/main" id="{953CF2AC-7098-449D-86EC-3CC494067635}"/>
                </a:ext>
              </a:extLst>
            </p:cNvPr>
            <p:cNvSpPr txBox="1"/>
            <p:nvPr/>
          </p:nvSpPr>
          <p:spPr>
            <a:xfrm>
              <a:off x="2495550" y="2514600"/>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print('Smaller')</a:t>
              </a:r>
            </a:p>
          </p:txBody>
        </p:sp>
        <p:cxnSp>
          <p:nvCxnSpPr>
            <p:cNvPr id="12299" name="Shape 576">
              <a:extLst>
                <a:ext uri="{FF2B5EF4-FFF2-40B4-BE49-F238E27FC236}">
                  <a16:creationId xmlns:a16="http://schemas.microsoft.com/office/drawing/2014/main" id="{AEF49752-02A4-F389-F6D1-4CA32EF3DBDB}"/>
                </a:ext>
              </a:extLst>
            </p:cNvPr>
            <p:cNvCxnSpPr>
              <a:cxnSpLocks noChangeShapeType="1"/>
            </p:cNvCxnSpPr>
            <p:nvPr/>
          </p:nvCxnSpPr>
          <p:spPr bwMode="auto">
            <a:xfrm rot="10800000">
              <a:off x="3028950" y="2062163"/>
              <a:ext cx="582613" cy="11112"/>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12300" name="Shape 577">
              <a:extLst>
                <a:ext uri="{FF2B5EF4-FFF2-40B4-BE49-F238E27FC236}">
                  <a16:creationId xmlns:a16="http://schemas.microsoft.com/office/drawing/2014/main" id="{E30C90FC-1A06-2ECC-86F8-41BA3DC6C07C}"/>
                </a:ext>
              </a:extLst>
            </p:cNvPr>
            <p:cNvCxnSpPr>
              <a:cxnSpLocks noChangeShapeType="1"/>
            </p:cNvCxnSpPr>
            <p:nvPr/>
          </p:nvCxnSpPr>
          <p:spPr bwMode="auto">
            <a:xfrm rot="10800000" flipH="1">
              <a:off x="3587750" y="2062163"/>
              <a:ext cx="11113" cy="4826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2301" name="Shape 578">
              <a:extLst>
                <a:ext uri="{FF2B5EF4-FFF2-40B4-BE49-F238E27FC236}">
                  <a16:creationId xmlns:a16="http://schemas.microsoft.com/office/drawing/2014/main" id="{C0C3B18C-CFA3-25E0-39BC-BB2F184B50CA}"/>
                </a:ext>
              </a:extLst>
            </p:cNvPr>
            <p:cNvCxnSpPr>
              <a:cxnSpLocks noChangeShapeType="1"/>
            </p:cNvCxnSpPr>
            <p:nvPr/>
          </p:nvCxnSpPr>
          <p:spPr bwMode="auto">
            <a:xfrm flipH="1">
              <a:off x="3587750" y="3065463"/>
              <a:ext cx="11113" cy="236537"/>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12302" name="Shape 579">
              <a:extLst>
                <a:ext uri="{FF2B5EF4-FFF2-40B4-BE49-F238E27FC236}">
                  <a16:creationId xmlns:a16="http://schemas.microsoft.com/office/drawing/2014/main" id="{4A84E864-1C27-1FD1-FC82-EC98EB53E111}"/>
                </a:ext>
              </a:extLst>
            </p:cNvPr>
            <p:cNvCxnSpPr>
              <a:cxnSpLocks noChangeShapeType="1"/>
            </p:cNvCxnSpPr>
            <p:nvPr/>
          </p:nvCxnSpPr>
          <p:spPr bwMode="auto">
            <a:xfrm>
              <a:off x="1987550" y="3314700"/>
              <a:ext cx="1611313" cy="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80" name="Shape 580">
              <a:extLst>
                <a:ext uri="{FF2B5EF4-FFF2-40B4-BE49-F238E27FC236}">
                  <a16:creationId xmlns:a16="http://schemas.microsoft.com/office/drawing/2014/main" id="{C0328B70-1305-4B3B-9EFC-EC7DB31630FB}"/>
                </a:ext>
              </a:extLst>
            </p:cNvPr>
            <p:cNvSpPr/>
            <p:nvPr/>
          </p:nvSpPr>
          <p:spPr>
            <a:xfrm>
              <a:off x="885825" y="3648075"/>
              <a:ext cx="2152650" cy="952500"/>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a:latin typeface="Arial" charset="0"/>
                  <a:ea typeface="Arial" charset="0"/>
                  <a:cs typeface="Arial" charset="0"/>
                  <a:sym typeface="Cabin"/>
                </a:rPr>
                <a:t>x &gt; 20 ?</a:t>
              </a:r>
            </a:p>
          </p:txBody>
        </p:sp>
        <p:cxnSp>
          <p:nvCxnSpPr>
            <p:cNvPr id="12304" name="Shape 581">
              <a:extLst>
                <a:ext uri="{FF2B5EF4-FFF2-40B4-BE49-F238E27FC236}">
                  <a16:creationId xmlns:a16="http://schemas.microsoft.com/office/drawing/2014/main" id="{E3FB81FD-A283-A84E-A6D7-AE2EA9F9C32E}"/>
                </a:ext>
              </a:extLst>
            </p:cNvPr>
            <p:cNvCxnSpPr>
              <a:cxnSpLocks noChangeShapeType="1"/>
            </p:cNvCxnSpPr>
            <p:nvPr/>
          </p:nvCxnSpPr>
          <p:spPr bwMode="auto">
            <a:xfrm rot="10800000">
              <a:off x="1947863" y="4560888"/>
              <a:ext cx="14287" cy="1208087"/>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82" name="Shape 582">
              <a:extLst>
                <a:ext uri="{FF2B5EF4-FFF2-40B4-BE49-F238E27FC236}">
                  <a16:creationId xmlns:a16="http://schemas.microsoft.com/office/drawing/2014/main" id="{2CF37F9B-59B7-4119-8F19-DA7C5539F502}"/>
                </a:ext>
              </a:extLst>
            </p:cNvPr>
            <p:cNvSpPr txBox="1"/>
            <p:nvPr/>
          </p:nvSpPr>
          <p:spPr>
            <a:xfrm>
              <a:off x="2495550" y="4572000"/>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print('Bigger')</a:t>
              </a:r>
            </a:p>
          </p:txBody>
        </p:sp>
        <p:cxnSp>
          <p:nvCxnSpPr>
            <p:cNvPr id="12306" name="Shape 583">
              <a:extLst>
                <a:ext uri="{FF2B5EF4-FFF2-40B4-BE49-F238E27FC236}">
                  <a16:creationId xmlns:a16="http://schemas.microsoft.com/office/drawing/2014/main" id="{B80BF00D-490B-192D-EF12-13ED05106BE0}"/>
                </a:ext>
              </a:extLst>
            </p:cNvPr>
            <p:cNvCxnSpPr>
              <a:cxnSpLocks noChangeShapeType="1"/>
            </p:cNvCxnSpPr>
            <p:nvPr/>
          </p:nvCxnSpPr>
          <p:spPr bwMode="auto">
            <a:xfrm rot="10800000">
              <a:off x="3028950" y="4119563"/>
              <a:ext cx="582613" cy="11112"/>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12307" name="Shape 584">
              <a:extLst>
                <a:ext uri="{FF2B5EF4-FFF2-40B4-BE49-F238E27FC236}">
                  <a16:creationId xmlns:a16="http://schemas.microsoft.com/office/drawing/2014/main" id="{737997A9-CF61-EB6F-4B73-F13EF6ABE940}"/>
                </a:ext>
              </a:extLst>
            </p:cNvPr>
            <p:cNvCxnSpPr>
              <a:cxnSpLocks noChangeShapeType="1"/>
            </p:cNvCxnSpPr>
            <p:nvPr/>
          </p:nvCxnSpPr>
          <p:spPr bwMode="auto">
            <a:xfrm rot="10800000" flipH="1">
              <a:off x="3587750" y="4119563"/>
              <a:ext cx="11113" cy="4826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2308" name="Shape 585">
              <a:extLst>
                <a:ext uri="{FF2B5EF4-FFF2-40B4-BE49-F238E27FC236}">
                  <a16:creationId xmlns:a16="http://schemas.microsoft.com/office/drawing/2014/main" id="{2B2B252B-8AF4-03D6-E082-E7A324B01808}"/>
                </a:ext>
              </a:extLst>
            </p:cNvPr>
            <p:cNvCxnSpPr>
              <a:cxnSpLocks noChangeShapeType="1"/>
            </p:cNvCxnSpPr>
            <p:nvPr/>
          </p:nvCxnSpPr>
          <p:spPr bwMode="auto">
            <a:xfrm flipH="1">
              <a:off x="3587750" y="5122863"/>
              <a:ext cx="11113" cy="236537"/>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12309" name="Shape 586">
              <a:extLst>
                <a:ext uri="{FF2B5EF4-FFF2-40B4-BE49-F238E27FC236}">
                  <a16:creationId xmlns:a16="http://schemas.microsoft.com/office/drawing/2014/main" id="{D6A15665-BAFE-6445-DE2D-7AFF158E1C0F}"/>
                </a:ext>
              </a:extLst>
            </p:cNvPr>
            <p:cNvCxnSpPr>
              <a:cxnSpLocks noChangeShapeType="1"/>
            </p:cNvCxnSpPr>
            <p:nvPr/>
          </p:nvCxnSpPr>
          <p:spPr bwMode="auto">
            <a:xfrm>
              <a:off x="1987550" y="5372100"/>
              <a:ext cx="1611313" cy="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88" name="Shape 588">
              <a:extLst>
                <a:ext uri="{FF2B5EF4-FFF2-40B4-BE49-F238E27FC236}">
                  <a16:creationId xmlns:a16="http://schemas.microsoft.com/office/drawing/2014/main" id="{84C335CD-308E-4D78-B519-F899B97DC413}"/>
                </a:ext>
              </a:extLst>
            </p:cNvPr>
            <p:cNvSpPr txBox="1"/>
            <p:nvPr/>
          </p:nvSpPr>
          <p:spPr>
            <a:xfrm>
              <a:off x="933450" y="5743575"/>
              <a:ext cx="2057400" cy="4476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print('Finish')</a:t>
              </a:r>
            </a:p>
          </p:txBody>
        </p:sp>
        <p:sp>
          <p:nvSpPr>
            <p:cNvPr id="589" name="Shape 589">
              <a:extLst>
                <a:ext uri="{FF2B5EF4-FFF2-40B4-BE49-F238E27FC236}">
                  <a16:creationId xmlns:a16="http://schemas.microsoft.com/office/drawing/2014/main" id="{62DD5915-CFB6-44BA-83E1-35C37E087A92}"/>
                </a:ext>
              </a:extLst>
            </p:cNvPr>
            <p:cNvSpPr txBox="1"/>
            <p:nvPr/>
          </p:nvSpPr>
          <p:spPr>
            <a:xfrm>
              <a:off x="3311525" y="1581150"/>
              <a:ext cx="542925" cy="466725"/>
            </a:xfrm>
            <a:prstGeom prst="rect">
              <a:avLst/>
            </a:prstGeom>
            <a:noFill/>
            <a:ln w="9525" cap="flat" cmpd="sng">
              <a:no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Yes</a:t>
              </a:r>
            </a:p>
          </p:txBody>
        </p:sp>
        <p:sp>
          <p:nvSpPr>
            <p:cNvPr id="591" name="Shape 591">
              <a:extLst>
                <a:ext uri="{FF2B5EF4-FFF2-40B4-BE49-F238E27FC236}">
                  <a16:creationId xmlns:a16="http://schemas.microsoft.com/office/drawing/2014/main" id="{7FF49C32-E504-46FC-8930-F6DE2C3B33D2}"/>
                </a:ext>
              </a:extLst>
            </p:cNvPr>
            <p:cNvSpPr txBox="1"/>
            <p:nvPr/>
          </p:nvSpPr>
          <p:spPr>
            <a:xfrm>
              <a:off x="1162050" y="4573588"/>
              <a:ext cx="544513" cy="395287"/>
            </a:xfrm>
            <a:prstGeom prst="rect">
              <a:avLst/>
            </a:prstGeom>
            <a:noFill/>
            <a:ln w="9525" cap="flat" cmpd="sng">
              <a:no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a:latin typeface="Arial" charset="0"/>
                  <a:ea typeface="Arial" charset="0"/>
                  <a:cs typeface="Arial" charset="0"/>
                  <a:sym typeface="Cabin"/>
                </a:rPr>
                <a:t>No</a:t>
              </a:r>
            </a:p>
          </p:txBody>
        </p:sp>
        <p:sp>
          <p:nvSpPr>
            <p:cNvPr id="27" name="Shape 589">
              <a:extLst>
                <a:ext uri="{FF2B5EF4-FFF2-40B4-BE49-F238E27FC236}">
                  <a16:creationId xmlns:a16="http://schemas.microsoft.com/office/drawing/2014/main" id="{A85D2798-2322-4CDD-AA29-9CC67DAC0B40}"/>
                </a:ext>
              </a:extLst>
            </p:cNvPr>
            <p:cNvSpPr txBox="1"/>
            <p:nvPr/>
          </p:nvSpPr>
          <p:spPr>
            <a:xfrm>
              <a:off x="3327400" y="3575050"/>
              <a:ext cx="544513" cy="466725"/>
            </a:xfrm>
            <a:prstGeom prst="rect">
              <a:avLst/>
            </a:prstGeom>
            <a:noFill/>
            <a:ln w="9525" cap="flat" cmpd="sng">
              <a:no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dirty="0">
                  <a:latin typeface="Arial" charset="0"/>
                  <a:ea typeface="Arial" charset="0"/>
                  <a:cs typeface="Arial" charset="0"/>
                  <a:sym typeface="Cabin"/>
                </a:rPr>
                <a:t>Yes</a:t>
              </a:r>
            </a:p>
          </p:txBody>
        </p:sp>
        <p:sp>
          <p:nvSpPr>
            <p:cNvPr id="28" name="Shape 591">
              <a:extLst>
                <a:ext uri="{FF2B5EF4-FFF2-40B4-BE49-F238E27FC236}">
                  <a16:creationId xmlns:a16="http://schemas.microsoft.com/office/drawing/2014/main" id="{88933013-55E4-4482-881A-ACBD58CEA393}"/>
                </a:ext>
              </a:extLst>
            </p:cNvPr>
            <p:cNvSpPr txBox="1"/>
            <p:nvPr/>
          </p:nvSpPr>
          <p:spPr>
            <a:xfrm>
              <a:off x="1192213" y="2546350"/>
              <a:ext cx="544512" cy="530225"/>
            </a:xfrm>
            <a:prstGeom prst="rect">
              <a:avLst/>
            </a:prstGeom>
            <a:noFill/>
            <a:ln w="9525" cap="flat" cmpd="sng">
              <a:no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a:latin typeface="Arial" charset="0"/>
                  <a:ea typeface="Arial" charset="0"/>
                  <a:cs typeface="Arial" charset="0"/>
                  <a:sym typeface="Cabin"/>
                </a:rPr>
                <a:t>No</a:t>
              </a:r>
            </a:p>
          </p:txBody>
        </p:sp>
      </p:grpSp>
      <p:grpSp>
        <p:nvGrpSpPr>
          <p:cNvPr id="5" name="Group 4">
            <a:extLst>
              <a:ext uri="{FF2B5EF4-FFF2-40B4-BE49-F238E27FC236}">
                <a16:creationId xmlns:a16="http://schemas.microsoft.com/office/drawing/2014/main" id="{9F5A754B-BB23-9628-4883-54F0D52AFB4C}"/>
              </a:ext>
            </a:extLst>
          </p:cNvPr>
          <p:cNvGrpSpPr/>
          <p:nvPr/>
        </p:nvGrpSpPr>
        <p:grpSpPr>
          <a:xfrm>
            <a:off x="5849938" y="2155825"/>
            <a:ext cx="5599112" cy="3738563"/>
            <a:chOff x="5849938" y="2155825"/>
            <a:chExt cx="5599112" cy="3738563"/>
          </a:xfrm>
        </p:grpSpPr>
        <p:sp>
          <p:nvSpPr>
            <p:cNvPr id="12291" name="Shape 568">
              <a:extLst>
                <a:ext uri="{FF2B5EF4-FFF2-40B4-BE49-F238E27FC236}">
                  <a16:creationId xmlns:a16="http://schemas.microsoft.com/office/drawing/2014/main" id="{37246908-A106-0BBA-8A8D-11C32D343131}"/>
                </a:ext>
              </a:extLst>
            </p:cNvPr>
            <p:cNvSpPr txBox="1">
              <a:spLocks noChangeArrowheads="1"/>
            </p:cNvSpPr>
            <p:nvPr/>
          </p:nvSpPr>
          <p:spPr bwMode="auto">
            <a:xfrm>
              <a:off x="10263188" y="2671763"/>
              <a:ext cx="1185862"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FFFF"/>
                </a:buClr>
                <a:buSzPct val="25000"/>
                <a:buFontTx/>
                <a:buNone/>
              </a:pPr>
              <a:r>
                <a:rPr lang="en-US" altLang="en-US" sz="2700" dirty="0">
                  <a:latin typeface="Arial" panose="020B0604020202020204" pitchFamily="34" charset="0"/>
                  <a:cs typeface="Arial" panose="020B0604020202020204" pitchFamily="34" charset="0"/>
                  <a:sym typeface="Cabin"/>
                </a:rPr>
                <a:t>Output:</a:t>
              </a:r>
            </a:p>
            <a:p>
              <a:pPr algn="ctr" eaLnBrk="1" hangingPunct="1">
                <a:lnSpc>
                  <a:spcPct val="100000"/>
                </a:lnSpc>
                <a:spcBef>
                  <a:spcPct val="0"/>
                </a:spcBef>
                <a:buFontTx/>
                <a:buNone/>
              </a:pPr>
              <a:endParaRPr lang="en-US" altLang="en-US" sz="2700" dirty="0">
                <a:latin typeface="Arial" panose="020B0604020202020204" pitchFamily="34" charset="0"/>
                <a:cs typeface="Arial" panose="020B0604020202020204" pitchFamily="34" charset="0"/>
                <a:sym typeface="Cabin"/>
              </a:endParaRPr>
            </a:p>
            <a:p>
              <a:pPr eaLnBrk="1" hangingPunct="1">
                <a:lnSpc>
                  <a:spcPct val="100000"/>
                </a:lnSpc>
                <a:spcBef>
                  <a:spcPct val="0"/>
                </a:spcBef>
                <a:buClr>
                  <a:srgbClr val="FF00FF"/>
                </a:buClr>
                <a:buSzPct val="25000"/>
                <a:buFontTx/>
                <a:buNone/>
              </a:pPr>
              <a:r>
                <a:rPr lang="en-US" altLang="en-US" sz="2700" dirty="0">
                  <a:latin typeface="Arial" panose="020B0604020202020204" pitchFamily="34" charset="0"/>
                  <a:cs typeface="Arial" panose="020B0604020202020204" pitchFamily="34" charset="0"/>
                  <a:sym typeface="Cabin"/>
                </a:rPr>
                <a:t>Smaller</a:t>
              </a:r>
            </a:p>
            <a:p>
              <a:pPr eaLnBrk="1" hangingPunct="1">
                <a:lnSpc>
                  <a:spcPct val="100000"/>
                </a:lnSpc>
                <a:spcBef>
                  <a:spcPct val="0"/>
                </a:spcBef>
                <a:buClr>
                  <a:srgbClr val="FF00FF"/>
                </a:buClr>
                <a:buSzPct val="25000"/>
                <a:buFontTx/>
                <a:buNone/>
              </a:pPr>
              <a:r>
                <a:rPr lang="en-US" altLang="en-US" sz="2700" dirty="0">
                  <a:latin typeface="Arial" panose="020B0604020202020204" pitchFamily="34" charset="0"/>
                  <a:cs typeface="Arial" panose="020B0604020202020204" pitchFamily="34" charset="0"/>
                  <a:sym typeface="Cabin"/>
                </a:rPr>
                <a:t>Finish</a:t>
              </a:r>
            </a:p>
          </p:txBody>
        </p:sp>
        <p:sp>
          <p:nvSpPr>
            <p:cNvPr id="12292" name="Shape 569">
              <a:extLst>
                <a:ext uri="{FF2B5EF4-FFF2-40B4-BE49-F238E27FC236}">
                  <a16:creationId xmlns:a16="http://schemas.microsoft.com/office/drawing/2014/main" id="{CC825A4F-A613-89B9-5E1C-318A657EE2AB}"/>
                </a:ext>
              </a:extLst>
            </p:cNvPr>
            <p:cNvSpPr txBox="1">
              <a:spLocks noChangeArrowheads="1"/>
            </p:cNvSpPr>
            <p:nvPr/>
          </p:nvSpPr>
          <p:spPr bwMode="auto">
            <a:xfrm>
              <a:off x="5849938" y="2155825"/>
              <a:ext cx="3400425"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FFFF"/>
                </a:buClr>
                <a:buSzPct val="25000"/>
                <a:buFontTx/>
                <a:buNone/>
              </a:pPr>
              <a:r>
                <a:rPr lang="en-US" altLang="en-US" sz="2700" dirty="0">
                  <a:latin typeface="Arial" panose="020B0604020202020204" pitchFamily="34" charset="0"/>
                  <a:cs typeface="Arial" panose="020B0604020202020204" pitchFamily="34" charset="0"/>
                  <a:sym typeface="Cabin"/>
                </a:rPr>
                <a:t>Program:</a:t>
              </a:r>
            </a:p>
            <a:p>
              <a:pPr algn="ctr" eaLnBrk="1" hangingPunct="1">
                <a:lnSpc>
                  <a:spcPct val="100000"/>
                </a:lnSpc>
                <a:spcBef>
                  <a:spcPct val="0"/>
                </a:spcBef>
                <a:buFontTx/>
                <a:buNone/>
              </a:pPr>
              <a:endParaRPr lang="en-US" altLang="en-US" sz="2700" dirty="0">
                <a:latin typeface="Arial" panose="020B0604020202020204" pitchFamily="34" charset="0"/>
                <a:cs typeface="Arial" panose="020B0604020202020204" pitchFamily="34" charset="0"/>
                <a:sym typeface="Cabin"/>
              </a:endParaRPr>
            </a:p>
            <a:p>
              <a:pPr eaLnBrk="1" hangingPunct="1">
                <a:lnSpc>
                  <a:spcPct val="100000"/>
                </a:lnSpc>
                <a:spcBef>
                  <a:spcPct val="0"/>
                </a:spcBef>
                <a:buClr>
                  <a:srgbClr val="FF7F00"/>
                </a:buClr>
                <a:buSzPct val="25000"/>
                <a:buFontTx/>
                <a:buNone/>
              </a:pPr>
              <a:r>
                <a:rPr lang="en-US" altLang="en-US" sz="2100" b="1" dirty="0">
                  <a:latin typeface="Courier"/>
                  <a:ea typeface="Courier"/>
                  <a:cs typeface="Courier"/>
                  <a:sym typeface="Cabin"/>
                </a:rPr>
                <a:t>x = 5</a:t>
              </a:r>
            </a:p>
            <a:p>
              <a:pPr eaLnBrk="1" hangingPunct="1">
                <a:lnSpc>
                  <a:spcPct val="100000"/>
                </a:lnSpc>
                <a:spcBef>
                  <a:spcPct val="0"/>
                </a:spcBef>
                <a:buClr>
                  <a:srgbClr val="FFFF00"/>
                </a:buClr>
                <a:buSzPct val="25000"/>
                <a:buFontTx/>
                <a:buNone/>
              </a:pPr>
              <a:r>
                <a:rPr lang="en-US" altLang="en-US" sz="2100" b="1" dirty="0">
                  <a:latin typeface="Courier"/>
                  <a:ea typeface="Courier"/>
                  <a:cs typeface="Courier"/>
                  <a:sym typeface="Cabin"/>
                </a:rPr>
                <a:t>if x &lt; 10:</a:t>
              </a:r>
            </a:p>
            <a:p>
              <a:pPr eaLnBrk="1" hangingPunct="1">
                <a:lnSpc>
                  <a:spcPct val="100000"/>
                </a:lnSpc>
                <a:spcBef>
                  <a:spcPct val="0"/>
                </a:spcBef>
                <a:buClr>
                  <a:srgbClr val="FF7F00"/>
                </a:buClr>
                <a:buSzPct val="25000"/>
                <a:buFontTx/>
                <a:buNone/>
              </a:pPr>
              <a:r>
                <a:rPr lang="en-US" altLang="en-US" sz="2100" b="1" dirty="0">
                  <a:latin typeface="Courier"/>
                  <a:ea typeface="Courier"/>
                  <a:cs typeface="Courier"/>
                  <a:sym typeface="Cabin"/>
                </a:rPr>
                <a:t>    print('Smaller')</a:t>
              </a:r>
            </a:p>
            <a:p>
              <a:pPr eaLnBrk="1" hangingPunct="1">
                <a:lnSpc>
                  <a:spcPct val="100000"/>
                </a:lnSpc>
                <a:spcBef>
                  <a:spcPct val="0"/>
                </a:spcBef>
                <a:buClr>
                  <a:srgbClr val="FFFF00"/>
                </a:buClr>
                <a:buSzPct val="25000"/>
                <a:buFontTx/>
                <a:buNone/>
              </a:pPr>
              <a:r>
                <a:rPr lang="en-US" altLang="en-US" sz="2100" b="1" dirty="0">
                  <a:latin typeface="Courier"/>
                  <a:ea typeface="Courier"/>
                  <a:cs typeface="Courier"/>
                  <a:sym typeface="Cabin"/>
                </a:rPr>
                <a:t>if x &gt; 20:</a:t>
              </a:r>
            </a:p>
            <a:p>
              <a:pPr eaLnBrk="1" hangingPunct="1">
                <a:lnSpc>
                  <a:spcPct val="100000"/>
                </a:lnSpc>
                <a:spcBef>
                  <a:spcPct val="0"/>
                </a:spcBef>
                <a:buClr>
                  <a:srgbClr val="FF7F00"/>
                </a:buClr>
                <a:buSzPct val="25000"/>
                <a:buFontTx/>
                <a:buNone/>
              </a:pPr>
              <a:r>
                <a:rPr lang="en-US" altLang="en-US" sz="2100" b="1" dirty="0">
                  <a:latin typeface="Courier"/>
                  <a:ea typeface="Courier"/>
                  <a:cs typeface="Courier"/>
                  <a:sym typeface="Cabin"/>
                </a:rPr>
                <a:t>    print('Bigger')</a:t>
              </a:r>
            </a:p>
            <a:p>
              <a:pPr algn="ctr" eaLnBrk="1" hangingPunct="1">
                <a:lnSpc>
                  <a:spcPct val="100000"/>
                </a:lnSpc>
                <a:spcBef>
                  <a:spcPct val="0"/>
                </a:spcBef>
                <a:buFontTx/>
                <a:buNone/>
              </a:pPr>
              <a:endParaRPr lang="en-US" altLang="en-US" sz="2100" b="1" dirty="0">
                <a:latin typeface="Courier"/>
                <a:ea typeface="Courier"/>
                <a:cs typeface="Courier"/>
                <a:sym typeface="Cabin"/>
              </a:endParaRPr>
            </a:p>
            <a:p>
              <a:pPr eaLnBrk="1" hangingPunct="1">
                <a:lnSpc>
                  <a:spcPct val="100000"/>
                </a:lnSpc>
                <a:spcBef>
                  <a:spcPct val="0"/>
                </a:spcBef>
                <a:buClr>
                  <a:srgbClr val="FFFF00"/>
                </a:buClr>
                <a:buSzPct val="25000"/>
                <a:buFontTx/>
                <a:buNone/>
              </a:pPr>
              <a:r>
                <a:rPr lang="en-US" altLang="en-US" sz="2100" b="1" dirty="0">
                  <a:latin typeface="Courier"/>
                  <a:ea typeface="Courier"/>
                  <a:cs typeface="Courier"/>
                  <a:sym typeface="Cabin"/>
                </a:rPr>
                <a:t>print('Finish')</a:t>
              </a:r>
            </a:p>
          </p:txBody>
        </p:sp>
        <p:cxnSp>
          <p:nvCxnSpPr>
            <p:cNvPr id="12295" name="Shape 572">
              <a:extLst>
                <a:ext uri="{FF2B5EF4-FFF2-40B4-BE49-F238E27FC236}">
                  <a16:creationId xmlns:a16="http://schemas.microsoft.com/office/drawing/2014/main" id="{651A6E51-08EB-123D-8CA6-9D5B139C552D}"/>
                </a:ext>
              </a:extLst>
            </p:cNvPr>
            <p:cNvCxnSpPr>
              <a:cxnSpLocks noChangeShapeType="1"/>
              <a:endCxn id="12292" idx="3"/>
            </p:cNvCxnSpPr>
            <p:nvPr/>
          </p:nvCxnSpPr>
          <p:spPr bwMode="auto">
            <a:xfrm flipH="1">
              <a:off x="9250363" y="3711575"/>
              <a:ext cx="904875" cy="312738"/>
            </a:xfrm>
            <a:prstGeom prst="straightConnector1">
              <a:avLst/>
            </a:prstGeom>
            <a:noFill/>
            <a:ln w="50800" cap="rnd">
              <a:solidFill>
                <a:srgbClr val="FFFFFF"/>
              </a:solidFill>
              <a:miter lim="800000"/>
              <a:headEnd type="stealth" w="med" len="med"/>
              <a:tailEnd/>
            </a:ln>
            <a:extLst>
              <a:ext uri="{909E8E84-426E-40DD-AFC4-6F175D3DCCD1}">
                <a14:hiddenFill xmlns:a14="http://schemas.microsoft.com/office/drawing/2010/main">
                  <a:noFill/>
                </a14:hiddenFill>
              </a:ext>
            </a:extLst>
          </p:spPr>
        </p:cxnSp>
        <p:cxnSp>
          <p:nvCxnSpPr>
            <p:cNvPr id="12310" name="Shape 587">
              <a:extLst>
                <a:ext uri="{FF2B5EF4-FFF2-40B4-BE49-F238E27FC236}">
                  <a16:creationId xmlns:a16="http://schemas.microsoft.com/office/drawing/2014/main" id="{409F0726-CE7A-3BB6-D89B-FCD8E05DB4E1}"/>
                </a:ext>
              </a:extLst>
            </p:cNvPr>
            <p:cNvCxnSpPr>
              <a:cxnSpLocks noChangeShapeType="1"/>
            </p:cNvCxnSpPr>
            <p:nvPr/>
          </p:nvCxnSpPr>
          <p:spPr bwMode="auto">
            <a:xfrm flipH="1">
              <a:off x="8574088" y="4132263"/>
              <a:ext cx="1581150" cy="1239837"/>
            </a:xfrm>
            <a:prstGeom prst="straightConnector1">
              <a:avLst/>
            </a:prstGeom>
            <a:noFill/>
            <a:ln w="50800" cap="rnd">
              <a:solidFill>
                <a:srgbClr val="FFFFFF"/>
              </a:solidFill>
              <a:miter lim="800000"/>
              <a:headEnd type="stealth" w="med" len="med"/>
              <a:tailEnd/>
            </a:ln>
            <a:extLst>
              <a:ext uri="{909E8E84-426E-40DD-AFC4-6F175D3DCCD1}">
                <a14:hiddenFill xmlns:a14="http://schemas.microsoft.com/office/drawing/2010/main">
                  <a:noFill/>
                </a14:hiddenFill>
              </a:ext>
            </a:extLst>
          </p:spPr>
        </p:cxnSp>
        <p:cxnSp>
          <p:nvCxnSpPr>
            <p:cNvPr id="2" name="Shape 572">
              <a:extLst>
                <a:ext uri="{FF2B5EF4-FFF2-40B4-BE49-F238E27FC236}">
                  <a16:creationId xmlns:a16="http://schemas.microsoft.com/office/drawing/2014/main" id="{064D08D8-F4D5-FB24-AD03-68E0848E7AE6}"/>
                </a:ext>
              </a:extLst>
            </p:cNvPr>
            <p:cNvCxnSpPr>
              <a:cxnSpLocks noChangeShapeType="1"/>
            </p:cNvCxnSpPr>
            <p:nvPr/>
          </p:nvCxnSpPr>
          <p:spPr bwMode="auto">
            <a:xfrm flipH="1">
              <a:off x="9142413" y="3778250"/>
              <a:ext cx="904875" cy="312738"/>
            </a:xfrm>
            <a:prstGeom prst="straightConnector1">
              <a:avLst/>
            </a:prstGeom>
            <a:noFill/>
            <a:ln w="508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3" name="Shape 587">
              <a:extLst>
                <a:ext uri="{FF2B5EF4-FFF2-40B4-BE49-F238E27FC236}">
                  <a16:creationId xmlns:a16="http://schemas.microsoft.com/office/drawing/2014/main" id="{26D2BA3A-A743-C3B5-19E7-934D42F8A5B9}"/>
                </a:ext>
              </a:extLst>
            </p:cNvPr>
            <p:cNvCxnSpPr>
              <a:cxnSpLocks noChangeShapeType="1"/>
            </p:cNvCxnSpPr>
            <p:nvPr/>
          </p:nvCxnSpPr>
          <p:spPr bwMode="auto">
            <a:xfrm flipH="1">
              <a:off x="8466138" y="4198938"/>
              <a:ext cx="1581150" cy="1239837"/>
            </a:xfrm>
            <a:prstGeom prst="straightConnector1">
              <a:avLst/>
            </a:prstGeom>
            <a:noFill/>
            <a:ln w="50800" cap="rnd">
              <a:solidFill>
                <a:schemeClr val="tx1"/>
              </a:solidFill>
              <a:miter lim="800000"/>
              <a:headEnd type="stealth" w="med" len="me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EB16-BD10-2405-AB50-43BCCD873E58}"/>
              </a:ext>
            </a:extLst>
          </p:cNvPr>
          <p:cNvSpPr>
            <a:spLocks noGrp="1"/>
          </p:cNvSpPr>
          <p:nvPr>
            <p:ph type="title"/>
          </p:nvPr>
        </p:nvSpPr>
        <p:spPr>
          <a:xfrm>
            <a:off x="1066800" y="419317"/>
            <a:ext cx="10058400" cy="918972"/>
          </a:xfrm>
        </p:spPr>
        <p:txBody>
          <a:bodyPr/>
          <a:lstStyle/>
          <a:p>
            <a:pPr algn="ctr"/>
            <a:r>
              <a:rPr lang="en-IN" dirty="0">
                <a:solidFill>
                  <a:schemeClr val="tx1"/>
                </a:solidFill>
              </a:rPr>
              <a:t>Range</a:t>
            </a:r>
          </a:p>
        </p:txBody>
      </p:sp>
      <p:sp>
        <p:nvSpPr>
          <p:cNvPr id="3" name="Content Placeholder 2">
            <a:extLst>
              <a:ext uri="{FF2B5EF4-FFF2-40B4-BE49-F238E27FC236}">
                <a16:creationId xmlns:a16="http://schemas.microsoft.com/office/drawing/2014/main" id="{D9781661-B6E3-CD4B-A436-497AC82CB5EC}"/>
              </a:ext>
            </a:extLst>
          </p:cNvPr>
          <p:cNvSpPr>
            <a:spLocks noGrp="1"/>
          </p:cNvSpPr>
          <p:nvPr>
            <p:ph idx="1"/>
          </p:nvPr>
        </p:nvSpPr>
        <p:spPr>
          <a:xfrm>
            <a:off x="526432" y="1828147"/>
            <a:ext cx="11335077" cy="4050792"/>
          </a:xfrm>
        </p:spPr>
        <p:txBody>
          <a:bodyPr>
            <a:noAutofit/>
          </a:bodyPr>
          <a:lstStyle/>
          <a:p>
            <a:pPr>
              <a:buFont typeface="Wingdings" panose="05000000000000000000" pitchFamily="2" charset="2"/>
              <a:buChar char="q"/>
            </a:pPr>
            <a:r>
              <a:rPr lang="en-US" sz="2800" dirty="0"/>
              <a:t>Syntax - range( </a:t>
            </a:r>
            <a:r>
              <a:rPr lang="en-US" sz="2800" dirty="0" err="1"/>
              <a:t>begin,end,step</a:t>
            </a:r>
            <a:r>
              <a:rPr lang="en-US" sz="2800" dirty="0"/>
              <a:t>) where</a:t>
            </a:r>
          </a:p>
          <a:p>
            <a:pPr>
              <a:buFont typeface="Wingdings" panose="05000000000000000000" pitchFamily="2" charset="2"/>
              <a:buChar char="q"/>
            </a:pPr>
            <a:r>
              <a:rPr lang="en-US" sz="2800" dirty="0"/>
              <a:t>Begin - first value in the range; if omitted, then default value is 0</a:t>
            </a:r>
          </a:p>
          <a:p>
            <a:pPr>
              <a:buFont typeface="Wingdings" panose="05000000000000000000" pitchFamily="2" charset="2"/>
              <a:buChar char="q"/>
            </a:pPr>
            <a:r>
              <a:rPr lang="en-US" sz="2800" dirty="0"/>
              <a:t>end - one past the last value in the range;  end value may not be omitted</a:t>
            </a:r>
          </a:p>
          <a:p>
            <a:pPr>
              <a:buFont typeface="Wingdings" panose="05000000000000000000" pitchFamily="2" charset="2"/>
              <a:buChar char="q"/>
            </a:pPr>
            <a:r>
              <a:rPr lang="en-US" sz="2800" dirty="0"/>
              <a:t>Step  - amount to increment or decrement; if this parameter is omitted, it defaults to 1 and counts up by ones</a:t>
            </a:r>
          </a:p>
          <a:p>
            <a:pPr>
              <a:buFont typeface="Wingdings" panose="05000000000000000000" pitchFamily="2" charset="2"/>
              <a:buChar char="q"/>
            </a:pPr>
            <a:r>
              <a:rPr lang="en-US" sz="2800" dirty="0"/>
              <a:t>begin, end, and step must all be integer values; </a:t>
            </a:r>
          </a:p>
          <a:p>
            <a:pPr>
              <a:buFont typeface="Wingdings" panose="05000000000000000000" pitchFamily="2" charset="2"/>
              <a:buChar char="q"/>
            </a:pPr>
            <a:r>
              <a:rPr lang="en-US" sz="2800" dirty="0">
                <a:solidFill>
                  <a:srgbClr val="FF0000"/>
                </a:solidFill>
              </a:rPr>
              <a:t>floating-point values  and other types are not allowed</a:t>
            </a:r>
            <a:endParaRPr lang="en-IN" sz="2800" dirty="0">
              <a:solidFill>
                <a:srgbClr val="FF0000"/>
              </a:solidFill>
            </a:endParaRPr>
          </a:p>
        </p:txBody>
      </p:sp>
    </p:spTree>
    <p:extLst>
      <p:ext uri="{BB962C8B-B14F-4D97-AF65-F5344CB8AC3E}">
        <p14:creationId xmlns:p14="http://schemas.microsoft.com/office/powerpoint/2010/main" val="390907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4143-6C66-BCF6-0DA1-F23A5E2752FE}"/>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94F3FE1A-E629-A5C3-CB01-8D0CE1106F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1938" y="2080655"/>
            <a:ext cx="8810625" cy="21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01325BD6-5C6F-1A6E-D6A5-0BAAA4888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37" y="4682372"/>
            <a:ext cx="8314981" cy="171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10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39AD-1487-0B88-F8C2-BF2FDC02B64B}"/>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77808003-2A7B-20B1-F74F-ACAE49EA2C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4063" y="3064669"/>
            <a:ext cx="94678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3187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6729-C004-576C-7230-18B0678A8ECE}"/>
              </a:ext>
            </a:extLst>
          </p:cNvPr>
          <p:cNvSpPr>
            <a:spLocks noGrp="1"/>
          </p:cNvSpPr>
          <p:nvPr>
            <p:ph type="title"/>
          </p:nvPr>
        </p:nvSpPr>
        <p:spPr/>
        <p:txBody>
          <a:bodyPr/>
          <a:lstStyle/>
          <a:p>
            <a:r>
              <a:rPr lang="en-US" sz="3600" b="1" dirty="0">
                <a:solidFill>
                  <a:srgbClr val="FF0000"/>
                </a:solidFill>
                <a:latin typeface="Open Sans"/>
              </a:rPr>
              <a:t>If-else in for loop</a:t>
            </a:r>
            <a:endParaRPr lang="en-IN" dirty="0">
              <a:solidFill>
                <a:srgbClr val="FF0000"/>
              </a:solidFill>
            </a:endParaRPr>
          </a:p>
        </p:txBody>
      </p:sp>
      <p:sp>
        <p:nvSpPr>
          <p:cNvPr id="3" name="Content Placeholder 2">
            <a:extLst>
              <a:ext uri="{FF2B5EF4-FFF2-40B4-BE49-F238E27FC236}">
                <a16:creationId xmlns:a16="http://schemas.microsoft.com/office/drawing/2014/main" id="{A7EC52B5-DC5B-CCE7-2E90-CBE9FDE406CF}"/>
              </a:ext>
            </a:extLst>
          </p:cNvPr>
          <p:cNvSpPr>
            <a:spLocks noGrp="1"/>
          </p:cNvSpPr>
          <p:nvPr>
            <p:ph idx="1"/>
          </p:nvPr>
        </p:nvSpPr>
        <p:spPr/>
        <p:txBody>
          <a:bodyPr/>
          <a:lstStyle/>
          <a:p>
            <a:pPr marL="0" indent="0">
              <a:buNone/>
            </a:pPr>
            <a:r>
              <a:rPr lang="en-US" sz="2400" b="1" dirty="0"/>
              <a:t>Example: Print all even and odd numbers</a:t>
            </a:r>
            <a:endParaRPr lang="en-IN" sz="2400" b="1" dirty="0"/>
          </a:p>
          <a:p>
            <a:endParaRPr lang="en-IN" dirty="0"/>
          </a:p>
        </p:txBody>
      </p:sp>
      <p:pic>
        <p:nvPicPr>
          <p:cNvPr id="4" name="Picture 3">
            <a:extLst>
              <a:ext uri="{FF2B5EF4-FFF2-40B4-BE49-F238E27FC236}">
                <a16:creationId xmlns:a16="http://schemas.microsoft.com/office/drawing/2014/main" id="{A8485F83-5DBB-B822-0B9D-9BB15817C5A3}"/>
              </a:ext>
            </a:extLst>
          </p:cNvPr>
          <p:cNvPicPr>
            <a:picLocks noChangeAspect="1"/>
          </p:cNvPicPr>
          <p:nvPr/>
        </p:nvPicPr>
        <p:blipFill rotWithShape="1">
          <a:blip r:embed="rId2"/>
          <a:srcRect r="46660"/>
          <a:stretch/>
        </p:blipFill>
        <p:spPr>
          <a:xfrm>
            <a:off x="793239" y="3248056"/>
            <a:ext cx="4526839" cy="1776949"/>
          </a:xfrm>
          <a:prstGeom prst="rect">
            <a:avLst/>
          </a:prstGeom>
        </p:spPr>
      </p:pic>
      <p:pic>
        <p:nvPicPr>
          <p:cNvPr id="5" name="Picture 4">
            <a:extLst>
              <a:ext uri="{FF2B5EF4-FFF2-40B4-BE49-F238E27FC236}">
                <a16:creationId xmlns:a16="http://schemas.microsoft.com/office/drawing/2014/main" id="{D587E096-E0F6-7C13-08F7-013D172B206D}"/>
              </a:ext>
            </a:extLst>
          </p:cNvPr>
          <p:cNvPicPr>
            <a:picLocks noChangeAspect="1"/>
          </p:cNvPicPr>
          <p:nvPr/>
        </p:nvPicPr>
        <p:blipFill>
          <a:blip r:embed="rId3"/>
          <a:stretch>
            <a:fillRect/>
          </a:stretch>
        </p:blipFill>
        <p:spPr>
          <a:xfrm>
            <a:off x="6647976" y="3146087"/>
            <a:ext cx="4372087" cy="2882158"/>
          </a:xfrm>
          <a:prstGeom prst="rect">
            <a:avLst/>
          </a:prstGeom>
        </p:spPr>
      </p:pic>
      <p:sp>
        <p:nvSpPr>
          <p:cNvPr id="7" name="TextBox 6">
            <a:extLst>
              <a:ext uri="{FF2B5EF4-FFF2-40B4-BE49-F238E27FC236}">
                <a16:creationId xmlns:a16="http://schemas.microsoft.com/office/drawing/2014/main" id="{3394B9F9-CADF-4F68-43AA-A2254564FC84}"/>
              </a:ext>
            </a:extLst>
          </p:cNvPr>
          <p:cNvSpPr txBox="1"/>
          <p:nvPr/>
        </p:nvSpPr>
        <p:spPr>
          <a:xfrm>
            <a:off x="6647976" y="2757828"/>
            <a:ext cx="6094520" cy="369332"/>
          </a:xfrm>
          <a:prstGeom prst="rect">
            <a:avLst/>
          </a:prstGeom>
          <a:noFill/>
        </p:spPr>
        <p:txBody>
          <a:bodyPr wrap="square">
            <a:spAutoFit/>
          </a:bodyPr>
          <a:lstStyle/>
          <a:p>
            <a:r>
              <a:rPr lang="en-IN" b="1" dirty="0">
                <a:latin typeface="euclid_circular_a"/>
              </a:rPr>
              <a:t>Output</a:t>
            </a:r>
            <a:endParaRPr lang="en-IN" b="1" dirty="0"/>
          </a:p>
        </p:txBody>
      </p:sp>
    </p:spTree>
    <p:extLst>
      <p:ext uri="{BB962C8B-B14F-4D97-AF65-F5344CB8AC3E}">
        <p14:creationId xmlns:p14="http://schemas.microsoft.com/office/powerpoint/2010/main" val="335174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59F4-3AF5-0676-2E51-1C7BD5ACBCF5}"/>
              </a:ext>
            </a:extLst>
          </p:cNvPr>
          <p:cNvSpPr>
            <a:spLocks noGrp="1"/>
          </p:cNvSpPr>
          <p:nvPr>
            <p:ph type="title"/>
          </p:nvPr>
        </p:nvSpPr>
        <p:spPr/>
        <p:txBody>
          <a:bodyPr/>
          <a:lstStyle/>
          <a:p>
            <a:r>
              <a:rPr lang="en-US" dirty="0"/>
              <a:t>Additional example</a:t>
            </a:r>
            <a:endParaRPr lang="en-IN" dirty="0"/>
          </a:p>
        </p:txBody>
      </p:sp>
      <p:sp>
        <p:nvSpPr>
          <p:cNvPr id="3" name="Content Placeholder 2">
            <a:extLst>
              <a:ext uri="{FF2B5EF4-FFF2-40B4-BE49-F238E27FC236}">
                <a16:creationId xmlns:a16="http://schemas.microsoft.com/office/drawing/2014/main" id="{BE14DD67-98B2-839A-AFCC-AA9D6F5077AB}"/>
              </a:ext>
            </a:extLst>
          </p:cNvPr>
          <p:cNvSpPr>
            <a:spLocks noGrp="1"/>
          </p:cNvSpPr>
          <p:nvPr>
            <p:ph idx="1"/>
          </p:nvPr>
        </p:nvSpPr>
        <p:spPr/>
        <p:txBody>
          <a:bodyPr>
            <a:normAutofit/>
          </a:bodyPr>
          <a:lstStyle/>
          <a:p>
            <a:r>
              <a:rPr lang="en-US" sz="3200" dirty="0" err="1"/>
              <a:t>mystr</a:t>
            </a:r>
            <a:r>
              <a:rPr lang="en-US" sz="3200" dirty="0"/>
              <a:t>= “Hello World”</a:t>
            </a:r>
          </a:p>
          <a:p>
            <a:r>
              <a:rPr lang="en-US" sz="3200" dirty="0"/>
              <a:t>For </a:t>
            </a:r>
            <a:r>
              <a:rPr lang="en-US" sz="3200" dirty="0" err="1"/>
              <a:t>i</a:t>
            </a:r>
            <a:r>
              <a:rPr lang="en-US" sz="3200" dirty="0"/>
              <a:t> in enumerate(</a:t>
            </a:r>
            <a:r>
              <a:rPr lang="en-US" sz="3200" dirty="0" err="1"/>
              <a:t>mystr</a:t>
            </a:r>
            <a:r>
              <a:rPr lang="en-US" sz="3200" dirty="0"/>
              <a:t>):</a:t>
            </a:r>
          </a:p>
          <a:p>
            <a:pPr lvl="1"/>
            <a:r>
              <a:rPr lang="en-US" sz="3200" dirty="0"/>
              <a:t>print(</a:t>
            </a:r>
            <a:r>
              <a:rPr lang="en-US" sz="3200" dirty="0" err="1"/>
              <a:t>i</a:t>
            </a:r>
            <a:r>
              <a:rPr lang="en-US" sz="3200" dirty="0"/>
              <a:t>)</a:t>
            </a:r>
          </a:p>
          <a:p>
            <a:pPr lvl="1"/>
            <a:endParaRPr lang="en-US" sz="3200" dirty="0"/>
          </a:p>
          <a:p>
            <a:pPr lvl="1"/>
            <a:r>
              <a:rPr lang="en-US" sz="3200" dirty="0"/>
              <a:t>Note: </a:t>
            </a:r>
            <a:r>
              <a:rPr lang="en-IN" sz="3200" dirty="0"/>
              <a:t>list(enumerate(mystr1))</a:t>
            </a:r>
          </a:p>
        </p:txBody>
      </p:sp>
    </p:spTree>
    <p:extLst>
      <p:ext uri="{BB962C8B-B14F-4D97-AF65-F5344CB8AC3E}">
        <p14:creationId xmlns:p14="http://schemas.microsoft.com/office/powerpoint/2010/main" val="25503345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162E-D28F-60D8-9A9D-825A3F778F61}"/>
              </a:ext>
            </a:extLst>
          </p:cNvPr>
          <p:cNvSpPr>
            <a:spLocks noGrp="1"/>
          </p:cNvSpPr>
          <p:nvPr>
            <p:ph type="title"/>
          </p:nvPr>
        </p:nvSpPr>
        <p:spPr/>
        <p:txBody>
          <a:bodyPr/>
          <a:lstStyle/>
          <a:p>
            <a:r>
              <a:rPr lang="en-US" dirty="0"/>
              <a:t>Using Else Conditional Statement With For loop</a:t>
            </a:r>
            <a:endParaRPr lang="en-IN" dirty="0"/>
          </a:p>
        </p:txBody>
      </p:sp>
      <p:sp>
        <p:nvSpPr>
          <p:cNvPr id="3" name="Content Placeholder 2">
            <a:extLst>
              <a:ext uri="{FF2B5EF4-FFF2-40B4-BE49-F238E27FC236}">
                <a16:creationId xmlns:a16="http://schemas.microsoft.com/office/drawing/2014/main" id="{ED588BDC-49E6-DFE5-DACE-C1684F8ACB33}"/>
              </a:ext>
            </a:extLst>
          </p:cNvPr>
          <p:cNvSpPr>
            <a:spLocks noGrp="1"/>
          </p:cNvSpPr>
          <p:nvPr>
            <p:ph idx="1"/>
          </p:nvPr>
        </p:nvSpPr>
        <p:spPr/>
        <p:txBody>
          <a:bodyPr>
            <a:normAutofit/>
          </a:bodyPr>
          <a:lstStyle/>
          <a:p>
            <a:r>
              <a:rPr lang="en-US" sz="2800" dirty="0"/>
              <a:t>for </a:t>
            </a:r>
            <a:r>
              <a:rPr lang="en-US" sz="2800" dirty="0" err="1"/>
              <a:t>i</a:t>
            </a:r>
            <a:r>
              <a:rPr lang="en-US" sz="2800" dirty="0"/>
              <a:t> in range(1, 4):</a:t>
            </a:r>
          </a:p>
          <a:p>
            <a:endParaRPr lang="en-US" sz="2800" dirty="0"/>
          </a:p>
          <a:p>
            <a:r>
              <a:rPr lang="en-US" sz="2800" dirty="0"/>
              <a:t>print(</a:t>
            </a:r>
            <a:r>
              <a:rPr lang="en-US" sz="2800" dirty="0" err="1"/>
              <a:t>i</a:t>
            </a:r>
            <a:r>
              <a:rPr lang="en-US" sz="2800" dirty="0"/>
              <a:t>)</a:t>
            </a:r>
          </a:p>
          <a:p>
            <a:endParaRPr lang="en-US" sz="2800" dirty="0"/>
          </a:p>
          <a:p>
            <a:r>
              <a:rPr lang="en-US" sz="2800" dirty="0"/>
              <a:t>else:  # </a:t>
            </a:r>
            <a:r>
              <a:rPr lang="en-US" sz="2800" dirty="0">
                <a:solidFill>
                  <a:srgbClr val="0070C0"/>
                </a:solidFill>
              </a:rPr>
              <a:t>Executed because no break-in for</a:t>
            </a:r>
          </a:p>
          <a:p>
            <a:endParaRPr lang="en-US" sz="2800" dirty="0">
              <a:solidFill>
                <a:srgbClr val="0070C0"/>
              </a:solidFill>
            </a:endParaRPr>
          </a:p>
          <a:p>
            <a:r>
              <a:rPr lang="en-US" sz="2800" dirty="0"/>
              <a:t>print("No Break")</a:t>
            </a:r>
            <a:endParaRPr lang="en-IN" sz="2800" dirty="0"/>
          </a:p>
        </p:txBody>
      </p:sp>
      <p:sp>
        <p:nvSpPr>
          <p:cNvPr id="5" name="TextBox 4">
            <a:extLst>
              <a:ext uri="{FF2B5EF4-FFF2-40B4-BE49-F238E27FC236}">
                <a16:creationId xmlns:a16="http://schemas.microsoft.com/office/drawing/2014/main" id="{4E1F4A40-69F2-149E-D003-4E1A425C7C4A}"/>
              </a:ext>
            </a:extLst>
          </p:cNvPr>
          <p:cNvSpPr txBox="1"/>
          <p:nvPr/>
        </p:nvSpPr>
        <p:spPr>
          <a:xfrm>
            <a:off x="5922607" y="2521059"/>
            <a:ext cx="5423418" cy="1815882"/>
          </a:xfrm>
          <a:prstGeom prst="rect">
            <a:avLst/>
          </a:prstGeom>
          <a:noFill/>
        </p:spPr>
        <p:txBody>
          <a:bodyPr wrap="square">
            <a:spAutoFit/>
          </a:bodyPr>
          <a:lstStyle/>
          <a:p>
            <a:r>
              <a:rPr lang="en-US" sz="2800" dirty="0">
                <a:solidFill>
                  <a:srgbClr val="FF0000"/>
                </a:solidFill>
              </a:rPr>
              <a:t>Note: The else block just after for/while is executed only when the loop is NOT terminated by a break statement.</a:t>
            </a:r>
            <a:endParaRPr lang="en-IN" sz="2800" dirty="0">
              <a:solidFill>
                <a:srgbClr val="FF0000"/>
              </a:solidFill>
            </a:endParaRPr>
          </a:p>
        </p:txBody>
      </p:sp>
    </p:spTree>
    <p:extLst>
      <p:ext uri="{BB962C8B-B14F-4D97-AF65-F5344CB8AC3E}">
        <p14:creationId xmlns:p14="http://schemas.microsoft.com/office/powerpoint/2010/main" val="814438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A296-5291-80AB-3DEC-5A961DA1B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EF21A0-E339-30CD-86B2-7F19BD1460DD}"/>
              </a:ext>
            </a:extLst>
          </p:cNvPr>
          <p:cNvSpPr>
            <a:spLocks noGrp="1"/>
          </p:cNvSpPr>
          <p:nvPr>
            <p:ph idx="1"/>
          </p:nvPr>
        </p:nvSpPr>
        <p:spPr/>
        <p:txBody>
          <a:bodyPr>
            <a:normAutofit/>
          </a:bodyPr>
          <a:lstStyle/>
          <a:p>
            <a:pPr marL="0" indent="0">
              <a:buNone/>
            </a:pPr>
            <a:r>
              <a:rPr lang="en-US" sz="4000" dirty="0"/>
              <a:t>for </a:t>
            </a:r>
            <a:r>
              <a:rPr lang="en-US" sz="4000" dirty="0" err="1"/>
              <a:t>i</a:t>
            </a:r>
            <a:r>
              <a:rPr lang="en-US" sz="4000" dirty="0"/>
              <a:t> in range(1, 4):</a:t>
            </a:r>
          </a:p>
          <a:p>
            <a:pPr marL="0" indent="0">
              <a:buNone/>
            </a:pPr>
            <a:r>
              <a:rPr lang="en-US" sz="4000" dirty="0"/>
              <a:t>  print(</a:t>
            </a:r>
            <a:r>
              <a:rPr lang="en-US" sz="4000" dirty="0" err="1"/>
              <a:t>i</a:t>
            </a:r>
            <a:r>
              <a:rPr lang="en-US" sz="4000" dirty="0"/>
              <a:t>)</a:t>
            </a:r>
          </a:p>
          <a:p>
            <a:pPr marL="0" indent="0">
              <a:buNone/>
            </a:pPr>
            <a:r>
              <a:rPr lang="en-US" sz="4000" dirty="0"/>
              <a:t>  </a:t>
            </a:r>
            <a:r>
              <a:rPr lang="en-US" sz="4000" dirty="0">
                <a:solidFill>
                  <a:srgbClr val="0070C0"/>
                </a:solidFill>
              </a:rPr>
              <a:t>break</a:t>
            </a:r>
          </a:p>
          <a:p>
            <a:pPr marL="0" indent="0">
              <a:buNone/>
            </a:pPr>
            <a:r>
              <a:rPr lang="en-US" sz="4000" dirty="0"/>
              <a:t>else:  </a:t>
            </a:r>
            <a:r>
              <a:rPr lang="en-US" sz="4000" dirty="0">
                <a:solidFill>
                  <a:schemeClr val="accent1">
                    <a:lumMod val="75000"/>
                  </a:schemeClr>
                </a:solidFill>
              </a:rPr>
              <a:t># Not Executed as there is a break </a:t>
            </a:r>
            <a:r>
              <a:rPr lang="en-US" sz="4000" dirty="0"/>
              <a:t>print("No Break")</a:t>
            </a:r>
            <a:endParaRPr lang="en-IN" sz="4000" dirty="0"/>
          </a:p>
        </p:txBody>
      </p:sp>
    </p:spTree>
    <p:extLst>
      <p:ext uri="{BB962C8B-B14F-4D97-AF65-F5344CB8AC3E}">
        <p14:creationId xmlns:p14="http://schemas.microsoft.com/office/powerpoint/2010/main" val="2421872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6AF6-2F69-F2A9-8198-622343DA3CAD}"/>
              </a:ext>
            </a:extLst>
          </p:cNvPr>
          <p:cNvSpPr>
            <a:spLocks noGrp="1"/>
          </p:cNvSpPr>
          <p:nvPr>
            <p:ph type="title"/>
          </p:nvPr>
        </p:nvSpPr>
        <p:spPr/>
        <p:txBody>
          <a:bodyPr/>
          <a:lstStyle/>
          <a:p>
            <a:r>
              <a:rPr lang="en-US" dirty="0"/>
              <a:t>Nested loops</a:t>
            </a:r>
            <a:endParaRPr lang="en-IN" dirty="0"/>
          </a:p>
        </p:txBody>
      </p:sp>
      <p:sp>
        <p:nvSpPr>
          <p:cNvPr id="3" name="Content Placeholder 2">
            <a:extLst>
              <a:ext uri="{FF2B5EF4-FFF2-40B4-BE49-F238E27FC236}">
                <a16:creationId xmlns:a16="http://schemas.microsoft.com/office/drawing/2014/main" id="{CC0335D9-CCDF-F2A2-3040-DF779E83B439}"/>
              </a:ext>
            </a:extLst>
          </p:cNvPr>
          <p:cNvSpPr>
            <a:spLocks noGrp="1"/>
          </p:cNvSpPr>
          <p:nvPr>
            <p:ph sz="half" idx="1"/>
          </p:nvPr>
        </p:nvSpPr>
        <p:spPr/>
        <p:txBody>
          <a:bodyPr>
            <a:normAutofit lnSpcReduction="10000"/>
          </a:bodyPr>
          <a:lstStyle/>
          <a:p>
            <a:pPr marL="0" indent="0">
              <a:buNone/>
            </a:pPr>
            <a:r>
              <a:rPr lang="en-IN" sz="2400" dirty="0"/>
              <a:t>x = [1, 2]</a:t>
            </a:r>
          </a:p>
          <a:p>
            <a:pPr marL="0" indent="0">
              <a:buNone/>
            </a:pPr>
            <a:r>
              <a:rPr lang="en-IN" sz="2400" dirty="0"/>
              <a:t>y = [4, 5]</a:t>
            </a:r>
          </a:p>
          <a:p>
            <a:pPr marL="0" indent="0">
              <a:buNone/>
            </a:pPr>
            <a:r>
              <a:rPr lang="en-IN" sz="2400" dirty="0" err="1"/>
              <a:t>i</a:t>
            </a:r>
            <a:r>
              <a:rPr lang="en-IN" sz="2400" dirty="0"/>
              <a:t> = 0</a:t>
            </a:r>
          </a:p>
          <a:p>
            <a:pPr marL="0" indent="0">
              <a:buNone/>
            </a:pPr>
            <a:r>
              <a:rPr lang="en-IN" sz="2400" dirty="0"/>
              <a:t>while </a:t>
            </a:r>
            <a:r>
              <a:rPr lang="en-IN" sz="2400" dirty="0" err="1"/>
              <a:t>i</a:t>
            </a:r>
            <a:r>
              <a:rPr lang="en-IN" sz="2400" dirty="0"/>
              <a:t> &lt; </a:t>
            </a:r>
            <a:r>
              <a:rPr lang="en-IN" sz="2400" dirty="0" err="1"/>
              <a:t>len</a:t>
            </a:r>
            <a:r>
              <a:rPr lang="en-IN" sz="2400" dirty="0"/>
              <a:t>(x) :</a:t>
            </a:r>
          </a:p>
          <a:p>
            <a:pPr marL="0" indent="0">
              <a:buNone/>
            </a:pPr>
            <a:r>
              <a:rPr lang="en-IN" sz="2400" dirty="0"/>
              <a:t>  j = 0</a:t>
            </a:r>
          </a:p>
          <a:p>
            <a:pPr marL="0" indent="0">
              <a:buNone/>
            </a:pPr>
            <a:r>
              <a:rPr lang="en-IN" sz="2400" dirty="0"/>
              <a:t>  while j &lt; </a:t>
            </a:r>
            <a:r>
              <a:rPr lang="en-IN" sz="2400" dirty="0" err="1"/>
              <a:t>len</a:t>
            </a:r>
            <a:r>
              <a:rPr lang="en-IN" sz="2400" dirty="0"/>
              <a:t>(y) :</a:t>
            </a:r>
          </a:p>
          <a:p>
            <a:pPr marL="0" indent="0">
              <a:buNone/>
            </a:pPr>
            <a:r>
              <a:rPr lang="en-IN" sz="2400" dirty="0"/>
              <a:t>    print(x[</a:t>
            </a:r>
            <a:r>
              <a:rPr lang="en-IN" sz="2400" dirty="0" err="1"/>
              <a:t>i</a:t>
            </a:r>
            <a:r>
              <a:rPr lang="en-IN" sz="2400" dirty="0"/>
              <a:t>] , y[j])</a:t>
            </a:r>
          </a:p>
          <a:p>
            <a:pPr marL="0" indent="0">
              <a:buNone/>
            </a:pPr>
            <a:r>
              <a:rPr lang="en-IN" sz="2400" dirty="0"/>
              <a:t>    j = j + 1</a:t>
            </a:r>
          </a:p>
          <a:p>
            <a:pPr marL="0" indent="0">
              <a:buNone/>
            </a:pPr>
            <a:r>
              <a:rPr lang="en-IN" sz="2400" dirty="0"/>
              <a:t>  </a:t>
            </a:r>
            <a:r>
              <a:rPr lang="en-IN" sz="2400" dirty="0" err="1"/>
              <a:t>i</a:t>
            </a:r>
            <a:r>
              <a:rPr lang="en-IN" sz="2400" dirty="0"/>
              <a:t> = </a:t>
            </a:r>
            <a:r>
              <a:rPr lang="en-IN" sz="2400" dirty="0" err="1"/>
              <a:t>i</a:t>
            </a:r>
            <a:r>
              <a:rPr lang="en-IN" sz="2400" dirty="0"/>
              <a:t> + 1</a:t>
            </a:r>
          </a:p>
          <a:p>
            <a:endParaRPr lang="en-IN" dirty="0"/>
          </a:p>
        </p:txBody>
      </p:sp>
      <p:sp>
        <p:nvSpPr>
          <p:cNvPr id="4" name="Content Placeholder 3">
            <a:extLst>
              <a:ext uri="{FF2B5EF4-FFF2-40B4-BE49-F238E27FC236}">
                <a16:creationId xmlns:a16="http://schemas.microsoft.com/office/drawing/2014/main" id="{14D28DDC-CD71-FBE8-1569-C4AC0568C041}"/>
              </a:ext>
            </a:extLst>
          </p:cNvPr>
          <p:cNvSpPr>
            <a:spLocks noGrp="1"/>
          </p:cNvSpPr>
          <p:nvPr>
            <p:ph sz="half" idx="2"/>
          </p:nvPr>
        </p:nvSpPr>
        <p:spPr/>
        <p:txBody>
          <a:bodyPr>
            <a:normAutofit lnSpcReduction="10000"/>
          </a:bodyPr>
          <a:lstStyle/>
          <a:p>
            <a:pPr marL="0" indent="0">
              <a:buNone/>
            </a:pPr>
            <a:r>
              <a:rPr lang="en-IN" sz="2800" dirty="0"/>
              <a:t>x = [1, 2]</a:t>
            </a:r>
          </a:p>
          <a:p>
            <a:pPr marL="0" indent="0">
              <a:buNone/>
            </a:pPr>
            <a:r>
              <a:rPr lang="en-IN" sz="2800" dirty="0"/>
              <a:t>y = [4, 5]</a:t>
            </a:r>
          </a:p>
          <a:p>
            <a:pPr marL="0" indent="0">
              <a:buNone/>
            </a:pPr>
            <a:endParaRPr lang="en-IN" sz="2800" dirty="0"/>
          </a:p>
          <a:p>
            <a:pPr marL="0" indent="0">
              <a:buNone/>
            </a:pPr>
            <a:r>
              <a:rPr lang="en-IN" sz="2800" dirty="0"/>
              <a:t>for </a:t>
            </a:r>
            <a:r>
              <a:rPr lang="en-IN" sz="2800" dirty="0" err="1"/>
              <a:t>i</a:t>
            </a:r>
            <a:r>
              <a:rPr lang="en-IN" sz="2800" dirty="0"/>
              <a:t> in x:</a:t>
            </a:r>
          </a:p>
          <a:p>
            <a:pPr marL="0" indent="0">
              <a:buNone/>
            </a:pPr>
            <a:r>
              <a:rPr lang="en-IN" sz="2800" dirty="0"/>
              <a:t>  for j in y:</a:t>
            </a:r>
          </a:p>
          <a:p>
            <a:pPr marL="0" indent="0">
              <a:buNone/>
            </a:pPr>
            <a:r>
              <a:rPr lang="en-IN" sz="2800" dirty="0"/>
              <a:t>    print(</a:t>
            </a:r>
            <a:r>
              <a:rPr lang="en-IN" sz="2800" dirty="0" err="1"/>
              <a:t>i</a:t>
            </a:r>
            <a:r>
              <a:rPr lang="en-IN" sz="2800" dirty="0"/>
              <a:t>, j)</a:t>
            </a:r>
          </a:p>
        </p:txBody>
      </p:sp>
    </p:spTree>
    <p:extLst>
      <p:ext uri="{BB962C8B-B14F-4D97-AF65-F5344CB8AC3E}">
        <p14:creationId xmlns:p14="http://schemas.microsoft.com/office/powerpoint/2010/main" val="1012100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BF1B3F-26BE-6069-A9EA-0C4B7D628E01}"/>
              </a:ext>
            </a:extLst>
          </p:cNvPr>
          <p:cNvSpPr>
            <a:spLocks noGrp="1"/>
          </p:cNvSpPr>
          <p:nvPr>
            <p:ph type="title"/>
          </p:nvPr>
        </p:nvSpPr>
        <p:spPr/>
        <p:txBody>
          <a:bodyPr>
            <a:normAutofit fontScale="90000"/>
          </a:bodyPr>
          <a:lstStyle/>
          <a:p>
            <a:r>
              <a:rPr lang="en-US" sz="4900" b="1" i="0" dirty="0">
                <a:solidFill>
                  <a:srgbClr val="273239"/>
                </a:solidFill>
                <a:effectLst/>
                <a:highlight>
                  <a:srgbClr val="FFFFFF"/>
                </a:highlight>
                <a:latin typeface="Nunito" pitchFamily="2" charset="0"/>
              </a:rPr>
              <a:t>Printing multiplication table using nested for loops</a:t>
            </a:r>
            <a:br>
              <a:rPr lang="en-US" b="1" i="0" dirty="0">
                <a:solidFill>
                  <a:srgbClr val="273239"/>
                </a:solidFill>
                <a:effectLst/>
                <a:highlight>
                  <a:srgbClr val="FFFFFF"/>
                </a:highlight>
                <a:latin typeface="Nunito" pitchFamily="2" charset="0"/>
              </a:rPr>
            </a:br>
            <a:endParaRPr lang="en-IN" dirty="0"/>
          </a:p>
        </p:txBody>
      </p:sp>
      <p:sp>
        <p:nvSpPr>
          <p:cNvPr id="6" name="Content Placeholder 5">
            <a:extLst>
              <a:ext uri="{FF2B5EF4-FFF2-40B4-BE49-F238E27FC236}">
                <a16:creationId xmlns:a16="http://schemas.microsoft.com/office/drawing/2014/main" id="{470CF9DC-6F5E-9EB8-DF8A-6BA583E6B385}"/>
              </a:ext>
            </a:extLst>
          </p:cNvPr>
          <p:cNvSpPr>
            <a:spLocks noGrp="1"/>
          </p:cNvSpPr>
          <p:nvPr>
            <p:ph idx="1"/>
          </p:nvPr>
        </p:nvSpPr>
        <p:spPr/>
        <p:txBody>
          <a:bodyPr/>
          <a:lstStyle/>
          <a:p>
            <a:r>
              <a:rPr lang="en-US" dirty="0"/>
              <a:t>Print 2 and 3 tables in the range of 1 to 11</a:t>
            </a:r>
            <a:endParaRPr lang="en-IN" dirty="0"/>
          </a:p>
        </p:txBody>
      </p:sp>
    </p:spTree>
    <p:extLst>
      <p:ext uri="{BB962C8B-B14F-4D97-AF65-F5344CB8AC3E}">
        <p14:creationId xmlns:p14="http://schemas.microsoft.com/office/powerpoint/2010/main" val="811604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BF1B3F-26BE-6069-A9EA-0C4B7D628E01}"/>
              </a:ext>
            </a:extLst>
          </p:cNvPr>
          <p:cNvSpPr>
            <a:spLocks noGrp="1"/>
          </p:cNvSpPr>
          <p:nvPr>
            <p:ph type="title"/>
          </p:nvPr>
        </p:nvSpPr>
        <p:spPr>
          <a:xfrm>
            <a:off x="1069848" y="484632"/>
            <a:ext cx="10058400" cy="1269523"/>
          </a:xfrm>
        </p:spPr>
        <p:txBody>
          <a:bodyPr>
            <a:normAutofit fontScale="90000"/>
          </a:bodyPr>
          <a:lstStyle/>
          <a:p>
            <a:r>
              <a:rPr lang="en-US" sz="4900" b="1" i="0" dirty="0">
                <a:solidFill>
                  <a:srgbClr val="273239"/>
                </a:solidFill>
                <a:effectLst/>
                <a:highlight>
                  <a:srgbClr val="FFFFFF"/>
                </a:highlight>
                <a:latin typeface="Nunito" pitchFamily="2" charset="0"/>
              </a:rPr>
              <a:t>Printing multiplication table using nested for loops</a:t>
            </a:r>
            <a:br>
              <a:rPr lang="en-US" b="1" i="0" dirty="0">
                <a:solidFill>
                  <a:srgbClr val="273239"/>
                </a:solidFill>
                <a:effectLst/>
                <a:highlight>
                  <a:srgbClr val="FFFFFF"/>
                </a:highlight>
                <a:latin typeface="Nunito" pitchFamily="2" charset="0"/>
              </a:rPr>
            </a:br>
            <a:endParaRPr lang="en-IN" dirty="0"/>
          </a:p>
        </p:txBody>
      </p:sp>
      <p:sp>
        <p:nvSpPr>
          <p:cNvPr id="3" name="TextBox 2">
            <a:extLst>
              <a:ext uri="{FF2B5EF4-FFF2-40B4-BE49-F238E27FC236}">
                <a16:creationId xmlns:a16="http://schemas.microsoft.com/office/drawing/2014/main" id="{2B967FD9-3382-EBC3-7B1F-4EB6892F858E}"/>
              </a:ext>
            </a:extLst>
          </p:cNvPr>
          <p:cNvSpPr txBox="1"/>
          <p:nvPr/>
        </p:nvSpPr>
        <p:spPr>
          <a:xfrm>
            <a:off x="671804" y="1702179"/>
            <a:ext cx="10450348" cy="2062103"/>
          </a:xfrm>
          <a:prstGeom prst="rect">
            <a:avLst/>
          </a:prstGeom>
          <a:noFill/>
        </p:spPr>
        <p:txBody>
          <a:bodyPr wrap="square">
            <a:spAutoFit/>
          </a:bodyPr>
          <a:lstStyle/>
          <a:p>
            <a:r>
              <a:rPr lang="en-US" sz="3200" dirty="0">
                <a:solidFill>
                  <a:schemeClr val="accent1">
                    <a:lumMod val="75000"/>
                  </a:schemeClr>
                </a:solidFill>
              </a:rPr>
              <a:t>for </a:t>
            </a:r>
            <a:r>
              <a:rPr lang="en-US" sz="3200" dirty="0" err="1">
                <a:solidFill>
                  <a:schemeClr val="accent1">
                    <a:lumMod val="75000"/>
                  </a:schemeClr>
                </a:solidFill>
              </a:rPr>
              <a:t>i</a:t>
            </a:r>
            <a:r>
              <a:rPr lang="en-US" sz="3200" dirty="0">
                <a:solidFill>
                  <a:schemeClr val="accent1">
                    <a:lumMod val="75000"/>
                  </a:schemeClr>
                </a:solidFill>
              </a:rPr>
              <a:t> in range(2,4):</a:t>
            </a:r>
          </a:p>
          <a:p>
            <a:r>
              <a:rPr lang="en-US" sz="3200" dirty="0">
                <a:solidFill>
                  <a:schemeClr val="accent1">
                    <a:lumMod val="75000"/>
                  </a:schemeClr>
                </a:solidFill>
              </a:rPr>
              <a:t>  for j in range (1,12):</a:t>
            </a:r>
          </a:p>
          <a:p>
            <a:r>
              <a:rPr lang="en-US" sz="3200" dirty="0">
                <a:solidFill>
                  <a:schemeClr val="accent1">
                    <a:lumMod val="75000"/>
                  </a:schemeClr>
                </a:solidFill>
              </a:rPr>
              <a:t>    print(</a:t>
            </a:r>
            <a:r>
              <a:rPr lang="en-US" sz="3200" dirty="0" err="1">
                <a:solidFill>
                  <a:schemeClr val="accent1">
                    <a:lumMod val="75000"/>
                  </a:schemeClr>
                </a:solidFill>
              </a:rPr>
              <a:t>i</a:t>
            </a:r>
            <a:r>
              <a:rPr lang="en-US" sz="3200" dirty="0">
                <a:solidFill>
                  <a:schemeClr val="accent1">
                    <a:lumMod val="75000"/>
                  </a:schemeClr>
                </a:solidFill>
              </a:rPr>
              <a:t>,"*",j,"=",</a:t>
            </a:r>
            <a:r>
              <a:rPr lang="en-US" sz="3200" dirty="0" err="1">
                <a:solidFill>
                  <a:schemeClr val="accent1">
                    <a:lumMod val="75000"/>
                  </a:schemeClr>
                </a:solidFill>
              </a:rPr>
              <a:t>i</a:t>
            </a:r>
            <a:r>
              <a:rPr lang="en-US" sz="3200" dirty="0">
                <a:solidFill>
                  <a:schemeClr val="accent1">
                    <a:lumMod val="75000"/>
                  </a:schemeClr>
                </a:solidFill>
              </a:rPr>
              <a:t>*j)</a:t>
            </a:r>
          </a:p>
          <a:p>
            <a:r>
              <a:rPr lang="en-US" sz="3200" dirty="0">
                <a:solidFill>
                  <a:schemeClr val="accent1">
                    <a:lumMod val="75000"/>
                  </a:schemeClr>
                </a:solidFill>
              </a:rPr>
              <a:t>  print()</a:t>
            </a:r>
            <a:endParaRPr lang="en-IN" sz="3200" dirty="0"/>
          </a:p>
        </p:txBody>
      </p:sp>
    </p:spTree>
    <p:extLst>
      <p:ext uri="{BB962C8B-B14F-4D97-AF65-F5344CB8AC3E}">
        <p14:creationId xmlns:p14="http://schemas.microsoft.com/office/powerpoint/2010/main" val="247886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hape 281">
            <a:extLst>
              <a:ext uri="{FF2B5EF4-FFF2-40B4-BE49-F238E27FC236}">
                <a16:creationId xmlns:a16="http://schemas.microsoft.com/office/drawing/2014/main" id="{4314A0B3-533B-6C4B-C49C-D9AD2C1427E0}"/>
              </a:ext>
            </a:extLst>
          </p:cNvPr>
          <p:cNvSpPr>
            <a:spLocks noGrp="1" noChangeArrowheads="1"/>
          </p:cNvSpPr>
          <p:nvPr>
            <p:ph type="title"/>
          </p:nvPr>
        </p:nvSpPr>
        <p:spPr bwMode="auto">
          <a:xfrm>
            <a:off x="1066800" y="267816"/>
            <a:ext cx="10058400" cy="665438"/>
          </a:xfrm>
        </p:spPr>
        <p:txBody>
          <a:bodyPr wrap="square" lIns="28575" tIns="28575" rIns="28575" bIns="28575" numCol="1" anchorCtr="0" compatLnSpc="1">
            <a:prstTxWarp prst="textNoShape">
              <a:avLst/>
            </a:prstTxWarp>
            <a:normAutofit fontScale="90000"/>
          </a:bodyPr>
          <a:lstStyle/>
          <a:p>
            <a:pPr algn="ctr" eaLnBrk="1" hangingPunct="1">
              <a:lnSpc>
                <a:spcPct val="100000"/>
              </a:lnSpc>
              <a:buClr>
                <a:srgbClr val="00FF00"/>
              </a:buClr>
              <a:buSzPct val="25000"/>
            </a:pPr>
            <a:r>
              <a:rPr lang="en-US" altLang="en-US" b="1" cap="none" dirty="0">
                <a:solidFill>
                  <a:schemeClr val="tx1"/>
                </a:solidFill>
                <a:latin typeface="Arial" panose="020B0604020202020204" pitchFamily="34" charset="0"/>
                <a:cs typeface="Arial" panose="020B0604020202020204" pitchFamily="34" charset="0"/>
                <a:sym typeface="Cabin"/>
              </a:rPr>
              <a:t>Comparison Operators</a:t>
            </a:r>
          </a:p>
        </p:txBody>
      </p:sp>
      <p:sp>
        <p:nvSpPr>
          <p:cNvPr id="14339" name="Shape 282">
            <a:extLst>
              <a:ext uri="{FF2B5EF4-FFF2-40B4-BE49-F238E27FC236}">
                <a16:creationId xmlns:a16="http://schemas.microsoft.com/office/drawing/2014/main" id="{3EC9180C-ED65-61FB-3D5E-5DFD70EC96F2}"/>
              </a:ext>
            </a:extLst>
          </p:cNvPr>
          <p:cNvSpPr>
            <a:spLocks noGrp="1" noChangeArrowheads="1"/>
          </p:cNvSpPr>
          <p:nvPr>
            <p:ph type="body" idx="1"/>
          </p:nvPr>
        </p:nvSpPr>
        <p:spPr>
          <a:xfrm>
            <a:off x="0" y="1217284"/>
            <a:ext cx="6096000" cy="5372900"/>
          </a:xfrm>
        </p:spPr>
        <p:txBody>
          <a:bodyPr lIns="28575" tIns="28575" rIns="28575" bIns="28575" anchor="ctr">
            <a:noAutofit/>
          </a:bodyPr>
          <a:lstStyle/>
          <a:p>
            <a:pPr marL="561975" indent="-258763" eaLnBrk="1" hangingPunct="1">
              <a:lnSpc>
                <a:spcPct val="100000"/>
              </a:lnSpc>
              <a:spcBef>
                <a:spcPct val="0"/>
              </a:spcBef>
              <a:buClr>
                <a:srgbClr val="FFFF00"/>
              </a:buClr>
              <a:buFont typeface="Cabin"/>
              <a:buChar char="•"/>
            </a:pPr>
            <a:r>
              <a:rPr lang="en-US" altLang="en-US" sz="2800" dirty="0">
                <a:latin typeface="Arial" panose="020B0604020202020204" pitchFamily="34" charset="0"/>
                <a:cs typeface="Arial" panose="020B0604020202020204" pitchFamily="34" charset="0"/>
                <a:sym typeface="Cabin"/>
              </a:rPr>
              <a:t>Boolean expressions ask a question and produce a Yes or No result which we use to control program flow</a:t>
            </a:r>
          </a:p>
          <a:p>
            <a:pPr marL="561975" indent="-258763" eaLnBrk="1" hangingPunct="1">
              <a:lnSpc>
                <a:spcPct val="100000"/>
              </a:lnSpc>
              <a:spcBef>
                <a:spcPts val="2625"/>
              </a:spcBef>
              <a:buClr>
                <a:srgbClr val="FFFF00"/>
              </a:buClr>
              <a:buFont typeface="Cabin"/>
              <a:buChar char="•"/>
            </a:pPr>
            <a:r>
              <a:rPr lang="en-US" altLang="en-US" sz="2800" dirty="0">
                <a:latin typeface="Arial" panose="020B0604020202020204" pitchFamily="34" charset="0"/>
                <a:cs typeface="Arial" panose="020B0604020202020204" pitchFamily="34" charset="0"/>
                <a:sym typeface="Cabin"/>
              </a:rPr>
              <a:t>Boolean expressions using comparison operators evaluate to True / False or Yes / No</a:t>
            </a:r>
          </a:p>
          <a:p>
            <a:pPr marL="561975" indent="-258763" eaLnBrk="1" hangingPunct="1">
              <a:lnSpc>
                <a:spcPct val="100000"/>
              </a:lnSpc>
              <a:spcBef>
                <a:spcPts val="2625"/>
              </a:spcBef>
              <a:buClr>
                <a:srgbClr val="FFFFFF"/>
              </a:buClr>
              <a:buFont typeface="Cabin"/>
              <a:buChar char="•"/>
            </a:pPr>
            <a:r>
              <a:rPr lang="en-US" altLang="en-US" sz="2800" dirty="0">
                <a:latin typeface="Arial" panose="020B0604020202020204" pitchFamily="34" charset="0"/>
                <a:cs typeface="Arial" panose="020B0604020202020204" pitchFamily="34" charset="0"/>
                <a:sym typeface="Cabin"/>
              </a:rPr>
              <a:t>Comparison operators look at variables but do not change the variables</a:t>
            </a:r>
          </a:p>
        </p:txBody>
      </p:sp>
      <p:sp>
        <p:nvSpPr>
          <p:cNvPr id="284" name="Shape 284">
            <a:extLst>
              <a:ext uri="{FF2B5EF4-FFF2-40B4-BE49-F238E27FC236}">
                <a16:creationId xmlns:a16="http://schemas.microsoft.com/office/drawing/2014/main" id="{B3AC9D4C-0CEE-4947-ADC3-B0A6D0BBB5E0}"/>
              </a:ext>
            </a:extLst>
          </p:cNvPr>
          <p:cNvSpPr txBox="1"/>
          <p:nvPr/>
        </p:nvSpPr>
        <p:spPr>
          <a:xfrm>
            <a:off x="6865971" y="5173586"/>
            <a:ext cx="5095875" cy="385763"/>
          </a:xfrm>
          <a:prstGeom prst="rect">
            <a:avLst/>
          </a:prstGeom>
          <a:noFill/>
          <a:ln>
            <a:noFill/>
          </a:ln>
        </p:spPr>
        <p:txBody>
          <a:bodyPr lIns="0" tIns="0" rIns="0" bIns="0" anchor="ctr"/>
          <a:lstStyle/>
          <a:p>
            <a:pPr algn="ctr" eaLnBrk="1" fontAlgn="auto" hangingPunct="1">
              <a:spcBef>
                <a:spcPts val="0"/>
              </a:spcBef>
              <a:spcAft>
                <a:spcPts val="0"/>
              </a:spcAft>
              <a:buClr>
                <a:schemeClr val="lt1"/>
              </a:buClr>
              <a:buSzPct val="25000"/>
              <a:defRPr/>
            </a:pPr>
            <a:r>
              <a:rPr lang="en-US" sz="2250" dirty="0">
                <a:solidFill>
                  <a:srgbClr val="C00000"/>
                </a:solidFill>
                <a:latin typeface="Arial" charset="0"/>
                <a:ea typeface="Arial" charset="0"/>
                <a:cs typeface="Arial" charset="0"/>
                <a:sym typeface="Cabin"/>
              </a:rPr>
              <a:t>Remember:  </a:t>
            </a:r>
            <a:r>
              <a:rPr lang="en-US" sz="2250" dirty="0">
                <a:solidFill>
                  <a:srgbClr val="C00000"/>
                </a:solidFill>
                <a:latin typeface="Arial"/>
                <a:ea typeface="Arial"/>
                <a:cs typeface="Arial"/>
                <a:sym typeface="Arial"/>
              </a:rPr>
              <a:t>“</a:t>
            </a:r>
            <a:r>
              <a:rPr lang="en-US" sz="2250" dirty="0">
                <a:solidFill>
                  <a:srgbClr val="C00000"/>
                </a:solidFill>
                <a:latin typeface="Arial" charset="0"/>
                <a:ea typeface="Arial" charset="0"/>
                <a:cs typeface="Arial" charset="0"/>
                <a:sym typeface="Cabin"/>
              </a:rPr>
              <a:t>=</a:t>
            </a:r>
            <a:r>
              <a:rPr lang="en-US" sz="2250" dirty="0">
                <a:solidFill>
                  <a:srgbClr val="C00000"/>
                </a:solidFill>
                <a:latin typeface="Arial"/>
                <a:ea typeface="Arial"/>
                <a:cs typeface="Arial"/>
                <a:sym typeface="Arial"/>
              </a:rPr>
              <a:t>”</a:t>
            </a:r>
            <a:r>
              <a:rPr lang="en-US" sz="2250" dirty="0">
                <a:solidFill>
                  <a:srgbClr val="C00000"/>
                </a:solidFill>
                <a:latin typeface="Arial" charset="0"/>
                <a:ea typeface="Arial" charset="0"/>
                <a:cs typeface="Arial" charset="0"/>
                <a:sym typeface="Cabin"/>
              </a:rPr>
              <a:t> is used for assignment.</a:t>
            </a:r>
          </a:p>
        </p:txBody>
      </p:sp>
      <p:graphicFrame>
        <p:nvGraphicFramePr>
          <p:cNvPr id="285" name="Shape 285">
            <a:extLst>
              <a:ext uri="{FF2B5EF4-FFF2-40B4-BE49-F238E27FC236}">
                <a16:creationId xmlns:a16="http://schemas.microsoft.com/office/drawing/2014/main" id="{B095526A-65C3-4BD0-8DD5-918813CDFD18}"/>
              </a:ext>
            </a:extLst>
          </p:cNvPr>
          <p:cNvGraphicFramePr/>
          <p:nvPr>
            <p:extLst>
              <p:ext uri="{D42A27DB-BD31-4B8C-83A1-F6EECF244321}">
                <p14:modId xmlns:p14="http://schemas.microsoft.com/office/powerpoint/2010/main" val="1501077728"/>
              </p:ext>
            </p:extLst>
          </p:nvPr>
        </p:nvGraphicFramePr>
        <p:xfrm>
          <a:off x="6564313" y="1599271"/>
          <a:ext cx="5329238" cy="2908298"/>
        </p:xfrm>
        <a:graphic>
          <a:graphicData uri="http://schemas.openxmlformats.org/drawingml/2006/table">
            <a:tbl>
              <a:tblPr>
                <a:noFill/>
              </a:tblPr>
              <a:tblGrid>
                <a:gridCol w="1707577">
                  <a:extLst>
                    <a:ext uri="{9D8B030D-6E8A-4147-A177-3AD203B41FA5}">
                      <a16:colId xmlns:a16="http://schemas.microsoft.com/office/drawing/2014/main" val="20000"/>
                    </a:ext>
                  </a:extLst>
                </a:gridCol>
                <a:gridCol w="3621661">
                  <a:extLst>
                    <a:ext uri="{9D8B030D-6E8A-4147-A177-3AD203B41FA5}">
                      <a16:colId xmlns:a16="http://schemas.microsoft.com/office/drawing/2014/main" val="20001"/>
                    </a:ext>
                  </a:extLst>
                </a:gridCol>
              </a:tblGrid>
              <a:tr h="438146">
                <a:tc>
                  <a:txBody>
                    <a:bodyPr/>
                    <a:lstStyle/>
                    <a:p>
                      <a:pPr marL="0" lvl="0" indent="0" algn="ctr" rtl="0">
                        <a:lnSpc>
                          <a:spcPct val="100000"/>
                        </a:lnSpc>
                        <a:spcBef>
                          <a:spcPts val="0"/>
                        </a:spcBef>
                        <a:spcAft>
                          <a:spcPts val="0"/>
                        </a:spcAft>
                        <a:buClr>
                          <a:srgbClr val="00FFFF"/>
                        </a:buClr>
                        <a:buSzPct val="25000"/>
                        <a:buFont typeface="Cabin"/>
                        <a:buNone/>
                      </a:pPr>
                      <a:r>
                        <a:rPr lang="en-US" sz="2500" b="0" i="0" u="none" dirty="0">
                          <a:ln>
                            <a:solidFill>
                              <a:sysClr val="windowText" lastClr="000000"/>
                            </a:solidFill>
                          </a:ln>
                          <a:solidFill>
                            <a:sysClr val="windowText" lastClr="000000"/>
                          </a:solidFill>
                          <a:latin typeface="Arial" charset="0"/>
                          <a:ea typeface="Arial" charset="0"/>
                          <a:cs typeface="Arial" charset="0"/>
                          <a:sym typeface="Cabin"/>
                        </a:rPr>
                        <a:t>Python</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500" b="0" i="0" u="none" dirty="0">
                          <a:ln>
                            <a:solidFill>
                              <a:sysClr val="windowText" lastClr="000000"/>
                            </a:solidFill>
                          </a:ln>
                          <a:solidFill>
                            <a:sysClr val="windowText" lastClr="000000"/>
                          </a:solidFill>
                          <a:latin typeface="Arial" charset="0"/>
                          <a:ea typeface="Arial" charset="0"/>
                          <a:cs typeface="Arial" charset="0"/>
                          <a:sym typeface="Cabin"/>
                        </a:rPr>
                        <a:t>Meaning</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411454">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&lt;</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Less than</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411930">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&lt;=</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Less than or Equal to</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11930">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 == </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Equal to</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411454">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&gt;=</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Greater than or Equal to</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411930">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&gt;</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Greater than</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411454">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dirty="0">
                          <a:ln>
                            <a:solidFill>
                              <a:sysClr val="windowText" lastClr="000000"/>
                            </a:solidFill>
                          </a:ln>
                          <a:solidFill>
                            <a:sysClr val="windowText" lastClr="000000"/>
                          </a:solidFill>
                          <a:latin typeface="Arial" charset="0"/>
                          <a:ea typeface="Arial" charset="0"/>
                          <a:cs typeface="Arial" charset="0"/>
                          <a:sym typeface="Cabin"/>
                        </a:rPr>
                        <a:t>Not equal</a:t>
                      </a:r>
                    </a:p>
                  </a:txBody>
                  <a:tcPr marL="28576" marR="28576" marT="28573" marB="28573"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4C5B-FDB6-6363-4460-7E0757A09C62}"/>
              </a:ext>
            </a:extLst>
          </p:cNvPr>
          <p:cNvSpPr>
            <a:spLocks noGrp="1"/>
          </p:cNvSpPr>
          <p:nvPr>
            <p:ph type="title"/>
          </p:nvPr>
        </p:nvSpPr>
        <p:spPr/>
        <p:txBody>
          <a:bodyPr/>
          <a:lstStyle/>
          <a:p>
            <a:r>
              <a:rPr lang="en-US" dirty="0"/>
              <a:t>Task</a:t>
            </a:r>
            <a:endParaRPr lang="en-IN" dirty="0"/>
          </a:p>
        </p:txBody>
      </p:sp>
      <p:pic>
        <p:nvPicPr>
          <p:cNvPr id="4" name="Content Placeholder 3">
            <a:extLst>
              <a:ext uri="{FF2B5EF4-FFF2-40B4-BE49-F238E27FC236}">
                <a16:creationId xmlns:a16="http://schemas.microsoft.com/office/drawing/2014/main" id="{6B3006F9-8FDC-8400-17E5-47631DEA34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881" y="2093609"/>
            <a:ext cx="7130880" cy="447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168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9497-EC4E-A5B4-39C3-9B7333811856}"/>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432ADC56-C313-03B7-CBBF-075A21992A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54" y="2341447"/>
            <a:ext cx="4048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334FB19C-051B-F321-E646-976DE9F41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3697"/>
            <a:ext cx="355600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7086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solidFill>
                  <a:srgbClr val="FF0000"/>
                </a:solidFill>
              </a:rPr>
              <a:t>Loop Control </a:t>
            </a:r>
            <a:r>
              <a:rPr lang="en-IN" dirty="0">
                <a:solidFill>
                  <a:srgbClr val="FF0000"/>
                </a:solidFill>
              </a:rPr>
              <a:t>Statement</a:t>
            </a:r>
          </a:p>
        </p:txBody>
      </p:sp>
      <p:sp>
        <p:nvSpPr>
          <p:cNvPr id="2" name="Content Placeholder 1"/>
          <p:cNvSpPr>
            <a:spLocks noGrp="1"/>
          </p:cNvSpPr>
          <p:nvPr>
            <p:ph idx="1"/>
          </p:nvPr>
        </p:nvSpPr>
        <p:spPr/>
        <p:txBody>
          <a:bodyPr>
            <a:normAutofit/>
          </a:bodyPr>
          <a:lstStyle/>
          <a:p>
            <a:pPr>
              <a:lnSpc>
                <a:spcPct val="150000"/>
              </a:lnSpc>
            </a:pPr>
            <a:r>
              <a:rPr lang="en-IN" dirty="0"/>
              <a:t>Loop control statements change the execution of the loop from its normal sequence.</a:t>
            </a:r>
          </a:p>
          <a:p>
            <a:pPr>
              <a:lnSpc>
                <a:spcPct val="150000"/>
              </a:lnSpc>
            </a:pPr>
            <a:r>
              <a:rPr lang="en-IN" dirty="0"/>
              <a:t>Python follows</a:t>
            </a:r>
          </a:p>
          <a:p>
            <a:pPr lvl="1">
              <a:lnSpc>
                <a:spcPct val="150000"/>
              </a:lnSpc>
            </a:pPr>
            <a:r>
              <a:rPr lang="en-IN" dirty="0"/>
              <a:t>Break statement: used to exit the loop</a:t>
            </a:r>
          </a:p>
          <a:p>
            <a:pPr lvl="1">
              <a:lnSpc>
                <a:spcPct val="150000"/>
              </a:lnSpc>
            </a:pPr>
            <a:r>
              <a:rPr lang="en-IN" dirty="0"/>
              <a:t>Continue statement: used to skip once, </a:t>
            </a:r>
            <a:r>
              <a:rPr lang="en-IN" dirty="0" err="1"/>
              <a:t>i.e</a:t>
            </a:r>
            <a:r>
              <a:rPr lang="en-IN" dirty="0"/>
              <a:t> one iteration</a:t>
            </a:r>
          </a:p>
          <a:p>
            <a:pPr lvl="1">
              <a:lnSpc>
                <a:spcPct val="150000"/>
              </a:lnSpc>
            </a:pPr>
            <a:r>
              <a:rPr lang="en-IN" dirty="0"/>
              <a:t>pass statement: to execute once</a:t>
            </a:r>
          </a:p>
        </p:txBody>
      </p:sp>
    </p:spTree>
    <p:extLst>
      <p:ext uri="{BB962C8B-B14F-4D97-AF65-F5344CB8AC3E}">
        <p14:creationId xmlns:p14="http://schemas.microsoft.com/office/powerpoint/2010/main" val="267643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41CC42-E2BB-7050-E959-E11EB1146636}"/>
              </a:ext>
            </a:extLst>
          </p:cNvPr>
          <p:cNvSpPr txBox="1"/>
          <p:nvPr/>
        </p:nvSpPr>
        <p:spPr>
          <a:xfrm>
            <a:off x="4068147" y="1794387"/>
            <a:ext cx="7819053" cy="2308324"/>
          </a:xfrm>
          <a:prstGeom prst="rect">
            <a:avLst/>
          </a:prstGeom>
          <a:noFill/>
        </p:spPr>
        <p:txBody>
          <a:bodyPr wrap="square">
            <a:spAutoFit/>
          </a:bodyPr>
          <a:lstStyle/>
          <a:p>
            <a:r>
              <a:rPr lang="en-US" sz="2400" dirty="0">
                <a:solidFill>
                  <a:srgbClr val="00B0F0"/>
                </a:solidFill>
              </a:rPr>
              <a:t>fruits=["</a:t>
            </a:r>
            <a:r>
              <a:rPr lang="en-US" sz="2400" dirty="0" err="1">
                <a:solidFill>
                  <a:srgbClr val="00B0F0"/>
                </a:solidFill>
              </a:rPr>
              <a:t>apple","mango","banana","cherry","orange</a:t>
            </a:r>
            <a:r>
              <a:rPr lang="en-US" sz="2400" dirty="0">
                <a:solidFill>
                  <a:srgbClr val="00B0F0"/>
                </a:solidFill>
              </a:rPr>
              <a:t>"]</a:t>
            </a:r>
          </a:p>
          <a:p>
            <a:r>
              <a:rPr lang="en-US" sz="2400" dirty="0">
                <a:solidFill>
                  <a:srgbClr val="00B0F0"/>
                </a:solidFill>
              </a:rPr>
              <a:t>for items in fruits:</a:t>
            </a:r>
          </a:p>
          <a:p>
            <a:r>
              <a:rPr lang="en-US" sz="2400" dirty="0">
                <a:solidFill>
                  <a:srgbClr val="00B0F0"/>
                </a:solidFill>
              </a:rPr>
              <a:t>  if items=="banana":</a:t>
            </a:r>
          </a:p>
          <a:p>
            <a:r>
              <a:rPr lang="en-US" sz="2400" dirty="0">
                <a:solidFill>
                  <a:srgbClr val="00B0F0"/>
                </a:solidFill>
              </a:rPr>
              <a:t>    </a:t>
            </a:r>
            <a:r>
              <a:rPr lang="en-US" sz="2400" b="1" dirty="0">
                <a:solidFill>
                  <a:srgbClr val="FF0000"/>
                </a:solidFill>
              </a:rPr>
              <a:t>continue</a:t>
            </a:r>
          </a:p>
          <a:p>
            <a:r>
              <a:rPr lang="en-US" sz="2400" dirty="0">
                <a:solidFill>
                  <a:srgbClr val="00B0F0"/>
                </a:solidFill>
              </a:rPr>
              <a:t>  else:</a:t>
            </a:r>
          </a:p>
          <a:p>
            <a:r>
              <a:rPr lang="en-US" sz="2400" dirty="0">
                <a:solidFill>
                  <a:srgbClr val="00B0F0"/>
                </a:solidFill>
              </a:rPr>
              <a:t>    print(items)</a:t>
            </a:r>
            <a:endParaRPr lang="en-IN" sz="2400" dirty="0">
              <a:solidFill>
                <a:srgbClr val="00B0F0"/>
              </a:solidFill>
            </a:endParaRPr>
          </a:p>
        </p:txBody>
      </p:sp>
      <p:sp>
        <p:nvSpPr>
          <p:cNvPr id="7" name="TextBox 6">
            <a:extLst>
              <a:ext uri="{FF2B5EF4-FFF2-40B4-BE49-F238E27FC236}">
                <a16:creationId xmlns:a16="http://schemas.microsoft.com/office/drawing/2014/main" id="{1DF6E147-7BCD-34E8-0BC5-EED8681DD57E}"/>
              </a:ext>
            </a:extLst>
          </p:cNvPr>
          <p:cNvSpPr txBox="1"/>
          <p:nvPr/>
        </p:nvSpPr>
        <p:spPr>
          <a:xfrm>
            <a:off x="392663" y="455559"/>
            <a:ext cx="8247484" cy="2308324"/>
          </a:xfrm>
          <a:prstGeom prst="rect">
            <a:avLst/>
          </a:prstGeom>
          <a:noFill/>
        </p:spPr>
        <p:txBody>
          <a:bodyPr wrap="square">
            <a:spAutoFit/>
          </a:bodyPr>
          <a:lstStyle/>
          <a:p>
            <a:r>
              <a:rPr lang="en-US" sz="2400" dirty="0">
                <a:solidFill>
                  <a:srgbClr val="00B050"/>
                </a:solidFill>
              </a:rPr>
              <a:t>fruits=["</a:t>
            </a:r>
            <a:r>
              <a:rPr lang="en-US" sz="2400" dirty="0" err="1">
                <a:solidFill>
                  <a:srgbClr val="00B050"/>
                </a:solidFill>
              </a:rPr>
              <a:t>apple","mango","banana","cherry","orange</a:t>
            </a:r>
            <a:r>
              <a:rPr lang="en-US" sz="2400" dirty="0">
                <a:solidFill>
                  <a:srgbClr val="00B050"/>
                </a:solidFill>
              </a:rPr>
              <a:t>"]</a:t>
            </a:r>
          </a:p>
          <a:p>
            <a:r>
              <a:rPr lang="en-US" sz="2400" dirty="0">
                <a:solidFill>
                  <a:srgbClr val="00B050"/>
                </a:solidFill>
              </a:rPr>
              <a:t>for items in fruits:</a:t>
            </a:r>
          </a:p>
          <a:p>
            <a:r>
              <a:rPr lang="en-US" sz="2400" dirty="0">
                <a:solidFill>
                  <a:srgbClr val="00B050"/>
                </a:solidFill>
              </a:rPr>
              <a:t>  if items=="banana":</a:t>
            </a:r>
          </a:p>
          <a:p>
            <a:r>
              <a:rPr lang="en-US" sz="2400" b="1" dirty="0">
                <a:solidFill>
                  <a:srgbClr val="FF0000"/>
                </a:solidFill>
              </a:rPr>
              <a:t>    break</a:t>
            </a:r>
          </a:p>
          <a:p>
            <a:r>
              <a:rPr lang="en-US" sz="2400" dirty="0">
                <a:solidFill>
                  <a:srgbClr val="00B050"/>
                </a:solidFill>
              </a:rPr>
              <a:t>  else:</a:t>
            </a:r>
          </a:p>
          <a:p>
            <a:r>
              <a:rPr lang="en-US" sz="2400" dirty="0">
                <a:solidFill>
                  <a:srgbClr val="00B050"/>
                </a:solidFill>
              </a:rPr>
              <a:t>    print(items)</a:t>
            </a:r>
            <a:endParaRPr lang="en-IN" sz="2400" dirty="0">
              <a:solidFill>
                <a:srgbClr val="00B050"/>
              </a:solidFill>
            </a:endParaRPr>
          </a:p>
        </p:txBody>
      </p:sp>
      <p:sp>
        <p:nvSpPr>
          <p:cNvPr id="8" name="TextBox 7">
            <a:extLst>
              <a:ext uri="{FF2B5EF4-FFF2-40B4-BE49-F238E27FC236}">
                <a16:creationId xmlns:a16="http://schemas.microsoft.com/office/drawing/2014/main" id="{D9570531-89F3-455B-8166-1CED953B3D85}"/>
              </a:ext>
            </a:extLst>
          </p:cNvPr>
          <p:cNvSpPr txBox="1"/>
          <p:nvPr/>
        </p:nvSpPr>
        <p:spPr>
          <a:xfrm>
            <a:off x="392663" y="4102711"/>
            <a:ext cx="9003264" cy="2308324"/>
          </a:xfrm>
          <a:prstGeom prst="rect">
            <a:avLst/>
          </a:prstGeom>
          <a:noFill/>
        </p:spPr>
        <p:txBody>
          <a:bodyPr wrap="square">
            <a:spAutoFit/>
          </a:bodyPr>
          <a:lstStyle/>
          <a:p>
            <a:r>
              <a:rPr lang="en-US" sz="2400" dirty="0">
                <a:solidFill>
                  <a:schemeClr val="accent1">
                    <a:lumMod val="75000"/>
                  </a:schemeClr>
                </a:solidFill>
              </a:rPr>
              <a:t>fruits=["</a:t>
            </a:r>
            <a:r>
              <a:rPr lang="en-US" sz="2400" dirty="0" err="1">
                <a:solidFill>
                  <a:schemeClr val="accent1">
                    <a:lumMod val="75000"/>
                  </a:schemeClr>
                </a:solidFill>
              </a:rPr>
              <a:t>apple","mango","banana","cherry","orange</a:t>
            </a:r>
            <a:r>
              <a:rPr lang="en-US" sz="2400" dirty="0">
                <a:solidFill>
                  <a:schemeClr val="accent1">
                    <a:lumMod val="75000"/>
                  </a:schemeClr>
                </a:solidFill>
              </a:rPr>
              <a:t>"]</a:t>
            </a:r>
          </a:p>
          <a:p>
            <a:r>
              <a:rPr lang="en-US" sz="2400" dirty="0">
                <a:solidFill>
                  <a:schemeClr val="accent1">
                    <a:lumMod val="75000"/>
                  </a:schemeClr>
                </a:solidFill>
              </a:rPr>
              <a:t>for items in fruits:</a:t>
            </a:r>
          </a:p>
          <a:p>
            <a:r>
              <a:rPr lang="en-US" sz="2400" dirty="0">
                <a:solidFill>
                  <a:schemeClr val="accent1">
                    <a:lumMod val="75000"/>
                  </a:schemeClr>
                </a:solidFill>
              </a:rPr>
              <a:t>  if items=="banana":</a:t>
            </a:r>
          </a:p>
          <a:p>
            <a:r>
              <a:rPr lang="en-US" sz="2400" dirty="0">
                <a:solidFill>
                  <a:schemeClr val="accent1">
                    <a:lumMod val="75000"/>
                  </a:schemeClr>
                </a:solidFill>
              </a:rPr>
              <a:t>    </a:t>
            </a:r>
            <a:r>
              <a:rPr lang="en-US" sz="2400" b="1" dirty="0">
                <a:solidFill>
                  <a:srgbClr val="FF0000"/>
                </a:solidFill>
              </a:rPr>
              <a:t>pass</a:t>
            </a:r>
          </a:p>
          <a:p>
            <a:r>
              <a:rPr lang="en-US" sz="2400" dirty="0">
                <a:solidFill>
                  <a:schemeClr val="accent1">
                    <a:lumMod val="75000"/>
                  </a:schemeClr>
                </a:solidFill>
              </a:rPr>
              <a:t>  else:</a:t>
            </a:r>
          </a:p>
          <a:p>
            <a:r>
              <a:rPr lang="en-US" sz="2400" dirty="0">
                <a:solidFill>
                  <a:schemeClr val="accent1">
                    <a:lumMod val="75000"/>
                  </a:schemeClr>
                </a:solidFill>
              </a:rPr>
              <a:t>    print(items)</a:t>
            </a:r>
            <a:endParaRPr lang="en-IN" sz="2400" dirty="0">
              <a:solidFill>
                <a:schemeClr val="accent1">
                  <a:lumMod val="75000"/>
                </a:schemeClr>
              </a:solidFill>
            </a:endParaRPr>
          </a:p>
        </p:txBody>
      </p:sp>
    </p:spTree>
    <p:extLst>
      <p:ext uri="{BB962C8B-B14F-4D97-AF65-F5344CB8AC3E}">
        <p14:creationId xmlns:p14="http://schemas.microsoft.com/office/powerpoint/2010/main" val="35795312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98F263-5111-1614-7B0A-16F09C020798}"/>
              </a:ext>
            </a:extLst>
          </p:cNvPr>
          <p:cNvSpPr txBox="1"/>
          <p:nvPr/>
        </p:nvSpPr>
        <p:spPr>
          <a:xfrm>
            <a:off x="762778" y="561498"/>
            <a:ext cx="6097554" cy="2308324"/>
          </a:xfrm>
          <a:prstGeom prst="rect">
            <a:avLst/>
          </a:prstGeom>
          <a:noFill/>
        </p:spPr>
        <p:txBody>
          <a:bodyPr wrap="square">
            <a:spAutoFit/>
          </a:bodyPr>
          <a:lstStyle/>
          <a:p>
            <a:r>
              <a:rPr lang="en-US" sz="3600" dirty="0"/>
              <a:t>for num in range(0,10):</a:t>
            </a:r>
          </a:p>
          <a:p>
            <a:r>
              <a:rPr lang="en-US" sz="3600" dirty="0"/>
              <a:t>    if num == 5:</a:t>
            </a:r>
          </a:p>
          <a:p>
            <a:r>
              <a:rPr lang="en-US" sz="3600" dirty="0"/>
              <a:t>        continue</a:t>
            </a:r>
          </a:p>
          <a:p>
            <a:r>
              <a:rPr lang="en-US" sz="3600" dirty="0"/>
              <a:t>    print(</a:t>
            </a:r>
            <a:r>
              <a:rPr lang="en-US" sz="3600" dirty="0" err="1"/>
              <a:t>f'Iteration</a:t>
            </a:r>
            <a:r>
              <a:rPr lang="en-US" sz="3600" dirty="0"/>
              <a:t>: {num}')</a:t>
            </a:r>
            <a:endParaRPr lang="en-IN" sz="3600" dirty="0"/>
          </a:p>
        </p:txBody>
      </p:sp>
      <p:sp>
        <p:nvSpPr>
          <p:cNvPr id="6" name="TextBox 5">
            <a:extLst>
              <a:ext uri="{FF2B5EF4-FFF2-40B4-BE49-F238E27FC236}">
                <a16:creationId xmlns:a16="http://schemas.microsoft.com/office/drawing/2014/main" id="{3509DD7C-8463-B4C2-AA44-61A48CF8C63F}"/>
              </a:ext>
            </a:extLst>
          </p:cNvPr>
          <p:cNvSpPr txBox="1"/>
          <p:nvPr/>
        </p:nvSpPr>
        <p:spPr>
          <a:xfrm>
            <a:off x="4582108" y="3429000"/>
            <a:ext cx="6097554" cy="2308324"/>
          </a:xfrm>
          <a:prstGeom prst="rect">
            <a:avLst/>
          </a:prstGeom>
          <a:noFill/>
        </p:spPr>
        <p:txBody>
          <a:bodyPr wrap="square">
            <a:spAutoFit/>
          </a:bodyPr>
          <a:lstStyle/>
          <a:p>
            <a:r>
              <a:rPr lang="en-US" sz="3600" dirty="0"/>
              <a:t>for num in range(0,10):</a:t>
            </a:r>
          </a:p>
          <a:p>
            <a:r>
              <a:rPr lang="en-US" sz="3600" dirty="0"/>
              <a:t>    if num == 5:</a:t>
            </a:r>
          </a:p>
          <a:p>
            <a:r>
              <a:rPr lang="en-US" sz="3600" dirty="0"/>
              <a:t>        pass</a:t>
            </a:r>
          </a:p>
          <a:p>
            <a:r>
              <a:rPr lang="en-US" sz="3600" dirty="0"/>
              <a:t>    print(</a:t>
            </a:r>
            <a:r>
              <a:rPr lang="en-US" sz="3600" dirty="0" err="1"/>
              <a:t>f'Iteration</a:t>
            </a:r>
            <a:r>
              <a:rPr lang="en-US" sz="3600" dirty="0"/>
              <a:t>: {num}')</a:t>
            </a:r>
            <a:endParaRPr lang="en-IN" sz="3600" dirty="0"/>
          </a:p>
        </p:txBody>
      </p:sp>
    </p:spTree>
    <p:extLst>
      <p:ext uri="{BB962C8B-B14F-4D97-AF65-F5344CB8AC3E}">
        <p14:creationId xmlns:p14="http://schemas.microsoft.com/office/powerpoint/2010/main" val="17403459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FF0000"/>
                </a:solidFill>
              </a:rPr>
              <a:t>Break statement</a:t>
            </a:r>
          </a:p>
        </p:txBody>
      </p:sp>
      <p:sp>
        <p:nvSpPr>
          <p:cNvPr id="4" name="Rectangle 1">
            <a:extLst>
              <a:ext uri="{FF2B5EF4-FFF2-40B4-BE49-F238E27FC236}">
                <a16:creationId xmlns:a16="http://schemas.microsoft.com/office/drawing/2014/main" id="{BA4A392B-A33A-C1B1-469A-72134DA72390}"/>
              </a:ext>
            </a:extLst>
          </p:cNvPr>
          <p:cNvSpPr txBox="1">
            <a:spLocks noChangeArrowheads="1"/>
          </p:cNvSpPr>
          <p:nvPr/>
        </p:nvSpPr>
        <p:spPr bwMode="auto">
          <a:xfrm>
            <a:off x="680321" y="3622740"/>
            <a:ext cx="9786452" cy="2554545"/>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effectLst>
                  <a:outerShdw blurRad="228600" algn="ctr" rotWithShape="0">
                    <a:prstClr val="black">
                      <a:alpha val="53000"/>
                    </a:prstClr>
                  </a:outerShdw>
                </a:effectLst>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400" kern="1200">
                <a:solidFill>
                  <a:schemeClr val="tx1"/>
                </a:solidFill>
                <a:latin typeface="Arial" panose="020B0604020202020204" pitchFamily="34" charset="0"/>
                <a:ea typeface="+mn-ea"/>
                <a:cs typeface="+mn-cs"/>
              </a:defRPr>
            </a:lvl9pPr>
          </a:lstStyle>
          <a:p>
            <a:pPr marL="0" indent="0">
              <a:lnSpc>
                <a:spcPct val="100000"/>
              </a:lnSpc>
              <a:buFontTx/>
              <a:buNone/>
            </a:pPr>
            <a:endParaRPr lang="en-US" altLang="en-US" sz="2000" b="1" dirty="0">
              <a:solidFill>
                <a:srgbClr val="222222"/>
              </a:solidFill>
              <a:effectLst/>
              <a:latin typeface="Times New Roman" panose="02020603050405020304" pitchFamily="18" charset="0"/>
              <a:cs typeface="Times New Roman" panose="02020603050405020304" pitchFamily="18" charset="0"/>
            </a:endParaRPr>
          </a:p>
          <a:p>
            <a:pPr>
              <a:lnSpc>
                <a:spcPct val="100000"/>
              </a:lnSpc>
            </a:pPr>
            <a:r>
              <a:rPr lang="en-US" altLang="en-US" sz="2000" b="1" dirty="0">
                <a:solidFill>
                  <a:srgbClr val="222222"/>
                </a:solidFill>
                <a:effectLst/>
                <a:latin typeface="Times New Roman" panose="02020603050405020304" pitchFamily="18" charset="0"/>
                <a:cs typeface="Times New Roman" panose="02020603050405020304" pitchFamily="18" charset="0"/>
              </a:rPr>
              <a:t>For example</a:t>
            </a:r>
            <a:r>
              <a:rPr lang="en-US" altLang="en-US" sz="2000" dirty="0">
                <a:solidFill>
                  <a:srgbClr val="222222"/>
                </a:solidFill>
                <a:effectLst/>
                <a:latin typeface="Times New Roman" panose="02020603050405020304" pitchFamily="18" charset="0"/>
                <a:cs typeface="Times New Roman" panose="02020603050405020304" pitchFamily="18" charset="0"/>
              </a:rPr>
              <a:t>, you are searching a specific email inside a file. You started reading a file line by line using a loop. When you find an email, you can stop the loop using the break statement.</a:t>
            </a:r>
          </a:p>
          <a:p>
            <a:pPr marL="0" indent="0">
              <a:lnSpc>
                <a:spcPct val="100000"/>
              </a:lnSpc>
              <a:buFontTx/>
              <a:buNone/>
            </a:pPr>
            <a:endParaRPr lang="en-US" altLang="en-US" sz="2000" dirty="0">
              <a:effectLst/>
              <a:latin typeface="Times New Roman" panose="02020603050405020304" pitchFamily="18" charset="0"/>
              <a:cs typeface="Times New Roman" panose="02020603050405020304" pitchFamily="18" charset="0"/>
            </a:endParaRPr>
          </a:p>
          <a:p>
            <a:pPr>
              <a:lnSpc>
                <a:spcPct val="100000"/>
              </a:lnSpc>
            </a:pPr>
            <a:r>
              <a:rPr lang="en-US" altLang="en-US" sz="2000" dirty="0">
                <a:solidFill>
                  <a:srgbClr val="222222"/>
                </a:solidFill>
                <a:effectLst/>
                <a:latin typeface="Times New Roman" panose="02020603050405020304" pitchFamily="18" charset="0"/>
                <a:cs typeface="Times New Roman" panose="02020603050405020304" pitchFamily="18" charset="0"/>
              </a:rPr>
              <a:t>We can use Python </a:t>
            </a:r>
            <a:r>
              <a:rPr lang="en-US" altLang="en-US" sz="2000" dirty="0">
                <a:solidFill>
                  <a:srgbClr val="6C0B24"/>
                </a:solidFill>
                <a:effectLst/>
                <a:latin typeface="Times New Roman" panose="02020603050405020304" pitchFamily="18" charset="0"/>
                <a:cs typeface="Times New Roman" panose="02020603050405020304" pitchFamily="18" charset="0"/>
              </a:rPr>
              <a:t>break</a:t>
            </a:r>
            <a:r>
              <a:rPr lang="en-US" altLang="en-US" sz="2000" dirty="0">
                <a:solidFill>
                  <a:srgbClr val="222222"/>
                </a:solidFill>
                <a:effectLst/>
                <a:latin typeface="Times New Roman" panose="02020603050405020304" pitchFamily="18" charset="0"/>
                <a:cs typeface="Times New Roman" panose="02020603050405020304" pitchFamily="18" charset="0"/>
              </a:rPr>
              <a:t> statements in both for loop and while loop. </a:t>
            </a:r>
          </a:p>
          <a:p>
            <a:pPr>
              <a:lnSpc>
                <a:spcPct val="100000"/>
              </a:lnSpc>
            </a:pPr>
            <a:endParaRPr lang="en-US" altLang="en-US" sz="2000" dirty="0">
              <a:solidFill>
                <a:srgbClr val="222222"/>
              </a:solidFill>
              <a:effectLst/>
              <a:latin typeface="Times New Roman" panose="02020603050405020304" pitchFamily="18" charset="0"/>
              <a:cs typeface="Times New Roman" panose="02020603050405020304" pitchFamily="18" charset="0"/>
            </a:endParaRPr>
          </a:p>
          <a:p>
            <a:pPr>
              <a:lnSpc>
                <a:spcPct val="100000"/>
              </a:lnSpc>
            </a:pPr>
            <a:r>
              <a:rPr lang="en-US" altLang="en-US" sz="2000" dirty="0">
                <a:solidFill>
                  <a:srgbClr val="222222"/>
                </a:solidFill>
                <a:effectLst/>
                <a:latin typeface="Times New Roman" panose="02020603050405020304" pitchFamily="18" charset="0"/>
                <a:cs typeface="Times New Roman" panose="02020603050405020304" pitchFamily="18" charset="0"/>
              </a:rPr>
              <a:t>It reduces execution time.</a:t>
            </a:r>
            <a:endParaRPr lang="en-US" altLang="en-US" sz="2000" dirty="0">
              <a:effectLst/>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BE399B90-5519-FEAE-428D-64D564B2B1DD}"/>
              </a:ext>
            </a:extLst>
          </p:cNvPr>
          <p:cNvSpPr>
            <a:spLocks noChangeArrowheads="1"/>
          </p:cNvSpPr>
          <p:nvPr/>
        </p:nvSpPr>
        <p:spPr bwMode="auto">
          <a:xfrm>
            <a:off x="680321" y="2299301"/>
            <a:ext cx="9493489" cy="13234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6C0B24"/>
                </a:solidFill>
                <a:effectLst/>
                <a:latin typeface="Times New Roman" panose="02020603050405020304" pitchFamily="18" charset="0"/>
                <a:cs typeface="Times New Roman" panose="02020603050405020304" pitchFamily="18" charset="0"/>
              </a:rPr>
              <a:t>break</a:t>
            </a:r>
            <a:r>
              <a:rPr kumimoji="0" lang="en-US" altLang="en-US" sz="20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statement is used inside the loop to exit out of the loop</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In Python, when a </a:t>
            </a:r>
            <a:r>
              <a:rPr kumimoji="0" lang="en-US" altLang="en-US" sz="2000" b="0" i="0" u="none" strike="noStrike" cap="none" normalizeH="0" baseline="0" dirty="0">
                <a:ln>
                  <a:noFill/>
                </a:ln>
                <a:solidFill>
                  <a:srgbClr val="6C0B24"/>
                </a:solidFill>
                <a:effectLst/>
                <a:latin typeface="Times New Roman" panose="02020603050405020304" pitchFamily="18" charset="0"/>
                <a:cs typeface="Times New Roman" panose="02020603050405020304" pitchFamily="18" charset="0"/>
              </a:rPr>
              <a:t>break</a:t>
            </a:r>
            <a:r>
              <a:rPr kumimoji="0" lang="en-US" altLang="en-US" sz="20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statement is encountered inside a loop, the loop is immediately terminated, and the program control transfer to the next statement following the loop.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8203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FF0000"/>
                </a:solidFill>
              </a:rPr>
              <a:t>Continue statement</a:t>
            </a:r>
          </a:p>
        </p:txBody>
      </p:sp>
      <p:sp>
        <p:nvSpPr>
          <p:cNvPr id="2" name="Content Placeholder 1"/>
          <p:cNvSpPr>
            <a:spLocks noGrp="1"/>
          </p:cNvSpPr>
          <p:nvPr>
            <p:ph idx="1"/>
          </p:nvPr>
        </p:nvSpPr>
        <p:spPr>
          <a:xfrm>
            <a:off x="416668" y="2258233"/>
            <a:ext cx="8229600" cy="2404872"/>
          </a:xfrm>
        </p:spPr>
        <p:txBody>
          <a:bodyPr>
            <a:normAutofit/>
          </a:bodyPr>
          <a:lstStyle/>
          <a:p>
            <a:pPr algn="just">
              <a:lnSpc>
                <a:spcPct val="150000"/>
              </a:lnSpc>
            </a:pPr>
            <a:r>
              <a:rPr lang="en-US" dirty="0"/>
              <a:t>Continue statement forces to execute the next iteration of the loop while skipping the rest of the code inside the loop for the current iteration only.</a:t>
            </a:r>
          </a:p>
          <a:p>
            <a:pPr algn="just">
              <a:lnSpc>
                <a:spcPct val="150000"/>
              </a:lnSpc>
            </a:pPr>
            <a:r>
              <a:rPr lang="en-US" dirty="0"/>
              <a:t>It can be used in both while and for loops.</a:t>
            </a:r>
            <a:endParaRPr lang="en-IN" dirty="0"/>
          </a:p>
        </p:txBody>
      </p:sp>
    </p:spTree>
    <p:extLst>
      <p:ext uri="{BB962C8B-B14F-4D97-AF65-F5344CB8AC3E}">
        <p14:creationId xmlns:p14="http://schemas.microsoft.com/office/powerpoint/2010/main" val="2250169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solidFill>
                  <a:srgbClr val="FF0000"/>
                </a:solidFill>
              </a:rPr>
              <a:t>Pass statement</a:t>
            </a:r>
          </a:p>
        </p:txBody>
      </p:sp>
      <p:sp>
        <p:nvSpPr>
          <p:cNvPr id="2" name="Content Placeholder 1"/>
          <p:cNvSpPr>
            <a:spLocks noGrp="1"/>
          </p:cNvSpPr>
          <p:nvPr>
            <p:ph idx="1"/>
          </p:nvPr>
        </p:nvSpPr>
        <p:spPr/>
        <p:txBody>
          <a:bodyPr>
            <a:noAutofit/>
          </a:bodyPr>
          <a:lstStyle/>
          <a:p>
            <a:pPr algn="just"/>
            <a:r>
              <a:rPr lang="en-US" b="1" dirty="0">
                <a:latin typeface="Times New Roman" panose="02020603050405020304" pitchFamily="18" charset="0"/>
                <a:cs typeface="Times New Roman" panose="02020603050405020304" pitchFamily="18" charset="0"/>
              </a:rPr>
              <a:t>Pass </a:t>
            </a:r>
            <a:r>
              <a:rPr lang="en-US" dirty="0">
                <a:latin typeface="Times New Roman" panose="02020603050405020304" pitchFamily="18" charset="0"/>
                <a:cs typeface="Times New Roman" panose="02020603050405020304" pitchFamily="18" charset="0"/>
              </a:rPr>
              <a:t>is used to execute nothing; it means when we don't want to execute code, the pass can be used to execute empty </a:t>
            </a:r>
          </a:p>
          <a:p>
            <a:pPr algn="just"/>
            <a:r>
              <a:rPr lang="en-US" dirty="0">
                <a:latin typeface="Times New Roman" panose="02020603050405020304" pitchFamily="18" charset="0"/>
                <a:cs typeface="Times New Roman" panose="02020603050405020304" pitchFamily="18" charset="0"/>
              </a:rPr>
              <a:t>It just makes the control pass by without executing any code. </a:t>
            </a:r>
          </a:p>
          <a:p>
            <a:pPr algn="just"/>
            <a:r>
              <a:rPr lang="en-US" dirty="0">
                <a:latin typeface="Times New Roman" panose="02020603050405020304" pitchFamily="18" charset="0"/>
                <a:cs typeface="Times New Roman" panose="02020603050405020304" pitchFamily="18" charset="0"/>
              </a:rPr>
              <a:t>If we want to bypass any code, a pass statement can be used. </a:t>
            </a:r>
          </a:p>
          <a:p>
            <a:pPr algn="just"/>
            <a:r>
              <a:rPr lang="en-US" dirty="0">
                <a:latin typeface="Times New Roman" panose="02020603050405020304" pitchFamily="18" charset="0"/>
                <a:cs typeface="Times New Roman" panose="02020603050405020304" pitchFamily="18" charset="0"/>
              </a:rPr>
              <a:t>The difference between the comments and pass is that comments are entirely ignored by the Python interpreter, whereas the pass statement is not ignored </a:t>
            </a:r>
          </a:p>
        </p:txBody>
      </p:sp>
    </p:spTree>
    <p:extLst>
      <p:ext uri="{BB962C8B-B14F-4D97-AF65-F5344CB8AC3E}">
        <p14:creationId xmlns:p14="http://schemas.microsoft.com/office/powerpoint/2010/main" val="1951665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hape 240">
            <a:extLst>
              <a:ext uri="{FF2B5EF4-FFF2-40B4-BE49-F238E27FC236}">
                <a16:creationId xmlns:a16="http://schemas.microsoft.com/office/drawing/2014/main" id="{6E425E73-12AF-9F06-64F4-F83578D9F824}"/>
              </a:ext>
            </a:extLst>
          </p:cNvPr>
          <p:cNvSpPr>
            <a:spLocks noGrp="1" noChangeArrowheads="1"/>
          </p:cNvSpPr>
          <p:nvPr>
            <p:ph type="title"/>
          </p:nvPr>
        </p:nvSpPr>
        <p:spPr bwMode="auto">
          <a:xfrm>
            <a:off x="1981202" y="-154780"/>
            <a:ext cx="8074364" cy="1292225"/>
          </a:xfrm>
        </p:spPr>
        <p:txBody>
          <a:bodyPr wrap="square" lIns="28575" tIns="28575" rIns="28575" bIns="28575" numCol="1" compatLnSpc="1">
            <a:prstTxWarp prst="textNoShape">
              <a:avLst/>
            </a:prstTxWarp>
            <a:normAutofit/>
          </a:bodyPr>
          <a:lstStyle/>
          <a:p>
            <a:pPr algn="r" eaLnBrk="1" hangingPunct="1">
              <a:lnSpc>
                <a:spcPct val="100000"/>
              </a:lnSpc>
              <a:spcBef>
                <a:spcPct val="0"/>
              </a:spcBef>
              <a:spcAft>
                <a:spcPct val="0"/>
              </a:spcAft>
              <a:buClr>
                <a:srgbClr val="FF00FF"/>
              </a:buClr>
              <a:buSzPct val="25000"/>
            </a:pPr>
            <a:r>
              <a:rPr lang="en-US" dirty="0">
                <a:solidFill>
                  <a:schemeClr val="tx1"/>
                </a:solidFill>
              </a:rPr>
              <a:t>Example 4: </a:t>
            </a:r>
            <a:r>
              <a:rPr lang="en-US" altLang="en-US" dirty="0">
                <a:solidFill>
                  <a:schemeClr val="tx1"/>
                </a:solidFill>
                <a:sym typeface="Cabin"/>
              </a:rPr>
              <a:t>An Infinite Loop</a:t>
            </a:r>
          </a:p>
        </p:txBody>
      </p:sp>
      <p:sp>
        <p:nvSpPr>
          <p:cNvPr id="241" name="Shape 241">
            <a:extLst>
              <a:ext uri="{FF2B5EF4-FFF2-40B4-BE49-F238E27FC236}">
                <a16:creationId xmlns:a16="http://schemas.microsoft.com/office/drawing/2014/main" id="{3E1EAF56-31A5-4653-BAC8-508729A9A71C}"/>
              </a:ext>
            </a:extLst>
          </p:cNvPr>
          <p:cNvSpPr txBox="1"/>
          <p:nvPr/>
        </p:nvSpPr>
        <p:spPr>
          <a:xfrm>
            <a:off x="7110868" y="1900238"/>
            <a:ext cx="4867499" cy="2838110"/>
          </a:xfrm>
          <a:prstGeom prst="rect">
            <a:avLst/>
          </a:prstGeom>
          <a:noFill/>
          <a:ln>
            <a:noFill/>
          </a:ln>
        </p:spPr>
        <p:txBody>
          <a:bodyPr lIns="0" tIns="0" rIns="0" bIns="0" anchor="ctr"/>
          <a:lstStyle/>
          <a:p>
            <a:pPr eaLnBrk="1" fontAlgn="auto" hangingPunct="1">
              <a:spcBef>
                <a:spcPts val="0"/>
              </a:spcBef>
              <a:spcAft>
                <a:spcPts val="0"/>
              </a:spcAft>
              <a:buClr>
                <a:srgbClr val="00FF00"/>
              </a:buClr>
              <a:buSzPct val="25000"/>
              <a:defRPr/>
            </a:pPr>
            <a:r>
              <a:rPr lang="en-US" sz="3200" b="1" dirty="0">
                <a:latin typeface="Courier"/>
                <a:ea typeface="Courier"/>
                <a:cs typeface="Courier"/>
                <a:sym typeface="Courier New"/>
              </a:rPr>
              <a:t>n = 5</a:t>
            </a: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while n &gt; 0 :    	print('Lather'</a:t>
            </a:r>
            <a:r>
              <a:rPr lang="en-US" sz="3200" b="1" dirty="0">
                <a:latin typeface="Arial" charset="0"/>
                <a:ea typeface="Arial" charset="0"/>
                <a:cs typeface="Arial" charset="0"/>
                <a:sym typeface="Cabin"/>
              </a:rPr>
              <a:t>)</a:t>
            </a:r>
            <a:endParaRPr lang="en-US" sz="3200" b="1" dirty="0">
              <a:latin typeface="Courier"/>
              <a:ea typeface="Courier"/>
              <a:cs typeface="Courier"/>
              <a:sym typeface="Courier New"/>
            </a:endParaRP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  print('Rinse')</a:t>
            </a: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print('Dry off!')</a:t>
            </a:r>
          </a:p>
        </p:txBody>
      </p:sp>
      <p:cxnSp>
        <p:nvCxnSpPr>
          <p:cNvPr id="64516" name="Shape 242">
            <a:extLst>
              <a:ext uri="{FF2B5EF4-FFF2-40B4-BE49-F238E27FC236}">
                <a16:creationId xmlns:a16="http://schemas.microsoft.com/office/drawing/2014/main" id="{0BFB2FF1-594F-6744-91AE-1680E664B6AB}"/>
              </a:ext>
            </a:extLst>
          </p:cNvPr>
          <p:cNvCxnSpPr>
            <a:cxnSpLocks noChangeShapeType="1"/>
          </p:cNvCxnSpPr>
          <p:nvPr/>
        </p:nvCxnSpPr>
        <p:spPr bwMode="auto">
          <a:xfrm rot="10800000">
            <a:off x="2128838" y="1565275"/>
            <a:ext cx="11112" cy="42545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43" name="Shape 243">
            <a:extLst>
              <a:ext uri="{FF2B5EF4-FFF2-40B4-BE49-F238E27FC236}">
                <a16:creationId xmlns:a16="http://schemas.microsoft.com/office/drawing/2014/main" id="{BA0CDFFF-3E9F-4CDF-AC57-11FB9CF48A7F}"/>
              </a:ext>
            </a:extLst>
          </p:cNvPr>
          <p:cNvSpPr/>
          <p:nvPr/>
        </p:nvSpPr>
        <p:spPr>
          <a:xfrm>
            <a:off x="1066800" y="1985963"/>
            <a:ext cx="2152650" cy="952500"/>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rgbClr val="FF0000"/>
              </a:buClr>
              <a:buSzPct val="25000"/>
              <a:defRPr/>
            </a:pPr>
            <a:r>
              <a:rPr lang="en-US" sz="2625">
                <a:latin typeface="Comic Sans MS"/>
                <a:ea typeface="Comic Sans MS"/>
                <a:cs typeface="Comic Sans MS"/>
                <a:sym typeface="Comic Sans MS"/>
              </a:rPr>
              <a:t>n &gt; 0 ?</a:t>
            </a:r>
          </a:p>
        </p:txBody>
      </p:sp>
      <p:cxnSp>
        <p:nvCxnSpPr>
          <p:cNvPr id="64518" name="Shape 244">
            <a:extLst>
              <a:ext uri="{FF2B5EF4-FFF2-40B4-BE49-F238E27FC236}">
                <a16:creationId xmlns:a16="http://schemas.microsoft.com/office/drawing/2014/main" id="{74A48DC9-BC87-FA28-A4FD-EEAF3C14F8CC}"/>
              </a:ext>
            </a:extLst>
          </p:cNvPr>
          <p:cNvCxnSpPr>
            <a:cxnSpLocks noChangeShapeType="1"/>
          </p:cNvCxnSpPr>
          <p:nvPr/>
        </p:nvCxnSpPr>
        <p:spPr bwMode="auto">
          <a:xfrm rot="10800000" flipH="1">
            <a:off x="2127250" y="2938463"/>
            <a:ext cx="15875" cy="1738312"/>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4519" name="Shape 245">
            <a:extLst>
              <a:ext uri="{FF2B5EF4-FFF2-40B4-BE49-F238E27FC236}">
                <a16:creationId xmlns:a16="http://schemas.microsoft.com/office/drawing/2014/main" id="{E49E3F6C-491D-10F6-77E3-5E75F9873DFE}"/>
              </a:ext>
            </a:extLst>
          </p:cNvPr>
          <p:cNvCxnSpPr>
            <a:cxnSpLocks noChangeShapeType="1"/>
          </p:cNvCxnSpPr>
          <p:nvPr/>
        </p:nvCxnSpPr>
        <p:spPr bwMode="auto">
          <a:xfrm rot="10800000">
            <a:off x="3152775" y="2457450"/>
            <a:ext cx="614363" cy="6350"/>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4520" name="Shape 246">
            <a:extLst>
              <a:ext uri="{FF2B5EF4-FFF2-40B4-BE49-F238E27FC236}">
                <a16:creationId xmlns:a16="http://schemas.microsoft.com/office/drawing/2014/main" id="{418F76E4-9FCD-AAFE-1C57-AD52D202CAB4}"/>
              </a:ext>
            </a:extLst>
          </p:cNvPr>
          <p:cNvCxnSpPr>
            <a:cxnSpLocks noChangeShapeType="1"/>
          </p:cNvCxnSpPr>
          <p:nvPr/>
        </p:nvCxnSpPr>
        <p:spPr bwMode="auto">
          <a:xfrm rot="10800000" flipH="1">
            <a:off x="3768725" y="2457450"/>
            <a:ext cx="11113" cy="484188"/>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4521" name="Shape 247">
            <a:extLst>
              <a:ext uri="{FF2B5EF4-FFF2-40B4-BE49-F238E27FC236}">
                <a16:creationId xmlns:a16="http://schemas.microsoft.com/office/drawing/2014/main" id="{B1E8407D-4790-6027-AE8F-190255EE8678}"/>
              </a:ext>
            </a:extLst>
          </p:cNvPr>
          <p:cNvCxnSpPr>
            <a:cxnSpLocks noChangeShapeType="1"/>
            <a:stCxn id="248" idx="2"/>
          </p:cNvCxnSpPr>
          <p:nvPr/>
        </p:nvCxnSpPr>
        <p:spPr bwMode="auto">
          <a:xfrm>
            <a:off x="3808413" y="4424363"/>
            <a:ext cx="0" cy="252412"/>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4522" name="Shape 249">
            <a:extLst>
              <a:ext uri="{FF2B5EF4-FFF2-40B4-BE49-F238E27FC236}">
                <a16:creationId xmlns:a16="http://schemas.microsoft.com/office/drawing/2014/main" id="{74EC208A-AAC3-7D8A-545E-7431FA73ED0B}"/>
              </a:ext>
            </a:extLst>
          </p:cNvPr>
          <p:cNvCxnSpPr>
            <a:cxnSpLocks noChangeShapeType="1"/>
          </p:cNvCxnSpPr>
          <p:nvPr/>
        </p:nvCxnSpPr>
        <p:spPr bwMode="auto">
          <a:xfrm>
            <a:off x="2139950" y="4651375"/>
            <a:ext cx="1639888" cy="111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4523" name="Shape 250">
            <a:extLst>
              <a:ext uri="{FF2B5EF4-FFF2-40B4-BE49-F238E27FC236}">
                <a16:creationId xmlns:a16="http://schemas.microsoft.com/office/drawing/2014/main" id="{D69AE59D-4740-A271-222E-CD2F6B5D3768}"/>
              </a:ext>
            </a:extLst>
          </p:cNvPr>
          <p:cNvCxnSpPr>
            <a:cxnSpLocks noChangeShapeType="1"/>
          </p:cNvCxnSpPr>
          <p:nvPr/>
        </p:nvCxnSpPr>
        <p:spPr bwMode="auto">
          <a:xfrm flipH="1">
            <a:off x="800100" y="2470150"/>
            <a:ext cx="296863" cy="1588"/>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4524" name="Shape 251">
            <a:extLst>
              <a:ext uri="{FF2B5EF4-FFF2-40B4-BE49-F238E27FC236}">
                <a16:creationId xmlns:a16="http://schemas.microsoft.com/office/drawing/2014/main" id="{846FE578-8EBD-4C31-1100-FFD457BE7102}"/>
              </a:ext>
            </a:extLst>
          </p:cNvPr>
          <p:cNvCxnSpPr>
            <a:cxnSpLocks noChangeShapeType="1"/>
          </p:cNvCxnSpPr>
          <p:nvPr/>
        </p:nvCxnSpPr>
        <p:spPr bwMode="auto">
          <a:xfrm rot="10800000" flipH="1">
            <a:off x="2130425" y="5010150"/>
            <a:ext cx="11113" cy="484188"/>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4525" name="Shape 252">
            <a:extLst>
              <a:ext uri="{FF2B5EF4-FFF2-40B4-BE49-F238E27FC236}">
                <a16:creationId xmlns:a16="http://schemas.microsoft.com/office/drawing/2014/main" id="{5D0A88EF-8A9D-BE89-CEE8-1DF3C4324880}"/>
              </a:ext>
            </a:extLst>
          </p:cNvPr>
          <p:cNvCxnSpPr>
            <a:cxnSpLocks noChangeShapeType="1"/>
          </p:cNvCxnSpPr>
          <p:nvPr/>
        </p:nvCxnSpPr>
        <p:spPr bwMode="auto">
          <a:xfrm rot="10800000">
            <a:off x="796925" y="2505075"/>
            <a:ext cx="28575" cy="2574925"/>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4526" name="Shape 253">
            <a:extLst>
              <a:ext uri="{FF2B5EF4-FFF2-40B4-BE49-F238E27FC236}">
                <a16:creationId xmlns:a16="http://schemas.microsoft.com/office/drawing/2014/main" id="{15CDC58B-4552-9CF2-C88C-AB4184F79657}"/>
              </a:ext>
            </a:extLst>
          </p:cNvPr>
          <p:cNvCxnSpPr>
            <a:cxnSpLocks noChangeShapeType="1"/>
          </p:cNvCxnSpPr>
          <p:nvPr/>
        </p:nvCxnSpPr>
        <p:spPr bwMode="auto">
          <a:xfrm>
            <a:off x="812800" y="5022850"/>
            <a:ext cx="1314450" cy="0"/>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sp>
        <p:nvSpPr>
          <p:cNvPr id="64527" name="Shape 254">
            <a:extLst>
              <a:ext uri="{FF2B5EF4-FFF2-40B4-BE49-F238E27FC236}">
                <a16:creationId xmlns:a16="http://schemas.microsoft.com/office/drawing/2014/main" id="{D40926F8-5912-8113-1591-E786B0106B9E}"/>
              </a:ext>
            </a:extLst>
          </p:cNvPr>
          <p:cNvSpPr txBox="1">
            <a:spLocks noChangeArrowheads="1"/>
          </p:cNvSpPr>
          <p:nvPr/>
        </p:nvSpPr>
        <p:spPr bwMode="auto">
          <a:xfrm>
            <a:off x="407988" y="1900238"/>
            <a:ext cx="542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No</a:t>
            </a:r>
          </a:p>
        </p:txBody>
      </p:sp>
      <p:sp>
        <p:nvSpPr>
          <p:cNvPr id="255" name="Shape 255">
            <a:extLst>
              <a:ext uri="{FF2B5EF4-FFF2-40B4-BE49-F238E27FC236}">
                <a16:creationId xmlns:a16="http://schemas.microsoft.com/office/drawing/2014/main" id="{4E8267D3-40CD-4932-A848-B769E29ED826}"/>
              </a:ext>
            </a:extLst>
          </p:cNvPr>
          <p:cNvSpPr txBox="1"/>
          <p:nvPr/>
        </p:nvSpPr>
        <p:spPr>
          <a:xfrm>
            <a:off x="1047750" y="54721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print('Dry off!')</a:t>
            </a:r>
          </a:p>
        </p:txBody>
      </p:sp>
      <p:sp>
        <p:nvSpPr>
          <p:cNvPr id="64529" name="Shape 256">
            <a:extLst>
              <a:ext uri="{FF2B5EF4-FFF2-40B4-BE49-F238E27FC236}">
                <a16:creationId xmlns:a16="http://schemas.microsoft.com/office/drawing/2014/main" id="{74447555-49E2-A045-CFB0-848B7FEEB80E}"/>
              </a:ext>
            </a:extLst>
          </p:cNvPr>
          <p:cNvSpPr txBox="1">
            <a:spLocks noChangeArrowheads="1"/>
          </p:cNvSpPr>
          <p:nvPr/>
        </p:nvSpPr>
        <p:spPr bwMode="auto">
          <a:xfrm>
            <a:off x="3494088" y="1900238"/>
            <a:ext cx="806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Yes</a:t>
            </a:r>
          </a:p>
        </p:txBody>
      </p:sp>
      <p:sp>
        <p:nvSpPr>
          <p:cNvPr id="257" name="Shape 257">
            <a:extLst>
              <a:ext uri="{FF2B5EF4-FFF2-40B4-BE49-F238E27FC236}">
                <a16:creationId xmlns:a16="http://schemas.microsoft.com/office/drawing/2014/main" id="{973C9E3A-D4AF-429F-B7D5-FA0055AE4D28}"/>
              </a:ext>
            </a:extLst>
          </p:cNvPr>
          <p:cNvSpPr txBox="1"/>
          <p:nvPr/>
        </p:nvSpPr>
        <p:spPr>
          <a:xfrm>
            <a:off x="1047750" y="10144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a:latin typeface="Arial" charset="0"/>
                <a:ea typeface="Arial" charset="0"/>
                <a:cs typeface="Arial" charset="0"/>
                <a:sym typeface="Cabin"/>
              </a:rPr>
              <a:t>n = 5</a:t>
            </a:r>
          </a:p>
        </p:txBody>
      </p:sp>
      <p:sp>
        <p:nvSpPr>
          <p:cNvPr id="258" name="Shape 258">
            <a:extLst>
              <a:ext uri="{FF2B5EF4-FFF2-40B4-BE49-F238E27FC236}">
                <a16:creationId xmlns:a16="http://schemas.microsoft.com/office/drawing/2014/main" id="{1829C284-7934-4315-9BC0-656627E75468}"/>
              </a:ext>
            </a:extLst>
          </p:cNvPr>
          <p:cNvSpPr txBox="1"/>
          <p:nvPr/>
        </p:nvSpPr>
        <p:spPr>
          <a:xfrm>
            <a:off x="2554288" y="2947988"/>
            <a:ext cx="2524125" cy="560387"/>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print('Lather')</a:t>
            </a:r>
          </a:p>
        </p:txBody>
      </p:sp>
      <p:sp>
        <p:nvSpPr>
          <p:cNvPr id="248" name="Shape 248">
            <a:extLst>
              <a:ext uri="{FF2B5EF4-FFF2-40B4-BE49-F238E27FC236}">
                <a16:creationId xmlns:a16="http://schemas.microsoft.com/office/drawing/2014/main" id="{A0EC8351-BD8D-4F51-820D-1C44745565A4}"/>
              </a:ext>
            </a:extLst>
          </p:cNvPr>
          <p:cNvSpPr txBox="1"/>
          <p:nvPr/>
        </p:nvSpPr>
        <p:spPr>
          <a:xfrm>
            <a:off x="2540000" y="3862388"/>
            <a:ext cx="2538413"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print('Rinse')</a:t>
            </a:r>
          </a:p>
        </p:txBody>
      </p:sp>
      <p:sp>
        <p:nvSpPr>
          <p:cNvPr id="64533" name="Shape 259">
            <a:extLst>
              <a:ext uri="{FF2B5EF4-FFF2-40B4-BE49-F238E27FC236}">
                <a16:creationId xmlns:a16="http://schemas.microsoft.com/office/drawing/2014/main" id="{3399A19B-F633-D3DD-37AF-CE66A20FD863}"/>
              </a:ext>
            </a:extLst>
          </p:cNvPr>
          <p:cNvSpPr txBox="1">
            <a:spLocks noChangeArrowheads="1"/>
          </p:cNvSpPr>
          <p:nvPr/>
        </p:nvSpPr>
        <p:spPr bwMode="auto">
          <a:xfrm>
            <a:off x="3641271" y="5833268"/>
            <a:ext cx="699407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00FF"/>
              </a:buClr>
              <a:buSzPct val="25000"/>
              <a:buFontTx/>
              <a:buNone/>
            </a:pPr>
            <a:r>
              <a:rPr lang="en-US" altLang="en-US" sz="3600" b="1">
                <a:solidFill>
                  <a:srgbClr val="FF0000"/>
                </a:solidFill>
                <a:latin typeface="Arial" panose="020B0604020202020204" pitchFamily="34" charset="0"/>
                <a:cs typeface="Arial" panose="020B0604020202020204" pitchFamily="34" charset="0"/>
                <a:sym typeface="Cabin"/>
              </a:rPr>
              <a:t>What is wrong with this loop?</a:t>
            </a:r>
          </a:p>
        </p:txBody>
      </p:sp>
      <p:cxnSp>
        <p:nvCxnSpPr>
          <p:cNvPr id="64534" name="Shape 260">
            <a:extLst>
              <a:ext uri="{FF2B5EF4-FFF2-40B4-BE49-F238E27FC236}">
                <a16:creationId xmlns:a16="http://schemas.microsoft.com/office/drawing/2014/main" id="{E7720A91-E5A9-018B-8CFF-4BD73766A1BB}"/>
              </a:ext>
            </a:extLst>
          </p:cNvPr>
          <p:cNvCxnSpPr>
            <a:cxnSpLocks noChangeShapeType="1"/>
            <a:stCxn id="258" idx="2"/>
            <a:endCxn id="248" idx="0"/>
          </p:cNvCxnSpPr>
          <p:nvPr/>
        </p:nvCxnSpPr>
        <p:spPr bwMode="auto">
          <a:xfrm flipH="1">
            <a:off x="3808413" y="3508375"/>
            <a:ext cx="7937" cy="3540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36271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240">
            <a:extLst>
              <a:ext uri="{FF2B5EF4-FFF2-40B4-BE49-F238E27FC236}">
                <a16:creationId xmlns:a16="http://schemas.microsoft.com/office/drawing/2014/main" id="{2B2270E9-F254-84EA-7303-E3A6C483C62F}"/>
              </a:ext>
            </a:extLst>
          </p:cNvPr>
          <p:cNvSpPr>
            <a:spLocks noGrp="1" noChangeArrowheads="1"/>
          </p:cNvSpPr>
          <p:nvPr>
            <p:ph type="title"/>
          </p:nvPr>
        </p:nvSpPr>
        <p:spPr bwMode="auto">
          <a:xfrm>
            <a:off x="7159853" y="368300"/>
            <a:ext cx="2903310" cy="1292225"/>
          </a:xfrm>
        </p:spPr>
        <p:txBody>
          <a:bodyPr wrap="square" lIns="28575" tIns="28575" rIns="28575" bIns="28575" numCol="1" compatLnSpc="1">
            <a:prstTxWarp prst="textNoShape">
              <a:avLst/>
            </a:prstTxWarp>
          </a:bodyPr>
          <a:lstStyle/>
          <a:p>
            <a:pPr algn="r" eaLnBrk="1" hangingPunct="1">
              <a:lnSpc>
                <a:spcPct val="100000"/>
              </a:lnSpc>
              <a:spcBef>
                <a:spcPct val="0"/>
              </a:spcBef>
              <a:spcAft>
                <a:spcPct val="0"/>
              </a:spcAft>
              <a:buClr>
                <a:srgbClr val="FF00FF"/>
              </a:buClr>
              <a:buSzPct val="25000"/>
            </a:pPr>
            <a:r>
              <a:rPr lang="en-US" dirty="0">
                <a:solidFill>
                  <a:schemeClr val="tx1"/>
                </a:solidFill>
              </a:rPr>
              <a:t>Example 5</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241" name="Shape 241">
            <a:extLst>
              <a:ext uri="{FF2B5EF4-FFF2-40B4-BE49-F238E27FC236}">
                <a16:creationId xmlns:a16="http://schemas.microsoft.com/office/drawing/2014/main" id="{C80BE244-5EA1-4E1B-9680-339D625C54E3}"/>
              </a:ext>
            </a:extLst>
          </p:cNvPr>
          <p:cNvSpPr txBox="1"/>
          <p:nvPr/>
        </p:nvSpPr>
        <p:spPr>
          <a:xfrm>
            <a:off x="6640512" y="2386013"/>
            <a:ext cx="4751385" cy="2076450"/>
          </a:xfrm>
          <a:prstGeom prst="rect">
            <a:avLst/>
          </a:prstGeom>
          <a:noFill/>
          <a:ln>
            <a:noFill/>
          </a:ln>
        </p:spPr>
        <p:txBody>
          <a:bodyPr lIns="0" tIns="0" rIns="0" bIns="0" anchor="ctr"/>
          <a:lstStyle/>
          <a:p>
            <a:pPr eaLnBrk="1" fontAlgn="auto" hangingPunct="1">
              <a:spcBef>
                <a:spcPts val="0"/>
              </a:spcBef>
              <a:spcAft>
                <a:spcPts val="0"/>
              </a:spcAft>
              <a:buClr>
                <a:srgbClr val="00FF00"/>
              </a:buClr>
              <a:buSzPct val="25000"/>
              <a:defRPr/>
            </a:pPr>
            <a:r>
              <a:rPr lang="en-US" sz="3200" b="1" dirty="0">
                <a:latin typeface="Courier"/>
                <a:ea typeface="Courier"/>
                <a:cs typeface="Courier"/>
                <a:sym typeface="Courier New"/>
              </a:rPr>
              <a:t>n = 0</a:t>
            </a: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while n &gt; 0 :</a:t>
            </a: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    print('Lather'</a:t>
            </a:r>
            <a:r>
              <a:rPr lang="en-US" sz="3200" b="1" dirty="0">
                <a:latin typeface="Arial" charset="0"/>
                <a:ea typeface="Arial" charset="0"/>
                <a:cs typeface="Arial" charset="0"/>
                <a:sym typeface="Cabin"/>
              </a:rPr>
              <a:t>)</a:t>
            </a:r>
            <a:endParaRPr lang="en-US" sz="3200" b="1" dirty="0">
              <a:latin typeface="Courier"/>
              <a:ea typeface="Courier"/>
              <a:cs typeface="Courier"/>
              <a:sym typeface="Courier New"/>
            </a:endParaRP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    print('Rinse')</a:t>
            </a:r>
          </a:p>
          <a:p>
            <a:pPr eaLnBrk="1" fontAlgn="auto" hangingPunct="1">
              <a:spcBef>
                <a:spcPts val="0"/>
              </a:spcBef>
              <a:spcAft>
                <a:spcPts val="0"/>
              </a:spcAft>
              <a:buClr>
                <a:srgbClr val="FFFF00"/>
              </a:buClr>
              <a:buSzPct val="25000"/>
              <a:defRPr/>
            </a:pPr>
            <a:r>
              <a:rPr lang="en-US" sz="3200" b="1" dirty="0">
                <a:latin typeface="Courier"/>
                <a:ea typeface="Courier"/>
                <a:cs typeface="Courier"/>
                <a:sym typeface="Courier New"/>
              </a:rPr>
              <a:t>print('Dry off!')</a:t>
            </a:r>
          </a:p>
        </p:txBody>
      </p:sp>
      <p:cxnSp>
        <p:nvCxnSpPr>
          <p:cNvPr id="66564" name="Shape 242">
            <a:extLst>
              <a:ext uri="{FF2B5EF4-FFF2-40B4-BE49-F238E27FC236}">
                <a16:creationId xmlns:a16="http://schemas.microsoft.com/office/drawing/2014/main" id="{11DCC0E2-3613-D58E-38DA-02D1E62D950E}"/>
              </a:ext>
            </a:extLst>
          </p:cNvPr>
          <p:cNvCxnSpPr>
            <a:cxnSpLocks noChangeShapeType="1"/>
          </p:cNvCxnSpPr>
          <p:nvPr/>
        </p:nvCxnSpPr>
        <p:spPr bwMode="auto">
          <a:xfrm rot="10800000">
            <a:off x="2128838" y="1565275"/>
            <a:ext cx="11112" cy="42545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243" name="Shape 243">
            <a:extLst>
              <a:ext uri="{FF2B5EF4-FFF2-40B4-BE49-F238E27FC236}">
                <a16:creationId xmlns:a16="http://schemas.microsoft.com/office/drawing/2014/main" id="{7FE48364-7CB8-452D-B629-F8499A661C24}"/>
              </a:ext>
            </a:extLst>
          </p:cNvPr>
          <p:cNvSpPr/>
          <p:nvPr/>
        </p:nvSpPr>
        <p:spPr>
          <a:xfrm>
            <a:off x="1066800" y="1985963"/>
            <a:ext cx="2152650" cy="952500"/>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rgbClr val="FF0000"/>
              </a:buClr>
              <a:buSzPct val="25000"/>
              <a:defRPr/>
            </a:pPr>
            <a:r>
              <a:rPr lang="en-US" sz="2625">
                <a:latin typeface="Comic Sans MS"/>
                <a:ea typeface="Comic Sans MS"/>
                <a:cs typeface="Comic Sans MS"/>
                <a:sym typeface="Comic Sans MS"/>
              </a:rPr>
              <a:t>n &gt; 0 ?</a:t>
            </a:r>
          </a:p>
        </p:txBody>
      </p:sp>
      <p:cxnSp>
        <p:nvCxnSpPr>
          <p:cNvPr id="66566" name="Shape 244">
            <a:extLst>
              <a:ext uri="{FF2B5EF4-FFF2-40B4-BE49-F238E27FC236}">
                <a16:creationId xmlns:a16="http://schemas.microsoft.com/office/drawing/2014/main" id="{B5E0E112-F2DE-4C6D-242A-C89483026F7C}"/>
              </a:ext>
            </a:extLst>
          </p:cNvPr>
          <p:cNvCxnSpPr>
            <a:cxnSpLocks noChangeShapeType="1"/>
          </p:cNvCxnSpPr>
          <p:nvPr/>
        </p:nvCxnSpPr>
        <p:spPr bwMode="auto">
          <a:xfrm rot="10800000" flipH="1">
            <a:off x="2127250" y="2938463"/>
            <a:ext cx="15875" cy="1738312"/>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6567" name="Shape 245">
            <a:extLst>
              <a:ext uri="{FF2B5EF4-FFF2-40B4-BE49-F238E27FC236}">
                <a16:creationId xmlns:a16="http://schemas.microsoft.com/office/drawing/2014/main" id="{054713BD-C949-EB3F-2A13-3009419DE4CF}"/>
              </a:ext>
            </a:extLst>
          </p:cNvPr>
          <p:cNvCxnSpPr>
            <a:cxnSpLocks noChangeShapeType="1"/>
          </p:cNvCxnSpPr>
          <p:nvPr/>
        </p:nvCxnSpPr>
        <p:spPr bwMode="auto">
          <a:xfrm rot="10800000">
            <a:off x="3152775" y="2457450"/>
            <a:ext cx="614363" cy="6350"/>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6568" name="Shape 246">
            <a:extLst>
              <a:ext uri="{FF2B5EF4-FFF2-40B4-BE49-F238E27FC236}">
                <a16:creationId xmlns:a16="http://schemas.microsoft.com/office/drawing/2014/main" id="{85D678A4-5EE4-CE02-C925-C01C616ECE2A}"/>
              </a:ext>
            </a:extLst>
          </p:cNvPr>
          <p:cNvCxnSpPr>
            <a:cxnSpLocks noChangeShapeType="1"/>
          </p:cNvCxnSpPr>
          <p:nvPr/>
        </p:nvCxnSpPr>
        <p:spPr bwMode="auto">
          <a:xfrm rot="10800000" flipH="1">
            <a:off x="3768725" y="2457450"/>
            <a:ext cx="11113" cy="484188"/>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6569" name="Shape 247">
            <a:extLst>
              <a:ext uri="{FF2B5EF4-FFF2-40B4-BE49-F238E27FC236}">
                <a16:creationId xmlns:a16="http://schemas.microsoft.com/office/drawing/2014/main" id="{FC7C99F5-8A44-0526-729C-330AA18104F1}"/>
              </a:ext>
            </a:extLst>
          </p:cNvPr>
          <p:cNvCxnSpPr>
            <a:cxnSpLocks noChangeShapeType="1"/>
            <a:stCxn id="248" idx="2"/>
          </p:cNvCxnSpPr>
          <p:nvPr/>
        </p:nvCxnSpPr>
        <p:spPr bwMode="auto">
          <a:xfrm>
            <a:off x="3808413" y="4424363"/>
            <a:ext cx="0" cy="252412"/>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6570" name="Shape 249">
            <a:extLst>
              <a:ext uri="{FF2B5EF4-FFF2-40B4-BE49-F238E27FC236}">
                <a16:creationId xmlns:a16="http://schemas.microsoft.com/office/drawing/2014/main" id="{7FCE2365-689B-07D1-D696-94835CB0EDB6}"/>
              </a:ext>
            </a:extLst>
          </p:cNvPr>
          <p:cNvCxnSpPr>
            <a:cxnSpLocks noChangeShapeType="1"/>
          </p:cNvCxnSpPr>
          <p:nvPr/>
        </p:nvCxnSpPr>
        <p:spPr bwMode="auto">
          <a:xfrm>
            <a:off x="2139950" y="4651375"/>
            <a:ext cx="1639888" cy="111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66571" name="Shape 250">
            <a:extLst>
              <a:ext uri="{FF2B5EF4-FFF2-40B4-BE49-F238E27FC236}">
                <a16:creationId xmlns:a16="http://schemas.microsoft.com/office/drawing/2014/main" id="{C54BB51E-3205-4120-D97F-64165581FE6C}"/>
              </a:ext>
            </a:extLst>
          </p:cNvPr>
          <p:cNvCxnSpPr>
            <a:cxnSpLocks noChangeShapeType="1"/>
          </p:cNvCxnSpPr>
          <p:nvPr/>
        </p:nvCxnSpPr>
        <p:spPr bwMode="auto">
          <a:xfrm flipH="1">
            <a:off x="800100" y="2470150"/>
            <a:ext cx="296863" cy="1588"/>
          </a:xfrm>
          <a:prstGeom prst="straightConnector1">
            <a:avLst/>
          </a:prstGeom>
          <a:noFill/>
          <a:ln w="76200" cap="rnd">
            <a:solidFill>
              <a:schemeClr val="tx1"/>
            </a:solidFill>
            <a:miter lim="800000"/>
            <a:headEnd/>
            <a:tailEnd type="stealth" w="med" len="med"/>
          </a:ln>
          <a:extLst>
            <a:ext uri="{909E8E84-426E-40DD-AFC4-6F175D3DCCD1}">
              <a14:hiddenFill xmlns:a14="http://schemas.microsoft.com/office/drawing/2010/main">
                <a:noFill/>
              </a14:hiddenFill>
            </a:ext>
          </a:extLst>
        </p:spPr>
      </p:cxnSp>
      <p:cxnSp>
        <p:nvCxnSpPr>
          <p:cNvPr id="66572" name="Shape 251">
            <a:extLst>
              <a:ext uri="{FF2B5EF4-FFF2-40B4-BE49-F238E27FC236}">
                <a16:creationId xmlns:a16="http://schemas.microsoft.com/office/drawing/2014/main" id="{911473C4-DF4E-0428-1B97-486B484EE77B}"/>
              </a:ext>
            </a:extLst>
          </p:cNvPr>
          <p:cNvCxnSpPr>
            <a:cxnSpLocks noChangeShapeType="1"/>
          </p:cNvCxnSpPr>
          <p:nvPr/>
        </p:nvCxnSpPr>
        <p:spPr bwMode="auto">
          <a:xfrm rot="10800000" flipH="1">
            <a:off x="2130425" y="5010150"/>
            <a:ext cx="11113" cy="484188"/>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6573" name="Shape 252">
            <a:extLst>
              <a:ext uri="{FF2B5EF4-FFF2-40B4-BE49-F238E27FC236}">
                <a16:creationId xmlns:a16="http://schemas.microsoft.com/office/drawing/2014/main" id="{1032FDBB-D8EC-5C63-4AD8-F46477E7D5D6}"/>
              </a:ext>
            </a:extLst>
          </p:cNvPr>
          <p:cNvCxnSpPr>
            <a:cxnSpLocks noChangeShapeType="1"/>
          </p:cNvCxnSpPr>
          <p:nvPr/>
        </p:nvCxnSpPr>
        <p:spPr bwMode="auto">
          <a:xfrm rot="10800000">
            <a:off x="796925" y="2505075"/>
            <a:ext cx="28575" cy="2574925"/>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66574" name="Shape 253">
            <a:extLst>
              <a:ext uri="{FF2B5EF4-FFF2-40B4-BE49-F238E27FC236}">
                <a16:creationId xmlns:a16="http://schemas.microsoft.com/office/drawing/2014/main" id="{23E4EBD2-86A7-671A-0FC7-35582C6E8E9C}"/>
              </a:ext>
            </a:extLst>
          </p:cNvPr>
          <p:cNvCxnSpPr>
            <a:cxnSpLocks noChangeShapeType="1"/>
          </p:cNvCxnSpPr>
          <p:nvPr/>
        </p:nvCxnSpPr>
        <p:spPr bwMode="auto">
          <a:xfrm>
            <a:off x="812800" y="5022850"/>
            <a:ext cx="1314450" cy="0"/>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sp>
        <p:nvSpPr>
          <p:cNvPr id="66575" name="Shape 254">
            <a:extLst>
              <a:ext uri="{FF2B5EF4-FFF2-40B4-BE49-F238E27FC236}">
                <a16:creationId xmlns:a16="http://schemas.microsoft.com/office/drawing/2014/main" id="{0710498D-C246-324F-A81F-7E4FA342E470}"/>
              </a:ext>
            </a:extLst>
          </p:cNvPr>
          <p:cNvSpPr txBox="1">
            <a:spLocks noChangeArrowheads="1"/>
          </p:cNvSpPr>
          <p:nvPr/>
        </p:nvSpPr>
        <p:spPr bwMode="auto">
          <a:xfrm>
            <a:off x="407988" y="1900238"/>
            <a:ext cx="542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No</a:t>
            </a:r>
          </a:p>
        </p:txBody>
      </p:sp>
      <p:sp>
        <p:nvSpPr>
          <p:cNvPr id="255" name="Shape 255">
            <a:extLst>
              <a:ext uri="{FF2B5EF4-FFF2-40B4-BE49-F238E27FC236}">
                <a16:creationId xmlns:a16="http://schemas.microsoft.com/office/drawing/2014/main" id="{E478F52E-E661-472E-A58D-D20768FB7D0C}"/>
              </a:ext>
            </a:extLst>
          </p:cNvPr>
          <p:cNvSpPr txBox="1"/>
          <p:nvPr/>
        </p:nvSpPr>
        <p:spPr>
          <a:xfrm>
            <a:off x="1047750" y="54721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print('Dry off!')</a:t>
            </a:r>
          </a:p>
        </p:txBody>
      </p:sp>
      <p:sp>
        <p:nvSpPr>
          <p:cNvPr id="66577" name="Shape 256">
            <a:extLst>
              <a:ext uri="{FF2B5EF4-FFF2-40B4-BE49-F238E27FC236}">
                <a16:creationId xmlns:a16="http://schemas.microsoft.com/office/drawing/2014/main" id="{3CB8BF54-B641-C5D9-5042-6176FC188263}"/>
              </a:ext>
            </a:extLst>
          </p:cNvPr>
          <p:cNvSpPr txBox="1">
            <a:spLocks noChangeArrowheads="1"/>
          </p:cNvSpPr>
          <p:nvPr/>
        </p:nvSpPr>
        <p:spPr bwMode="auto">
          <a:xfrm>
            <a:off x="3494088" y="1900238"/>
            <a:ext cx="8064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a:latin typeface="Arial" panose="020B0604020202020204" pitchFamily="34" charset="0"/>
                <a:cs typeface="Arial" panose="020B0604020202020204" pitchFamily="34" charset="0"/>
                <a:sym typeface="Cabin"/>
              </a:rPr>
              <a:t>Yes</a:t>
            </a:r>
          </a:p>
        </p:txBody>
      </p:sp>
      <p:sp>
        <p:nvSpPr>
          <p:cNvPr id="257" name="Shape 257">
            <a:extLst>
              <a:ext uri="{FF2B5EF4-FFF2-40B4-BE49-F238E27FC236}">
                <a16:creationId xmlns:a16="http://schemas.microsoft.com/office/drawing/2014/main" id="{213560DD-BA24-4E4A-A01E-4D2E8B6F2B40}"/>
              </a:ext>
            </a:extLst>
          </p:cNvPr>
          <p:cNvSpPr txBox="1"/>
          <p:nvPr/>
        </p:nvSpPr>
        <p:spPr>
          <a:xfrm>
            <a:off x="1047750" y="1014413"/>
            <a:ext cx="2190750"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n = 0</a:t>
            </a:r>
          </a:p>
        </p:txBody>
      </p:sp>
      <p:sp>
        <p:nvSpPr>
          <p:cNvPr id="258" name="Shape 258">
            <a:extLst>
              <a:ext uri="{FF2B5EF4-FFF2-40B4-BE49-F238E27FC236}">
                <a16:creationId xmlns:a16="http://schemas.microsoft.com/office/drawing/2014/main" id="{E9D395A9-A474-479F-B3DE-C21C80751861}"/>
              </a:ext>
            </a:extLst>
          </p:cNvPr>
          <p:cNvSpPr txBox="1"/>
          <p:nvPr/>
        </p:nvSpPr>
        <p:spPr>
          <a:xfrm>
            <a:off x="2554288" y="2947988"/>
            <a:ext cx="2524125" cy="560387"/>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print('Lather')</a:t>
            </a:r>
          </a:p>
        </p:txBody>
      </p:sp>
      <p:sp>
        <p:nvSpPr>
          <p:cNvPr id="248" name="Shape 248">
            <a:extLst>
              <a:ext uri="{FF2B5EF4-FFF2-40B4-BE49-F238E27FC236}">
                <a16:creationId xmlns:a16="http://schemas.microsoft.com/office/drawing/2014/main" id="{E4AC7492-3DDE-40AD-BA94-F76797A7CCEE}"/>
              </a:ext>
            </a:extLst>
          </p:cNvPr>
          <p:cNvSpPr txBox="1"/>
          <p:nvPr/>
        </p:nvSpPr>
        <p:spPr>
          <a:xfrm>
            <a:off x="2540000" y="3862388"/>
            <a:ext cx="2538413"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dirty="0">
                <a:latin typeface="Arial" charset="0"/>
                <a:ea typeface="Arial" charset="0"/>
                <a:cs typeface="Arial" charset="0"/>
                <a:sym typeface="Cabin"/>
              </a:rPr>
              <a:t>print('Rinse')</a:t>
            </a:r>
          </a:p>
        </p:txBody>
      </p:sp>
      <p:sp>
        <p:nvSpPr>
          <p:cNvPr id="66581" name="Shape 259">
            <a:extLst>
              <a:ext uri="{FF2B5EF4-FFF2-40B4-BE49-F238E27FC236}">
                <a16:creationId xmlns:a16="http://schemas.microsoft.com/office/drawing/2014/main" id="{1E139262-F210-D781-46CB-E3BDB7FC4A21}"/>
              </a:ext>
            </a:extLst>
          </p:cNvPr>
          <p:cNvSpPr txBox="1">
            <a:spLocks noChangeArrowheads="1"/>
          </p:cNvSpPr>
          <p:nvPr/>
        </p:nvSpPr>
        <p:spPr bwMode="auto">
          <a:xfrm>
            <a:off x="5684043" y="5322888"/>
            <a:ext cx="4727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00FF"/>
              </a:buClr>
              <a:buSzPct val="25000"/>
              <a:buFontTx/>
              <a:buNone/>
            </a:pPr>
            <a:r>
              <a:rPr lang="en-US" altLang="en-US" sz="3200" dirty="0">
                <a:solidFill>
                  <a:srgbClr val="FF0000"/>
                </a:solidFill>
                <a:latin typeface="Arial" panose="020B0604020202020204" pitchFamily="34" charset="0"/>
                <a:cs typeface="Arial" panose="020B0604020202020204" pitchFamily="34" charset="0"/>
                <a:sym typeface="Cabin"/>
              </a:rPr>
              <a:t>What is this loop doing?</a:t>
            </a:r>
          </a:p>
        </p:txBody>
      </p:sp>
      <p:cxnSp>
        <p:nvCxnSpPr>
          <p:cNvPr id="66582" name="Shape 260">
            <a:extLst>
              <a:ext uri="{FF2B5EF4-FFF2-40B4-BE49-F238E27FC236}">
                <a16:creationId xmlns:a16="http://schemas.microsoft.com/office/drawing/2014/main" id="{DE5C224D-709B-D12C-2125-252A1BAF17F1}"/>
              </a:ext>
            </a:extLst>
          </p:cNvPr>
          <p:cNvCxnSpPr>
            <a:cxnSpLocks noChangeShapeType="1"/>
            <a:stCxn id="258" idx="2"/>
            <a:endCxn id="248" idx="0"/>
          </p:cNvCxnSpPr>
          <p:nvPr/>
        </p:nvCxnSpPr>
        <p:spPr bwMode="auto">
          <a:xfrm flipH="1">
            <a:off x="3808413" y="3508375"/>
            <a:ext cx="7937" cy="354013"/>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276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hape 290">
            <a:extLst>
              <a:ext uri="{FF2B5EF4-FFF2-40B4-BE49-F238E27FC236}">
                <a16:creationId xmlns:a16="http://schemas.microsoft.com/office/drawing/2014/main" id="{04E93077-292B-28A0-A1B2-BBC6174F0574}"/>
              </a:ext>
            </a:extLst>
          </p:cNvPr>
          <p:cNvSpPr>
            <a:spLocks noGrp="1" noChangeArrowheads="1"/>
          </p:cNvSpPr>
          <p:nvPr>
            <p:ph type="title"/>
          </p:nvPr>
        </p:nvSpPr>
        <p:spPr bwMode="auto">
          <a:xfrm>
            <a:off x="1192396" y="97658"/>
            <a:ext cx="10058400" cy="618304"/>
          </a:xfrm>
        </p:spPr>
        <p:txBody>
          <a:bodyPr wrap="square" lIns="28575" tIns="28575" rIns="28575" bIns="28575" numCol="1" anchorCtr="0" compatLnSpc="1">
            <a:prstTxWarp prst="textNoShape">
              <a:avLst/>
            </a:prstTxWarp>
            <a:normAutofit fontScale="90000"/>
          </a:bodyPr>
          <a:lstStyle/>
          <a:p>
            <a:pPr algn="ctr" eaLnBrk="1" hangingPunct="1">
              <a:lnSpc>
                <a:spcPct val="100000"/>
              </a:lnSpc>
              <a:buClr>
                <a:srgbClr val="FFFF00"/>
              </a:buClr>
              <a:buSzPct val="25000"/>
            </a:pPr>
            <a:r>
              <a:rPr lang="en-IN" sz="5400" b="1" dirty="0">
                <a:solidFill>
                  <a:schemeClr val="tx1"/>
                </a:solidFill>
              </a:rPr>
              <a:t>Example 3</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291" name="Shape 291">
            <a:extLst>
              <a:ext uri="{FF2B5EF4-FFF2-40B4-BE49-F238E27FC236}">
                <a16:creationId xmlns:a16="http://schemas.microsoft.com/office/drawing/2014/main" id="{70813E95-3AE5-4104-A4EC-CAAB1E559E0C}"/>
              </a:ext>
            </a:extLst>
          </p:cNvPr>
          <p:cNvSpPr txBox="1"/>
          <p:nvPr/>
        </p:nvSpPr>
        <p:spPr>
          <a:xfrm>
            <a:off x="272541" y="690506"/>
            <a:ext cx="7551705" cy="5832064"/>
          </a:xfrm>
          <a:prstGeom prst="rect">
            <a:avLst/>
          </a:prstGeom>
          <a:noFill/>
          <a:ln>
            <a:noFill/>
          </a:ln>
        </p:spPr>
        <p:txBody>
          <a:bodyPr lIns="0" tIns="0" rIns="0" bIns="0" anchor="ctr"/>
          <a:lstStyle/>
          <a:p>
            <a:pPr eaLnBrk="1" fontAlgn="auto" hangingPunct="1">
              <a:spcBef>
                <a:spcPts val="0"/>
              </a:spcBef>
              <a:spcAft>
                <a:spcPts val="0"/>
              </a:spcAft>
              <a:buClr>
                <a:schemeClr val="lt1"/>
              </a:buClr>
              <a:buSzPct val="25000"/>
              <a:defRPr/>
            </a:pPr>
            <a:r>
              <a:rPr lang="en-US" sz="2800" b="1" dirty="0">
                <a:latin typeface="Courier"/>
                <a:ea typeface="Courier"/>
                <a:cs typeface="Courier"/>
                <a:sym typeface="Courier New"/>
              </a:rPr>
              <a:t>x = 5</a:t>
            </a: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if x == 5 : </a:t>
            </a:r>
          </a:p>
          <a:p>
            <a:pPr eaLnBrk="1" fontAlgn="auto" hangingPunct="1">
              <a:spcBef>
                <a:spcPts val="0"/>
              </a:spcBef>
              <a:spcAft>
                <a:spcPts val="0"/>
              </a:spcAft>
              <a:buClr>
                <a:srgbClr val="00FF00"/>
              </a:buClr>
              <a:buSzPct val="25000"/>
              <a:defRPr/>
            </a:pPr>
            <a:r>
              <a:rPr lang="en-US" sz="2800" b="1" dirty="0">
                <a:latin typeface="Courier"/>
                <a:ea typeface="Courier"/>
                <a:cs typeface="Courier"/>
                <a:sym typeface="Courier New"/>
              </a:rPr>
              <a:t>    print('Equals 5')</a:t>
            </a:r>
          </a:p>
          <a:p>
            <a:pPr eaLnBrk="1" fontAlgn="auto" hangingPunct="1">
              <a:spcBef>
                <a:spcPts val="0"/>
              </a:spcBef>
              <a:spcAft>
                <a:spcPts val="0"/>
              </a:spcAft>
              <a:buClr>
                <a:srgbClr val="FF00FF"/>
              </a:buClr>
              <a:buSzPct val="25000"/>
              <a:defRPr/>
            </a:pPr>
            <a:r>
              <a:rPr lang="en-US" sz="2800" b="1" dirty="0">
                <a:latin typeface="Courier"/>
                <a:ea typeface="Courier"/>
                <a:cs typeface="Courier"/>
                <a:sym typeface="Courier New"/>
              </a:rPr>
              <a:t>if x &gt; 4 : </a:t>
            </a:r>
          </a:p>
          <a:p>
            <a:pPr eaLnBrk="1" fontAlgn="auto" hangingPunct="1">
              <a:spcBef>
                <a:spcPts val="0"/>
              </a:spcBef>
              <a:spcAft>
                <a:spcPts val="0"/>
              </a:spcAft>
              <a:buClr>
                <a:srgbClr val="FF00FF"/>
              </a:buClr>
              <a:buSzPct val="25000"/>
              <a:defRPr/>
            </a:pPr>
            <a:r>
              <a:rPr lang="en-US" sz="2800" b="1" dirty="0">
                <a:latin typeface="Courier"/>
                <a:ea typeface="Courier"/>
                <a:cs typeface="Courier"/>
                <a:sym typeface="Courier New"/>
              </a:rPr>
              <a:t>   print('Greater than 4')</a:t>
            </a:r>
          </a:p>
          <a:p>
            <a:pPr eaLnBrk="1" fontAlgn="auto" hangingPunct="1">
              <a:spcBef>
                <a:spcPts val="0"/>
              </a:spcBef>
              <a:spcAft>
                <a:spcPts val="0"/>
              </a:spcAft>
              <a:buClr>
                <a:srgbClr val="FF7F00"/>
              </a:buClr>
              <a:buSzPct val="25000"/>
              <a:defRPr/>
            </a:pPr>
            <a:r>
              <a:rPr lang="en-US" sz="2800" b="1" dirty="0">
                <a:latin typeface="Courier"/>
                <a:ea typeface="Courier"/>
                <a:cs typeface="Courier"/>
                <a:sym typeface="Courier New"/>
              </a:rPr>
              <a:t>if  x &gt; 5 :</a:t>
            </a:r>
          </a:p>
          <a:p>
            <a:pPr eaLnBrk="1" fontAlgn="auto" hangingPunct="1">
              <a:spcBef>
                <a:spcPts val="0"/>
              </a:spcBef>
              <a:spcAft>
                <a:spcPts val="0"/>
              </a:spcAft>
              <a:buClr>
                <a:srgbClr val="FF7F00"/>
              </a:buClr>
              <a:buSzPct val="25000"/>
              <a:defRPr/>
            </a:pPr>
            <a:r>
              <a:rPr lang="en-US" sz="2800" b="1" dirty="0">
                <a:latin typeface="Courier"/>
                <a:ea typeface="Courier"/>
                <a:cs typeface="Courier"/>
                <a:sym typeface="Courier New"/>
              </a:rPr>
              <a:t>    print('Greater than 5')</a:t>
            </a:r>
          </a:p>
          <a:p>
            <a:pPr eaLnBrk="1" fontAlgn="auto" hangingPunct="1">
              <a:spcBef>
                <a:spcPts val="0"/>
              </a:spcBef>
              <a:spcAft>
                <a:spcPts val="0"/>
              </a:spcAft>
              <a:buClr>
                <a:srgbClr val="FF0000"/>
              </a:buClr>
              <a:buSzPct val="25000"/>
              <a:defRPr/>
            </a:pPr>
            <a:r>
              <a:rPr lang="en-US" sz="2800" b="1" dirty="0">
                <a:latin typeface="Courier"/>
                <a:ea typeface="Courier"/>
                <a:cs typeface="Courier"/>
                <a:sym typeface="Courier New"/>
              </a:rPr>
              <a:t>if x &gt; 6 : print(‘Greater than 6')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if x &lt;= 5 :</a:t>
            </a:r>
          </a:p>
          <a:p>
            <a:pPr eaLnBrk="1" fontAlgn="auto" hangingPunct="1">
              <a:spcBef>
                <a:spcPts val="0"/>
              </a:spcBef>
              <a:spcAft>
                <a:spcPts val="0"/>
              </a:spcAft>
              <a:buClr>
                <a:srgbClr val="FFFF00"/>
              </a:buClr>
              <a:buSzPct val="25000"/>
              <a:defRPr/>
            </a:pPr>
            <a:r>
              <a:rPr lang="en-US" sz="2800" b="1" dirty="0">
                <a:latin typeface="Courier"/>
                <a:ea typeface="Courier"/>
                <a:cs typeface="Courier"/>
                <a:sym typeface="Courier New"/>
              </a:rPr>
              <a:t>    print('Less than or Equals 5')</a:t>
            </a:r>
          </a:p>
          <a:p>
            <a:pPr eaLnBrk="1" fontAlgn="auto" hangingPunct="1">
              <a:spcBef>
                <a:spcPts val="0"/>
              </a:spcBef>
              <a:spcAft>
                <a:spcPts val="0"/>
              </a:spcAft>
              <a:buClr>
                <a:srgbClr val="00FFFF"/>
              </a:buClr>
              <a:buSzPct val="25000"/>
              <a:defRPr/>
            </a:pPr>
            <a:r>
              <a:rPr lang="en-US" sz="2800" b="1" dirty="0">
                <a:latin typeface="Courier"/>
                <a:ea typeface="Courier"/>
                <a:cs typeface="Courier"/>
                <a:sym typeface="Courier New"/>
              </a:rPr>
              <a:t>if x != 6 :</a:t>
            </a:r>
          </a:p>
          <a:p>
            <a:pPr eaLnBrk="1" fontAlgn="auto" hangingPunct="1">
              <a:spcBef>
                <a:spcPts val="0"/>
              </a:spcBef>
              <a:spcAft>
                <a:spcPts val="0"/>
              </a:spcAft>
              <a:buClr>
                <a:srgbClr val="00FFFF"/>
              </a:buClr>
              <a:buSzPct val="25000"/>
              <a:defRPr/>
            </a:pPr>
            <a:r>
              <a:rPr lang="en-US" sz="2800" b="1" dirty="0">
                <a:latin typeface="Courier"/>
                <a:ea typeface="Courier"/>
                <a:cs typeface="Courier"/>
                <a:sym typeface="Courier New"/>
              </a:rPr>
              <a:t>    print('Not equal 6')</a:t>
            </a:r>
          </a:p>
        </p:txBody>
      </p:sp>
      <p:sp>
        <p:nvSpPr>
          <p:cNvPr id="16388" name="Shape 292">
            <a:extLst>
              <a:ext uri="{FF2B5EF4-FFF2-40B4-BE49-F238E27FC236}">
                <a16:creationId xmlns:a16="http://schemas.microsoft.com/office/drawing/2014/main" id="{80E2F504-4174-6EB0-503E-06FDB929A715}"/>
              </a:ext>
            </a:extLst>
          </p:cNvPr>
          <p:cNvSpPr txBox="1">
            <a:spLocks noChangeArrowheads="1"/>
          </p:cNvSpPr>
          <p:nvPr/>
        </p:nvSpPr>
        <p:spPr bwMode="auto">
          <a:xfrm>
            <a:off x="8125070" y="1477962"/>
            <a:ext cx="406693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50000"/>
              </a:lnSpc>
              <a:spcBef>
                <a:spcPct val="0"/>
              </a:spcBef>
              <a:buClr>
                <a:srgbClr val="00FF00"/>
              </a:buClr>
              <a:buSzPct val="25000"/>
              <a:buFontTx/>
              <a:buNone/>
            </a:pPr>
            <a:r>
              <a:rPr lang="en-US" altLang="en-US" sz="2700" b="1" u="sng" dirty="0">
                <a:latin typeface="Arial" panose="020B0604020202020204" pitchFamily="34" charset="0"/>
                <a:cs typeface="Arial" panose="020B0604020202020204" pitchFamily="34" charset="0"/>
                <a:sym typeface="Cabin"/>
              </a:rPr>
              <a:t>OUTPUT</a:t>
            </a:r>
          </a:p>
          <a:p>
            <a:pPr eaLnBrk="1" hangingPunct="1">
              <a:lnSpc>
                <a:spcPct val="150000"/>
              </a:lnSpc>
              <a:spcBef>
                <a:spcPct val="0"/>
              </a:spcBef>
              <a:buClr>
                <a:srgbClr val="00FF00"/>
              </a:buClr>
              <a:buSzPct val="25000"/>
              <a:buFontTx/>
              <a:buNone/>
            </a:pPr>
            <a:r>
              <a:rPr lang="en-US" altLang="en-US" sz="2700" b="1" dirty="0">
                <a:latin typeface="Arial" panose="020B0604020202020204" pitchFamily="34" charset="0"/>
                <a:cs typeface="Arial" panose="020B0604020202020204" pitchFamily="34" charset="0"/>
                <a:sym typeface="Cabin"/>
              </a:rPr>
              <a:t>Equals 5</a:t>
            </a:r>
          </a:p>
          <a:p>
            <a:pPr eaLnBrk="1" hangingPunct="1">
              <a:lnSpc>
                <a:spcPct val="150000"/>
              </a:lnSpc>
              <a:spcBef>
                <a:spcPct val="0"/>
              </a:spcBef>
              <a:buClr>
                <a:srgbClr val="FF00FF"/>
              </a:buClr>
              <a:buSzPct val="25000"/>
              <a:buFontTx/>
              <a:buNone/>
            </a:pPr>
            <a:r>
              <a:rPr lang="en-US" altLang="en-US" sz="2700" b="1" dirty="0">
                <a:latin typeface="Arial" panose="020B0604020202020204" pitchFamily="34" charset="0"/>
                <a:cs typeface="Arial" panose="020B0604020202020204" pitchFamily="34" charset="0"/>
                <a:sym typeface="Cabin"/>
              </a:rPr>
              <a:t>Greater than 4</a:t>
            </a:r>
          </a:p>
          <a:p>
            <a:pPr eaLnBrk="1" hangingPunct="1">
              <a:lnSpc>
                <a:spcPct val="150000"/>
              </a:lnSpc>
              <a:spcBef>
                <a:spcPct val="0"/>
              </a:spcBef>
              <a:buClr>
                <a:srgbClr val="FFFF00"/>
              </a:buClr>
              <a:buSzPct val="25000"/>
              <a:buFontTx/>
              <a:buNone/>
            </a:pPr>
            <a:r>
              <a:rPr lang="en-US" altLang="en-US" sz="2700" b="1" dirty="0">
                <a:latin typeface="Arial" panose="020B0604020202020204" pitchFamily="34" charset="0"/>
                <a:cs typeface="Arial" panose="020B0604020202020204" pitchFamily="34" charset="0"/>
                <a:sym typeface="Cabin"/>
              </a:rPr>
              <a:t>Less than or Equals 5</a:t>
            </a:r>
          </a:p>
          <a:p>
            <a:pPr eaLnBrk="1" hangingPunct="1">
              <a:lnSpc>
                <a:spcPct val="150000"/>
              </a:lnSpc>
              <a:spcBef>
                <a:spcPct val="0"/>
              </a:spcBef>
              <a:buClr>
                <a:srgbClr val="00FFFF"/>
              </a:buClr>
              <a:buSzPct val="25000"/>
              <a:buFontTx/>
              <a:buNone/>
            </a:pPr>
            <a:r>
              <a:rPr lang="en-US" altLang="en-US" sz="2700" b="1" dirty="0">
                <a:latin typeface="Arial" panose="020B0604020202020204" pitchFamily="34" charset="0"/>
                <a:cs typeface="Arial" panose="020B0604020202020204" pitchFamily="34" charset="0"/>
                <a:sym typeface="Cabin"/>
              </a:rPr>
              <a:t>Not equal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p:bldP spid="1638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FF0000"/>
                </a:solidFill>
              </a:rPr>
              <a:t>Summary </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GB" b="1" i="1" dirty="0"/>
              <a:t>break</a:t>
            </a:r>
            <a:r>
              <a:rPr lang="en-GB" dirty="0"/>
              <a:t> </a:t>
            </a:r>
          </a:p>
          <a:p>
            <a:pPr lvl="1" algn="just"/>
            <a:r>
              <a:rPr lang="en-GB" dirty="0"/>
              <a:t>Jumps out of the closest enclosing loop </a:t>
            </a:r>
          </a:p>
          <a:p>
            <a:pPr algn="just"/>
            <a:r>
              <a:rPr lang="en-GB" b="1" i="1" dirty="0"/>
              <a:t>continue</a:t>
            </a:r>
            <a:r>
              <a:rPr lang="en-GB" dirty="0"/>
              <a:t> </a:t>
            </a:r>
          </a:p>
          <a:p>
            <a:pPr lvl="1" algn="just"/>
            <a:r>
              <a:rPr lang="en-GB" dirty="0"/>
              <a:t>Jumps to the top of the closest enclosing loop</a:t>
            </a:r>
          </a:p>
          <a:p>
            <a:pPr algn="just"/>
            <a:r>
              <a:rPr lang="en-GB" b="1" i="1" dirty="0"/>
              <a:t>pass</a:t>
            </a:r>
            <a:r>
              <a:rPr lang="en-GB" dirty="0"/>
              <a:t> </a:t>
            </a:r>
          </a:p>
          <a:p>
            <a:pPr lvl="1" algn="just"/>
            <a:r>
              <a:rPr lang="en-GB" dirty="0"/>
              <a:t>Does nothing at all: it’s an empty statement placeholder </a:t>
            </a:r>
          </a:p>
        </p:txBody>
      </p:sp>
    </p:spTree>
    <p:extLst>
      <p:ext uri="{BB962C8B-B14F-4D97-AF65-F5344CB8AC3E}">
        <p14:creationId xmlns:p14="http://schemas.microsoft.com/office/powerpoint/2010/main" val="54682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C83A-D8A0-583B-1F34-00450952819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AF6DB55-2785-F265-5164-79E8BB87209B}"/>
              </a:ext>
            </a:extLst>
          </p:cNvPr>
          <p:cNvSpPr>
            <a:spLocks noGrp="1"/>
          </p:cNvSpPr>
          <p:nvPr>
            <p:ph idx="1"/>
          </p:nvPr>
        </p:nvSpPr>
        <p:spPr/>
        <p:txBody>
          <a:bodyPr/>
          <a:lstStyle/>
          <a:p>
            <a:r>
              <a:rPr lang="en-US" dirty="0"/>
              <a:t>List of months: January, February, March, April, May, June, July, August, September, October, November, December                                                                                                            </a:t>
            </a:r>
          </a:p>
          <a:p>
            <a:r>
              <a:rPr lang="en-US" dirty="0"/>
              <a:t>Input the name of Month: April                                                                                </a:t>
            </a:r>
          </a:p>
          <a:p>
            <a:r>
              <a:rPr lang="en-US" dirty="0"/>
              <a:t>No. of days: 30 days </a:t>
            </a:r>
            <a:endParaRPr lang="en-IN" dirty="0"/>
          </a:p>
        </p:txBody>
      </p:sp>
    </p:spTree>
    <p:extLst>
      <p:ext uri="{BB962C8B-B14F-4D97-AF65-F5344CB8AC3E}">
        <p14:creationId xmlns:p14="http://schemas.microsoft.com/office/powerpoint/2010/main" val="41432991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2DB176-87D9-D7C4-1A44-76E4C7AC71A0}"/>
              </a:ext>
            </a:extLst>
          </p:cNvPr>
          <p:cNvSpPr txBox="1"/>
          <p:nvPr/>
        </p:nvSpPr>
        <p:spPr>
          <a:xfrm>
            <a:off x="363894" y="304362"/>
            <a:ext cx="11299372" cy="5632311"/>
          </a:xfrm>
          <a:prstGeom prst="rect">
            <a:avLst/>
          </a:prstGeom>
          <a:noFill/>
        </p:spPr>
        <p:txBody>
          <a:bodyPr wrap="square">
            <a:spAutoFit/>
          </a:bodyPr>
          <a:lstStyle/>
          <a:p>
            <a:r>
              <a:rPr lang="en-US" dirty="0"/>
              <a:t># Display a list of months to the user</a:t>
            </a:r>
          </a:p>
          <a:p>
            <a:endParaRPr lang="en-US" dirty="0"/>
          </a:p>
          <a:p>
            <a:r>
              <a:rPr lang="en-US" dirty="0"/>
              <a:t>print("List of months: January, February, March, April, May, June, July, August, September, October, November, December")</a:t>
            </a:r>
          </a:p>
          <a:p>
            <a:endParaRPr lang="en-US" dirty="0"/>
          </a:p>
          <a:p>
            <a:r>
              <a:rPr lang="en-US" dirty="0"/>
              <a:t># Request input from the user to enter the name of a month and assign it to the variable '</a:t>
            </a:r>
            <a:r>
              <a:rPr lang="en-US" dirty="0" err="1"/>
              <a:t>month_name</a:t>
            </a:r>
            <a:r>
              <a:rPr lang="en-US" dirty="0"/>
              <a:t>’</a:t>
            </a:r>
          </a:p>
          <a:p>
            <a:endParaRPr lang="en-US" dirty="0"/>
          </a:p>
          <a:p>
            <a:r>
              <a:rPr lang="en-US" dirty="0" err="1"/>
              <a:t>month_name</a:t>
            </a:r>
            <a:r>
              <a:rPr lang="en-US" dirty="0"/>
              <a:t> = input("Input the name of Month: ")</a:t>
            </a:r>
          </a:p>
          <a:p>
            <a:endParaRPr lang="en-US" dirty="0"/>
          </a:p>
          <a:p>
            <a:r>
              <a:rPr lang="en-US" dirty="0"/>
              <a:t># Check the input '</a:t>
            </a:r>
            <a:r>
              <a:rPr lang="en-US" dirty="0" err="1"/>
              <a:t>month_name</a:t>
            </a:r>
            <a:r>
              <a:rPr lang="en-US" dirty="0"/>
              <a:t>' and provide the number of days based on the entered month</a:t>
            </a:r>
          </a:p>
          <a:p>
            <a:endParaRPr lang="en-US" dirty="0"/>
          </a:p>
          <a:p>
            <a:r>
              <a:rPr lang="en-US" dirty="0"/>
              <a:t>if </a:t>
            </a:r>
            <a:r>
              <a:rPr lang="en-US" dirty="0" err="1"/>
              <a:t>month_name</a:t>
            </a:r>
            <a:r>
              <a:rPr lang="en-US" dirty="0"/>
              <a:t> == "February":</a:t>
            </a:r>
          </a:p>
          <a:p>
            <a:r>
              <a:rPr lang="en-US" dirty="0"/>
              <a:t>    print("No. of days: 28/29 days")  # Display the number of days in February (28 or 29 days for leap years)</a:t>
            </a:r>
          </a:p>
          <a:p>
            <a:r>
              <a:rPr lang="en-US" dirty="0" err="1"/>
              <a:t>elif</a:t>
            </a:r>
            <a:r>
              <a:rPr lang="en-US" dirty="0"/>
              <a:t> </a:t>
            </a:r>
            <a:r>
              <a:rPr lang="en-US" dirty="0" err="1"/>
              <a:t>month_name</a:t>
            </a:r>
            <a:r>
              <a:rPr lang="en-US" dirty="0"/>
              <a:t> in ("April", "June", "September", "November"):</a:t>
            </a:r>
          </a:p>
          <a:p>
            <a:r>
              <a:rPr lang="en-US" dirty="0"/>
              <a:t>    print("No. of days: 30 days")  # Display the number of days for months having 30 days</a:t>
            </a:r>
          </a:p>
          <a:p>
            <a:r>
              <a:rPr lang="en-US" dirty="0" err="1"/>
              <a:t>elif</a:t>
            </a:r>
            <a:r>
              <a:rPr lang="en-US" dirty="0"/>
              <a:t> </a:t>
            </a:r>
            <a:r>
              <a:rPr lang="en-US" dirty="0" err="1"/>
              <a:t>month_name</a:t>
            </a:r>
            <a:r>
              <a:rPr lang="en-US" dirty="0"/>
              <a:t> in ("January", "March", "May", "July", "August", "October", "December"):</a:t>
            </a:r>
          </a:p>
          <a:p>
            <a:r>
              <a:rPr lang="en-US" dirty="0"/>
              <a:t>    print("No. of days: 31 days")  # Display the number of days for months having 31 days</a:t>
            </a:r>
          </a:p>
          <a:p>
            <a:r>
              <a:rPr lang="en-US" dirty="0"/>
              <a:t>else:</a:t>
            </a:r>
          </a:p>
          <a:p>
            <a:r>
              <a:rPr lang="en-US" dirty="0"/>
              <a:t>    print("Wrong month name")  # If the entered month name doesn't match any of the above conditions, display an error message </a:t>
            </a:r>
          </a:p>
        </p:txBody>
      </p:sp>
    </p:spTree>
    <p:extLst>
      <p:ext uri="{BB962C8B-B14F-4D97-AF65-F5344CB8AC3E}">
        <p14:creationId xmlns:p14="http://schemas.microsoft.com/office/powerpoint/2010/main" val="39537341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6B72-040C-C229-DB97-B3E70034FBAF}"/>
              </a:ext>
            </a:extLst>
          </p:cNvPr>
          <p:cNvSpPr>
            <a:spLocks noGrp="1"/>
          </p:cNvSpPr>
          <p:nvPr>
            <p:ph type="title"/>
          </p:nvPr>
        </p:nvSpPr>
        <p:spPr/>
        <p:txBody>
          <a:bodyPr/>
          <a:lstStyle/>
          <a:p>
            <a:r>
              <a:rPr lang="en-US" dirty="0"/>
              <a:t>Fibonacci series</a:t>
            </a:r>
            <a:endParaRPr lang="en-IN" dirty="0"/>
          </a:p>
        </p:txBody>
      </p:sp>
      <p:sp>
        <p:nvSpPr>
          <p:cNvPr id="3" name="Content Placeholder 2">
            <a:extLst>
              <a:ext uri="{FF2B5EF4-FFF2-40B4-BE49-F238E27FC236}">
                <a16:creationId xmlns:a16="http://schemas.microsoft.com/office/drawing/2014/main" id="{3DC1B9A1-895F-7A92-A4D8-A3CC8CCB7D81}"/>
              </a:ext>
            </a:extLst>
          </p:cNvPr>
          <p:cNvSpPr>
            <a:spLocks noGrp="1"/>
          </p:cNvSpPr>
          <p:nvPr>
            <p:ph idx="1"/>
          </p:nvPr>
        </p:nvSpPr>
        <p:spPr>
          <a:xfrm>
            <a:off x="1069848" y="1576873"/>
            <a:ext cx="10058400" cy="4973217"/>
          </a:xfrm>
        </p:spPr>
        <p:txBody>
          <a:bodyPr>
            <a:normAutofit fontScale="92500" lnSpcReduction="20000"/>
          </a:bodyPr>
          <a:lstStyle/>
          <a:p>
            <a:pPr marL="0" indent="0">
              <a:buNone/>
            </a:pPr>
            <a:r>
              <a:rPr lang="en-IN" sz="2400" dirty="0"/>
              <a:t>n = 10</a:t>
            </a:r>
          </a:p>
          <a:p>
            <a:pPr marL="0" indent="0">
              <a:buNone/>
            </a:pPr>
            <a:r>
              <a:rPr lang="en-IN" sz="2400" dirty="0"/>
              <a:t>num1 = 0</a:t>
            </a:r>
          </a:p>
          <a:p>
            <a:pPr marL="0" indent="0">
              <a:buNone/>
            </a:pPr>
            <a:r>
              <a:rPr lang="en-IN" sz="2400" dirty="0"/>
              <a:t>num2 = 1</a:t>
            </a:r>
          </a:p>
          <a:p>
            <a:pPr marL="0" indent="0">
              <a:buNone/>
            </a:pPr>
            <a:r>
              <a:rPr lang="en-IN" sz="2400" dirty="0" err="1"/>
              <a:t>next_number</a:t>
            </a:r>
            <a:r>
              <a:rPr lang="en-IN" sz="2400" dirty="0"/>
              <a:t> = num2 </a:t>
            </a:r>
          </a:p>
          <a:p>
            <a:pPr marL="0" indent="0">
              <a:buNone/>
            </a:pPr>
            <a:r>
              <a:rPr lang="en-IN" sz="2400" dirty="0"/>
              <a:t>count = 1</a:t>
            </a:r>
          </a:p>
          <a:p>
            <a:pPr marL="0" indent="0">
              <a:buNone/>
            </a:pPr>
            <a:endParaRPr lang="en-IN" sz="2400" dirty="0"/>
          </a:p>
          <a:p>
            <a:pPr marL="0" indent="0">
              <a:buNone/>
            </a:pPr>
            <a:r>
              <a:rPr lang="en-IN" sz="2400" dirty="0"/>
              <a:t>while count &lt;= n:</a:t>
            </a:r>
          </a:p>
          <a:p>
            <a:pPr marL="0" indent="0">
              <a:buNone/>
            </a:pPr>
            <a:r>
              <a:rPr lang="en-IN" sz="2400" dirty="0"/>
              <a:t>	print(</a:t>
            </a:r>
            <a:r>
              <a:rPr lang="en-IN" sz="2400" dirty="0" err="1"/>
              <a:t>next_number</a:t>
            </a:r>
            <a:r>
              <a:rPr lang="en-IN" sz="2400" dirty="0"/>
              <a:t>, end=" ")</a:t>
            </a:r>
          </a:p>
          <a:p>
            <a:pPr marL="0" indent="0">
              <a:buNone/>
            </a:pPr>
            <a:r>
              <a:rPr lang="en-IN" sz="2400" dirty="0"/>
              <a:t>	count += 1</a:t>
            </a:r>
          </a:p>
          <a:p>
            <a:pPr marL="0" indent="0">
              <a:buNone/>
            </a:pPr>
            <a:r>
              <a:rPr lang="en-IN" sz="2400" dirty="0"/>
              <a:t>	num1, num2 = num2, </a:t>
            </a:r>
            <a:r>
              <a:rPr lang="en-IN" sz="2400" dirty="0" err="1"/>
              <a:t>next_number</a:t>
            </a:r>
            <a:endParaRPr lang="en-IN" sz="2400" dirty="0"/>
          </a:p>
          <a:p>
            <a:pPr marL="0" indent="0">
              <a:buNone/>
            </a:pPr>
            <a:r>
              <a:rPr lang="en-IN" sz="2400" dirty="0"/>
              <a:t>	</a:t>
            </a:r>
            <a:r>
              <a:rPr lang="en-IN" sz="2400" dirty="0" err="1"/>
              <a:t>next_number</a:t>
            </a:r>
            <a:r>
              <a:rPr lang="en-IN" sz="2400" dirty="0"/>
              <a:t> = num1 + num2</a:t>
            </a:r>
          </a:p>
          <a:p>
            <a:pPr marL="0" indent="0">
              <a:buNone/>
            </a:pPr>
            <a:r>
              <a:rPr lang="en-IN" sz="2400" dirty="0"/>
              <a:t>print()</a:t>
            </a:r>
          </a:p>
          <a:p>
            <a:endParaRPr lang="en-IN" dirty="0"/>
          </a:p>
        </p:txBody>
      </p:sp>
    </p:spTree>
    <p:extLst>
      <p:ext uri="{BB962C8B-B14F-4D97-AF65-F5344CB8AC3E}">
        <p14:creationId xmlns:p14="http://schemas.microsoft.com/office/powerpoint/2010/main" val="327796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99B0-FF28-D752-0D2E-6A9478697CA5}"/>
              </a:ext>
            </a:extLst>
          </p:cNvPr>
          <p:cNvSpPr>
            <a:spLocks noGrp="1"/>
          </p:cNvSpPr>
          <p:nvPr>
            <p:ph type="title"/>
          </p:nvPr>
        </p:nvSpPr>
        <p:spPr/>
        <p:txBody>
          <a:bodyPr/>
          <a:lstStyle/>
          <a:p>
            <a:r>
              <a:rPr lang="en-US" dirty="0"/>
              <a:t>Python program to find the factorial of a given number.</a:t>
            </a:r>
            <a:endParaRPr lang="en-IN" dirty="0"/>
          </a:p>
        </p:txBody>
      </p:sp>
      <p:sp>
        <p:nvSpPr>
          <p:cNvPr id="3" name="Content Placeholder 2">
            <a:extLst>
              <a:ext uri="{FF2B5EF4-FFF2-40B4-BE49-F238E27FC236}">
                <a16:creationId xmlns:a16="http://schemas.microsoft.com/office/drawing/2014/main" id="{85113ECF-C770-91D4-7D55-218D0F57C51C}"/>
              </a:ext>
            </a:extLst>
          </p:cNvPr>
          <p:cNvSpPr>
            <a:spLocks noGrp="1"/>
          </p:cNvSpPr>
          <p:nvPr>
            <p:ph idx="1"/>
          </p:nvPr>
        </p:nvSpPr>
        <p:spPr>
          <a:xfrm>
            <a:off x="1069848" y="2121407"/>
            <a:ext cx="10058400" cy="4391359"/>
          </a:xfrm>
        </p:spPr>
        <p:txBody>
          <a:bodyPr>
            <a:noAutofit/>
          </a:bodyPr>
          <a:lstStyle/>
          <a:p>
            <a:pPr marL="0" indent="0">
              <a:buNone/>
            </a:pPr>
            <a:r>
              <a:rPr lang="en-US" sz="2400" dirty="0"/>
              <a:t># given number</a:t>
            </a:r>
          </a:p>
          <a:p>
            <a:pPr marL="0" indent="0">
              <a:buNone/>
            </a:pPr>
            <a:r>
              <a:rPr lang="en-US" sz="2400" dirty="0" err="1"/>
              <a:t>given_number</a:t>
            </a:r>
            <a:r>
              <a:rPr lang="en-US" sz="2400" dirty="0"/>
              <a:t>= 5</a:t>
            </a:r>
          </a:p>
          <a:p>
            <a:pPr marL="0" indent="0">
              <a:buNone/>
            </a:pPr>
            <a:r>
              <a:rPr lang="en-US" sz="2400" dirty="0"/>
              <a:t>  # since 1 is a factor of all number set the factorial to 1</a:t>
            </a:r>
          </a:p>
          <a:p>
            <a:pPr marL="0" indent="0">
              <a:buNone/>
            </a:pPr>
            <a:r>
              <a:rPr lang="en-US" sz="2400" dirty="0"/>
              <a:t>factorial = 1</a:t>
            </a:r>
          </a:p>
          <a:p>
            <a:pPr marL="0" indent="0">
              <a:buNone/>
            </a:pPr>
            <a:r>
              <a:rPr lang="en-US" sz="2400" dirty="0"/>
              <a:t> # iterate till the given number</a:t>
            </a:r>
          </a:p>
          <a:p>
            <a:pPr marL="0" indent="0">
              <a:buNone/>
            </a:pPr>
            <a:r>
              <a:rPr lang="en-US" sz="2400" dirty="0"/>
              <a:t>for </a:t>
            </a:r>
            <a:r>
              <a:rPr lang="en-US" sz="2400" dirty="0" err="1"/>
              <a:t>i</a:t>
            </a:r>
            <a:r>
              <a:rPr lang="en-US" sz="2400" dirty="0"/>
              <a:t> in range(1, </a:t>
            </a:r>
            <a:r>
              <a:rPr lang="en-US" sz="2400" dirty="0" err="1"/>
              <a:t>given_number</a:t>
            </a:r>
            <a:r>
              <a:rPr lang="en-US" sz="2400" dirty="0"/>
              <a:t> + 1):</a:t>
            </a:r>
          </a:p>
          <a:p>
            <a:pPr marL="0" indent="0">
              <a:buNone/>
            </a:pPr>
            <a:r>
              <a:rPr lang="en-US" sz="2400" dirty="0"/>
              <a:t>    factorial = factorial * </a:t>
            </a:r>
            <a:r>
              <a:rPr lang="en-US" sz="2400" dirty="0" err="1"/>
              <a:t>i</a:t>
            </a:r>
            <a:endParaRPr lang="en-US" sz="2400" dirty="0"/>
          </a:p>
          <a:p>
            <a:pPr marL="0" indent="0">
              <a:buNone/>
            </a:pPr>
            <a:r>
              <a:rPr lang="en-US" sz="2400" dirty="0"/>
              <a:t> print("The factorial of ", </a:t>
            </a:r>
            <a:r>
              <a:rPr lang="en-US" sz="2400" dirty="0" err="1"/>
              <a:t>given_number</a:t>
            </a:r>
            <a:r>
              <a:rPr lang="en-US" sz="2400" dirty="0"/>
              <a:t>, " is ", factorial)</a:t>
            </a:r>
            <a:endParaRPr lang="en-IN" sz="2400" dirty="0"/>
          </a:p>
        </p:txBody>
      </p:sp>
    </p:spTree>
    <p:extLst>
      <p:ext uri="{BB962C8B-B14F-4D97-AF65-F5344CB8AC3E}">
        <p14:creationId xmlns:p14="http://schemas.microsoft.com/office/powerpoint/2010/main" val="221497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1055A0-9780-957D-A61D-2625B1AE9532}"/>
              </a:ext>
            </a:extLst>
          </p:cNvPr>
          <p:cNvSpPr txBox="1"/>
          <p:nvPr/>
        </p:nvSpPr>
        <p:spPr>
          <a:xfrm>
            <a:off x="774440" y="1348188"/>
            <a:ext cx="9146332" cy="2677656"/>
          </a:xfrm>
          <a:prstGeom prst="rect">
            <a:avLst/>
          </a:prstGeom>
          <a:noFill/>
        </p:spPr>
        <p:txBody>
          <a:bodyPr wrap="square">
            <a:spAutoFit/>
          </a:bodyPr>
          <a:lstStyle/>
          <a:p>
            <a:r>
              <a:rPr lang="en-US" sz="2800" dirty="0"/>
              <a:t>Write a Python code to check if the given </a:t>
            </a:r>
          </a:p>
          <a:p>
            <a:r>
              <a:rPr lang="en-US" sz="2800" dirty="0"/>
              <a:t>mobile number is valid or not. The conditions </a:t>
            </a:r>
          </a:p>
          <a:p>
            <a:r>
              <a:rPr lang="en-US" sz="2800" dirty="0"/>
              <a:t>to be satisfied for a mobile number are:</a:t>
            </a:r>
          </a:p>
          <a:p>
            <a:r>
              <a:rPr lang="en-US" sz="2800" dirty="0"/>
              <a:t>a) Number of characters must be 10</a:t>
            </a:r>
          </a:p>
          <a:p>
            <a:r>
              <a:rPr lang="en-US" sz="2800" dirty="0"/>
              <a:t>b) All characters must be digits and must not </a:t>
            </a:r>
          </a:p>
          <a:p>
            <a:r>
              <a:rPr lang="en-US" sz="2800" dirty="0"/>
              <a:t>begin with a ‘0’</a:t>
            </a:r>
          </a:p>
        </p:txBody>
      </p:sp>
    </p:spTree>
    <p:extLst>
      <p:ext uri="{BB962C8B-B14F-4D97-AF65-F5344CB8AC3E}">
        <p14:creationId xmlns:p14="http://schemas.microsoft.com/office/powerpoint/2010/main" val="36993714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AF3B2A-C795-02D2-AA3D-B22DEAA8C66D}"/>
              </a:ext>
            </a:extLst>
          </p:cNvPr>
          <p:cNvPicPr>
            <a:picLocks noChangeAspect="1"/>
          </p:cNvPicPr>
          <p:nvPr/>
        </p:nvPicPr>
        <p:blipFill>
          <a:blip r:embed="rId2"/>
          <a:stretch>
            <a:fillRect/>
          </a:stretch>
        </p:blipFill>
        <p:spPr>
          <a:xfrm>
            <a:off x="369725" y="0"/>
            <a:ext cx="10706100" cy="2842921"/>
          </a:xfrm>
          <a:prstGeom prst="rect">
            <a:avLst/>
          </a:prstGeom>
        </p:spPr>
      </p:pic>
      <p:pic>
        <p:nvPicPr>
          <p:cNvPr id="5" name="Picture 4">
            <a:extLst>
              <a:ext uri="{FF2B5EF4-FFF2-40B4-BE49-F238E27FC236}">
                <a16:creationId xmlns:a16="http://schemas.microsoft.com/office/drawing/2014/main" id="{431F5B72-7A77-DF6D-9E8E-7FE03A23C779}"/>
              </a:ext>
            </a:extLst>
          </p:cNvPr>
          <p:cNvPicPr>
            <a:picLocks noChangeAspect="1"/>
          </p:cNvPicPr>
          <p:nvPr/>
        </p:nvPicPr>
        <p:blipFill>
          <a:blip r:embed="rId3"/>
          <a:stretch>
            <a:fillRect/>
          </a:stretch>
        </p:blipFill>
        <p:spPr>
          <a:xfrm>
            <a:off x="369725" y="3084058"/>
            <a:ext cx="6096389" cy="3171825"/>
          </a:xfrm>
          <a:prstGeom prst="rect">
            <a:avLst/>
          </a:prstGeom>
        </p:spPr>
      </p:pic>
      <p:pic>
        <p:nvPicPr>
          <p:cNvPr id="7" name="Picture 6">
            <a:extLst>
              <a:ext uri="{FF2B5EF4-FFF2-40B4-BE49-F238E27FC236}">
                <a16:creationId xmlns:a16="http://schemas.microsoft.com/office/drawing/2014/main" id="{9D54860B-A60D-23C9-5895-245CBB8EAB64}"/>
              </a:ext>
            </a:extLst>
          </p:cNvPr>
          <p:cNvPicPr>
            <a:picLocks noChangeAspect="1"/>
          </p:cNvPicPr>
          <p:nvPr/>
        </p:nvPicPr>
        <p:blipFill>
          <a:blip r:embed="rId4"/>
          <a:stretch>
            <a:fillRect/>
          </a:stretch>
        </p:blipFill>
        <p:spPr>
          <a:xfrm>
            <a:off x="6096000" y="2842921"/>
            <a:ext cx="7134225" cy="3248025"/>
          </a:xfrm>
          <a:prstGeom prst="rect">
            <a:avLst/>
          </a:prstGeom>
        </p:spPr>
      </p:pic>
    </p:spTree>
    <p:extLst>
      <p:ext uri="{BB962C8B-B14F-4D97-AF65-F5344CB8AC3E}">
        <p14:creationId xmlns:p14="http://schemas.microsoft.com/office/powerpoint/2010/main" val="24123568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E9B848-426D-AB50-BB6A-69379340F8A3}"/>
              </a:ext>
            </a:extLst>
          </p:cNvPr>
          <p:cNvPicPr>
            <a:picLocks noChangeAspect="1"/>
          </p:cNvPicPr>
          <p:nvPr/>
        </p:nvPicPr>
        <p:blipFill>
          <a:blip r:embed="rId2"/>
          <a:stretch>
            <a:fillRect/>
          </a:stretch>
        </p:blipFill>
        <p:spPr>
          <a:xfrm>
            <a:off x="249789" y="0"/>
            <a:ext cx="6915150" cy="3800475"/>
          </a:xfrm>
          <a:prstGeom prst="rect">
            <a:avLst/>
          </a:prstGeom>
        </p:spPr>
      </p:pic>
      <p:pic>
        <p:nvPicPr>
          <p:cNvPr id="5" name="Picture 4">
            <a:extLst>
              <a:ext uri="{FF2B5EF4-FFF2-40B4-BE49-F238E27FC236}">
                <a16:creationId xmlns:a16="http://schemas.microsoft.com/office/drawing/2014/main" id="{FEEFE775-88CC-64DE-ED69-001B5D833EE0}"/>
              </a:ext>
            </a:extLst>
          </p:cNvPr>
          <p:cNvPicPr>
            <a:picLocks noChangeAspect="1"/>
          </p:cNvPicPr>
          <p:nvPr/>
        </p:nvPicPr>
        <p:blipFill>
          <a:blip r:embed="rId3"/>
          <a:stretch>
            <a:fillRect/>
          </a:stretch>
        </p:blipFill>
        <p:spPr>
          <a:xfrm>
            <a:off x="834603" y="3429000"/>
            <a:ext cx="6753225" cy="3619500"/>
          </a:xfrm>
          <a:prstGeom prst="rect">
            <a:avLst/>
          </a:prstGeom>
        </p:spPr>
      </p:pic>
    </p:spTree>
    <p:extLst>
      <p:ext uri="{BB962C8B-B14F-4D97-AF65-F5344CB8AC3E}">
        <p14:creationId xmlns:p14="http://schemas.microsoft.com/office/powerpoint/2010/main" val="3879883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70EF4-A62D-0C41-28A7-95DC03F5443A}"/>
              </a:ext>
            </a:extLst>
          </p:cNvPr>
          <p:cNvSpPr txBox="1"/>
          <p:nvPr/>
        </p:nvSpPr>
        <p:spPr>
          <a:xfrm>
            <a:off x="391886" y="1228093"/>
            <a:ext cx="8745116" cy="3693319"/>
          </a:xfrm>
          <a:prstGeom prst="rect">
            <a:avLst/>
          </a:prstGeom>
          <a:noFill/>
        </p:spPr>
        <p:txBody>
          <a:bodyPr wrap="square">
            <a:spAutoFit/>
          </a:bodyPr>
          <a:lstStyle/>
          <a:p>
            <a:r>
              <a:rPr lang="en-US" dirty="0"/>
              <a:t># Prompt the user to input a mobile number</a:t>
            </a:r>
          </a:p>
          <a:p>
            <a:r>
              <a:rPr lang="en-US" dirty="0" err="1"/>
              <a:t>mobile_number</a:t>
            </a:r>
            <a:r>
              <a:rPr lang="en-US" dirty="0"/>
              <a:t> = input("Enter your mobile number: ")</a:t>
            </a:r>
          </a:p>
          <a:p>
            <a:endParaRPr lang="en-US" dirty="0"/>
          </a:p>
          <a:p>
            <a:r>
              <a:rPr lang="en-US" dirty="0"/>
              <a:t># Initialize a flag to check validity</a:t>
            </a:r>
          </a:p>
          <a:p>
            <a:r>
              <a:rPr lang="en-US" dirty="0" err="1"/>
              <a:t>is_valid</a:t>
            </a:r>
            <a:r>
              <a:rPr lang="en-US" dirty="0"/>
              <a:t> = True</a:t>
            </a:r>
          </a:p>
          <a:p>
            <a:endParaRPr lang="en-US" dirty="0"/>
          </a:p>
          <a:p>
            <a:r>
              <a:rPr lang="en-US" dirty="0"/>
              <a:t># Check if the length is exactly 10</a:t>
            </a:r>
          </a:p>
          <a:p>
            <a:r>
              <a:rPr lang="en-US" dirty="0"/>
              <a:t>if </a:t>
            </a:r>
            <a:r>
              <a:rPr lang="en-US" dirty="0" err="1"/>
              <a:t>len</a:t>
            </a:r>
            <a:r>
              <a:rPr lang="en-US" dirty="0"/>
              <a:t>(</a:t>
            </a:r>
            <a:r>
              <a:rPr lang="en-US" dirty="0" err="1"/>
              <a:t>mobile_number</a:t>
            </a:r>
            <a:r>
              <a:rPr lang="en-US" dirty="0"/>
              <a:t>) != 10:</a:t>
            </a:r>
          </a:p>
          <a:p>
            <a:r>
              <a:rPr lang="en-US" dirty="0"/>
              <a:t>    </a:t>
            </a:r>
            <a:r>
              <a:rPr lang="en-US" dirty="0" err="1"/>
              <a:t>is_valid</a:t>
            </a:r>
            <a:r>
              <a:rPr lang="en-US" dirty="0"/>
              <a:t> = False</a:t>
            </a:r>
          </a:p>
          <a:p>
            <a:endParaRPr lang="en-US" dirty="0"/>
          </a:p>
          <a:p>
            <a:r>
              <a:rPr lang="en-US" dirty="0"/>
              <a:t># Check if the first character is '0'</a:t>
            </a:r>
          </a:p>
          <a:p>
            <a:r>
              <a:rPr lang="en-US" dirty="0"/>
              <a:t>if </a:t>
            </a:r>
            <a:r>
              <a:rPr lang="en-US" dirty="0" err="1"/>
              <a:t>mobile_number</a:t>
            </a:r>
            <a:r>
              <a:rPr lang="en-US" dirty="0"/>
              <a:t>[0] == '0':</a:t>
            </a:r>
          </a:p>
          <a:p>
            <a:r>
              <a:rPr lang="en-US" dirty="0"/>
              <a:t>    </a:t>
            </a:r>
            <a:r>
              <a:rPr lang="en-US" dirty="0" err="1"/>
              <a:t>is_valid</a:t>
            </a:r>
            <a:r>
              <a:rPr lang="en-US" dirty="0"/>
              <a:t> = False</a:t>
            </a:r>
          </a:p>
        </p:txBody>
      </p:sp>
    </p:spTree>
    <p:extLst>
      <p:ext uri="{BB962C8B-B14F-4D97-AF65-F5344CB8AC3E}">
        <p14:creationId xmlns:p14="http://schemas.microsoft.com/office/powerpoint/2010/main" val="3611488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1234A-2808-C59C-8A58-425129397531}"/>
              </a:ext>
            </a:extLst>
          </p:cNvPr>
          <p:cNvSpPr txBox="1"/>
          <p:nvPr/>
        </p:nvSpPr>
        <p:spPr>
          <a:xfrm>
            <a:off x="370892" y="1087818"/>
            <a:ext cx="6097554" cy="3693319"/>
          </a:xfrm>
          <a:prstGeom prst="rect">
            <a:avLst/>
          </a:prstGeom>
          <a:noFill/>
        </p:spPr>
        <p:txBody>
          <a:bodyPr wrap="square">
            <a:spAutoFit/>
          </a:bodyPr>
          <a:lstStyle/>
          <a:p>
            <a:endParaRPr lang="en-US" dirty="0"/>
          </a:p>
          <a:p>
            <a:r>
              <a:rPr lang="en-US" dirty="0"/>
              <a:t># Check if all characters are digits</a:t>
            </a:r>
          </a:p>
          <a:p>
            <a:r>
              <a:rPr lang="en-US" dirty="0"/>
              <a:t>for char in </a:t>
            </a:r>
            <a:r>
              <a:rPr lang="en-US" dirty="0" err="1"/>
              <a:t>mobile_number</a:t>
            </a:r>
            <a:r>
              <a:rPr lang="en-US" dirty="0"/>
              <a:t>:</a:t>
            </a:r>
          </a:p>
          <a:p>
            <a:r>
              <a:rPr lang="en-US" dirty="0"/>
              <a:t>    if char &lt; '0' or char &gt; '9':  # This checks if the character is not a digit</a:t>
            </a:r>
          </a:p>
          <a:p>
            <a:r>
              <a:rPr lang="en-US" dirty="0"/>
              <a:t>        </a:t>
            </a:r>
            <a:r>
              <a:rPr lang="en-US" dirty="0" err="1"/>
              <a:t>is_valid</a:t>
            </a:r>
            <a:r>
              <a:rPr lang="en-US" dirty="0"/>
              <a:t> = False</a:t>
            </a:r>
          </a:p>
          <a:p>
            <a:r>
              <a:rPr lang="en-US" dirty="0"/>
              <a:t>        break</a:t>
            </a:r>
          </a:p>
          <a:p>
            <a:endParaRPr lang="en-US" dirty="0"/>
          </a:p>
          <a:p>
            <a:r>
              <a:rPr lang="en-US" dirty="0"/>
              <a:t># Output whether the mobile number is valid or not</a:t>
            </a:r>
          </a:p>
          <a:p>
            <a:r>
              <a:rPr lang="en-US" dirty="0"/>
              <a:t>if </a:t>
            </a:r>
            <a:r>
              <a:rPr lang="en-US" dirty="0" err="1"/>
              <a:t>is_valid</a:t>
            </a:r>
            <a:r>
              <a:rPr lang="en-US" dirty="0"/>
              <a:t>:</a:t>
            </a:r>
          </a:p>
          <a:p>
            <a:r>
              <a:rPr lang="en-US" dirty="0"/>
              <a:t>    print("The mobile number is valid.")</a:t>
            </a:r>
          </a:p>
          <a:p>
            <a:r>
              <a:rPr lang="en-US" dirty="0"/>
              <a:t>else:</a:t>
            </a:r>
          </a:p>
          <a:p>
            <a:r>
              <a:rPr lang="en-US" dirty="0"/>
              <a:t>    print("The mobile number is not valid.")</a:t>
            </a:r>
          </a:p>
        </p:txBody>
      </p:sp>
    </p:spTree>
    <p:extLst>
      <p:ext uri="{BB962C8B-B14F-4D97-AF65-F5344CB8AC3E}">
        <p14:creationId xmlns:p14="http://schemas.microsoft.com/office/powerpoint/2010/main" val="23041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hape 298">
            <a:extLst>
              <a:ext uri="{FF2B5EF4-FFF2-40B4-BE49-F238E27FC236}">
                <a16:creationId xmlns:a16="http://schemas.microsoft.com/office/drawing/2014/main" id="{DC739D3F-AFDA-B28B-77E4-05A0F26E6B46}"/>
              </a:ext>
            </a:extLst>
          </p:cNvPr>
          <p:cNvSpPr>
            <a:spLocks noGrp="1" noChangeArrowheads="1"/>
          </p:cNvSpPr>
          <p:nvPr>
            <p:ph type="title"/>
          </p:nvPr>
        </p:nvSpPr>
        <p:spPr bwMode="auto">
          <a:xfrm>
            <a:off x="1522413" y="423863"/>
            <a:ext cx="7135812" cy="803275"/>
          </a:xfrm>
        </p:spPr>
        <p:txBody>
          <a:bodyPr wrap="square" lIns="28575" tIns="28575" rIns="28575" bIns="28575" numCol="1" anchorCtr="0" compatLnSpc="1">
            <a:prstTxWarp prst="textNoShape">
              <a:avLst/>
            </a:prstTxWarp>
            <a:normAutofit fontScale="90000"/>
          </a:bodyPr>
          <a:lstStyle/>
          <a:p>
            <a:pPr eaLnBrk="1" hangingPunct="1">
              <a:lnSpc>
                <a:spcPct val="100000"/>
              </a:lnSpc>
              <a:buClr>
                <a:srgbClr val="FFFF00"/>
              </a:buClr>
              <a:buSzPct val="25000"/>
            </a:pPr>
            <a:r>
              <a:rPr lang="en-IN" sz="5400" b="1" dirty="0">
                <a:solidFill>
                  <a:schemeClr val="tx1"/>
                </a:solidFill>
              </a:rPr>
              <a:t>Example 4</a:t>
            </a:r>
            <a:endParaRPr lang="en-US" altLang="en-US" b="1" cap="none" dirty="0">
              <a:solidFill>
                <a:schemeClr val="tx1"/>
              </a:solidFill>
              <a:latin typeface="Arial" panose="020B0604020202020204" pitchFamily="34" charset="0"/>
              <a:cs typeface="Arial" panose="020B0604020202020204" pitchFamily="34" charset="0"/>
              <a:sym typeface="Cabin"/>
            </a:endParaRPr>
          </a:p>
        </p:txBody>
      </p:sp>
      <p:sp>
        <p:nvSpPr>
          <p:cNvPr id="18435" name="Shape 299">
            <a:extLst>
              <a:ext uri="{FF2B5EF4-FFF2-40B4-BE49-F238E27FC236}">
                <a16:creationId xmlns:a16="http://schemas.microsoft.com/office/drawing/2014/main" id="{EA1CDE82-0500-25CC-52A9-730B780E5522}"/>
              </a:ext>
            </a:extLst>
          </p:cNvPr>
          <p:cNvSpPr txBox="1">
            <a:spLocks noChangeArrowheads="1"/>
          </p:cNvSpPr>
          <p:nvPr/>
        </p:nvSpPr>
        <p:spPr bwMode="auto">
          <a:xfrm>
            <a:off x="474663" y="1157288"/>
            <a:ext cx="428307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FFFF"/>
              </a:buClr>
              <a:buSzPct val="25000"/>
              <a:buFontTx/>
              <a:buNone/>
            </a:pPr>
            <a:r>
              <a:rPr lang="en-US" altLang="en-US" sz="2400" b="1" dirty="0">
                <a:latin typeface="Courier"/>
                <a:ea typeface="Courier"/>
                <a:cs typeface="Courier"/>
                <a:sym typeface="Courier New" panose="02070309020205020404" pitchFamily="49" charset="0"/>
              </a:rPr>
              <a:t>x = 5</a:t>
            </a:r>
          </a:p>
          <a:p>
            <a:pPr eaLnBrk="1" hangingPunct="1">
              <a:lnSpc>
                <a:spcPct val="100000"/>
              </a:lnSpc>
              <a:spcBef>
                <a:spcPct val="0"/>
              </a:spcBef>
              <a:buClr>
                <a:srgbClr val="FF7F00"/>
              </a:buClr>
              <a:buSzPct val="25000"/>
              <a:buFontTx/>
              <a:buNone/>
            </a:pPr>
            <a:r>
              <a:rPr lang="en-US" altLang="en-US" sz="2400" b="1" dirty="0">
                <a:latin typeface="Courier"/>
                <a:ea typeface="Courier"/>
                <a:cs typeface="Courier"/>
                <a:sym typeface="Courier New" panose="02070309020205020404" pitchFamily="49" charset="0"/>
              </a:rPr>
              <a:t>print('Before 5')</a:t>
            </a:r>
          </a:p>
          <a:p>
            <a:pPr eaLnBrk="1" hangingPunct="1">
              <a:lnSpc>
                <a:spcPct val="100000"/>
              </a:lnSpc>
              <a:spcBef>
                <a:spcPct val="0"/>
              </a:spcBef>
              <a:buClr>
                <a:srgbClr val="FF00FF"/>
              </a:buClr>
              <a:buSzPct val="25000"/>
              <a:buFontTx/>
              <a:buNone/>
            </a:pPr>
            <a:r>
              <a:rPr lang="en-US" altLang="en-US" sz="2400" b="1" dirty="0">
                <a:latin typeface="Courier"/>
                <a:ea typeface="Courier"/>
                <a:cs typeface="Courier"/>
                <a:sym typeface="Courier New" panose="02070309020205020404" pitchFamily="49" charset="0"/>
              </a:rPr>
              <a:t>if  x == 5 :</a:t>
            </a:r>
          </a:p>
          <a:p>
            <a:pPr eaLnBrk="1" hangingPunct="1">
              <a:lnSpc>
                <a:spcPct val="100000"/>
              </a:lnSpc>
              <a:spcBef>
                <a:spcPct val="0"/>
              </a:spcBef>
              <a:buClr>
                <a:srgbClr val="FF00FF"/>
              </a:buClr>
              <a:buSzPct val="25000"/>
              <a:buFontTx/>
              <a:buNone/>
            </a:pPr>
            <a:r>
              <a:rPr lang="en-US" altLang="en-US" sz="2400" b="1" dirty="0">
                <a:latin typeface="Courier"/>
                <a:ea typeface="Courier"/>
                <a:cs typeface="Courier"/>
                <a:sym typeface="Courier New" panose="02070309020205020404" pitchFamily="49" charset="0"/>
              </a:rPr>
              <a:t>    print('Is 5')</a:t>
            </a:r>
          </a:p>
          <a:p>
            <a:pPr eaLnBrk="1" hangingPunct="1">
              <a:lnSpc>
                <a:spcPct val="100000"/>
              </a:lnSpc>
              <a:spcBef>
                <a:spcPct val="0"/>
              </a:spcBef>
              <a:buClr>
                <a:srgbClr val="FF00FF"/>
              </a:buClr>
              <a:buSzPct val="25000"/>
              <a:buFontTx/>
              <a:buNone/>
            </a:pPr>
            <a:r>
              <a:rPr lang="en-US" altLang="en-US" sz="2400" b="1" dirty="0">
                <a:latin typeface="Courier"/>
                <a:ea typeface="Courier"/>
                <a:cs typeface="Courier"/>
                <a:sym typeface="Courier New" panose="02070309020205020404" pitchFamily="49" charset="0"/>
              </a:rPr>
              <a:t>    print('Is Still 5')</a:t>
            </a:r>
          </a:p>
          <a:p>
            <a:pPr eaLnBrk="1" hangingPunct="1">
              <a:lnSpc>
                <a:spcPct val="100000"/>
              </a:lnSpc>
              <a:spcBef>
                <a:spcPct val="0"/>
              </a:spcBef>
              <a:buClr>
                <a:srgbClr val="FF00FF"/>
              </a:buClr>
              <a:buSzPct val="25000"/>
              <a:buFontTx/>
              <a:buNone/>
            </a:pPr>
            <a:r>
              <a:rPr lang="en-US" altLang="en-US" sz="2400" b="1" dirty="0">
                <a:latin typeface="Courier"/>
                <a:ea typeface="Courier"/>
                <a:cs typeface="Courier"/>
                <a:sym typeface="Courier New" panose="02070309020205020404" pitchFamily="49" charset="0"/>
              </a:rPr>
              <a:t>    print('Third 5')</a:t>
            </a:r>
          </a:p>
          <a:p>
            <a:pPr eaLnBrk="1" hangingPunct="1">
              <a:lnSpc>
                <a:spcPct val="100000"/>
              </a:lnSpc>
              <a:spcBef>
                <a:spcPct val="0"/>
              </a:spcBef>
              <a:buClr>
                <a:srgbClr val="FF7F00"/>
              </a:buClr>
              <a:buSzPct val="25000"/>
              <a:buFontTx/>
              <a:buNone/>
            </a:pPr>
            <a:r>
              <a:rPr lang="en-US" altLang="en-US" sz="2400" b="1" dirty="0">
                <a:latin typeface="Courier"/>
                <a:ea typeface="Courier"/>
                <a:cs typeface="Courier"/>
                <a:sym typeface="Courier New" panose="02070309020205020404" pitchFamily="49" charset="0"/>
              </a:rPr>
              <a:t>print('Afterwards 5')</a:t>
            </a:r>
          </a:p>
          <a:p>
            <a:pPr eaLnBrk="1" hangingPunct="1">
              <a:lnSpc>
                <a:spcPct val="100000"/>
              </a:lnSpc>
              <a:spcBef>
                <a:spcPct val="0"/>
              </a:spcBef>
              <a:buClr>
                <a:srgbClr val="FF7F00"/>
              </a:buClr>
              <a:buSzPct val="25000"/>
              <a:buFontTx/>
              <a:buNone/>
            </a:pPr>
            <a:r>
              <a:rPr lang="en-US" altLang="en-US" sz="2400" b="1" dirty="0">
                <a:latin typeface="Courier"/>
                <a:ea typeface="Courier"/>
                <a:cs typeface="Courier"/>
                <a:sym typeface="Courier New" panose="02070309020205020404" pitchFamily="49" charset="0"/>
              </a:rPr>
              <a:t>print('Before 6')</a:t>
            </a:r>
          </a:p>
          <a:p>
            <a:pPr eaLnBrk="1" hangingPunct="1">
              <a:lnSpc>
                <a:spcPct val="100000"/>
              </a:lnSpc>
              <a:spcBef>
                <a:spcPct val="0"/>
              </a:spcBef>
              <a:buClr>
                <a:srgbClr val="00FF00"/>
              </a:buClr>
              <a:buSzPct val="25000"/>
              <a:buFontTx/>
              <a:buNone/>
            </a:pPr>
            <a:r>
              <a:rPr lang="en-US" altLang="en-US" sz="2400" b="1" dirty="0">
                <a:latin typeface="Courier"/>
                <a:ea typeface="Courier"/>
                <a:cs typeface="Courier"/>
                <a:sym typeface="Courier New" panose="02070309020205020404" pitchFamily="49" charset="0"/>
              </a:rPr>
              <a:t>if x == 6 :</a:t>
            </a:r>
          </a:p>
          <a:p>
            <a:pPr eaLnBrk="1" hangingPunct="1">
              <a:lnSpc>
                <a:spcPct val="100000"/>
              </a:lnSpc>
              <a:spcBef>
                <a:spcPct val="0"/>
              </a:spcBef>
              <a:buClr>
                <a:srgbClr val="00FF00"/>
              </a:buClr>
              <a:buSzPct val="25000"/>
              <a:buFontTx/>
              <a:buNone/>
            </a:pPr>
            <a:r>
              <a:rPr lang="en-US" altLang="en-US" sz="2400" b="1" dirty="0">
                <a:latin typeface="Courier"/>
                <a:ea typeface="Courier"/>
                <a:cs typeface="Courier"/>
                <a:sym typeface="Courier New" panose="02070309020205020404" pitchFamily="49" charset="0"/>
              </a:rPr>
              <a:t>    print('Is 6')</a:t>
            </a:r>
          </a:p>
          <a:p>
            <a:pPr eaLnBrk="1" hangingPunct="1">
              <a:lnSpc>
                <a:spcPct val="100000"/>
              </a:lnSpc>
              <a:spcBef>
                <a:spcPct val="0"/>
              </a:spcBef>
              <a:buClr>
                <a:srgbClr val="00FF00"/>
              </a:buClr>
              <a:buSzPct val="25000"/>
              <a:buFontTx/>
              <a:buNone/>
            </a:pPr>
            <a:r>
              <a:rPr lang="en-US" altLang="en-US" sz="2400" b="1" dirty="0">
                <a:latin typeface="Courier"/>
                <a:ea typeface="Courier"/>
                <a:cs typeface="Courier"/>
                <a:sym typeface="Courier New" panose="02070309020205020404" pitchFamily="49" charset="0"/>
              </a:rPr>
              <a:t>    print('Is Still 6')</a:t>
            </a:r>
          </a:p>
          <a:p>
            <a:pPr eaLnBrk="1" hangingPunct="1">
              <a:lnSpc>
                <a:spcPct val="100000"/>
              </a:lnSpc>
              <a:spcBef>
                <a:spcPct val="0"/>
              </a:spcBef>
              <a:buClr>
                <a:srgbClr val="00FF00"/>
              </a:buClr>
              <a:buSzPct val="25000"/>
              <a:buFontTx/>
              <a:buNone/>
            </a:pPr>
            <a:r>
              <a:rPr lang="en-US" altLang="en-US" sz="2400" b="1" dirty="0">
                <a:latin typeface="Courier"/>
                <a:ea typeface="Courier"/>
                <a:cs typeface="Courier"/>
                <a:sym typeface="Courier New" panose="02070309020205020404" pitchFamily="49" charset="0"/>
              </a:rPr>
              <a:t>    print('Third 6')</a:t>
            </a:r>
          </a:p>
          <a:p>
            <a:pPr eaLnBrk="1" hangingPunct="1">
              <a:lnSpc>
                <a:spcPct val="100000"/>
              </a:lnSpc>
              <a:spcBef>
                <a:spcPct val="0"/>
              </a:spcBef>
              <a:buClr>
                <a:srgbClr val="FF7F00"/>
              </a:buClr>
              <a:buSzPct val="25000"/>
              <a:buFontTx/>
              <a:buNone/>
            </a:pPr>
            <a:r>
              <a:rPr lang="en-US" altLang="en-US" sz="2400" b="1" dirty="0">
                <a:latin typeface="Courier"/>
                <a:ea typeface="Courier"/>
                <a:cs typeface="Courier"/>
                <a:sym typeface="Courier New" panose="02070309020205020404" pitchFamily="49" charset="0"/>
              </a:rPr>
              <a:t>print('Afterwards 6')</a:t>
            </a:r>
          </a:p>
        </p:txBody>
      </p:sp>
      <p:sp>
        <p:nvSpPr>
          <p:cNvPr id="18436" name="Shape 300">
            <a:extLst>
              <a:ext uri="{FF2B5EF4-FFF2-40B4-BE49-F238E27FC236}">
                <a16:creationId xmlns:a16="http://schemas.microsoft.com/office/drawing/2014/main" id="{C2838615-07AC-E086-48F8-97D255128591}"/>
              </a:ext>
            </a:extLst>
          </p:cNvPr>
          <p:cNvSpPr txBox="1">
            <a:spLocks noChangeArrowheads="1"/>
          </p:cNvSpPr>
          <p:nvPr/>
        </p:nvSpPr>
        <p:spPr bwMode="auto">
          <a:xfrm>
            <a:off x="5491163" y="1566863"/>
            <a:ext cx="2120900" cy="390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eaLnBrk="1" hangingPunct="1">
              <a:lnSpc>
                <a:spcPct val="100000"/>
              </a:lnSpc>
              <a:spcBef>
                <a:spcPct val="0"/>
              </a:spcBef>
              <a:buClr>
                <a:srgbClr val="FF7F00"/>
              </a:buClr>
              <a:buSzPct val="25000"/>
              <a:buFontTx/>
              <a:buNone/>
            </a:pPr>
            <a:r>
              <a:rPr lang="en-US" altLang="en-US" sz="2700" b="1" dirty="0">
                <a:latin typeface="Arial" panose="020B0604020202020204" pitchFamily="34" charset="0"/>
                <a:cs typeface="Arial" panose="020B0604020202020204" pitchFamily="34" charset="0"/>
                <a:sym typeface="Cabin"/>
              </a:rPr>
              <a:t>Before 5</a:t>
            </a:r>
          </a:p>
          <a:p>
            <a:pPr eaLnBrk="1" hangingPunct="1">
              <a:lnSpc>
                <a:spcPct val="100000"/>
              </a:lnSpc>
              <a:spcBef>
                <a:spcPct val="0"/>
              </a:spcBef>
              <a:buClr>
                <a:srgbClr val="FF7F00"/>
              </a:buClr>
              <a:buSzPct val="25000"/>
              <a:buFontTx/>
              <a:buNone/>
            </a:pPr>
            <a:endParaRPr lang="en-US" altLang="en-US" sz="2700" b="1" dirty="0">
              <a:latin typeface="Arial" panose="020B0604020202020204" pitchFamily="34" charset="0"/>
              <a:cs typeface="Arial" panose="020B0604020202020204" pitchFamily="34" charset="0"/>
              <a:sym typeface="Cabin"/>
            </a:endParaRPr>
          </a:p>
          <a:p>
            <a:pPr eaLnBrk="1" hangingPunct="1">
              <a:lnSpc>
                <a:spcPct val="100000"/>
              </a:lnSpc>
              <a:spcBef>
                <a:spcPct val="0"/>
              </a:spcBef>
              <a:buClr>
                <a:srgbClr val="FF00FF"/>
              </a:buClr>
              <a:buSzPct val="25000"/>
              <a:buFontTx/>
              <a:buNone/>
            </a:pPr>
            <a:r>
              <a:rPr lang="en-US" altLang="en-US" sz="2700" b="1" dirty="0">
                <a:latin typeface="Arial" panose="020B0604020202020204" pitchFamily="34" charset="0"/>
                <a:cs typeface="Arial" panose="020B0604020202020204" pitchFamily="34" charset="0"/>
                <a:sym typeface="Cabin"/>
              </a:rPr>
              <a:t>Is 5</a:t>
            </a:r>
          </a:p>
          <a:p>
            <a:pPr eaLnBrk="1" hangingPunct="1">
              <a:lnSpc>
                <a:spcPct val="100000"/>
              </a:lnSpc>
              <a:spcBef>
                <a:spcPct val="0"/>
              </a:spcBef>
              <a:buClr>
                <a:srgbClr val="FF00FF"/>
              </a:buClr>
              <a:buSzPct val="25000"/>
              <a:buFontTx/>
              <a:buNone/>
            </a:pPr>
            <a:r>
              <a:rPr lang="en-US" altLang="en-US" sz="2700" b="1" dirty="0">
                <a:latin typeface="Arial" panose="020B0604020202020204" pitchFamily="34" charset="0"/>
                <a:cs typeface="Arial" panose="020B0604020202020204" pitchFamily="34" charset="0"/>
                <a:sym typeface="Cabin"/>
              </a:rPr>
              <a:t>Is Still 5</a:t>
            </a:r>
          </a:p>
          <a:p>
            <a:pPr eaLnBrk="1" hangingPunct="1">
              <a:lnSpc>
                <a:spcPct val="100000"/>
              </a:lnSpc>
              <a:spcBef>
                <a:spcPct val="0"/>
              </a:spcBef>
              <a:buClr>
                <a:srgbClr val="FF00FF"/>
              </a:buClr>
              <a:buSzPct val="25000"/>
              <a:buFontTx/>
              <a:buNone/>
            </a:pPr>
            <a:r>
              <a:rPr lang="en-US" altLang="en-US" sz="2700" b="1" dirty="0">
                <a:latin typeface="Arial" panose="020B0604020202020204" pitchFamily="34" charset="0"/>
                <a:cs typeface="Arial" panose="020B0604020202020204" pitchFamily="34" charset="0"/>
                <a:sym typeface="Cabin"/>
              </a:rPr>
              <a:t>Third 5</a:t>
            </a:r>
          </a:p>
          <a:p>
            <a:pPr eaLnBrk="1" hangingPunct="1">
              <a:lnSpc>
                <a:spcPct val="100000"/>
              </a:lnSpc>
              <a:spcBef>
                <a:spcPct val="0"/>
              </a:spcBef>
              <a:buClr>
                <a:srgbClr val="FF7F00"/>
              </a:buClr>
              <a:buSzPct val="25000"/>
              <a:buFontTx/>
              <a:buNone/>
            </a:pPr>
            <a:r>
              <a:rPr lang="en-US" altLang="en-US" sz="2700" b="1" dirty="0">
                <a:latin typeface="Arial" panose="020B0604020202020204" pitchFamily="34" charset="0"/>
                <a:cs typeface="Arial" panose="020B0604020202020204" pitchFamily="34" charset="0"/>
                <a:sym typeface="Cabin"/>
              </a:rPr>
              <a:t>Afterwards 5</a:t>
            </a:r>
          </a:p>
          <a:p>
            <a:pPr eaLnBrk="1" hangingPunct="1">
              <a:lnSpc>
                <a:spcPct val="100000"/>
              </a:lnSpc>
              <a:spcBef>
                <a:spcPct val="0"/>
              </a:spcBef>
              <a:buClr>
                <a:srgbClr val="FF7F00"/>
              </a:buClr>
              <a:buSzPct val="25000"/>
              <a:buFontTx/>
              <a:buNone/>
            </a:pPr>
            <a:r>
              <a:rPr lang="en-US" altLang="en-US" sz="2700" b="1" dirty="0">
                <a:latin typeface="Arial" panose="020B0604020202020204" pitchFamily="34" charset="0"/>
                <a:cs typeface="Arial" panose="020B0604020202020204" pitchFamily="34" charset="0"/>
                <a:sym typeface="Cabin"/>
              </a:rPr>
              <a:t>Before 6</a:t>
            </a:r>
          </a:p>
          <a:p>
            <a:pPr eaLnBrk="1" hangingPunct="1">
              <a:lnSpc>
                <a:spcPct val="100000"/>
              </a:lnSpc>
              <a:spcBef>
                <a:spcPct val="0"/>
              </a:spcBef>
              <a:buClr>
                <a:srgbClr val="FF7F00"/>
              </a:buClr>
              <a:buSzPct val="25000"/>
              <a:buFontTx/>
              <a:buNone/>
            </a:pPr>
            <a:r>
              <a:rPr lang="en-US" altLang="en-US" sz="2700" b="1" dirty="0">
                <a:latin typeface="Arial" panose="020B0604020202020204" pitchFamily="34" charset="0"/>
                <a:cs typeface="Arial" panose="020B0604020202020204" pitchFamily="34" charset="0"/>
                <a:sym typeface="Cabin"/>
              </a:rPr>
              <a:t>Afterwards 6</a:t>
            </a:r>
          </a:p>
        </p:txBody>
      </p:sp>
      <p:cxnSp>
        <p:nvCxnSpPr>
          <p:cNvPr id="18437" name="Shape 301">
            <a:extLst>
              <a:ext uri="{FF2B5EF4-FFF2-40B4-BE49-F238E27FC236}">
                <a16:creationId xmlns:a16="http://schemas.microsoft.com/office/drawing/2014/main" id="{5E6E13FB-E7D5-9F93-6BFB-B813B558D1F3}"/>
              </a:ext>
            </a:extLst>
          </p:cNvPr>
          <p:cNvCxnSpPr>
            <a:cxnSpLocks noChangeShapeType="1"/>
          </p:cNvCxnSpPr>
          <p:nvPr/>
        </p:nvCxnSpPr>
        <p:spPr bwMode="auto">
          <a:xfrm flipH="1" flipV="1">
            <a:off x="4787900" y="2892425"/>
            <a:ext cx="595313" cy="49213"/>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38" name="Shape 302">
            <a:extLst>
              <a:ext uri="{FF2B5EF4-FFF2-40B4-BE49-F238E27FC236}">
                <a16:creationId xmlns:a16="http://schemas.microsoft.com/office/drawing/2014/main" id="{206135BB-7530-69CC-6B20-FF93FB2BD77D}"/>
              </a:ext>
            </a:extLst>
          </p:cNvPr>
          <p:cNvCxnSpPr>
            <a:cxnSpLocks noChangeShapeType="1"/>
          </p:cNvCxnSpPr>
          <p:nvPr/>
        </p:nvCxnSpPr>
        <p:spPr bwMode="auto">
          <a:xfrm flipH="1">
            <a:off x="4384815" y="5194168"/>
            <a:ext cx="1090333" cy="506544"/>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39" name="Shape 303">
            <a:extLst>
              <a:ext uri="{FF2B5EF4-FFF2-40B4-BE49-F238E27FC236}">
                <a16:creationId xmlns:a16="http://schemas.microsoft.com/office/drawing/2014/main" id="{292834CA-98F3-F1A0-01B4-9C4AD8DBC376}"/>
              </a:ext>
            </a:extLst>
          </p:cNvPr>
          <p:cNvCxnSpPr>
            <a:cxnSpLocks noChangeShapeType="1"/>
          </p:cNvCxnSpPr>
          <p:nvPr/>
        </p:nvCxnSpPr>
        <p:spPr bwMode="auto">
          <a:xfrm rot="10800000">
            <a:off x="9066213" y="987425"/>
            <a:ext cx="9525" cy="423863"/>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304" name="Shape 304">
            <a:extLst>
              <a:ext uri="{FF2B5EF4-FFF2-40B4-BE49-F238E27FC236}">
                <a16:creationId xmlns:a16="http://schemas.microsoft.com/office/drawing/2014/main" id="{4E165140-10B8-4720-8726-3622D7926608}"/>
              </a:ext>
            </a:extLst>
          </p:cNvPr>
          <p:cNvSpPr/>
          <p:nvPr/>
        </p:nvSpPr>
        <p:spPr>
          <a:xfrm>
            <a:off x="8004175" y="1406525"/>
            <a:ext cx="2152650" cy="952500"/>
          </a:xfrm>
          <a:prstGeom prst="diamond">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250" b="1" dirty="0">
                <a:latin typeface="Arial" charset="0"/>
                <a:ea typeface="Arial" charset="0"/>
                <a:cs typeface="Arial" charset="0"/>
                <a:sym typeface="Cabin"/>
              </a:rPr>
              <a:t>x == 5 ?</a:t>
            </a:r>
          </a:p>
        </p:txBody>
      </p:sp>
      <p:cxnSp>
        <p:nvCxnSpPr>
          <p:cNvPr id="18441" name="Shape 305">
            <a:extLst>
              <a:ext uri="{FF2B5EF4-FFF2-40B4-BE49-F238E27FC236}">
                <a16:creationId xmlns:a16="http://schemas.microsoft.com/office/drawing/2014/main" id="{8A28395F-9B1E-31D1-3F2A-E6FCC49B01F7}"/>
              </a:ext>
            </a:extLst>
          </p:cNvPr>
          <p:cNvCxnSpPr>
            <a:cxnSpLocks noChangeShapeType="1"/>
          </p:cNvCxnSpPr>
          <p:nvPr/>
        </p:nvCxnSpPr>
        <p:spPr bwMode="auto">
          <a:xfrm rot="10800000">
            <a:off x="9066213" y="2320925"/>
            <a:ext cx="36512" cy="3044825"/>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42" name="Shape 306">
            <a:extLst>
              <a:ext uri="{FF2B5EF4-FFF2-40B4-BE49-F238E27FC236}">
                <a16:creationId xmlns:a16="http://schemas.microsoft.com/office/drawing/2014/main" id="{509839FE-B8AE-7B6E-4F1A-6BBEFC0AB768}"/>
              </a:ext>
            </a:extLst>
          </p:cNvPr>
          <p:cNvCxnSpPr>
            <a:cxnSpLocks noChangeShapeType="1"/>
          </p:cNvCxnSpPr>
          <p:nvPr/>
        </p:nvCxnSpPr>
        <p:spPr bwMode="auto">
          <a:xfrm rot="10800000">
            <a:off x="10147300" y="1878013"/>
            <a:ext cx="542925" cy="4762"/>
          </a:xfrm>
          <a:prstGeom prst="straightConnector1">
            <a:avLst/>
          </a:prstGeom>
          <a:noFill/>
          <a:ln w="76200" cap="rnd">
            <a:solidFill>
              <a:schemeClr val="tx1"/>
            </a:solidFill>
            <a:miter lim="800000"/>
            <a:headEnd/>
            <a:tailEnd/>
          </a:ln>
          <a:extLst>
            <a:ext uri="{909E8E84-426E-40DD-AFC4-6F175D3DCCD1}">
              <a14:hiddenFill xmlns:a14="http://schemas.microsoft.com/office/drawing/2010/main">
                <a:noFill/>
              </a14:hiddenFill>
            </a:ext>
          </a:extLst>
        </p:spPr>
      </p:cxnSp>
      <p:cxnSp>
        <p:nvCxnSpPr>
          <p:cNvPr id="18443" name="Shape 307">
            <a:extLst>
              <a:ext uri="{FF2B5EF4-FFF2-40B4-BE49-F238E27FC236}">
                <a16:creationId xmlns:a16="http://schemas.microsoft.com/office/drawing/2014/main" id="{5BCF4AF5-3FAB-F529-A53A-B4AF3C1E69D7}"/>
              </a:ext>
            </a:extLst>
          </p:cNvPr>
          <p:cNvCxnSpPr>
            <a:cxnSpLocks noChangeShapeType="1"/>
          </p:cNvCxnSpPr>
          <p:nvPr/>
        </p:nvCxnSpPr>
        <p:spPr bwMode="auto">
          <a:xfrm rot="10800000" flipH="1">
            <a:off x="10704513" y="1878013"/>
            <a:ext cx="12700" cy="484187"/>
          </a:xfrm>
          <a:prstGeom prst="straightConnector1">
            <a:avLst/>
          </a:prstGeom>
          <a:noFill/>
          <a:ln w="508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44" name="Shape 308">
            <a:extLst>
              <a:ext uri="{FF2B5EF4-FFF2-40B4-BE49-F238E27FC236}">
                <a16:creationId xmlns:a16="http://schemas.microsoft.com/office/drawing/2014/main" id="{17577D17-083D-F762-B91D-1B3021F68F82}"/>
              </a:ext>
            </a:extLst>
          </p:cNvPr>
          <p:cNvCxnSpPr>
            <a:cxnSpLocks noChangeShapeType="1"/>
          </p:cNvCxnSpPr>
          <p:nvPr/>
        </p:nvCxnSpPr>
        <p:spPr bwMode="auto">
          <a:xfrm>
            <a:off x="9109075" y="4759325"/>
            <a:ext cx="1611313" cy="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18445" name="Shape 309">
            <a:extLst>
              <a:ext uri="{FF2B5EF4-FFF2-40B4-BE49-F238E27FC236}">
                <a16:creationId xmlns:a16="http://schemas.microsoft.com/office/drawing/2014/main" id="{EA3E79AC-EF84-B27D-A4FE-548A3FC729E9}"/>
              </a:ext>
            </a:extLst>
          </p:cNvPr>
          <p:cNvSpPr txBox="1">
            <a:spLocks noChangeArrowheads="1"/>
          </p:cNvSpPr>
          <p:nvPr/>
        </p:nvSpPr>
        <p:spPr bwMode="auto">
          <a:xfrm>
            <a:off x="10025063" y="1250950"/>
            <a:ext cx="835025" cy="466725"/>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b="1">
                <a:latin typeface="Arial" panose="020B0604020202020204" pitchFamily="34" charset="0"/>
                <a:cs typeface="Arial" panose="020B0604020202020204" pitchFamily="34" charset="0"/>
                <a:sym typeface="Cabin"/>
              </a:rPr>
              <a:t>Yes</a:t>
            </a:r>
          </a:p>
        </p:txBody>
      </p:sp>
      <p:sp>
        <p:nvSpPr>
          <p:cNvPr id="310" name="Shape 310">
            <a:extLst>
              <a:ext uri="{FF2B5EF4-FFF2-40B4-BE49-F238E27FC236}">
                <a16:creationId xmlns:a16="http://schemas.microsoft.com/office/drawing/2014/main" id="{AEAD82CC-BF91-474C-B5D3-BF93EB7ACF5F}"/>
              </a:ext>
            </a:extLst>
          </p:cNvPr>
          <p:cNvSpPr txBox="1"/>
          <p:nvPr/>
        </p:nvSpPr>
        <p:spPr>
          <a:xfrm>
            <a:off x="9399587" y="3159125"/>
            <a:ext cx="2405063"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b="1" dirty="0">
                <a:latin typeface="Arial" charset="0"/>
                <a:ea typeface="Arial" charset="0"/>
                <a:cs typeface="Arial" charset="0"/>
                <a:sym typeface="Cabin"/>
              </a:rPr>
              <a:t>print('Still 5')</a:t>
            </a:r>
          </a:p>
        </p:txBody>
      </p:sp>
      <p:sp>
        <p:nvSpPr>
          <p:cNvPr id="311" name="Shape 311">
            <a:extLst>
              <a:ext uri="{FF2B5EF4-FFF2-40B4-BE49-F238E27FC236}">
                <a16:creationId xmlns:a16="http://schemas.microsoft.com/office/drawing/2014/main" id="{1E92D6A6-FFE2-4CCD-885E-397DD98D5225}"/>
              </a:ext>
            </a:extLst>
          </p:cNvPr>
          <p:cNvSpPr txBox="1"/>
          <p:nvPr/>
        </p:nvSpPr>
        <p:spPr>
          <a:xfrm>
            <a:off x="9431336" y="3987800"/>
            <a:ext cx="2373314"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b="1" dirty="0">
                <a:latin typeface="Arial" charset="0"/>
                <a:ea typeface="Arial" charset="0"/>
                <a:cs typeface="Arial" charset="0"/>
                <a:sym typeface="Cabin"/>
              </a:rPr>
              <a:t>print('Third 5')</a:t>
            </a:r>
          </a:p>
        </p:txBody>
      </p:sp>
      <p:sp>
        <p:nvSpPr>
          <p:cNvPr id="18448" name="Shape 312">
            <a:extLst>
              <a:ext uri="{FF2B5EF4-FFF2-40B4-BE49-F238E27FC236}">
                <a16:creationId xmlns:a16="http://schemas.microsoft.com/office/drawing/2014/main" id="{8E67F241-353A-C537-BCB0-3611972E7495}"/>
              </a:ext>
            </a:extLst>
          </p:cNvPr>
          <p:cNvSpPr txBox="1">
            <a:spLocks noChangeArrowheads="1"/>
          </p:cNvSpPr>
          <p:nvPr/>
        </p:nvSpPr>
        <p:spPr bwMode="auto">
          <a:xfrm>
            <a:off x="8242300" y="2378075"/>
            <a:ext cx="542925" cy="466725"/>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2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entury Gothic" panose="020B0502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Century Gothic" panose="020B0502020202020204" pitchFamily="34" charset="0"/>
              </a:defRPr>
            </a:lvl9pPr>
          </a:lstStyle>
          <a:p>
            <a:pPr algn="ctr" eaLnBrk="1" hangingPunct="1">
              <a:lnSpc>
                <a:spcPct val="100000"/>
              </a:lnSpc>
              <a:spcBef>
                <a:spcPct val="0"/>
              </a:spcBef>
              <a:buClr>
                <a:srgbClr val="FFFFFF"/>
              </a:buClr>
              <a:buSzPct val="25000"/>
              <a:buFontTx/>
              <a:buNone/>
            </a:pPr>
            <a:r>
              <a:rPr lang="en-US" altLang="en-US" sz="2700" b="1">
                <a:latin typeface="Arial" panose="020B0604020202020204" pitchFamily="34" charset="0"/>
                <a:cs typeface="Arial" panose="020B0604020202020204" pitchFamily="34" charset="0"/>
                <a:sym typeface="Cabin"/>
              </a:rPr>
              <a:t>No</a:t>
            </a:r>
          </a:p>
        </p:txBody>
      </p:sp>
      <p:sp>
        <p:nvSpPr>
          <p:cNvPr id="313" name="Shape 313">
            <a:extLst>
              <a:ext uri="{FF2B5EF4-FFF2-40B4-BE49-F238E27FC236}">
                <a16:creationId xmlns:a16="http://schemas.microsoft.com/office/drawing/2014/main" id="{4F122234-CBC3-4E16-ACDC-8871A2D7C52C}"/>
              </a:ext>
            </a:extLst>
          </p:cNvPr>
          <p:cNvSpPr txBox="1"/>
          <p:nvPr/>
        </p:nvSpPr>
        <p:spPr>
          <a:xfrm>
            <a:off x="9415462" y="2330450"/>
            <a:ext cx="2389188" cy="561975"/>
          </a:xfrm>
          <a:prstGeom prst="rect">
            <a:avLst/>
          </a:prstGeom>
          <a:noFill/>
          <a:ln w="76200" cap="flat" cmpd="sng">
            <a:solidFill>
              <a:schemeClr val="tx1"/>
            </a:solidFill>
            <a:prstDash val="solid"/>
            <a:round/>
            <a:headEnd type="none" w="med" len="med"/>
            <a:tailEnd type="none" w="med" len="med"/>
          </a:ln>
        </p:spPr>
        <p:txBody>
          <a:bodyPr lIns="0" tIns="0" rIns="0" bIns="0" anchor="ctr"/>
          <a:lstStyle/>
          <a:p>
            <a:pPr algn="ctr" eaLnBrk="1" fontAlgn="auto" hangingPunct="1">
              <a:spcBef>
                <a:spcPts val="0"/>
              </a:spcBef>
              <a:spcAft>
                <a:spcPts val="0"/>
              </a:spcAft>
              <a:buClr>
                <a:schemeClr val="lt1"/>
              </a:buClr>
              <a:buSzPct val="25000"/>
              <a:defRPr/>
            </a:pPr>
            <a:r>
              <a:rPr lang="en-US" sz="2625" b="1" dirty="0">
                <a:latin typeface="Arial" charset="0"/>
                <a:ea typeface="Arial" charset="0"/>
                <a:cs typeface="Arial" charset="0"/>
                <a:sym typeface="Cabin"/>
              </a:rPr>
              <a:t>print('Is 5’)</a:t>
            </a:r>
          </a:p>
        </p:txBody>
      </p:sp>
      <p:cxnSp>
        <p:nvCxnSpPr>
          <p:cNvPr id="18450" name="Shape 314">
            <a:extLst>
              <a:ext uri="{FF2B5EF4-FFF2-40B4-BE49-F238E27FC236}">
                <a16:creationId xmlns:a16="http://schemas.microsoft.com/office/drawing/2014/main" id="{483A5F3B-6864-D0C8-D1EE-1B5C6E42AB3F}"/>
              </a:ext>
            </a:extLst>
          </p:cNvPr>
          <p:cNvCxnSpPr>
            <a:cxnSpLocks noChangeShapeType="1"/>
            <a:endCxn id="313" idx="2"/>
          </p:cNvCxnSpPr>
          <p:nvPr/>
        </p:nvCxnSpPr>
        <p:spPr bwMode="auto">
          <a:xfrm flipH="1" flipV="1">
            <a:off x="10610056" y="2892425"/>
            <a:ext cx="91281" cy="2667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51" name="Shape 315">
            <a:extLst>
              <a:ext uri="{FF2B5EF4-FFF2-40B4-BE49-F238E27FC236}">
                <a16:creationId xmlns:a16="http://schemas.microsoft.com/office/drawing/2014/main" id="{4C15F3B4-49A2-2D3A-365F-18D8B5182D6D}"/>
              </a:ext>
            </a:extLst>
          </p:cNvPr>
          <p:cNvCxnSpPr>
            <a:cxnSpLocks noChangeShapeType="1"/>
          </p:cNvCxnSpPr>
          <p:nvPr/>
        </p:nvCxnSpPr>
        <p:spPr bwMode="auto">
          <a:xfrm rot="10800000" flipH="1">
            <a:off x="10701338" y="3749675"/>
            <a:ext cx="7937" cy="2667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cxnSp>
        <p:nvCxnSpPr>
          <p:cNvPr id="18452" name="Shape 316">
            <a:extLst>
              <a:ext uri="{FF2B5EF4-FFF2-40B4-BE49-F238E27FC236}">
                <a16:creationId xmlns:a16="http://schemas.microsoft.com/office/drawing/2014/main" id="{73CEE63E-0B74-A78A-8803-BEBD693D228B}"/>
              </a:ext>
            </a:extLst>
          </p:cNvPr>
          <p:cNvCxnSpPr>
            <a:cxnSpLocks noChangeShapeType="1"/>
          </p:cNvCxnSpPr>
          <p:nvPr/>
        </p:nvCxnSpPr>
        <p:spPr bwMode="auto">
          <a:xfrm rot="10800000" flipH="1">
            <a:off x="10707688" y="4549775"/>
            <a:ext cx="6350" cy="266700"/>
          </a:xfrm>
          <a:prstGeom prst="straightConnector1">
            <a:avLst/>
          </a:prstGeom>
          <a:noFill/>
          <a:ln w="76200" cap="rnd">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5" name="TextBox 4">
            <a:extLst>
              <a:ext uri="{FF2B5EF4-FFF2-40B4-BE49-F238E27FC236}">
                <a16:creationId xmlns:a16="http://schemas.microsoft.com/office/drawing/2014/main" id="{8BF1F99A-C2D5-8E1E-3D39-894838E1ACB5}"/>
              </a:ext>
            </a:extLst>
          </p:cNvPr>
          <p:cNvSpPr txBox="1"/>
          <p:nvPr/>
        </p:nvSpPr>
        <p:spPr>
          <a:xfrm>
            <a:off x="9446664" y="5026026"/>
            <a:ext cx="1762812" cy="954107"/>
          </a:xfrm>
          <a:prstGeom prst="rect">
            <a:avLst/>
          </a:prstGeom>
          <a:noFill/>
        </p:spPr>
        <p:txBody>
          <a:bodyPr wrap="square" rtlCol="0">
            <a:spAutoFit/>
          </a:bodyPr>
          <a:lstStyle/>
          <a:p>
            <a:r>
              <a:rPr lang="en-IN" sz="2800" b="1" dirty="0">
                <a:solidFill>
                  <a:srgbClr val="0070C0"/>
                </a:solidFill>
              </a:rPr>
              <a:t>One way decision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4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P spid="304" grpId="0" animBg="1"/>
      <p:bldP spid="18445" grpId="0" animBg="1"/>
      <p:bldP spid="310" grpId="0" animBg="1"/>
      <p:bldP spid="311" grpId="0" animBg="1"/>
      <p:bldP spid="18448" grpId="0" animBg="1"/>
      <p:bldP spid="313" grpId="0" animBg="1"/>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E44E7E-353E-94EB-99C9-2B122C8E0545}"/>
              </a:ext>
            </a:extLst>
          </p:cNvPr>
          <p:cNvPicPr>
            <a:picLocks noChangeAspect="1"/>
          </p:cNvPicPr>
          <p:nvPr/>
        </p:nvPicPr>
        <p:blipFill>
          <a:blip r:embed="rId2"/>
          <a:stretch>
            <a:fillRect/>
          </a:stretch>
        </p:blipFill>
        <p:spPr>
          <a:xfrm>
            <a:off x="1057275" y="61912"/>
            <a:ext cx="10077450" cy="6734175"/>
          </a:xfrm>
          <a:prstGeom prst="rect">
            <a:avLst/>
          </a:prstGeom>
        </p:spPr>
      </p:pic>
    </p:spTree>
    <p:extLst>
      <p:ext uri="{BB962C8B-B14F-4D97-AF65-F5344CB8AC3E}">
        <p14:creationId xmlns:p14="http://schemas.microsoft.com/office/powerpoint/2010/main" val="508659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F5F12-173B-753E-9AE8-3CC7410D6AE5}"/>
              </a:ext>
            </a:extLst>
          </p:cNvPr>
          <p:cNvPicPr>
            <a:picLocks noChangeAspect="1"/>
          </p:cNvPicPr>
          <p:nvPr/>
        </p:nvPicPr>
        <p:blipFill>
          <a:blip r:embed="rId2"/>
          <a:stretch>
            <a:fillRect/>
          </a:stretch>
        </p:blipFill>
        <p:spPr>
          <a:xfrm>
            <a:off x="1247775" y="219075"/>
            <a:ext cx="9696450" cy="6419850"/>
          </a:xfrm>
          <a:prstGeom prst="rect">
            <a:avLst/>
          </a:prstGeom>
        </p:spPr>
      </p:pic>
    </p:spTree>
    <p:extLst>
      <p:ext uri="{BB962C8B-B14F-4D97-AF65-F5344CB8AC3E}">
        <p14:creationId xmlns:p14="http://schemas.microsoft.com/office/powerpoint/2010/main" val="9496797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2E60B-3A57-D0FD-DDB7-C12E5C88318B}"/>
              </a:ext>
            </a:extLst>
          </p:cNvPr>
          <p:cNvPicPr>
            <a:picLocks noChangeAspect="1"/>
          </p:cNvPicPr>
          <p:nvPr/>
        </p:nvPicPr>
        <p:blipFill>
          <a:blip r:embed="rId2"/>
          <a:stretch>
            <a:fillRect/>
          </a:stretch>
        </p:blipFill>
        <p:spPr>
          <a:xfrm>
            <a:off x="1595159" y="0"/>
            <a:ext cx="9001681" cy="6858000"/>
          </a:xfrm>
          <a:prstGeom prst="rect">
            <a:avLst/>
          </a:prstGeom>
        </p:spPr>
      </p:pic>
    </p:spTree>
    <p:extLst>
      <p:ext uri="{BB962C8B-B14F-4D97-AF65-F5344CB8AC3E}">
        <p14:creationId xmlns:p14="http://schemas.microsoft.com/office/powerpoint/2010/main" val="47488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06006-17FB-BA5F-53C8-08267A14BD3E}"/>
              </a:ext>
            </a:extLst>
          </p:cNvPr>
          <p:cNvPicPr>
            <a:picLocks noChangeAspect="1"/>
          </p:cNvPicPr>
          <p:nvPr/>
        </p:nvPicPr>
        <p:blipFill>
          <a:blip r:embed="rId2"/>
          <a:stretch>
            <a:fillRect/>
          </a:stretch>
        </p:blipFill>
        <p:spPr>
          <a:xfrm>
            <a:off x="1357312" y="180975"/>
            <a:ext cx="9477375" cy="6496050"/>
          </a:xfrm>
          <a:prstGeom prst="rect">
            <a:avLst/>
          </a:prstGeom>
        </p:spPr>
      </p:pic>
    </p:spTree>
    <p:extLst>
      <p:ext uri="{BB962C8B-B14F-4D97-AF65-F5344CB8AC3E}">
        <p14:creationId xmlns:p14="http://schemas.microsoft.com/office/powerpoint/2010/main" val="39681842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EBE85-E1D1-61CB-A225-F64AF69E3280}"/>
              </a:ext>
            </a:extLst>
          </p:cNvPr>
          <p:cNvPicPr>
            <a:picLocks noChangeAspect="1"/>
          </p:cNvPicPr>
          <p:nvPr/>
        </p:nvPicPr>
        <p:blipFill>
          <a:blip r:embed="rId2"/>
          <a:stretch>
            <a:fillRect/>
          </a:stretch>
        </p:blipFill>
        <p:spPr>
          <a:xfrm>
            <a:off x="647700" y="23812"/>
            <a:ext cx="10896600" cy="6810375"/>
          </a:xfrm>
          <a:prstGeom prst="rect">
            <a:avLst/>
          </a:prstGeom>
        </p:spPr>
      </p:pic>
    </p:spTree>
    <p:extLst>
      <p:ext uri="{BB962C8B-B14F-4D97-AF65-F5344CB8AC3E}">
        <p14:creationId xmlns:p14="http://schemas.microsoft.com/office/powerpoint/2010/main" val="1232160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67E8B-0FE3-E691-8443-4E08C1033A0C}"/>
              </a:ext>
            </a:extLst>
          </p:cNvPr>
          <p:cNvPicPr>
            <a:picLocks noChangeAspect="1"/>
          </p:cNvPicPr>
          <p:nvPr/>
        </p:nvPicPr>
        <p:blipFill>
          <a:blip r:embed="rId2"/>
          <a:stretch>
            <a:fillRect/>
          </a:stretch>
        </p:blipFill>
        <p:spPr>
          <a:xfrm>
            <a:off x="1590675" y="95250"/>
            <a:ext cx="9010650" cy="6667500"/>
          </a:xfrm>
          <a:prstGeom prst="rect">
            <a:avLst/>
          </a:prstGeom>
        </p:spPr>
      </p:pic>
    </p:spTree>
    <p:extLst>
      <p:ext uri="{BB962C8B-B14F-4D97-AF65-F5344CB8AC3E}">
        <p14:creationId xmlns:p14="http://schemas.microsoft.com/office/powerpoint/2010/main" val="33696126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596140-7907-CF94-B1A0-50E7F7481600}"/>
              </a:ext>
            </a:extLst>
          </p:cNvPr>
          <p:cNvPicPr>
            <a:picLocks noChangeAspect="1"/>
          </p:cNvPicPr>
          <p:nvPr/>
        </p:nvPicPr>
        <p:blipFill>
          <a:blip r:embed="rId2"/>
          <a:stretch>
            <a:fillRect/>
          </a:stretch>
        </p:blipFill>
        <p:spPr>
          <a:xfrm>
            <a:off x="0" y="680842"/>
            <a:ext cx="12192000" cy="5496316"/>
          </a:xfrm>
          <a:prstGeom prst="rect">
            <a:avLst/>
          </a:prstGeom>
        </p:spPr>
      </p:pic>
    </p:spTree>
    <p:extLst>
      <p:ext uri="{BB962C8B-B14F-4D97-AF65-F5344CB8AC3E}">
        <p14:creationId xmlns:p14="http://schemas.microsoft.com/office/powerpoint/2010/main" val="3223133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879</TotalTime>
  <Words>4725</Words>
  <Application>Microsoft Office PowerPoint</Application>
  <PresentationFormat>Widescreen</PresentationFormat>
  <Paragraphs>811</Paragraphs>
  <Slides>96</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96</vt:i4>
      </vt:variant>
    </vt:vector>
  </HeadingPairs>
  <TitlesOfParts>
    <vt:vector size="111" baseType="lpstr">
      <vt:lpstr>Arial</vt:lpstr>
      <vt:lpstr>Cabin</vt:lpstr>
      <vt:lpstr>Calibri</vt:lpstr>
      <vt:lpstr>Comic Sans MS</vt:lpstr>
      <vt:lpstr>Consolas</vt:lpstr>
      <vt:lpstr>Courier</vt:lpstr>
      <vt:lpstr>euclid_circular_a</vt:lpstr>
      <vt:lpstr>Nunito</vt:lpstr>
      <vt:lpstr>Open Sans</vt:lpstr>
      <vt:lpstr>Rockwell</vt:lpstr>
      <vt:lpstr>Rockwell Condensed</vt:lpstr>
      <vt:lpstr>Times New Roman</vt:lpstr>
      <vt:lpstr>Verdana</vt:lpstr>
      <vt:lpstr>Wingdings</vt:lpstr>
      <vt:lpstr>Wood Type</vt:lpstr>
      <vt:lpstr>MODULE 3</vt:lpstr>
      <vt:lpstr>Condition</vt:lpstr>
      <vt:lpstr> Decision Making and Branching</vt:lpstr>
      <vt:lpstr>  if - Statement </vt:lpstr>
      <vt:lpstr>Example 1</vt:lpstr>
      <vt:lpstr>Example 2</vt:lpstr>
      <vt:lpstr>Comparison Operators</vt:lpstr>
      <vt:lpstr>Example 3</vt:lpstr>
      <vt:lpstr>Example 4</vt:lpstr>
      <vt:lpstr>Example 5</vt:lpstr>
      <vt:lpstr>Example 5</vt:lpstr>
      <vt:lpstr>PowerPoint Presentation</vt:lpstr>
      <vt:lpstr>if else statement </vt:lpstr>
      <vt:lpstr>PowerPoint Presentation</vt:lpstr>
      <vt:lpstr>Example 1</vt:lpstr>
      <vt:lpstr>PowerPoint Presentation</vt:lpstr>
      <vt:lpstr>Example 2 </vt:lpstr>
      <vt:lpstr>Example 2 </vt:lpstr>
      <vt:lpstr>Example 3</vt:lpstr>
      <vt:lpstr>Nested if else statement</vt:lpstr>
      <vt:lpstr>Nested if else statement</vt:lpstr>
      <vt:lpstr>PowerPoint Presentation</vt:lpstr>
      <vt:lpstr>Example 1</vt:lpstr>
      <vt:lpstr>if else CHAIN statement</vt:lpstr>
      <vt:lpstr>Example 1</vt:lpstr>
      <vt:lpstr>PowerPoint Presentation</vt:lpstr>
      <vt:lpstr>if-elif-else statement</vt:lpstr>
      <vt:lpstr>if-elif-else statement</vt:lpstr>
      <vt:lpstr>if-elif-else statement</vt:lpstr>
      <vt:lpstr>Example 1</vt:lpstr>
      <vt:lpstr>Example 2</vt:lpstr>
      <vt:lpstr>Example 3</vt:lpstr>
      <vt:lpstr>Multiple Conditions</vt:lpstr>
      <vt:lpstr>Example 1</vt:lpstr>
      <vt:lpstr>Task</vt:lpstr>
      <vt:lpstr>Task</vt:lpstr>
      <vt:lpstr>Calculate the current  GMT time</vt:lpstr>
      <vt:lpstr>Need of Iterative Control</vt:lpstr>
      <vt:lpstr>Iterative Control Statements</vt:lpstr>
      <vt:lpstr>while</vt:lpstr>
      <vt:lpstr>While loop</vt:lpstr>
      <vt:lpstr>Example 1: Print values from 1 to N</vt:lpstr>
      <vt:lpstr>Example 2</vt:lpstr>
      <vt:lpstr>Example 3: Print values from 90 to 100 in a line</vt:lpstr>
      <vt:lpstr>PowerPoint Presentation</vt:lpstr>
      <vt:lpstr>Example 3</vt:lpstr>
      <vt:lpstr>Example 3-solution</vt:lpstr>
      <vt:lpstr>Tasks</vt:lpstr>
      <vt:lpstr>Definite Loop</vt:lpstr>
      <vt:lpstr>For loop</vt:lpstr>
      <vt:lpstr>For loop</vt:lpstr>
      <vt:lpstr>A Simple FOR Loop</vt:lpstr>
      <vt:lpstr>Example 2 </vt:lpstr>
      <vt:lpstr>Example 3</vt:lpstr>
      <vt:lpstr>Example 4</vt:lpstr>
      <vt:lpstr>For loop</vt:lpstr>
      <vt:lpstr>For and dictionaries</vt:lpstr>
      <vt:lpstr>For loop</vt:lpstr>
      <vt:lpstr>PowerPoint Presentation</vt:lpstr>
      <vt:lpstr>Range</vt:lpstr>
      <vt:lpstr>PowerPoint Presentation</vt:lpstr>
      <vt:lpstr>PowerPoint Presentation</vt:lpstr>
      <vt:lpstr>If-else in for loop</vt:lpstr>
      <vt:lpstr>Additional example</vt:lpstr>
      <vt:lpstr>Using Else Conditional Statement With For loop</vt:lpstr>
      <vt:lpstr>PowerPoint Presentation</vt:lpstr>
      <vt:lpstr>Nested loops</vt:lpstr>
      <vt:lpstr>Printing multiplication table using nested for loops </vt:lpstr>
      <vt:lpstr>Printing multiplication table using nested for loops </vt:lpstr>
      <vt:lpstr>Task</vt:lpstr>
      <vt:lpstr>PowerPoint Presentation</vt:lpstr>
      <vt:lpstr>Loop Control Statement</vt:lpstr>
      <vt:lpstr>PowerPoint Presentation</vt:lpstr>
      <vt:lpstr>PowerPoint Presentation</vt:lpstr>
      <vt:lpstr>Break statement</vt:lpstr>
      <vt:lpstr>Continue statement</vt:lpstr>
      <vt:lpstr>Pass statement</vt:lpstr>
      <vt:lpstr>Example 4: An Infinite Loop</vt:lpstr>
      <vt:lpstr>Example 5</vt:lpstr>
      <vt:lpstr>Summary </vt:lpstr>
      <vt:lpstr>Example</vt:lpstr>
      <vt:lpstr>PowerPoint Presentation</vt:lpstr>
      <vt:lpstr>Fibonacci series</vt:lpstr>
      <vt:lpstr>Python program to find the factorial of a given number.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 Ishwarya</dc:creator>
  <cp:lastModifiedBy>Hemavathy S</cp:lastModifiedBy>
  <cp:revision>163</cp:revision>
  <dcterms:created xsi:type="dcterms:W3CDTF">2024-08-08T04:38:20Z</dcterms:created>
  <dcterms:modified xsi:type="dcterms:W3CDTF">2024-08-13T11:25:32Z</dcterms:modified>
</cp:coreProperties>
</file>