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8"/>
  </p:notesMasterIdLst>
  <p:sldIdLst>
    <p:sldId id="256" r:id="rId2"/>
    <p:sldId id="257" r:id="rId3"/>
    <p:sldId id="258" r:id="rId4"/>
    <p:sldId id="327" r:id="rId5"/>
    <p:sldId id="330" r:id="rId6"/>
    <p:sldId id="328" r:id="rId7"/>
    <p:sldId id="329" r:id="rId8"/>
    <p:sldId id="324" r:id="rId9"/>
    <p:sldId id="331" r:id="rId10"/>
    <p:sldId id="259" r:id="rId11"/>
    <p:sldId id="542" r:id="rId12"/>
    <p:sldId id="260" r:id="rId13"/>
    <p:sldId id="261" r:id="rId14"/>
    <p:sldId id="262" r:id="rId15"/>
    <p:sldId id="602" r:id="rId16"/>
    <p:sldId id="769" r:id="rId17"/>
    <p:sldId id="601" r:id="rId18"/>
    <p:sldId id="603" r:id="rId19"/>
    <p:sldId id="264" r:id="rId20"/>
    <p:sldId id="265" r:id="rId21"/>
    <p:sldId id="263" r:id="rId22"/>
    <p:sldId id="545" r:id="rId23"/>
    <p:sldId id="546" r:id="rId24"/>
    <p:sldId id="772" r:id="rId25"/>
    <p:sldId id="606" r:id="rId26"/>
    <p:sldId id="608" r:id="rId27"/>
    <p:sldId id="266" r:id="rId28"/>
    <p:sldId id="267" r:id="rId29"/>
    <p:sldId id="268" r:id="rId30"/>
    <p:sldId id="714" r:id="rId31"/>
    <p:sldId id="610" r:id="rId32"/>
    <p:sldId id="611" r:id="rId33"/>
    <p:sldId id="767" r:id="rId34"/>
    <p:sldId id="270" r:id="rId35"/>
    <p:sldId id="271" r:id="rId36"/>
    <p:sldId id="272" r:id="rId37"/>
    <p:sldId id="273" r:id="rId38"/>
    <p:sldId id="274" r:id="rId39"/>
    <p:sldId id="289" r:id="rId40"/>
    <p:sldId id="773" r:id="rId41"/>
    <p:sldId id="290" r:id="rId42"/>
    <p:sldId id="291" r:id="rId43"/>
    <p:sldId id="292" r:id="rId44"/>
    <p:sldId id="293" r:id="rId45"/>
    <p:sldId id="294" r:id="rId46"/>
    <p:sldId id="295" r:id="rId47"/>
    <p:sldId id="296" r:id="rId48"/>
    <p:sldId id="796" r:id="rId49"/>
    <p:sldId id="793" r:id="rId50"/>
    <p:sldId id="781" r:id="rId51"/>
    <p:sldId id="782" r:id="rId52"/>
    <p:sldId id="794" r:id="rId53"/>
    <p:sldId id="783" r:id="rId54"/>
    <p:sldId id="790" r:id="rId55"/>
    <p:sldId id="795"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572" r:id="rId73"/>
    <p:sldId id="573" r:id="rId74"/>
    <p:sldId id="574" r:id="rId75"/>
    <p:sldId id="575" r:id="rId76"/>
    <p:sldId id="576" r:id="rId77"/>
    <p:sldId id="577" r:id="rId78"/>
    <p:sldId id="578" r:id="rId79"/>
    <p:sldId id="579" r:id="rId80"/>
    <p:sldId id="559" r:id="rId81"/>
    <p:sldId id="567" r:id="rId82"/>
    <p:sldId id="568" r:id="rId83"/>
    <p:sldId id="580" r:id="rId84"/>
    <p:sldId id="313" r:id="rId85"/>
    <p:sldId id="314" r:id="rId86"/>
    <p:sldId id="315" r:id="rId87"/>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8" d="100"/>
          <a:sy n="158" d="100"/>
        </p:scale>
        <p:origin x="1541"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58C28333-C709-499B-BE15-268B60562567}" type="datetimeFigureOut">
              <a:rPr lang="en-IN" smtClean="0"/>
              <a:t>14-08-2024</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AC4AFAFC-87AD-4FE5-B84A-A93FB145AA0F}" type="slidenum">
              <a:rPr lang="en-IN" smtClean="0"/>
              <a:t>‹#›</a:t>
            </a:fld>
            <a:endParaRPr lang="en-IN"/>
          </a:p>
        </p:txBody>
      </p:sp>
    </p:spTree>
    <p:extLst>
      <p:ext uri="{BB962C8B-B14F-4D97-AF65-F5344CB8AC3E}">
        <p14:creationId xmlns:p14="http://schemas.microsoft.com/office/powerpoint/2010/main" val="160639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DA0C29-8E77-47F7-B519-770A498F07FD}" type="slidenum">
              <a:rPr lang="en-US" smtClean="0"/>
              <a:pPr/>
              <a:t>15</a:t>
            </a:fld>
            <a:endParaRPr lang="en-US"/>
          </a:p>
        </p:txBody>
      </p:sp>
    </p:spTree>
    <p:extLst>
      <p:ext uri="{BB962C8B-B14F-4D97-AF65-F5344CB8AC3E}">
        <p14:creationId xmlns:p14="http://schemas.microsoft.com/office/powerpoint/2010/main" val="1929906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DA0C29-8E77-47F7-B519-770A498F07FD}" type="slidenum">
              <a:rPr lang="en-US" smtClean="0"/>
              <a:pPr/>
              <a:t>16</a:t>
            </a:fld>
            <a:endParaRPr lang="en-US"/>
          </a:p>
        </p:txBody>
      </p:sp>
    </p:spTree>
    <p:extLst>
      <p:ext uri="{BB962C8B-B14F-4D97-AF65-F5344CB8AC3E}">
        <p14:creationId xmlns:p14="http://schemas.microsoft.com/office/powerpoint/2010/main" val="192990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Determine whether a given number is prime or not? </a:t>
            </a:r>
          </a:p>
          <a:p>
            <a:r>
              <a:rPr lang="en-US" dirty="0"/>
              <a:t>What is input? </a:t>
            </a:r>
          </a:p>
          <a:p>
            <a:r>
              <a:rPr lang="en-US" dirty="0"/>
              <a:t>What is Output?</a:t>
            </a:r>
          </a:p>
          <a:p>
            <a:r>
              <a:rPr lang="en-US" dirty="0"/>
              <a:t> What is the process involved to get the output from the input? What is the logic behind the process?</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33</a:t>
            </a:fld>
            <a:endParaRPr lang="en-US" dirty="0"/>
          </a:p>
        </p:txBody>
      </p:sp>
    </p:spTree>
    <p:extLst>
      <p:ext uri="{BB962C8B-B14F-4D97-AF65-F5344CB8AC3E}">
        <p14:creationId xmlns:p14="http://schemas.microsoft.com/office/powerpoint/2010/main" val="4056588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1CD1E7-82D7-4EDC-9A27-1A30CDECF103}" type="slidenum">
              <a:rPr lang="en-US" smtClean="0"/>
              <a:pPr/>
              <a:t>81</a:t>
            </a:fld>
            <a:endParaRPr lang="en-US" dirty="0"/>
          </a:p>
        </p:txBody>
      </p:sp>
    </p:spTree>
    <p:extLst>
      <p:ext uri="{BB962C8B-B14F-4D97-AF65-F5344CB8AC3E}">
        <p14:creationId xmlns:p14="http://schemas.microsoft.com/office/powerpoint/2010/main" val="405658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300" y="59878"/>
            <a:ext cx="4419498" cy="2444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Trebuchet MS"/>
                <a:cs typeface="Trebuchet MS"/>
              </a:defRPr>
            </a:lvl1pPr>
          </a:lstStyle>
          <a:p>
            <a:pPr marL="12700">
              <a:lnSpc>
                <a:spcPts val="675"/>
              </a:lnSpc>
            </a:pPr>
            <a:r>
              <a:rPr spc="-5" dirty="0"/>
              <a:t>July </a:t>
            </a:r>
            <a:r>
              <a:rPr spc="-15" dirty="0"/>
              <a:t>26,</a:t>
            </a:r>
            <a:r>
              <a:rPr dirty="0"/>
              <a:t> 2024</a:t>
            </a:r>
          </a:p>
        </p:txBody>
      </p:sp>
      <p:sp>
        <p:nvSpPr>
          <p:cNvPr id="5" name="Holder 5"/>
          <p:cNvSpPr>
            <a:spLocks noGrp="1"/>
          </p:cNvSpPr>
          <p:nvPr>
            <p:ph type="dt" sz="half" idx="6"/>
          </p:nvPr>
        </p:nvSpPr>
        <p:spPr/>
        <p:txBody>
          <a:bodyPr lIns="0" tIns="0" rIns="0" bIns="0"/>
          <a:lstStyle>
            <a:lvl1pPr>
              <a:defRPr sz="600" b="0" i="0">
                <a:solidFill>
                  <a:schemeClr val="bg1"/>
                </a:solidFill>
                <a:latin typeface="Trebuchet MS"/>
                <a:cs typeface="Trebuchet MS"/>
              </a:defRPr>
            </a:lvl1pPr>
          </a:lstStyle>
          <a:p>
            <a:pPr marL="12700">
              <a:lnSpc>
                <a:spcPts val="675"/>
              </a:lnSpc>
            </a:pPr>
            <a:r>
              <a:rPr spc="-5" dirty="0"/>
              <a:t>Premanand</a:t>
            </a:r>
            <a:r>
              <a:rPr spc="-15" dirty="0"/>
              <a:t> </a:t>
            </a:r>
            <a:r>
              <a:rPr spc="60" dirty="0"/>
              <a:t>S</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Trebuchet MS"/>
                <a:cs typeface="Trebuchet MS"/>
              </a:defRPr>
            </a:lvl1pPr>
          </a:lstStyle>
          <a:p>
            <a:pPr marL="38100">
              <a:lnSpc>
                <a:spcPts val="675"/>
              </a:lnSpc>
            </a:pPr>
            <a:fld id="{81D60167-4931-47E6-BA6A-407CBD079E47}" type="slidenum">
              <a:rPr dirty="0"/>
              <a:t>‹#›</a:t>
            </a:fld>
            <a:r>
              <a:rPr spc="-75" dirty="0"/>
              <a:t> </a:t>
            </a:r>
            <a:r>
              <a:rPr dirty="0"/>
              <a:t>/</a:t>
            </a:r>
            <a:r>
              <a:rPr spc="-75" dirty="0"/>
              <a:t> </a:t>
            </a:r>
            <a:r>
              <a:rPr dirty="0"/>
              <a:t>63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600" b="0" i="0">
                <a:solidFill>
                  <a:schemeClr val="bg1"/>
                </a:solidFill>
                <a:latin typeface="Trebuchet MS"/>
                <a:cs typeface="Trebuchet MS"/>
              </a:defRPr>
            </a:lvl1pPr>
          </a:lstStyle>
          <a:p>
            <a:pPr marL="12700">
              <a:lnSpc>
                <a:spcPts val="675"/>
              </a:lnSpc>
            </a:pPr>
            <a:r>
              <a:rPr spc="-5" dirty="0"/>
              <a:t>July </a:t>
            </a:r>
            <a:r>
              <a:rPr spc="-15" dirty="0"/>
              <a:t>26,</a:t>
            </a:r>
            <a:r>
              <a:rPr dirty="0"/>
              <a:t> 2024</a:t>
            </a:r>
          </a:p>
        </p:txBody>
      </p:sp>
      <p:sp>
        <p:nvSpPr>
          <p:cNvPr id="5" name="Holder 5"/>
          <p:cNvSpPr>
            <a:spLocks noGrp="1"/>
          </p:cNvSpPr>
          <p:nvPr>
            <p:ph type="dt" sz="half" idx="6"/>
          </p:nvPr>
        </p:nvSpPr>
        <p:spPr/>
        <p:txBody>
          <a:bodyPr lIns="0" tIns="0" rIns="0" bIns="0"/>
          <a:lstStyle>
            <a:lvl1pPr>
              <a:defRPr sz="600" b="0" i="0">
                <a:solidFill>
                  <a:schemeClr val="bg1"/>
                </a:solidFill>
                <a:latin typeface="Trebuchet MS"/>
                <a:cs typeface="Trebuchet MS"/>
              </a:defRPr>
            </a:lvl1pPr>
          </a:lstStyle>
          <a:p>
            <a:pPr marL="12700">
              <a:lnSpc>
                <a:spcPts val="675"/>
              </a:lnSpc>
            </a:pPr>
            <a:r>
              <a:rPr spc="-5" dirty="0"/>
              <a:t>Premanand</a:t>
            </a:r>
            <a:r>
              <a:rPr spc="-15" dirty="0"/>
              <a:t> </a:t>
            </a:r>
            <a:r>
              <a:rPr spc="60" dirty="0"/>
              <a:t>S</a:t>
            </a:r>
          </a:p>
        </p:txBody>
      </p:sp>
      <p:sp>
        <p:nvSpPr>
          <p:cNvPr id="6" name="Holder 6"/>
          <p:cNvSpPr>
            <a:spLocks noGrp="1"/>
          </p:cNvSpPr>
          <p:nvPr>
            <p:ph type="sldNum" sz="quarter" idx="7"/>
          </p:nvPr>
        </p:nvSpPr>
        <p:spPr/>
        <p:txBody>
          <a:bodyPr lIns="0" tIns="0" rIns="0" bIns="0"/>
          <a:lstStyle>
            <a:lvl1pPr>
              <a:defRPr sz="600" b="0" i="0">
                <a:solidFill>
                  <a:schemeClr val="bg1"/>
                </a:solidFill>
                <a:latin typeface="Trebuchet MS"/>
                <a:cs typeface="Trebuchet MS"/>
              </a:defRPr>
            </a:lvl1pPr>
          </a:lstStyle>
          <a:p>
            <a:pPr marL="38100">
              <a:lnSpc>
                <a:spcPts val="675"/>
              </a:lnSpc>
            </a:pPr>
            <a:fld id="{81D60167-4931-47E6-BA6A-407CBD079E47}" type="slidenum">
              <a:rPr dirty="0"/>
              <a:t>‹#›</a:t>
            </a:fld>
            <a:r>
              <a:rPr spc="-75" dirty="0"/>
              <a:t> </a:t>
            </a:r>
            <a:r>
              <a:rPr dirty="0"/>
              <a:t>/</a:t>
            </a:r>
            <a:r>
              <a:rPr spc="-75" dirty="0"/>
              <a:t> </a:t>
            </a:r>
            <a:r>
              <a:rPr dirty="0"/>
              <a:t>63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chemeClr val="bg1"/>
                </a:solidFill>
                <a:latin typeface="Trebuchet MS"/>
                <a:cs typeface="Trebuchet MS"/>
              </a:defRPr>
            </a:lvl1pPr>
          </a:lstStyle>
          <a:p>
            <a:pPr marL="12700">
              <a:lnSpc>
                <a:spcPts val="675"/>
              </a:lnSpc>
            </a:pPr>
            <a:r>
              <a:rPr spc="-5" dirty="0"/>
              <a:t>July </a:t>
            </a:r>
            <a:r>
              <a:rPr spc="-15" dirty="0"/>
              <a:t>26,</a:t>
            </a:r>
            <a:r>
              <a:rPr dirty="0"/>
              <a:t> 2024</a:t>
            </a:r>
          </a:p>
        </p:txBody>
      </p:sp>
      <p:sp>
        <p:nvSpPr>
          <p:cNvPr id="6" name="Holder 6"/>
          <p:cNvSpPr>
            <a:spLocks noGrp="1"/>
          </p:cNvSpPr>
          <p:nvPr>
            <p:ph type="dt" sz="half" idx="6"/>
          </p:nvPr>
        </p:nvSpPr>
        <p:spPr/>
        <p:txBody>
          <a:bodyPr lIns="0" tIns="0" rIns="0" bIns="0"/>
          <a:lstStyle>
            <a:lvl1pPr>
              <a:defRPr sz="600" b="0" i="0">
                <a:solidFill>
                  <a:schemeClr val="bg1"/>
                </a:solidFill>
                <a:latin typeface="Trebuchet MS"/>
                <a:cs typeface="Trebuchet MS"/>
              </a:defRPr>
            </a:lvl1pPr>
          </a:lstStyle>
          <a:p>
            <a:pPr marL="12700">
              <a:lnSpc>
                <a:spcPts val="675"/>
              </a:lnSpc>
            </a:pPr>
            <a:r>
              <a:rPr spc="-5" dirty="0"/>
              <a:t>Premanand</a:t>
            </a:r>
            <a:r>
              <a:rPr spc="-15" dirty="0"/>
              <a:t> </a:t>
            </a:r>
            <a:r>
              <a:rPr spc="60" dirty="0"/>
              <a:t>S</a:t>
            </a:r>
          </a:p>
        </p:txBody>
      </p:sp>
      <p:sp>
        <p:nvSpPr>
          <p:cNvPr id="7" name="Holder 7"/>
          <p:cNvSpPr>
            <a:spLocks noGrp="1"/>
          </p:cNvSpPr>
          <p:nvPr>
            <p:ph type="sldNum" sz="quarter" idx="7"/>
          </p:nvPr>
        </p:nvSpPr>
        <p:spPr/>
        <p:txBody>
          <a:bodyPr lIns="0" tIns="0" rIns="0" bIns="0"/>
          <a:lstStyle>
            <a:lvl1pPr>
              <a:defRPr sz="600" b="0" i="0">
                <a:solidFill>
                  <a:schemeClr val="bg1"/>
                </a:solidFill>
                <a:latin typeface="Trebuchet MS"/>
                <a:cs typeface="Trebuchet MS"/>
              </a:defRPr>
            </a:lvl1pPr>
          </a:lstStyle>
          <a:p>
            <a:pPr marL="38100">
              <a:lnSpc>
                <a:spcPts val="675"/>
              </a:lnSpc>
            </a:pPr>
            <a:fld id="{81D60167-4931-47E6-BA6A-407CBD079E47}" type="slidenum">
              <a:rPr dirty="0"/>
              <a:t>‹#›</a:t>
            </a:fld>
            <a:r>
              <a:rPr spc="-75" dirty="0"/>
              <a:t> </a:t>
            </a:r>
            <a:r>
              <a:rPr dirty="0"/>
              <a:t>/</a:t>
            </a:r>
            <a:r>
              <a:rPr spc="-75" dirty="0"/>
              <a:t> </a:t>
            </a:r>
            <a:r>
              <a:rPr dirty="0"/>
              <a:t>63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600" b="0" i="0">
                <a:solidFill>
                  <a:schemeClr val="bg1"/>
                </a:solidFill>
                <a:latin typeface="Trebuchet MS"/>
                <a:cs typeface="Trebuchet MS"/>
              </a:defRPr>
            </a:lvl1pPr>
          </a:lstStyle>
          <a:p>
            <a:pPr marL="12700">
              <a:lnSpc>
                <a:spcPts val="675"/>
              </a:lnSpc>
            </a:pPr>
            <a:r>
              <a:rPr spc="-5" dirty="0"/>
              <a:t>July </a:t>
            </a:r>
            <a:r>
              <a:rPr spc="-15" dirty="0"/>
              <a:t>26,</a:t>
            </a:r>
            <a:r>
              <a:rPr dirty="0"/>
              <a:t> 2024</a:t>
            </a:r>
          </a:p>
        </p:txBody>
      </p:sp>
      <p:sp>
        <p:nvSpPr>
          <p:cNvPr id="4" name="Holder 4"/>
          <p:cNvSpPr>
            <a:spLocks noGrp="1"/>
          </p:cNvSpPr>
          <p:nvPr>
            <p:ph type="dt" sz="half" idx="6"/>
          </p:nvPr>
        </p:nvSpPr>
        <p:spPr/>
        <p:txBody>
          <a:bodyPr lIns="0" tIns="0" rIns="0" bIns="0"/>
          <a:lstStyle>
            <a:lvl1pPr>
              <a:defRPr sz="600" b="0" i="0">
                <a:solidFill>
                  <a:schemeClr val="bg1"/>
                </a:solidFill>
                <a:latin typeface="Trebuchet MS"/>
                <a:cs typeface="Trebuchet MS"/>
              </a:defRPr>
            </a:lvl1pPr>
          </a:lstStyle>
          <a:p>
            <a:pPr marL="12700">
              <a:lnSpc>
                <a:spcPts val="675"/>
              </a:lnSpc>
            </a:pPr>
            <a:r>
              <a:rPr spc="-5" dirty="0"/>
              <a:t>Premanand</a:t>
            </a:r>
            <a:r>
              <a:rPr spc="-15" dirty="0"/>
              <a:t> </a:t>
            </a:r>
            <a:r>
              <a:rPr spc="60" dirty="0"/>
              <a:t>S</a:t>
            </a:r>
          </a:p>
        </p:txBody>
      </p:sp>
      <p:sp>
        <p:nvSpPr>
          <p:cNvPr id="5" name="Holder 5"/>
          <p:cNvSpPr>
            <a:spLocks noGrp="1"/>
          </p:cNvSpPr>
          <p:nvPr>
            <p:ph type="sldNum" sz="quarter" idx="7"/>
          </p:nvPr>
        </p:nvSpPr>
        <p:spPr/>
        <p:txBody>
          <a:bodyPr lIns="0" tIns="0" rIns="0" bIns="0"/>
          <a:lstStyle>
            <a:lvl1pPr>
              <a:defRPr sz="600" b="0" i="0">
                <a:solidFill>
                  <a:schemeClr val="bg1"/>
                </a:solidFill>
                <a:latin typeface="Trebuchet MS"/>
                <a:cs typeface="Trebuchet MS"/>
              </a:defRPr>
            </a:lvl1pPr>
          </a:lstStyle>
          <a:p>
            <a:pPr marL="38100">
              <a:lnSpc>
                <a:spcPts val="675"/>
              </a:lnSpc>
            </a:pPr>
            <a:fld id="{81D60167-4931-47E6-BA6A-407CBD079E47}" type="slidenum">
              <a:rPr dirty="0"/>
              <a:t>‹#›</a:t>
            </a:fld>
            <a:r>
              <a:rPr spc="-75" dirty="0"/>
              <a:t> </a:t>
            </a:r>
            <a:r>
              <a:rPr dirty="0"/>
              <a:t>/</a:t>
            </a:r>
            <a:r>
              <a:rPr spc="-75" dirty="0"/>
              <a:t> </a:t>
            </a:r>
            <a:r>
              <a:rPr dirty="0"/>
              <a:t>63</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chemeClr val="bg1"/>
                </a:solidFill>
                <a:latin typeface="Trebuchet MS"/>
                <a:cs typeface="Trebuchet MS"/>
              </a:defRPr>
            </a:lvl1pPr>
          </a:lstStyle>
          <a:p>
            <a:pPr marL="12700">
              <a:lnSpc>
                <a:spcPts val="675"/>
              </a:lnSpc>
            </a:pPr>
            <a:r>
              <a:rPr spc="-5" dirty="0"/>
              <a:t>July </a:t>
            </a:r>
            <a:r>
              <a:rPr spc="-15" dirty="0"/>
              <a:t>26,</a:t>
            </a:r>
            <a:r>
              <a:rPr dirty="0"/>
              <a:t> 2024</a:t>
            </a:r>
          </a:p>
        </p:txBody>
      </p:sp>
      <p:sp>
        <p:nvSpPr>
          <p:cNvPr id="3" name="Holder 3"/>
          <p:cNvSpPr>
            <a:spLocks noGrp="1"/>
          </p:cNvSpPr>
          <p:nvPr>
            <p:ph type="dt" sz="half" idx="6"/>
          </p:nvPr>
        </p:nvSpPr>
        <p:spPr/>
        <p:txBody>
          <a:bodyPr lIns="0" tIns="0" rIns="0" bIns="0"/>
          <a:lstStyle>
            <a:lvl1pPr>
              <a:defRPr sz="600" b="0" i="0">
                <a:solidFill>
                  <a:schemeClr val="bg1"/>
                </a:solidFill>
                <a:latin typeface="Trebuchet MS"/>
                <a:cs typeface="Trebuchet MS"/>
              </a:defRPr>
            </a:lvl1pPr>
          </a:lstStyle>
          <a:p>
            <a:pPr marL="12700">
              <a:lnSpc>
                <a:spcPts val="675"/>
              </a:lnSpc>
            </a:pPr>
            <a:r>
              <a:rPr spc="-5" dirty="0"/>
              <a:t>Premanand</a:t>
            </a:r>
            <a:r>
              <a:rPr spc="-15" dirty="0"/>
              <a:t> </a:t>
            </a:r>
            <a:r>
              <a:rPr spc="60" dirty="0"/>
              <a:t>S</a:t>
            </a:r>
          </a:p>
        </p:txBody>
      </p:sp>
      <p:sp>
        <p:nvSpPr>
          <p:cNvPr id="4" name="Holder 4"/>
          <p:cNvSpPr>
            <a:spLocks noGrp="1"/>
          </p:cNvSpPr>
          <p:nvPr>
            <p:ph type="sldNum" sz="quarter" idx="7"/>
          </p:nvPr>
        </p:nvSpPr>
        <p:spPr/>
        <p:txBody>
          <a:bodyPr lIns="0" tIns="0" rIns="0" bIns="0"/>
          <a:lstStyle>
            <a:lvl1pPr>
              <a:defRPr sz="600" b="0" i="0">
                <a:solidFill>
                  <a:schemeClr val="bg1"/>
                </a:solidFill>
                <a:latin typeface="Trebuchet MS"/>
                <a:cs typeface="Trebuchet MS"/>
              </a:defRPr>
            </a:lvl1pPr>
          </a:lstStyle>
          <a:p>
            <a:pPr marL="38100">
              <a:lnSpc>
                <a:spcPts val="675"/>
              </a:lnSpc>
            </a:pPr>
            <a:fld id="{81D60167-4931-47E6-BA6A-407CBD079E47}" type="slidenum">
              <a:rPr dirty="0"/>
              <a:t>‹#›</a:t>
            </a:fld>
            <a:r>
              <a:rPr spc="-75" dirty="0"/>
              <a:t> </a:t>
            </a:r>
            <a:r>
              <a:rPr dirty="0"/>
              <a:t>/</a:t>
            </a:r>
            <a:r>
              <a:rPr spc="-75" dirty="0"/>
              <a:t> </a:t>
            </a:r>
            <a:r>
              <a:rPr dirty="0"/>
              <a:t>63</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30505" y="138590"/>
            <a:ext cx="4149090" cy="215444"/>
          </a:xfrm>
        </p:spPr>
        <p:txBody>
          <a:bodyPr/>
          <a:lstStyle/>
          <a:p>
            <a:r>
              <a:rPr lang="en-US"/>
              <a:t>Click to edit Master title style</a:t>
            </a:r>
          </a:p>
        </p:txBody>
      </p:sp>
      <p:sp>
        <p:nvSpPr>
          <p:cNvPr id="3" name="Text Placeholder 2"/>
          <p:cNvSpPr>
            <a:spLocks noGrp="1"/>
          </p:cNvSpPr>
          <p:nvPr>
            <p:ph type="body" sz="half" idx="1"/>
          </p:nvPr>
        </p:nvSpPr>
        <p:spPr>
          <a:xfrm>
            <a:off x="230505" y="807509"/>
            <a:ext cx="2036128" cy="2939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343467" y="807508"/>
            <a:ext cx="2036128" cy="2939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343467" y="1987529"/>
            <a:ext cx="2036128" cy="2939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230505" y="3151526"/>
            <a:ext cx="1075690" cy="92333"/>
          </a:xfrm>
        </p:spPr>
        <p:txBody>
          <a:bodyPr/>
          <a:lstStyle>
            <a:lvl1pPr>
              <a:defRPr/>
            </a:lvl1pPr>
          </a:lstStyle>
          <a:p>
            <a:endParaRPr lang="en-US" altLang="en-US"/>
          </a:p>
        </p:txBody>
      </p:sp>
      <p:sp>
        <p:nvSpPr>
          <p:cNvPr id="7" name="Footer Placeholder 6"/>
          <p:cNvSpPr>
            <a:spLocks noGrp="1"/>
          </p:cNvSpPr>
          <p:nvPr>
            <p:ph type="ftr" sz="quarter" idx="11"/>
          </p:nvPr>
        </p:nvSpPr>
        <p:spPr>
          <a:xfrm>
            <a:off x="1575118" y="3151526"/>
            <a:ext cx="1459865" cy="92333"/>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3303905" y="3151526"/>
            <a:ext cx="1075690" cy="92333"/>
          </a:xfrm>
        </p:spPr>
        <p:txBody>
          <a:bodyPr/>
          <a:lstStyle>
            <a:lvl1pPr>
              <a:defRPr/>
            </a:lvl1pPr>
          </a:lstStyle>
          <a:p>
            <a:fld id="{BF9BC184-3486-42D2-9F12-B5B47F54D53E}" type="slidenum">
              <a:rPr lang="en-US" altLang="en-US"/>
              <a:pPr/>
              <a:t>‹#›</a:t>
            </a:fld>
            <a:endParaRPr lang="en-US" altLang="en-US"/>
          </a:p>
        </p:txBody>
      </p:sp>
    </p:spTree>
    <p:extLst>
      <p:ext uri="{BB962C8B-B14F-4D97-AF65-F5344CB8AC3E}">
        <p14:creationId xmlns:p14="http://schemas.microsoft.com/office/powerpoint/2010/main" val="398723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70" y="76906"/>
            <a:ext cx="4302760" cy="215444"/>
          </a:xfrm>
        </p:spPr>
        <p:txBody>
          <a:bodyPr/>
          <a:lstStyle/>
          <a:p>
            <a:r>
              <a:rPr lang="en-US"/>
              <a:t>Click to edit Master title style</a:t>
            </a:r>
          </a:p>
        </p:txBody>
      </p:sp>
      <p:sp>
        <p:nvSpPr>
          <p:cNvPr id="3" name="Text Placeholder 2"/>
          <p:cNvSpPr>
            <a:spLocks noGrp="1"/>
          </p:cNvSpPr>
          <p:nvPr>
            <p:ph type="body" sz="half" idx="1"/>
          </p:nvPr>
        </p:nvSpPr>
        <p:spPr>
          <a:xfrm>
            <a:off x="576262" y="653697"/>
            <a:ext cx="1940084" cy="432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93181" y="653697"/>
            <a:ext cx="1940084" cy="432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691515" y="3220420"/>
            <a:ext cx="1075690" cy="92333"/>
          </a:xfrm>
        </p:spPr>
        <p:txBody>
          <a:bodyPr/>
          <a:lstStyle>
            <a:lvl1pPr>
              <a:defRPr/>
            </a:lvl1pPr>
          </a:lstStyle>
          <a:p>
            <a:r>
              <a:rPr lang="en-US" altLang="zh-TW"/>
              <a:t>1A-</a:t>
            </a:r>
            <a:fld id="{26DE9B8D-1505-401D-8E54-EA5FE953C297}" type="slidenum">
              <a:rPr lang="en-US" altLang="zh-TW"/>
              <a:pPr/>
              <a:t>‹#›</a:t>
            </a:fld>
            <a:endParaRPr lang="en-US" altLang="zh-TW"/>
          </a:p>
        </p:txBody>
      </p:sp>
    </p:spTree>
    <p:extLst>
      <p:ext uri="{BB962C8B-B14F-4D97-AF65-F5344CB8AC3E}">
        <p14:creationId xmlns:p14="http://schemas.microsoft.com/office/powerpoint/2010/main" val="3297144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126"/>
                </a:lnTo>
                <a:lnTo>
                  <a:pt x="4608004" y="350126"/>
                </a:lnTo>
                <a:lnTo>
                  <a:pt x="4608004" y="0"/>
                </a:lnTo>
                <a:close/>
              </a:path>
            </a:pathLst>
          </a:custGeom>
          <a:solidFill>
            <a:srgbClr val="3333B2"/>
          </a:solidFill>
        </p:spPr>
        <p:txBody>
          <a:bodyPr wrap="square" lIns="0" tIns="0" rIns="0" bIns="0" rtlCol="0"/>
          <a:lstStyle/>
          <a:p>
            <a:endParaRPr/>
          </a:p>
        </p:txBody>
      </p:sp>
      <p:sp>
        <p:nvSpPr>
          <p:cNvPr id="2" name="Holder 2"/>
          <p:cNvSpPr>
            <a:spLocks noGrp="1"/>
          </p:cNvSpPr>
          <p:nvPr>
            <p:ph type="title"/>
          </p:nvPr>
        </p:nvSpPr>
        <p:spPr>
          <a:xfrm>
            <a:off x="651319" y="748052"/>
            <a:ext cx="3307461"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126657" y="970608"/>
            <a:ext cx="4356785" cy="1510664"/>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485819" y="3351784"/>
            <a:ext cx="480060" cy="102235"/>
          </a:xfrm>
          <a:prstGeom prst="rect">
            <a:avLst/>
          </a:prstGeom>
        </p:spPr>
        <p:txBody>
          <a:bodyPr wrap="square" lIns="0" tIns="0" rIns="0" bIns="0">
            <a:spAutoFit/>
          </a:bodyPr>
          <a:lstStyle>
            <a:lvl1pPr>
              <a:defRPr sz="600" b="0" i="0">
                <a:solidFill>
                  <a:schemeClr val="bg1"/>
                </a:solidFill>
                <a:latin typeface="Trebuchet MS"/>
                <a:cs typeface="Trebuchet MS"/>
              </a:defRPr>
            </a:lvl1pPr>
          </a:lstStyle>
          <a:p>
            <a:pPr marL="12700">
              <a:lnSpc>
                <a:spcPts val="675"/>
              </a:lnSpc>
            </a:pPr>
            <a:r>
              <a:rPr spc="-5" dirty="0"/>
              <a:t>July </a:t>
            </a:r>
            <a:r>
              <a:rPr spc="-15" dirty="0"/>
              <a:t>26,</a:t>
            </a:r>
            <a:r>
              <a:rPr dirty="0"/>
              <a:t> 2024</a:t>
            </a:r>
          </a:p>
        </p:txBody>
      </p:sp>
      <p:sp>
        <p:nvSpPr>
          <p:cNvPr id="5" name="Holder 5"/>
          <p:cNvSpPr>
            <a:spLocks noGrp="1"/>
          </p:cNvSpPr>
          <p:nvPr>
            <p:ph type="dt" sz="half" idx="6"/>
          </p:nvPr>
        </p:nvSpPr>
        <p:spPr>
          <a:xfrm>
            <a:off x="528726" y="3351784"/>
            <a:ext cx="478790" cy="102235"/>
          </a:xfrm>
          <a:prstGeom prst="rect">
            <a:avLst/>
          </a:prstGeom>
        </p:spPr>
        <p:txBody>
          <a:bodyPr wrap="square" lIns="0" tIns="0" rIns="0" bIns="0">
            <a:spAutoFit/>
          </a:bodyPr>
          <a:lstStyle>
            <a:lvl1pPr>
              <a:defRPr sz="600" b="0" i="0">
                <a:solidFill>
                  <a:schemeClr val="bg1"/>
                </a:solidFill>
                <a:latin typeface="Trebuchet MS"/>
                <a:cs typeface="Trebuchet MS"/>
              </a:defRPr>
            </a:lvl1pPr>
          </a:lstStyle>
          <a:p>
            <a:pPr marL="12700">
              <a:lnSpc>
                <a:spcPts val="675"/>
              </a:lnSpc>
            </a:pPr>
            <a:r>
              <a:rPr spc="-5" dirty="0"/>
              <a:t>Premanand</a:t>
            </a:r>
            <a:r>
              <a:rPr spc="-15" dirty="0"/>
              <a:t> </a:t>
            </a:r>
            <a:r>
              <a:rPr spc="60" dirty="0"/>
              <a:t>S</a:t>
            </a:r>
          </a:p>
        </p:txBody>
      </p:sp>
      <p:sp>
        <p:nvSpPr>
          <p:cNvPr id="6" name="Holder 6"/>
          <p:cNvSpPr>
            <a:spLocks noGrp="1"/>
          </p:cNvSpPr>
          <p:nvPr>
            <p:ph type="sldNum" sz="quarter" idx="7"/>
          </p:nvPr>
        </p:nvSpPr>
        <p:spPr>
          <a:xfrm>
            <a:off x="4273846" y="3351784"/>
            <a:ext cx="317500" cy="102235"/>
          </a:xfrm>
          <a:prstGeom prst="rect">
            <a:avLst/>
          </a:prstGeom>
        </p:spPr>
        <p:txBody>
          <a:bodyPr wrap="square" lIns="0" tIns="0" rIns="0" bIns="0">
            <a:spAutoFit/>
          </a:bodyPr>
          <a:lstStyle>
            <a:lvl1pPr>
              <a:defRPr sz="600" b="0" i="0">
                <a:solidFill>
                  <a:schemeClr val="bg1"/>
                </a:solidFill>
                <a:latin typeface="Trebuchet MS"/>
                <a:cs typeface="Trebuchet MS"/>
              </a:defRPr>
            </a:lvl1pPr>
          </a:lstStyle>
          <a:p>
            <a:pPr marL="38100">
              <a:lnSpc>
                <a:spcPts val="675"/>
              </a:lnSpc>
            </a:pPr>
            <a:fld id="{81D60167-4931-47E6-BA6A-407CBD079E47}" type="slidenum">
              <a:rPr dirty="0"/>
              <a:t>‹#›</a:t>
            </a:fld>
            <a:r>
              <a:rPr spc="-75" dirty="0"/>
              <a:t> </a:t>
            </a:r>
            <a:r>
              <a:rPr dirty="0"/>
              <a:t>/</a:t>
            </a:r>
            <a:r>
              <a:rPr spc="-75" dirty="0"/>
              <a:t> </a:t>
            </a:r>
            <a:r>
              <a:rPr dirty="0"/>
              <a:t>63</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vit.ac.i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69083" y="3261575"/>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3" name="object 3"/>
          <p:cNvSpPr/>
          <p:nvPr/>
        </p:nvSpPr>
        <p:spPr>
          <a:xfrm>
            <a:off x="2989465" y="3257613"/>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4" name="object 4"/>
          <p:cNvSpPr/>
          <p:nvPr/>
        </p:nvSpPr>
        <p:spPr>
          <a:xfrm>
            <a:off x="3167268" y="3257613"/>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grpSp>
        <p:nvGrpSpPr>
          <p:cNvPr id="5" name="object 5"/>
          <p:cNvGrpSpPr/>
          <p:nvPr/>
        </p:nvGrpSpPr>
        <p:grpSpPr>
          <a:xfrm>
            <a:off x="3260445" y="3248732"/>
            <a:ext cx="203200" cy="55880"/>
            <a:chOff x="3260445" y="3248732"/>
            <a:chExt cx="203200" cy="55880"/>
          </a:xfrm>
        </p:grpSpPr>
        <p:sp>
          <p:nvSpPr>
            <p:cNvPr id="6" name="object 6"/>
            <p:cNvSpPr/>
            <p:nvPr/>
          </p:nvSpPr>
          <p:spPr>
            <a:xfrm>
              <a:off x="3323614" y="3251262"/>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7" name="object 7"/>
            <p:cNvSpPr/>
            <p:nvPr/>
          </p:nvSpPr>
          <p:spPr>
            <a:xfrm>
              <a:off x="326044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grpSp>
      <p:grpSp>
        <p:nvGrpSpPr>
          <p:cNvPr id="8" name="object 8"/>
          <p:cNvGrpSpPr/>
          <p:nvPr/>
        </p:nvGrpSpPr>
        <p:grpSpPr>
          <a:xfrm>
            <a:off x="3531425" y="3247467"/>
            <a:ext cx="203200" cy="58419"/>
            <a:chOff x="3531425" y="3247467"/>
            <a:chExt cx="203200" cy="58419"/>
          </a:xfrm>
        </p:grpSpPr>
        <p:sp>
          <p:nvSpPr>
            <p:cNvPr id="9" name="object 9"/>
            <p:cNvSpPr/>
            <p:nvPr/>
          </p:nvSpPr>
          <p:spPr>
            <a:xfrm>
              <a:off x="3620326" y="3263963"/>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10" name="object 10"/>
            <p:cNvSpPr/>
            <p:nvPr/>
          </p:nvSpPr>
          <p:spPr>
            <a:xfrm>
              <a:off x="3531425"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1" name="object 11"/>
            <p:cNvSpPr/>
            <p:nvPr/>
          </p:nvSpPr>
          <p:spPr>
            <a:xfrm>
              <a:off x="3607626" y="3251262"/>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grpSp>
      <p:grpSp>
        <p:nvGrpSpPr>
          <p:cNvPr id="12" name="object 12"/>
          <p:cNvGrpSpPr/>
          <p:nvPr/>
        </p:nvGrpSpPr>
        <p:grpSpPr>
          <a:xfrm>
            <a:off x="3802393" y="3247467"/>
            <a:ext cx="203200" cy="58419"/>
            <a:chOff x="3802393" y="3247467"/>
            <a:chExt cx="203200" cy="58419"/>
          </a:xfrm>
        </p:grpSpPr>
        <p:sp>
          <p:nvSpPr>
            <p:cNvPr id="13" name="object 13"/>
            <p:cNvSpPr/>
            <p:nvPr/>
          </p:nvSpPr>
          <p:spPr>
            <a:xfrm>
              <a:off x="3878593" y="3251262"/>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14" name="object 14"/>
            <p:cNvSpPr/>
            <p:nvPr/>
          </p:nvSpPr>
          <p:spPr>
            <a:xfrm>
              <a:off x="3802393" y="3257613"/>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15" name="object 15"/>
            <p:cNvSpPr/>
            <p:nvPr/>
          </p:nvSpPr>
          <p:spPr>
            <a:xfrm>
              <a:off x="3878593" y="3289363"/>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grpSp>
      <p:sp>
        <p:nvSpPr>
          <p:cNvPr id="16" name="object 16"/>
          <p:cNvSpPr/>
          <p:nvPr/>
        </p:nvSpPr>
        <p:spPr>
          <a:xfrm>
            <a:off x="4149573" y="3251262"/>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grpSp>
        <p:nvGrpSpPr>
          <p:cNvPr id="17" name="object 17"/>
          <p:cNvGrpSpPr/>
          <p:nvPr/>
        </p:nvGrpSpPr>
        <p:grpSpPr>
          <a:xfrm>
            <a:off x="4326582" y="3248732"/>
            <a:ext cx="238760" cy="57150"/>
            <a:chOff x="4326582" y="3248732"/>
            <a:chExt cx="238760" cy="57150"/>
          </a:xfrm>
        </p:grpSpPr>
        <p:sp>
          <p:nvSpPr>
            <p:cNvPr id="18" name="object 18"/>
            <p:cNvSpPr/>
            <p:nvPr/>
          </p:nvSpPr>
          <p:spPr>
            <a:xfrm>
              <a:off x="4451033" y="3281743"/>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19" name="object 19"/>
            <p:cNvSpPr/>
            <p:nvPr/>
          </p:nvSpPr>
          <p:spPr>
            <a:xfrm>
              <a:off x="4423969" y="3255248"/>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20" name="object 20"/>
            <p:cNvSpPr/>
            <p:nvPr/>
          </p:nvSpPr>
          <p:spPr>
            <a:xfrm>
              <a:off x="4329112" y="3251262"/>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grpSp>
      <p:grpSp>
        <p:nvGrpSpPr>
          <p:cNvPr id="21" name="object 21"/>
          <p:cNvGrpSpPr/>
          <p:nvPr/>
        </p:nvGrpSpPr>
        <p:grpSpPr>
          <a:xfrm>
            <a:off x="87743" y="645477"/>
            <a:ext cx="4483735" cy="529590"/>
            <a:chOff x="87743" y="645477"/>
            <a:chExt cx="4483735" cy="529590"/>
          </a:xfrm>
        </p:grpSpPr>
        <p:sp>
          <p:nvSpPr>
            <p:cNvPr id="22" name="object 22"/>
            <p:cNvSpPr/>
            <p:nvPr/>
          </p:nvSpPr>
          <p:spPr>
            <a:xfrm>
              <a:off x="87743" y="645477"/>
              <a:ext cx="4432935" cy="82550"/>
            </a:xfrm>
            <a:custGeom>
              <a:avLst/>
              <a:gdLst/>
              <a:ahLst/>
              <a:cxnLst/>
              <a:rect l="l" t="t" r="r" b="b"/>
              <a:pathLst>
                <a:path w="4432935" h="82550">
                  <a:moveTo>
                    <a:pt x="4381765" y="0"/>
                  </a:moveTo>
                  <a:lnTo>
                    <a:pt x="50800" y="0"/>
                  </a:lnTo>
                  <a:lnTo>
                    <a:pt x="31075" y="4008"/>
                  </a:lnTo>
                  <a:lnTo>
                    <a:pt x="14922" y="14922"/>
                  </a:lnTo>
                  <a:lnTo>
                    <a:pt x="4008" y="31075"/>
                  </a:lnTo>
                  <a:lnTo>
                    <a:pt x="0" y="50800"/>
                  </a:lnTo>
                  <a:lnTo>
                    <a:pt x="0" y="82384"/>
                  </a:lnTo>
                  <a:lnTo>
                    <a:pt x="4432566" y="82384"/>
                  </a:lnTo>
                  <a:lnTo>
                    <a:pt x="4432566" y="50800"/>
                  </a:lnTo>
                  <a:lnTo>
                    <a:pt x="4428558" y="31075"/>
                  </a:lnTo>
                  <a:lnTo>
                    <a:pt x="4417643" y="14922"/>
                  </a:lnTo>
                  <a:lnTo>
                    <a:pt x="4401490" y="4008"/>
                  </a:lnTo>
                  <a:lnTo>
                    <a:pt x="4381765" y="0"/>
                  </a:lnTo>
                  <a:close/>
                </a:path>
              </a:pathLst>
            </a:custGeom>
            <a:solidFill>
              <a:srgbClr val="3333B2"/>
            </a:solidFill>
          </p:spPr>
          <p:txBody>
            <a:bodyPr wrap="square" lIns="0" tIns="0" rIns="0" bIns="0" rtlCol="0"/>
            <a:lstStyle/>
            <a:p>
              <a:endParaRPr/>
            </a:p>
          </p:txBody>
        </p:sp>
        <p:sp>
          <p:nvSpPr>
            <p:cNvPr id="23" name="object 23"/>
            <p:cNvSpPr/>
            <p:nvPr/>
          </p:nvSpPr>
          <p:spPr>
            <a:xfrm>
              <a:off x="138544" y="708733"/>
              <a:ext cx="4432935" cy="466090"/>
            </a:xfrm>
            <a:custGeom>
              <a:avLst/>
              <a:gdLst/>
              <a:ahLst/>
              <a:cxnLst/>
              <a:rect l="l" t="t" r="r" b="b"/>
              <a:pathLst>
                <a:path w="4432935" h="466090">
                  <a:moveTo>
                    <a:pt x="4432566" y="0"/>
                  </a:moveTo>
                  <a:lnTo>
                    <a:pt x="0" y="0"/>
                  </a:lnTo>
                  <a:lnTo>
                    <a:pt x="0" y="466093"/>
                  </a:lnTo>
                  <a:lnTo>
                    <a:pt x="4432566" y="466093"/>
                  </a:lnTo>
                  <a:lnTo>
                    <a:pt x="4432566" y="0"/>
                  </a:lnTo>
                  <a:close/>
                </a:path>
              </a:pathLst>
            </a:custGeom>
            <a:solidFill>
              <a:srgbClr val="000000"/>
            </a:solidFill>
          </p:spPr>
          <p:txBody>
            <a:bodyPr wrap="square" lIns="0" tIns="0" rIns="0" bIns="0" rtlCol="0"/>
            <a:lstStyle/>
            <a:p>
              <a:endParaRPr/>
            </a:p>
          </p:txBody>
        </p:sp>
        <p:sp>
          <p:nvSpPr>
            <p:cNvPr id="24" name="object 24"/>
            <p:cNvSpPr/>
            <p:nvPr/>
          </p:nvSpPr>
          <p:spPr>
            <a:xfrm>
              <a:off x="87743" y="689896"/>
              <a:ext cx="4432935" cy="434340"/>
            </a:xfrm>
            <a:custGeom>
              <a:avLst/>
              <a:gdLst/>
              <a:ahLst/>
              <a:cxnLst/>
              <a:rect l="l" t="t" r="r" b="b"/>
              <a:pathLst>
                <a:path w="4432935" h="434340">
                  <a:moveTo>
                    <a:pt x="4432566" y="0"/>
                  </a:moveTo>
                  <a:lnTo>
                    <a:pt x="0" y="0"/>
                  </a:lnTo>
                  <a:lnTo>
                    <a:pt x="0" y="383329"/>
                  </a:lnTo>
                  <a:lnTo>
                    <a:pt x="4008" y="403054"/>
                  </a:lnTo>
                  <a:lnTo>
                    <a:pt x="14922" y="419207"/>
                  </a:lnTo>
                  <a:lnTo>
                    <a:pt x="31075" y="430121"/>
                  </a:lnTo>
                  <a:lnTo>
                    <a:pt x="50800" y="434129"/>
                  </a:lnTo>
                  <a:lnTo>
                    <a:pt x="4381765" y="434129"/>
                  </a:lnTo>
                  <a:lnTo>
                    <a:pt x="4401490" y="430121"/>
                  </a:lnTo>
                  <a:lnTo>
                    <a:pt x="4417643" y="419207"/>
                  </a:lnTo>
                  <a:lnTo>
                    <a:pt x="4428558" y="403054"/>
                  </a:lnTo>
                  <a:lnTo>
                    <a:pt x="4432566" y="383329"/>
                  </a:lnTo>
                  <a:lnTo>
                    <a:pt x="4432566" y="0"/>
                  </a:lnTo>
                  <a:close/>
                </a:path>
              </a:pathLst>
            </a:custGeom>
            <a:solidFill>
              <a:srgbClr val="3333B2"/>
            </a:solidFill>
          </p:spPr>
          <p:txBody>
            <a:bodyPr wrap="square" lIns="0" tIns="0" rIns="0" bIns="0" rtlCol="0"/>
            <a:lstStyle/>
            <a:p>
              <a:endParaRPr/>
            </a:p>
          </p:txBody>
        </p:sp>
      </p:grpSp>
      <p:sp>
        <p:nvSpPr>
          <p:cNvPr id="25" name="object 25"/>
          <p:cNvSpPr txBox="1">
            <a:spLocks noGrp="1"/>
          </p:cNvSpPr>
          <p:nvPr>
            <p:ph type="title"/>
          </p:nvPr>
        </p:nvSpPr>
        <p:spPr>
          <a:prstGeom prst="rect">
            <a:avLst/>
          </a:prstGeom>
        </p:spPr>
        <p:txBody>
          <a:bodyPr vert="horz" wrap="square" lIns="0" tIns="17145" rIns="0" bIns="0" rtlCol="0">
            <a:spAutoFit/>
          </a:bodyPr>
          <a:lstStyle/>
          <a:p>
            <a:pPr marL="70485">
              <a:lnSpc>
                <a:spcPct val="100000"/>
              </a:lnSpc>
              <a:spcBef>
                <a:spcPts val="135"/>
              </a:spcBef>
            </a:pPr>
            <a:r>
              <a:rPr spc="-20" dirty="0"/>
              <a:t>Module</a:t>
            </a:r>
            <a:r>
              <a:rPr spc="35" dirty="0"/>
              <a:t> </a:t>
            </a:r>
            <a:r>
              <a:rPr spc="-85" dirty="0"/>
              <a:t>1:</a:t>
            </a:r>
            <a:r>
              <a:rPr spc="190" dirty="0"/>
              <a:t> </a:t>
            </a:r>
            <a:r>
              <a:rPr spc="-40" dirty="0"/>
              <a:t>Introduction</a:t>
            </a:r>
            <a:r>
              <a:rPr spc="35" dirty="0"/>
              <a:t> </a:t>
            </a:r>
            <a:r>
              <a:rPr spc="-15" dirty="0"/>
              <a:t>to</a:t>
            </a:r>
            <a:r>
              <a:rPr spc="35" dirty="0"/>
              <a:t> </a:t>
            </a:r>
            <a:r>
              <a:rPr spc="-30" dirty="0"/>
              <a:t>Problem</a:t>
            </a:r>
            <a:r>
              <a:rPr spc="35" dirty="0"/>
              <a:t> </a:t>
            </a:r>
            <a:r>
              <a:rPr spc="-35" dirty="0"/>
              <a:t>Solving</a:t>
            </a:r>
          </a:p>
        </p:txBody>
      </p:sp>
      <p:sp>
        <p:nvSpPr>
          <p:cNvPr id="26" name="object 26"/>
          <p:cNvSpPr txBox="1"/>
          <p:nvPr/>
        </p:nvSpPr>
        <p:spPr>
          <a:xfrm>
            <a:off x="1394129" y="1334108"/>
            <a:ext cx="1819275" cy="1096454"/>
          </a:xfrm>
          <a:prstGeom prst="rect">
            <a:avLst/>
          </a:prstGeom>
        </p:spPr>
        <p:txBody>
          <a:bodyPr vert="horz" wrap="square" lIns="0" tIns="11430" rIns="0" bIns="0" rtlCol="0">
            <a:spAutoFit/>
          </a:bodyPr>
          <a:lstStyle/>
          <a:p>
            <a:pPr marL="635" algn="ctr">
              <a:lnSpc>
                <a:spcPct val="100000"/>
              </a:lnSpc>
              <a:spcBef>
                <a:spcPts val="90"/>
              </a:spcBef>
            </a:pPr>
            <a:r>
              <a:rPr lang="en-US" sz="1100" spc="-40" dirty="0">
                <a:latin typeface="Tahoma"/>
                <a:cs typeface="Tahoma"/>
              </a:rPr>
              <a:t>Hemavathy</a:t>
            </a:r>
            <a:r>
              <a:rPr sz="1100" spc="-20" dirty="0">
                <a:latin typeface="Tahoma"/>
                <a:cs typeface="Tahoma"/>
              </a:rPr>
              <a:t> </a:t>
            </a:r>
            <a:r>
              <a:rPr sz="1100" spc="-10" dirty="0">
                <a:latin typeface="Tahoma"/>
                <a:cs typeface="Tahoma"/>
              </a:rPr>
              <a:t>S</a:t>
            </a:r>
            <a:endParaRPr sz="1100" dirty="0">
              <a:latin typeface="Tahoma"/>
              <a:cs typeface="Tahoma"/>
            </a:endParaRPr>
          </a:p>
          <a:p>
            <a:pPr>
              <a:lnSpc>
                <a:spcPct val="100000"/>
              </a:lnSpc>
              <a:spcBef>
                <a:spcPts val="20"/>
              </a:spcBef>
            </a:pPr>
            <a:endParaRPr sz="1000" dirty="0">
              <a:latin typeface="Tahoma"/>
              <a:cs typeface="Tahoma"/>
            </a:endParaRPr>
          </a:p>
          <a:p>
            <a:pPr marL="36830" algn="ctr">
              <a:lnSpc>
                <a:spcPts val="955"/>
              </a:lnSpc>
            </a:pPr>
            <a:r>
              <a:rPr sz="800" dirty="0">
                <a:latin typeface="Trebuchet MS"/>
                <a:cs typeface="Trebuchet MS"/>
              </a:rPr>
              <a:t>Assistant</a:t>
            </a:r>
            <a:r>
              <a:rPr sz="800" spc="5" dirty="0">
                <a:latin typeface="Trebuchet MS"/>
                <a:cs typeface="Trebuchet MS"/>
              </a:rPr>
              <a:t> </a:t>
            </a:r>
            <a:r>
              <a:rPr sz="800" spc="-15" dirty="0">
                <a:latin typeface="Trebuchet MS"/>
                <a:cs typeface="Trebuchet MS"/>
              </a:rPr>
              <a:t>Professor,</a:t>
            </a:r>
            <a:endParaRPr sz="800" dirty="0">
              <a:latin typeface="Trebuchet MS"/>
              <a:cs typeface="Trebuchet MS"/>
            </a:endParaRPr>
          </a:p>
          <a:p>
            <a:pPr marL="12065" marR="5080" algn="ctr">
              <a:lnSpc>
                <a:spcPts val="950"/>
              </a:lnSpc>
              <a:spcBef>
                <a:spcPts val="35"/>
              </a:spcBef>
            </a:pPr>
            <a:r>
              <a:rPr sz="800" spc="5" dirty="0">
                <a:latin typeface="Trebuchet MS"/>
                <a:cs typeface="Trebuchet MS"/>
              </a:rPr>
              <a:t>School </a:t>
            </a:r>
            <a:r>
              <a:rPr sz="800" spc="-25" dirty="0">
                <a:latin typeface="Trebuchet MS"/>
                <a:cs typeface="Trebuchet MS"/>
              </a:rPr>
              <a:t>of</a:t>
            </a:r>
            <a:r>
              <a:rPr sz="800" spc="-20" dirty="0">
                <a:latin typeface="Trebuchet MS"/>
                <a:cs typeface="Trebuchet MS"/>
              </a:rPr>
              <a:t> </a:t>
            </a:r>
            <a:r>
              <a:rPr sz="800" spc="-15" dirty="0">
                <a:latin typeface="Trebuchet MS"/>
                <a:cs typeface="Trebuchet MS"/>
              </a:rPr>
              <a:t>Electronics </a:t>
            </a:r>
            <a:r>
              <a:rPr sz="800" spc="-10" dirty="0">
                <a:latin typeface="Trebuchet MS"/>
                <a:cs typeface="Trebuchet MS"/>
              </a:rPr>
              <a:t>and </a:t>
            </a:r>
            <a:r>
              <a:rPr sz="800" spc="-15" dirty="0">
                <a:latin typeface="Trebuchet MS"/>
                <a:cs typeface="Trebuchet MS"/>
              </a:rPr>
              <a:t>Engineering, </a:t>
            </a:r>
            <a:r>
              <a:rPr sz="800" spc="-10" dirty="0">
                <a:latin typeface="Trebuchet MS"/>
                <a:cs typeface="Trebuchet MS"/>
              </a:rPr>
              <a:t> </a:t>
            </a:r>
            <a:r>
              <a:rPr sz="800" spc="-25" dirty="0">
                <a:latin typeface="Trebuchet MS"/>
                <a:cs typeface="Trebuchet MS"/>
              </a:rPr>
              <a:t>Vellore</a:t>
            </a:r>
            <a:r>
              <a:rPr sz="800" spc="35" dirty="0">
                <a:latin typeface="Trebuchet MS"/>
                <a:cs typeface="Trebuchet MS"/>
              </a:rPr>
              <a:t> </a:t>
            </a:r>
            <a:r>
              <a:rPr sz="800" spc="-15" dirty="0">
                <a:latin typeface="Trebuchet MS"/>
                <a:cs typeface="Trebuchet MS"/>
              </a:rPr>
              <a:t>Institute</a:t>
            </a:r>
            <a:r>
              <a:rPr sz="800" spc="35" dirty="0">
                <a:latin typeface="Trebuchet MS"/>
                <a:cs typeface="Trebuchet MS"/>
              </a:rPr>
              <a:t> </a:t>
            </a:r>
            <a:r>
              <a:rPr sz="800" spc="-25" dirty="0">
                <a:latin typeface="Trebuchet MS"/>
                <a:cs typeface="Trebuchet MS"/>
              </a:rPr>
              <a:t>of</a:t>
            </a:r>
            <a:r>
              <a:rPr sz="800" spc="35" dirty="0">
                <a:latin typeface="Trebuchet MS"/>
                <a:cs typeface="Trebuchet MS"/>
              </a:rPr>
              <a:t> </a:t>
            </a:r>
            <a:r>
              <a:rPr sz="800" spc="-20" dirty="0">
                <a:latin typeface="Trebuchet MS"/>
                <a:cs typeface="Trebuchet MS"/>
              </a:rPr>
              <a:t>Technology,</a:t>
            </a:r>
            <a:r>
              <a:rPr sz="800" spc="35" dirty="0">
                <a:latin typeface="Trebuchet MS"/>
                <a:cs typeface="Trebuchet MS"/>
              </a:rPr>
              <a:t> </a:t>
            </a:r>
            <a:r>
              <a:rPr sz="800" spc="-15" dirty="0">
                <a:latin typeface="Trebuchet MS"/>
                <a:cs typeface="Trebuchet MS"/>
              </a:rPr>
              <a:t>Chennai</a:t>
            </a:r>
            <a:endParaRPr sz="800" dirty="0">
              <a:latin typeface="Trebuchet MS"/>
              <a:cs typeface="Trebuchet MS"/>
            </a:endParaRPr>
          </a:p>
          <a:p>
            <a:pPr algn="ctr">
              <a:lnSpc>
                <a:spcPct val="100000"/>
              </a:lnSpc>
              <a:spcBef>
                <a:spcPts val="550"/>
              </a:spcBef>
            </a:pPr>
            <a:r>
              <a:rPr lang="en-US" sz="800" i="1" u="sng" spc="-25" dirty="0">
                <a:solidFill>
                  <a:schemeClr val="tx2">
                    <a:lumMod val="60000"/>
                    <a:lumOff val="40000"/>
                  </a:schemeClr>
                </a:solidFill>
                <a:latin typeface="Trebuchet MS"/>
              </a:rPr>
              <a:t>hemavathy</a:t>
            </a:r>
            <a:r>
              <a:rPr sz="800" i="1" u="sng" spc="-25" dirty="0">
                <a:solidFill>
                  <a:srgbClr val="0000FF"/>
                </a:solidFill>
                <a:latin typeface="Trebuchet MS"/>
                <a:cs typeface="Trebuchet MS"/>
                <a:hlinkClick r:id="rId2">
                  <a:extLst>
                    <a:ext uri="{A12FA001-AC4F-418D-AE19-62706E023703}">
                      <ahyp:hlinkClr xmlns:ahyp="http://schemas.microsoft.com/office/drawing/2018/hyperlinkcolor" val="tx"/>
                    </a:ext>
                  </a:extLst>
                </a:hlinkClick>
              </a:rPr>
              <a:t>.</a:t>
            </a:r>
            <a:r>
              <a:rPr sz="800" i="1" u="sng" spc="-25" dirty="0">
                <a:solidFill>
                  <a:schemeClr val="tx2">
                    <a:lumMod val="60000"/>
                    <a:lumOff val="40000"/>
                  </a:schemeClr>
                </a:solidFill>
                <a:latin typeface="Trebuchet MS"/>
                <a:cs typeface="Trebuchet MS"/>
                <a:hlinkClick r:id="rId2">
                  <a:extLst>
                    <a:ext uri="{A12FA001-AC4F-418D-AE19-62706E023703}">
                      <ahyp:hlinkClr xmlns:ahyp="http://schemas.microsoft.com/office/drawing/2018/hyperlinkcolor" val="tx"/>
                    </a:ext>
                  </a:extLst>
                </a:hlinkClick>
              </a:rPr>
              <a:t>s@vit.ac.in</a:t>
            </a:r>
            <a:endParaRPr sz="800" u="sng" dirty="0">
              <a:solidFill>
                <a:schemeClr val="tx2">
                  <a:lumMod val="60000"/>
                  <a:lumOff val="40000"/>
                </a:schemeClr>
              </a:solidFill>
              <a:latin typeface="Trebuchet MS"/>
              <a:cs typeface="Trebuchet MS"/>
            </a:endParaRPr>
          </a:p>
          <a:p>
            <a:pPr>
              <a:lnSpc>
                <a:spcPct val="100000"/>
              </a:lnSpc>
              <a:spcBef>
                <a:spcPts val="10"/>
              </a:spcBef>
            </a:pPr>
            <a:endParaRPr sz="1150" dirty="0">
              <a:latin typeface="Trebuchet MS"/>
              <a:cs typeface="Trebuchet MS"/>
            </a:endParaRPr>
          </a:p>
        </p:txBody>
      </p:sp>
      <p:sp>
        <p:nvSpPr>
          <p:cNvPr id="31" name="object 31"/>
          <p:cNvSpPr txBox="1">
            <a:spLocks noGrp="1"/>
          </p:cNvSpPr>
          <p:nvPr>
            <p:ph type="dt" sz="half" idx="6"/>
          </p:nvPr>
        </p:nvSpPr>
        <p:spPr>
          <a:xfrm>
            <a:off x="528726" y="3351784"/>
            <a:ext cx="478790" cy="89768"/>
          </a:xfrm>
          <a:prstGeom prst="rect">
            <a:avLst/>
          </a:prstGeom>
        </p:spPr>
        <p:txBody>
          <a:bodyPr vert="horz" wrap="square" lIns="0" tIns="0" rIns="0" bIns="0" rtlCol="0">
            <a:spAutoFit/>
          </a:bodyPr>
          <a:lstStyle/>
          <a:p>
            <a:pPr marL="12700">
              <a:lnSpc>
                <a:spcPts val="675"/>
              </a:lnSpc>
            </a:pPr>
            <a:r>
              <a:rPr lang="en-US" spc="-5" dirty="0"/>
              <a:t>Hemavathy</a:t>
            </a:r>
            <a:r>
              <a:rPr spc="-15" dirty="0"/>
              <a:t> </a:t>
            </a:r>
            <a:r>
              <a:rPr spc="60" dirty="0"/>
              <a:t>S</a:t>
            </a:r>
          </a:p>
        </p:txBody>
      </p:sp>
      <p:sp>
        <p:nvSpPr>
          <p:cNvPr id="32" name="object 32"/>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33" name="object 3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1</a:t>
            </a:fld>
            <a:r>
              <a:rPr spc="-75" dirty="0"/>
              <a:t> </a:t>
            </a:r>
            <a:r>
              <a:rPr dirty="0"/>
              <a:t>/</a:t>
            </a:r>
            <a:r>
              <a:rPr spc="-75" dirty="0"/>
              <a:t> </a:t>
            </a:r>
            <a:r>
              <a:rPr dirty="0"/>
              <a:t>63</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687445" cy="244475"/>
          </a:xfrm>
          <a:prstGeom prst="rect">
            <a:avLst/>
          </a:prstGeom>
        </p:spPr>
        <p:txBody>
          <a:bodyPr vert="horz" wrap="square" lIns="0" tIns="17145" rIns="0" bIns="0" rtlCol="0">
            <a:spAutoFit/>
          </a:bodyPr>
          <a:lstStyle/>
          <a:p>
            <a:pPr marL="12700">
              <a:lnSpc>
                <a:spcPct val="100000"/>
              </a:lnSpc>
              <a:spcBef>
                <a:spcPts val="135"/>
              </a:spcBef>
            </a:pPr>
            <a:r>
              <a:rPr spc="-35" dirty="0"/>
              <a:t>Topics</a:t>
            </a:r>
            <a:r>
              <a:rPr spc="20" dirty="0"/>
              <a:t> </a:t>
            </a:r>
            <a:r>
              <a:rPr spc="-15" dirty="0"/>
              <a:t>to</a:t>
            </a:r>
            <a:r>
              <a:rPr spc="25" dirty="0"/>
              <a:t> </a:t>
            </a:r>
            <a:r>
              <a:rPr spc="-70" dirty="0"/>
              <a:t>be</a:t>
            </a:r>
            <a:r>
              <a:rPr spc="25" dirty="0"/>
              <a:t> </a:t>
            </a:r>
            <a:r>
              <a:rPr spc="-65" dirty="0"/>
              <a:t>covered</a:t>
            </a:r>
            <a:r>
              <a:rPr spc="25" dirty="0"/>
              <a:t> </a:t>
            </a:r>
            <a:r>
              <a:rPr spc="-30" dirty="0"/>
              <a:t>in</a:t>
            </a:r>
            <a:r>
              <a:rPr spc="20" dirty="0"/>
              <a:t> </a:t>
            </a:r>
            <a:r>
              <a:rPr spc="-30" dirty="0"/>
              <a:t>Pre-Programming</a:t>
            </a:r>
            <a:r>
              <a:rPr spc="25" dirty="0"/>
              <a:t> </a:t>
            </a:r>
            <a:r>
              <a:rPr spc="-40" dirty="0"/>
              <a:t>Phase,</a:t>
            </a:r>
          </a:p>
        </p:txBody>
      </p:sp>
      <p:pic>
        <p:nvPicPr>
          <p:cNvPr id="3" name="object 3"/>
          <p:cNvPicPr/>
          <p:nvPr/>
        </p:nvPicPr>
        <p:blipFill>
          <a:blip r:embed="rId2" cstate="print"/>
          <a:stretch>
            <a:fillRect/>
          </a:stretch>
        </p:blipFill>
        <p:spPr>
          <a:xfrm>
            <a:off x="281089" y="1187310"/>
            <a:ext cx="65265" cy="65265"/>
          </a:xfrm>
          <a:prstGeom prst="rect">
            <a:avLst/>
          </a:prstGeom>
        </p:spPr>
      </p:pic>
      <p:sp>
        <p:nvSpPr>
          <p:cNvPr id="4" name="object 4"/>
          <p:cNvSpPr txBox="1">
            <a:spLocks noGrp="1"/>
          </p:cNvSpPr>
          <p:nvPr>
            <p:ph type="body" idx="1"/>
          </p:nvPr>
        </p:nvSpPr>
        <p:spPr>
          <a:prstGeom prst="rect">
            <a:avLst/>
          </a:prstGeom>
        </p:spPr>
        <p:txBody>
          <a:bodyPr vert="horz" wrap="square" lIns="0" tIns="144715" rIns="0" bIns="0" rtlCol="0">
            <a:spAutoFit/>
          </a:bodyPr>
          <a:lstStyle/>
          <a:p>
            <a:pPr marL="288925">
              <a:lnSpc>
                <a:spcPct val="100000"/>
              </a:lnSpc>
              <a:spcBef>
                <a:spcPts val="434"/>
              </a:spcBef>
            </a:pPr>
            <a:r>
              <a:rPr spc="-30" dirty="0"/>
              <a:t>Problem</a:t>
            </a:r>
            <a:r>
              <a:rPr spc="15" dirty="0"/>
              <a:t> </a:t>
            </a:r>
            <a:r>
              <a:rPr spc="-40" dirty="0"/>
              <a:t>Solving:</a:t>
            </a:r>
            <a:r>
              <a:rPr spc="140" dirty="0"/>
              <a:t> </a:t>
            </a:r>
            <a:r>
              <a:rPr spc="-20" dirty="0"/>
              <a:t>Definition</a:t>
            </a:r>
            <a:r>
              <a:rPr spc="15" dirty="0"/>
              <a:t> </a:t>
            </a:r>
            <a:r>
              <a:rPr spc="-50" dirty="0"/>
              <a:t>and</a:t>
            </a:r>
            <a:r>
              <a:rPr spc="15" dirty="0"/>
              <a:t> </a:t>
            </a:r>
            <a:r>
              <a:rPr spc="-40" dirty="0"/>
              <a:t>Steps</a:t>
            </a:r>
          </a:p>
          <a:p>
            <a:pPr marL="288925" marR="5080">
              <a:lnSpc>
                <a:spcPct val="102600"/>
              </a:lnSpc>
              <a:spcBef>
                <a:spcPts val="300"/>
              </a:spcBef>
            </a:pPr>
            <a:r>
              <a:rPr spc="-30" dirty="0"/>
              <a:t>Problem</a:t>
            </a:r>
            <a:r>
              <a:rPr spc="15" dirty="0"/>
              <a:t> </a:t>
            </a:r>
            <a:r>
              <a:rPr spc="-30" dirty="0"/>
              <a:t>Analysis</a:t>
            </a:r>
            <a:r>
              <a:rPr spc="20" dirty="0"/>
              <a:t> </a:t>
            </a:r>
            <a:r>
              <a:rPr spc="-25" dirty="0"/>
              <a:t>Chart</a:t>
            </a:r>
            <a:r>
              <a:rPr spc="15" dirty="0"/>
              <a:t> </a:t>
            </a:r>
            <a:r>
              <a:rPr spc="5" dirty="0"/>
              <a:t>(PAC),</a:t>
            </a:r>
            <a:r>
              <a:rPr spc="20" dirty="0"/>
              <a:t> </a:t>
            </a:r>
            <a:r>
              <a:rPr spc="-30" dirty="0"/>
              <a:t>Interactivity</a:t>
            </a:r>
            <a:r>
              <a:rPr spc="15" dirty="0"/>
              <a:t> </a:t>
            </a:r>
            <a:r>
              <a:rPr spc="-25" dirty="0"/>
              <a:t>Chart</a:t>
            </a:r>
            <a:r>
              <a:rPr spc="20" dirty="0"/>
              <a:t> </a:t>
            </a:r>
            <a:r>
              <a:rPr spc="-20" dirty="0"/>
              <a:t>(IC),</a:t>
            </a:r>
            <a:r>
              <a:rPr spc="15" dirty="0"/>
              <a:t> </a:t>
            </a:r>
            <a:r>
              <a:rPr spc="-50" dirty="0"/>
              <a:t>Input</a:t>
            </a:r>
            <a:r>
              <a:rPr spc="20" dirty="0"/>
              <a:t> </a:t>
            </a:r>
            <a:r>
              <a:rPr spc="-35" dirty="0"/>
              <a:t>Process </a:t>
            </a:r>
            <a:r>
              <a:rPr spc="-330" dirty="0"/>
              <a:t> </a:t>
            </a:r>
            <a:r>
              <a:rPr spc="-15" dirty="0"/>
              <a:t>Output</a:t>
            </a:r>
            <a:r>
              <a:rPr spc="15" dirty="0"/>
              <a:t> </a:t>
            </a:r>
            <a:r>
              <a:rPr dirty="0"/>
              <a:t>(IPO)</a:t>
            </a:r>
            <a:r>
              <a:rPr spc="20" dirty="0"/>
              <a:t> </a:t>
            </a:r>
            <a:r>
              <a:rPr spc="-35" dirty="0"/>
              <a:t>chart,</a:t>
            </a:r>
            <a:r>
              <a:rPr spc="20" dirty="0"/>
              <a:t> </a:t>
            </a:r>
            <a:r>
              <a:rPr spc="-35" dirty="0"/>
              <a:t>Coupling</a:t>
            </a:r>
            <a:r>
              <a:rPr spc="15" dirty="0"/>
              <a:t> </a:t>
            </a:r>
            <a:r>
              <a:rPr spc="-30" dirty="0"/>
              <a:t>Diagram,</a:t>
            </a:r>
            <a:r>
              <a:rPr spc="20" dirty="0"/>
              <a:t> </a:t>
            </a:r>
            <a:r>
              <a:rPr spc="-55" dirty="0"/>
              <a:t>and</a:t>
            </a:r>
            <a:r>
              <a:rPr spc="20" dirty="0"/>
              <a:t> </a:t>
            </a:r>
            <a:r>
              <a:rPr spc="-10" dirty="0"/>
              <a:t>Data</a:t>
            </a:r>
            <a:r>
              <a:rPr spc="15" dirty="0"/>
              <a:t> </a:t>
            </a:r>
            <a:r>
              <a:rPr spc="-20" dirty="0"/>
              <a:t>Dictionary</a:t>
            </a:r>
          </a:p>
          <a:p>
            <a:pPr marL="288925" marR="2621915">
              <a:lnSpc>
                <a:spcPct val="125299"/>
              </a:lnSpc>
            </a:pPr>
            <a:r>
              <a:rPr spc="-40" dirty="0"/>
              <a:t>Developing</a:t>
            </a:r>
            <a:r>
              <a:rPr spc="-20" dirty="0"/>
              <a:t> </a:t>
            </a:r>
            <a:r>
              <a:rPr spc="-55" dirty="0"/>
              <a:t>an</a:t>
            </a:r>
            <a:r>
              <a:rPr spc="-15" dirty="0"/>
              <a:t> </a:t>
            </a:r>
            <a:r>
              <a:rPr spc="-20" dirty="0"/>
              <a:t>Algorithm </a:t>
            </a:r>
            <a:r>
              <a:rPr spc="-325" dirty="0"/>
              <a:t> </a:t>
            </a:r>
            <a:r>
              <a:rPr spc="-35" dirty="0"/>
              <a:t>Flowchart</a:t>
            </a:r>
          </a:p>
          <a:p>
            <a:pPr marL="288925">
              <a:lnSpc>
                <a:spcPct val="100000"/>
              </a:lnSpc>
              <a:spcBef>
                <a:spcPts val="330"/>
              </a:spcBef>
            </a:pPr>
            <a:r>
              <a:rPr spc="-45" dirty="0"/>
              <a:t>Pseudo-code</a:t>
            </a:r>
          </a:p>
        </p:txBody>
      </p:sp>
      <p:pic>
        <p:nvPicPr>
          <p:cNvPr id="5" name="object 5"/>
          <p:cNvPicPr/>
          <p:nvPr/>
        </p:nvPicPr>
        <p:blipFill>
          <a:blip r:embed="rId3" cstate="print"/>
          <a:stretch>
            <a:fillRect/>
          </a:stretch>
        </p:blipFill>
        <p:spPr>
          <a:xfrm>
            <a:off x="281089" y="1397343"/>
            <a:ext cx="65265" cy="65265"/>
          </a:xfrm>
          <a:prstGeom prst="rect">
            <a:avLst/>
          </a:prstGeom>
        </p:spPr>
      </p:pic>
      <p:pic>
        <p:nvPicPr>
          <p:cNvPr id="6" name="object 6"/>
          <p:cNvPicPr/>
          <p:nvPr/>
        </p:nvPicPr>
        <p:blipFill>
          <a:blip r:embed="rId4" cstate="print"/>
          <a:stretch>
            <a:fillRect/>
          </a:stretch>
        </p:blipFill>
        <p:spPr>
          <a:xfrm>
            <a:off x="281089" y="1779447"/>
            <a:ext cx="65265" cy="65265"/>
          </a:xfrm>
          <a:prstGeom prst="rect">
            <a:avLst/>
          </a:prstGeom>
        </p:spPr>
      </p:pic>
      <p:pic>
        <p:nvPicPr>
          <p:cNvPr id="7" name="object 7"/>
          <p:cNvPicPr/>
          <p:nvPr/>
        </p:nvPicPr>
        <p:blipFill>
          <a:blip r:embed="rId4" cstate="print"/>
          <a:stretch>
            <a:fillRect/>
          </a:stretch>
        </p:blipFill>
        <p:spPr>
          <a:xfrm>
            <a:off x="281089" y="1989480"/>
            <a:ext cx="65265" cy="65265"/>
          </a:xfrm>
          <a:prstGeom prst="rect">
            <a:avLst/>
          </a:prstGeom>
        </p:spPr>
      </p:pic>
      <p:pic>
        <p:nvPicPr>
          <p:cNvPr id="8" name="object 8"/>
          <p:cNvPicPr/>
          <p:nvPr/>
        </p:nvPicPr>
        <p:blipFill>
          <a:blip r:embed="rId4" cstate="print"/>
          <a:stretch>
            <a:fillRect/>
          </a:stretch>
        </p:blipFill>
        <p:spPr>
          <a:xfrm>
            <a:off x="281089" y="2199513"/>
            <a:ext cx="65265" cy="65265"/>
          </a:xfrm>
          <a:prstGeom prst="rect">
            <a:avLst/>
          </a:prstGeom>
        </p:spPr>
      </p:pic>
      <p:sp>
        <p:nvSpPr>
          <p:cNvPr id="13" name="object 13"/>
          <p:cNvSpPr txBox="1">
            <a:spLocks noGrp="1"/>
          </p:cNvSpPr>
          <p:nvPr>
            <p:ph type="dt" sz="half" idx="6"/>
          </p:nvPr>
        </p:nvSpPr>
        <p:spPr>
          <a:xfrm>
            <a:off x="528726" y="3351784"/>
            <a:ext cx="478790" cy="89768"/>
          </a:xfrm>
          <a:prstGeom prst="rect">
            <a:avLst/>
          </a:prstGeom>
        </p:spPr>
        <p:txBody>
          <a:bodyPr vert="horz" wrap="square" lIns="0" tIns="0" rIns="0" bIns="0" rtlCol="0">
            <a:spAutoFit/>
          </a:bodyPr>
          <a:lstStyle/>
          <a:p>
            <a:pPr marL="12700">
              <a:lnSpc>
                <a:spcPts val="675"/>
              </a:lnSpc>
            </a:pPr>
            <a:r>
              <a:rPr spc="-5" dirty="0" err="1"/>
              <a:t>remanand</a:t>
            </a:r>
            <a:r>
              <a:rPr spc="-15" dirty="0"/>
              <a:t> </a:t>
            </a:r>
            <a:r>
              <a:rPr spc="60" dirty="0"/>
              <a:t>S</a:t>
            </a:r>
          </a:p>
        </p:txBody>
      </p:sp>
      <p:sp>
        <p:nvSpPr>
          <p:cNvPr id="14" name="object 14"/>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10</a:t>
            </a:fld>
            <a:r>
              <a:rPr spc="-75" dirty="0"/>
              <a:t> </a:t>
            </a:r>
            <a:r>
              <a:rPr dirty="0"/>
              <a:t>/</a:t>
            </a:r>
            <a:r>
              <a:rPr spc="-75" dirty="0"/>
              <a:t> </a:t>
            </a:r>
            <a:r>
              <a:rPr dirty="0"/>
              <a:t>63</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Skills Required for a Software Engineer</a:t>
            </a:r>
            <a:endParaRPr lang="en-US" dirty="0"/>
          </a:p>
        </p:txBody>
      </p:sp>
      <p:sp>
        <p:nvSpPr>
          <p:cNvPr id="3" name="Content Placeholder 2"/>
          <p:cNvSpPr>
            <a:spLocks noGrp="1"/>
          </p:cNvSpPr>
          <p:nvPr>
            <p:ph idx="1"/>
          </p:nvPr>
        </p:nvSpPr>
        <p:spPr>
          <a:xfrm>
            <a:off x="95250" y="587375"/>
            <a:ext cx="4356785" cy="2514600"/>
          </a:xfrm>
        </p:spPr>
        <p:txBody>
          <a:bodyPr>
            <a:normAutofit fontScale="32500" lnSpcReduction="20000"/>
          </a:bodyPr>
          <a:lstStyle/>
          <a:p>
            <a:pPr>
              <a:lnSpc>
                <a:spcPct val="170000"/>
              </a:lnSpc>
              <a:buNone/>
            </a:pPr>
            <a:r>
              <a:rPr lang="en-US" sz="3500" b="1" dirty="0">
                <a:solidFill>
                  <a:srgbClr val="FF0000"/>
                </a:solidFill>
              </a:rPr>
              <a:t>Technical Skills </a:t>
            </a:r>
          </a:p>
          <a:p>
            <a:pPr>
              <a:lnSpc>
                <a:spcPct val="170000"/>
              </a:lnSpc>
              <a:buNone/>
            </a:pPr>
            <a:r>
              <a:rPr lang="en-US" sz="3500" dirty="0"/>
              <a:t>  Software Design</a:t>
            </a:r>
          </a:p>
          <a:p>
            <a:pPr>
              <a:lnSpc>
                <a:spcPct val="170000"/>
              </a:lnSpc>
              <a:buNone/>
            </a:pPr>
            <a:r>
              <a:rPr lang="en-US" sz="3500" dirty="0"/>
              <a:t>   Coding</a:t>
            </a:r>
          </a:p>
          <a:p>
            <a:pPr>
              <a:lnSpc>
                <a:spcPct val="170000"/>
              </a:lnSpc>
              <a:buNone/>
            </a:pPr>
            <a:r>
              <a:rPr lang="en-US" sz="3500" dirty="0"/>
              <a:t>   Testing</a:t>
            </a:r>
          </a:p>
          <a:p>
            <a:pPr>
              <a:lnSpc>
                <a:spcPct val="170000"/>
              </a:lnSpc>
              <a:buNone/>
            </a:pPr>
            <a:r>
              <a:rPr lang="en-US" sz="3500" b="1" dirty="0">
                <a:solidFill>
                  <a:srgbClr val="FF0000"/>
                </a:solidFill>
              </a:rPr>
              <a:t>Problem Solving Skills</a:t>
            </a:r>
          </a:p>
          <a:p>
            <a:pPr>
              <a:lnSpc>
                <a:spcPct val="170000"/>
              </a:lnSpc>
              <a:buNone/>
            </a:pPr>
            <a:r>
              <a:rPr lang="en-US" sz="3500" b="1" dirty="0">
                <a:solidFill>
                  <a:srgbClr val="FF0000"/>
                </a:solidFill>
              </a:rPr>
              <a:t>    </a:t>
            </a:r>
            <a:r>
              <a:rPr lang="en-US" sz="3500" dirty="0"/>
              <a:t>logical and analytical thinking</a:t>
            </a:r>
          </a:p>
          <a:p>
            <a:pPr>
              <a:lnSpc>
                <a:spcPct val="170000"/>
              </a:lnSpc>
              <a:buNone/>
            </a:pPr>
            <a:r>
              <a:rPr lang="en-US" sz="3500" b="1" dirty="0">
                <a:solidFill>
                  <a:srgbClr val="FF0000"/>
                </a:solidFill>
              </a:rPr>
              <a:t>Soft Skills</a:t>
            </a:r>
          </a:p>
          <a:p>
            <a:pPr>
              <a:lnSpc>
                <a:spcPct val="170000"/>
              </a:lnSpc>
              <a:buNone/>
            </a:pPr>
            <a:r>
              <a:rPr lang="en-US" sz="3500" b="1" dirty="0">
                <a:solidFill>
                  <a:srgbClr val="FF0000"/>
                </a:solidFill>
              </a:rPr>
              <a:t>   </a:t>
            </a:r>
            <a:r>
              <a:rPr lang="en-US" sz="3500" dirty="0"/>
              <a:t>Communication</a:t>
            </a:r>
          </a:p>
          <a:p>
            <a:pPr>
              <a:lnSpc>
                <a:spcPct val="170000"/>
              </a:lnSpc>
              <a:buNone/>
            </a:pPr>
            <a:r>
              <a:rPr lang="en-US" sz="3500" dirty="0"/>
              <a:t>   Team Work</a:t>
            </a:r>
          </a:p>
          <a:p>
            <a:endParaRPr lang="en-US" dirty="0"/>
          </a:p>
        </p:txBody>
      </p:sp>
      <p:sp>
        <p:nvSpPr>
          <p:cNvPr id="5" name="TextBox 4">
            <a:extLst>
              <a:ext uri="{FF2B5EF4-FFF2-40B4-BE49-F238E27FC236}">
                <a16:creationId xmlns:a16="http://schemas.microsoft.com/office/drawing/2014/main" id="{D964E249-5718-B3FA-5601-50D289204676}"/>
              </a:ext>
            </a:extLst>
          </p:cNvPr>
          <p:cNvSpPr txBox="1"/>
          <p:nvPr/>
        </p:nvSpPr>
        <p:spPr>
          <a:xfrm>
            <a:off x="-1" y="-31591"/>
            <a:ext cx="4452035" cy="369332"/>
          </a:xfrm>
          <a:prstGeom prst="rect">
            <a:avLst/>
          </a:prstGeom>
          <a:noFill/>
        </p:spPr>
        <p:txBody>
          <a:bodyPr wrap="square">
            <a:spAutoFit/>
          </a:bodyPr>
          <a:lstStyle/>
          <a:p>
            <a:r>
              <a:rPr lang="en-US" b="1" dirty="0">
                <a:solidFill>
                  <a:schemeClr val="bg1"/>
                </a:solidFill>
              </a:rPr>
              <a:t>Skills Required for a Software Engineer</a:t>
            </a:r>
            <a:endParaRPr lang="en-IN" dirty="0">
              <a:solidFill>
                <a:schemeClr val="bg1"/>
              </a:solidFill>
            </a:endParaRPr>
          </a:p>
        </p:txBody>
      </p:sp>
    </p:spTree>
    <p:extLst>
      <p:ext uri="{BB962C8B-B14F-4D97-AF65-F5344CB8AC3E}">
        <p14:creationId xmlns:p14="http://schemas.microsoft.com/office/powerpoint/2010/main" val="345025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009139" cy="244475"/>
          </a:xfrm>
          <a:prstGeom prst="rect">
            <a:avLst/>
          </a:prstGeom>
        </p:spPr>
        <p:txBody>
          <a:bodyPr vert="horz" wrap="square" lIns="0" tIns="17145" rIns="0" bIns="0" rtlCol="0">
            <a:spAutoFit/>
          </a:bodyPr>
          <a:lstStyle/>
          <a:p>
            <a:pPr marL="12700">
              <a:lnSpc>
                <a:spcPct val="100000"/>
              </a:lnSpc>
              <a:spcBef>
                <a:spcPts val="135"/>
              </a:spcBef>
            </a:pPr>
            <a:r>
              <a:rPr spc="-50" dirty="0"/>
              <a:t>Terminologies</a:t>
            </a:r>
            <a:r>
              <a:rPr spc="20" dirty="0"/>
              <a:t> </a:t>
            </a:r>
            <a:r>
              <a:rPr spc="-15" dirty="0"/>
              <a:t>to</a:t>
            </a:r>
            <a:r>
              <a:rPr spc="20" dirty="0"/>
              <a:t> </a:t>
            </a:r>
            <a:r>
              <a:rPr spc="-70" dirty="0"/>
              <a:t>brush</a:t>
            </a:r>
            <a:r>
              <a:rPr spc="20" dirty="0"/>
              <a:t> </a:t>
            </a:r>
            <a:r>
              <a:rPr spc="-50" dirty="0"/>
              <a:t>up,</a:t>
            </a:r>
          </a:p>
        </p:txBody>
      </p:sp>
      <p:pic>
        <p:nvPicPr>
          <p:cNvPr id="3" name="object 3"/>
          <p:cNvPicPr/>
          <p:nvPr/>
        </p:nvPicPr>
        <p:blipFill>
          <a:blip r:embed="rId2" cstate="print"/>
          <a:stretch>
            <a:fillRect/>
          </a:stretch>
        </p:blipFill>
        <p:spPr>
          <a:xfrm>
            <a:off x="281089" y="1161351"/>
            <a:ext cx="65265" cy="65265"/>
          </a:xfrm>
          <a:prstGeom prst="rect">
            <a:avLst/>
          </a:prstGeom>
        </p:spPr>
      </p:pic>
      <p:sp>
        <p:nvSpPr>
          <p:cNvPr id="4" name="object 4"/>
          <p:cNvSpPr txBox="1"/>
          <p:nvPr/>
        </p:nvSpPr>
        <p:spPr>
          <a:xfrm>
            <a:off x="402932" y="1034120"/>
            <a:ext cx="3803015" cy="1285875"/>
          </a:xfrm>
          <a:prstGeom prst="rect">
            <a:avLst/>
          </a:prstGeom>
        </p:spPr>
        <p:txBody>
          <a:bodyPr vert="horz" wrap="square" lIns="0" tIns="12700" rIns="0" bIns="0" rtlCol="0">
            <a:spAutoFit/>
          </a:bodyPr>
          <a:lstStyle/>
          <a:p>
            <a:pPr marL="12700" marR="3010535">
              <a:lnSpc>
                <a:spcPct val="125299"/>
              </a:lnSpc>
              <a:spcBef>
                <a:spcPts val="100"/>
              </a:spcBef>
            </a:pPr>
            <a:r>
              <a:rPr sz="1100" spc="-30" dirty="0">
                <a:latin typeface="Tahoma"/>
                <a:cs typeface="Tahoma"/>
              </a:rPr>
              <a:t>Problem </a:t>
            </a:r>
            <a:r>
              <a:rPr sz="1100" spc="-25" dirty="0">
                <a:latin typeface="Tahoma"/>
                <a:cs typeface="Tahoma"/>
              </a:rPr>
              <a:t> </a:t>
            </a:r>
            <a:r>
              <a:rPr sz="1100" spc="-40" dirty="0">
                <a:latin typeface="Tahoma"/>
                <a:cs typeface="Tahoma"/>
              </a:rPr>
              <a:t>Programmers  </a:t>
            </a:r>
            <a:r>
              <a:rPr sz="1100" spc="-45" dirty="0">
                <a:latin typeface="Tahoma"/>
                <a:cs typeface="Tahoma"/>
              </a:rPr>
              <a:t>User </a:t>
            </a:r>
            <a:r>
              <a:rPr sz="1100" spc="-40" dirty="0">
                <a:latin typeface="Tahoma"/>
                <a:cs typeface="Tahoma"/>
              </a:rPr>
              <a:t> </a:t>
            </a:r>
            <a:r>
              <a:rPr sz="1100" spc="-50" dirty="0">
                <a:latin typeface="Tahoma"/>
                <a:cs typeface="Tahoma"/>
              </a:rPr>
              <a:t>Software</a:t>
            </a:r>
            <a:endParaRPr sz="1100">
              <a:latin typeface="Tahoma"/>
              <a:cs typeface="Tahoma"/>
            </a:endParaRPr>
          </a:p>
          <a:p>
            <a:pPr marL="12700" marR="5080">
              <a:lnSpc>
                <a:spcPct val="125299"/>
              </a:lnSpc>
            </a:pPr>
            <a:r>
              <a:rPr sz="1100" spc="-35" dirty="0">
                <a:latin typeface="Tahoma"/>
                <a:cs typeface="Tahoma"/>
              </a:rPr>
              <a:t>Fact1:</a:t>
            </a:r>
            <a:r>
              <a:rPr sz="1100" spc="140" dirty="0">
                <a:latin typeface="Tahoma"/>
                <a:cs typeface="Tahoma"/>
              </a:rPr>
              <a:t> </a:t>
            </a:r>
            <a:r>
              <a:rPr sz="1100" spc="-40" dirty="0">
                <a:latin typeface="Tahoma"/>
                <a:cs typeface="Tahoma"/>
              </a:rPr>
              <a:t>Computer</a:t>
            </a:r>
            <a:r>
              <a:rPr sz="1100" spc="15" dirty="0">
                <a:latin typeface="Tahoma"/>
                <a:cs typeface="Tahoma"/>
              </a:rPr>
              <a:t> </a:t>
            </a:r>
            <a:r>
              <a:rPr sz="1100" spc="-35" dirty="0">
                <a:latin typeface="Tahoma"/>
                <a:cs typeface="Tahoma"/>
              </a:rPr>
              <a:t>only</a:t>
            </a:r>
            <a:r>
              <a:rPr sz="1100" spc="15" dirty="0">
                <a:latin typeface="Tahoma"/>
                <a:cs typeface="Tahoma"/>
              </a:rPr>
              <a:t> </a:t>
            </a:r>
            <a:r>
              <a:rPr sz="1100" spc="-55" dirty="0">
                <a:latin typeface="Tahoma"/>
                <a:cs typeface="Tahoma"/>
              </a:rPr>
              <a:t>knows,</a:t>
            </a:r>
            <a:r>
              <a:rPr sz="1100" spc="20" dirty="0">
                <a:latin typeface="Tahoma"/>
                <a:cs typeface="Tahoma"/>
              </a:rPr>
              <a:t> </a:t>
            </a:r>
            <a:r>
              <a:rPr sz="1100" spc="-70" dirty="0">
                <a:latin typeface="Tahoma"/>
                <a:cs typeface="Tahoma"/>
              </a:rPr>
              <a:t>how</a:t>
            </a:r>
            <a:r>
              <a:rPr sz="1100" spc="15" dirty="0">
                <a:latin typeface="Tahoma"/>
                <a:cs typeface="Tahoma"/>
              </a:rPr>
              <a:t> </a:t>
            </a:r>
            <a:r>
              <a:rPr sz="1100" spc="-15" dirty="0">
                <a:latin typeface="Tahoma"/>
                <a:cs typeface="Tahoma"/>
              </a:rPr>
              <a:t>to</a:t>
            </a:r>
            <a:r>
              <a:rPr sz="1100" spc="20" dirty="0">
                <a:latin typeface="Tahoma"/>
                <a:cs typeface="Tahoma"/>
              </a:rPr>
              <a:t> </a:t>
            </a:r>
            <a:r>
              <a:rPr sz="1100" spc="-35" dirty="0">
                <a:latin typeface="Tahoma"/>
                <a:cs typeface="Tahoma"/>
              </a:rPr>
              <a:t>follow</a:t>
            </a:r>
            <a:r>
              <a:rPr sz="1100" spc="20" dirty="0">
                <a:latin typeface="Tahoma"/>
                <a:cs typeface="Tahoma"/>
              </a:rPr>
              <a:t> </a:t>
            </a:r>
            <a:r>
              <a:rPr sz="1100" spc="-55" dirty="0">
                <a:latin typeface="Tahoma"/>
                <a:cs typeface="Tahoma"/>
              </a:rPr>
              <a:t>codes</a:t>
            </a:r>
            <a:r>
              <a:rPr sz="1100" spc="20" dirty="0">
                <a:latin typeface="Tahoma"/>
                <a:cs typeface="Tahoma"/>
              </a:rPr>
              <a:t> </a:t>
            </a:r>
            <a:r>
              <a:rPr sz="1100" spc="-25" dirty="0">
                <a:latin typeface="Tahoma"/>
                <a:cs typeface="Tahoma"/>
              </a:rPr>
              <a:t>in</a:t>
            </a:r>
            <a:r>
              <a:rPr sz="1100" spc="20" dirty="0">
                <a:latin typeface="Tahoma"/>
                <a:cs typeface="Tahoma"/>
              </a:rPr>
              <a:t> </a:t>
            </a:r>
            <a:r>
              <a:rPr sz="1100" spc="-60" dirty="0">
                <a:latin typeface="Tahoma"/>
                <a:cs typeface="Tahoma"/>
              </a:rPr>
              <a:t>software </a:t>
            </a:r>
            <a:r>
              <a:rPr sz="1100" spc="-55" dirty="0">
                <a:latin typeface="Tahoma"/>
                <a:cs typeface="Tahoma"/>
              </a:rPr>
              <a:t> </a:t>
            </a:r>
            <a:r>
              <a:rPr sz="1100" spc="-35" dirty="0">
                <a:latin typeface="Tahoma"/>
                <a:cs typeface="Tahoma"/>
              </a:rPr>
              <a:t>Fact2:</a:t>
            </a:r>
            <a:r>
              <a:rPr sz="1100" spc="140" dirty="0">
                <a:latin typeface="Tahoma"/>
                <a:cs typeface="Tahoma"/>
              </a:rPr>
              <a:t> </a:t>
            </a:r>
            <a:r>
              <a:rPr sz="1100" spc="-20" dirty="0">
                <a:latin typeface="Tahoma"/>
                <a:cs typeface="Tahoma"/>
              </a:rPr>
              <a:t>The</a:t>
            </a:r>
            <a:r>
              <a:rPr sz="1100" spc="25" dirty="0">
                <a:latin typeface="Tahoma"/>
                <a:cs typeface="Tahoma"/>
              </a:rPr>
              <a:t> </a:t>
            </a:r>
            <a:r>
              <a:rPr sz="1100" spc="-55" dirty="0">
                <a:latin typeface="Tahoma"/>
                <a:cs typeface="Tahoma"/>
              </a:rPr>
              <a:t>programmer</a:t>
            </a:r>
            <a:r>
              <a:rPr sz="1100" spc="20" dirty="0">
                <a:latin typeface="Tahoma"/>
                <a:cs typeface="Tahoma"/>
              </a:rPr>
              <a:t> </a:t>
            </a:r>
            <a:r>
              <a:rPr sz="1100" spc="-75" dirty="0">
                <a:latin typeface="Tahoma"/>
                <a:cs typeface="Tahoma"/>
              </a:rPr>
              <a:t>needs</a:t>
            </a:r>
            <a:r>
              <a:rPr sz="1100" spc="25" dirty="0">
                <a:latin typeface="Tahoma"/>
                <a:cs typeface="Tahoma"/>
              </a:rPr>
              <a:t> </a:t>
            </a:r>
            <a:r>
              <a:rPr sz="1100" spc="-15" dirty="0">
                <a:latin typeface="Tahoma"/>
                <a:cs typeface="Tahoma"/>
              </a:rPr>
              <a:t>to</a:t>
            </a:r>
            <a:r>
              <a:rPr sz="1100" spc="15" dirty="0">
                <a:latin typeface="Tahoma"/>
                <a:cs typeface="Tahoma"/>
              </a:rPr>
              <a:t> </a:t>
            </a:r>
            <a:r>
              <a:rPr sz="1100" spc="-55" dirty="0">
                <a:latin typeface="Tahoma"/>
                <a:cs typeface="Tahoma"/>
              </a:rPr>
              <a:t>know</a:t>
            </a:r>
            <a:r>
              <a:rPr sz="1100" spc="25" dirty="0">
                <a:latin typeface="Tahoma"/>
                <a:cs typeface="Tahoma"/>
              </a:rPr>
              <a:t> </a:t>
            </a:r>
            <a:r>
              <a:rPr sz="1100" spc="-70" dirty="0">
                <a:latin typeface="Tahoma"/>
                <a:cs typeface="Tahoma"/>
              </a:rPr>
              <a:t>how</a:t>
            </a:r>
            <a:r>
              <a:rPr sz="1100" spc="20" dirty="0">
                <a:latin typeface="Tahoma"/>
                <a:cs typeface="Tahoma"/>
              </a:rPr>
              <a:t> </a:t>
            </a:r>
            <a:r>
              <a:rPr sz="1100" spc="-15" dirty="0">
                <a:latin typeface="Tahoma"/>
                <a:cs typeface="Tahoma"/>
              </a:rPr>
              <a:t>to</a:t>
            </a:r>
            <a:r>
              <a:rPr sz="1100" spc="20" dirty="0">
                <a:latin typeface="Tahoma"/>
                <a:cs typeface="Tahoma"/>
              </a:rPr>
              <a:t> </a:t>
            </a:r>
            <a:r>
              <a:rPr sz="1100" spc="-55" dirty="0">
                <a:latin typeface="Tahoma"/>
                <a:cs typeface="Tahoma"/>
              </a:rPr>
              <a:t>solve</a:t>
            </a:r>
            <a:r>
              <a:rPr sz="1100" spc="20" dirty="0">
                <a:latin typeface="Tahoma"/>
                <a:cs typeface="Tahoma"/>
              </a:rPr>
              <a:t> </a:t>
            </a:r>
            <a:r>
              <a:rPr sz="1100" spc="-40" dirty="0">
                <a:latin typeface="Tahoma"/>
                <a:cs typeface="Tahoma"/>
              </a:rPr>
              <a:t>the</a:t>
            </a:r>
            <a:r>
              <a:rPr sz="1100" spc="20" dirty="0">
                <a:latin typeface="Tahoma"/>
                <a:cs typeface="Tahoma"/>
              </a:rPr>
              <a:t> </a:t>
            </a:r>
            <a:r>
              <a:rPr sz="1100" spc="-50" dirty="0">
                <a:latin typeface="Tahoma"/>
                <a:cs typeface="Tahoma"/>
              </a:rPr>
              <a:t>problem</a:t>
            </a:r>
            <a:endParaRPr sz="1100">
              <a:latin typeface="Tahoma"/>
              <a:cs typeface="Tahoma"/>
            </a:endParaRPr>
          </a:p>
        </p:txBody>
      </p:sp>
      <p:pic>
        <p:nvPicPr>
          <p:cNvPr id="5" name="object 5"/>
          <p:cNvPicPr/>
          <p:nvPr/>
        </p:nvPicPr>
        <p:blipFill>
          <a:blip r:embed="rId2" cstate="print"/>
          <a:stretch>
            <a:fillRect/>
          </a:stretch>
        </p:blipFill>
        <p:spPr>
          <a:xfrm>
            <a:off x="281089" y="1371384"/>
            <a:ext cx="65265" cy="65265"/>
          </a:xfrm>
          <a:prstGeom prst="rect">
            <a:avLst/>
          </a:prstGeom>
        </p:spPr>
      </p:pic>
      <p:pic>
        <p:nvPicPr>
          <p:cNvPr id="6" name="object 6"/>
          <p:cNvPicPr/>
          <p:nvPr/>
        </p:nvPicPr>
        <p:blipFill>
          <a:blip r:embed="rId3" cstate="print"/>
          <a:stretch>
            <a:fillRect/>
          </a:stretch>
        </p:blipFill>
        <p:spPr>
          <a:xfrm>
            <a:off x="281089" y="1581416"/>
            <a:ext cx="65265" cy="65265"/>
          </a:xfrm>
          <a:prstGeom prst="rect">
            <a:avLst/>
          </a:prstGeom>
        </p:spPr>
      </p:pic>
      <p:pic>
        <p:nvPicPr>
          <p:cNvPr id="7" name="object 7"/>
          <p:cNvPicPr/>
          <p:nvPr/>
        </p:nvPicPr>
        <p:blipFill>
          <a:blip r:embed="rId2" cstate="print"/>
          <a:stretch>
            <a:fillRect/>
          </a:stretch>
        </p:blipFill>
        <p:spPr>
          <a:xfrm>
            <a:off x="281089" y="1791449"/>
            <a:ext cx="65265" cy="65265"/>
          </a:xfrm>
          <a:prstGeom prst="rect">
            <a:avLst/>
          </a:prstGeom>
        </p:spPr>
      </p:pic>
      <p:pic>
        <p:nvPicPr>
          <p:cNvPr id="8" name="object 8"/>
          <p:cNvPicPr/>
          <p:nvPr/>
        </p:nvPicPr>
        <p:blipFill>
          <a:blip r:embed="rId4" cstate="print"/>
          <a:stretch>
            <a:fillRect/>
          </a:stretch>
        </p:blipFill>
        <p:spPr>
          <a:xfrm>
            <a:off x="281089" y="2001481"/>
            <a:ext cx="65265" cy="65265"/>
          </a:xfrm>
          <a:prstGeom prst="rect">
            <a:avLst/>
          </a:prstGeom>
        </p:spPr>
      </p:pic>
      <p:pic>
        <p:nvPicPr>
          <p:cNvPr id="9" name="object 9"/>
          <p:cNvPicPr/>
          <p:nvPr/>
        </p:nvPicPr>
        <p:blipFill>
          <a:blip r:embed="rId5" cstate="print"/>
          <a:stretch>
            <a:fillRect/>
          </a:stretch>
        </p:blipFill>
        <p:spPr>
          <a:xfrm>
            <a:off x="281089" y="2211514"/>
            <a:ext cx="65265" cy="65265"/>
          </a:xfrm>
          <a:prstGeom prst="rect">
            <a:avLst/>
          </a:prstGeom>
        </p:spPr>
      </p:pic>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5" name="object 15"/>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12</a:t>
            </a:fld>
            <a:r>
              <a:rPr spc="-75" dirty="0"/>
              <a:t> </a:t>
            </a:r>
            <a:r>
              <a:rPr dirty="0"/>
              <a:t>/</a:t>
            </a:r>
            <a:r>
              <a:rPr spc="-75" dirty="0"/>
              <a:t> </a:t>
            </a:r>
            <a:r>
              <a:rPr dirty="0"/>
              <a:t>63</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584325" cy="244475"/>
          </a:xfrm>
          <a:prstGeom prst="rect">
            <a:avLst/>
          </a:prstGeom>
        </p:spPr>
        <p:txBody>
          <a:bodyPr vert="horz" wrap="square" lIns="0" tIns="17145" rIns="0" bIns="0" rtlCol="0">
            <a:spAutoFit/>
          </a:bodyPr>
          <a:lstStyle/>
          <a:p>
            <a:pPr marL="12700">
              <a:lnSpc>
                <a:spcPct val="100000"/>
              </a:lnSpc>
              <a:spcBef>
                <a:spcPts val="135"/>
              </a:spcBef>
            </a:pPr>
            <a:r>
              <a:rPr spc="-10" dirty="0"/>
              <a:t>What</a:t>
            </a:r>
            <a:r>
              <a:rPr dirty="0"/>
              <a:t> </a:t>
            </a:r>
            <a:r>
              <a:rPr spc="-40" dirty="0"/>
              <a:t>is</a:t>
            </a:r>
            <a:r>
              <a:rPr spc="5" dirty="0"/>
              <a:t> </a:t>
            </a:r>
            <a:r>
              <a:rPr spc="65" dirty="0"/>
              <a:t>PROBLEM?</a:t>
            </a:r>
          </a:p>
        </p:txBody>
      </p:sp>
      <p:pic>
        <p:nvPicPr>
          <p:cNvPr id="3" name="object 3"/>
          <p:cNvPicPr/>
          <p:nvPr/>
        </p:nvPicPr>
        <p:blipFill>
          <a:blip r:embed="rId2" cstate="print"/>
          <a:stretch>
            <a:fillRect/>
          </a:stretch>
        </p:blipFill>
        <p:spPr>
          <a:xfrm>
            <a:off x="281089" y="1122883"/>
            <a:ext cx="65265" cy="65265"/>
          </a:xfrm>
          <a:prstGeom prst="rect">
            <a:avLst/>
          </a:prstGeom>
        </p:spPr>
      </p:pic>
      <p:sp>
        <p:nvSpPr>
          <p:cNvPr id="4" name="object 4"/>
          <p:cNvSpPr txBox="1"/>
          <p:nvPr/>
        </p:nvSpPr>
        <p:spPr>
          <a:xfrm>
            <a:off x="402932" y="1039430"/>
            <a:ext cx="4079240" cy="1323183"/>
          </a:xfrm>
          <a:prstGeom prst="rect">
            <a:avLst/>
          </a:prstGeom>
        </p:spPr>
        <p:txBody>
          <a:bodyPr vert="horz" wrap="square" lIns="0" tIns="6985" rIns="0" bIns="0" rtlCol="0">
            <a:spAutoFit/>
          </a:bodyPr>
          <a:lstStyle/>
          <a:p>
            <a:pPr marL="12700" marR="546735">
              <a:lnSpc>
                <a:spcPct val="102600"/>
              </a:lnSpc>
              <a:spcBef>
                <a:spcPts val="55"/>
              </a:spcBef>
            </a:pPr>
            <a:r>
              <a:rPr sz="1100" spc="65" dirty="0">
                <a:latin typeface="Tahoma"/>
                <a:cs typeface="Tahoma"/>
              </a:rPr>
              <a:t>A</a:t>
            </a:r>
            <a:r>
              <a:rPr sz="1100" spc="15" dirty="0">
                <a:latin typeface="Tahoma"/>
                <a:cs typeface="Tahoma"/>
              </a:rPr>
              <a:t> </a:t>
            </a:r>
            <a:r>
              <a:rPr sz="1100" spc="-45" dirty="0">
                <a:latin typeface="Tahoma"/>
                <a:cs typeface="Tahoma"/>
              </a:rPr>
              <a:t>discrepancy</a:t>
            </a:r>
            <a:r>
              <a:rPr sz="1100" spc="20" dirty="0">
                <a:latin typeface="Tahoma"/>
                <a:cs typeface="Tahoma"/>
              </a:rPr>
              <a:t> </a:t>
            </a:r>
            <a:r>
              <a:rPr sz="1100" spc="-70" dirty="0">
                <a:latin typeface="Tahoma"/>
                <a:cs typeface="Tahoma"/>
              </a:rPr>
              <a:t>between</a:t>
            </a:r>
            <a:r>
              <a:rPr sz="1100" spc="20" dirty="0">
                <a:latin typeface="Tahoma"/>
                <a:cs typeface="Tahoma"/>
              </a:rPr>
              <a:t> </a:t>
            </a:r>
            <a:r>
              <a:rPr sz="1100" spc="-40" dirty="0">
                <a:latin typeface="Tahoma"/>
                <a:cs typeface="Tahoma"/>
              </a:rPr>
              <a:t>the</a:t>
            </a:r>
            <a:r>
              <a:rPr sz="1100" spc="20" dirty="0">
                <a:latin typeface="Tahoma"/>
                <a:cs typeface="Tahoma"/>
              </a:rPr>
              <a:t> </a:t>
            </a:r>
            <a:r>
              <a:rPr sz="1100" spc="-35" dirty="0">
                <a:latin typeface="Tahoma"/>
                <a:cs typeface="Tahoma"/>
              </a:rPr>
              <a:t>current</a:t>
            </a:r>
            <a:r>
              <a:rPr sz="1100" spc="20" dirty="0">
                <a:latin typeface="Tahoma"/>
                <a:cs typeface="Tahoma"/>
              </a:rPr>
              <a:t> </a:t>
            </a:r>
            <a:r>
              <a:rPr sz="1100" spc="-35" dirty="0">
                <a:latin typeface="Tahoma"/>
                <a:cs typeface="Tahoma"/>
              </a:rPr>
              <a:t>state</a:t>
            </a:r>
            <a:r>
              <a:rPr sz="1100" spc="15" dirty="0">
                <a:latin typeface="Tahoma"/>
                <a:cs typeface="Tahoma"/>
              </a:rPr>
              <a:t> </a:t>
            </a:r>
            <a:r>
              <a:rPr sz="1100" spc="-50" dirty="0">
                <a:latin typeface="Tahoma"/>
                <a:cs typeface="Tahoma"/>
              </a:rPr>
              <a:t>and</a:t>
            </a:r>
            <a:r>
              <a:rPr sz="1100" spc="20" dirty="0">
                <a:latin typeface="Tahoma"/>
                <a:cs typeface="Tahoma"/>
              </a:rPr>
              <a:t> </a:t>
            </a:r>
            <a:r>
              <a:rPr sz="1100" spc="-55" dirty="0">
                <a:latin typeface="Tahoma"/>
                <a:cs typeface="Tahoma"/>
              </a:rPr>
              <a:t>a</a:t>
            </a:r>
            <a:r>
              <a:rPr sz="1100" spc="20" dirty="0">
                <a:latin typeface="Tahoma"/>
                <a:cs typeface="Tahoma"/>
              </a:rPr>
              <a:t> </a:t>
            </a:r>
            <a:r>
              <a:rPr sz="1100" spc="-55" dirty="0">
                <a:latin typeface="Tahoma"/>
                <a:cs typeface="Tahoma"/>
              </a:rPr>
              <a:t>desired</a:t>
            </a:r>
            <a:r>
              <a:rPr sz="1100" spc="15" dirty="0">
                <a:latin typeface="Tahoma"/>
                <a:cs typeface="Tahoma"/>
              </a:rPr>
              <a:t> </a:t>
            </a:r>
            <a:r>
              <a:rPr sz="1100" spc="-35" dirty="0">
                <a:latin typeface="Tahoma"/>
                <a:cs typeface="Tahoma"/>
              </a:rPr>
              <a:t>state, </a:t>
            </a:r>
            <a:r>
              <a:rPr sz="1100" spc="-325" dirty="0">
                <a:latin typeface="Tahoma"/>
                <a:cs typeface="Tahoma"/>
              </a:rPr>
              <a:t> </a:t>
            </a:r>
            <a:r>
              <a:rPr sz="1100" spc="-40" dirty="0">
                <a:latin typeface="Tahoma"/>
                <a:cs typeface="Tahoma"/>
              </a:rPr>
              <a:t>necessitating</a:t>
            </a:r>
            <a:r>
              <a:rPr sz="1100" spc="15" dirty="0">
                <a:latin typeface="Tahoma"/>
                <a:cs typeface="Tahoma"/>
              </a:rPr>
              <a:t> </a:t>
            </a:r>
            <a:r>
              <a:rPr sz="1100" spc="-25" dirty="0">
                <a:latin typeface="Tahoma"/>
                <a:cs typeface="Tahoma"/>
              </a:rPr>
              <a:t>action</a:t>
            </a:r>
            <a:r>
              <a:rPr sz="1100" spc="20" dirty="0">
                <a:latin typeface="Tahoma"/>
                <a:cs typeface="Tahoma"/>
              </a:rPr>
              <a:t> </a:t>
            </a:r>
            <a:r>
              <a:rPr sz="1100" spc="-15" dirty="0">
                <a:latin typeface="Tahoma"/>
                <a:cs typeface="Tahoma"/>
              </a:rPr>
              <a:t>to</a:t>
            </a:r>
            <a:r>
              <a:rPr sz="1100" spc="10" dirty="0">
                <a:latin typeface="Tahoma"/>
                <a:cs typeface="Tahoma"/>
              </a:rPr>
              <a:t> </a:t>
            </a:r>
            <a:r>
              <a:rPr sz="1100" spc="-50" dirty="0">
                <a:latin typeface="Tahoma"/>
                <a:cs typeface="Tahoma"/>
              </a:rPr>
              <a:t>bridge</a:t>
            </a:r>
            <a:r>
              <a:rPr sz="1100" spc="20" dirty="0">
                <a:latin typeface="Tahoma"/>
                <a:cs typeface="Tahoma"/>
              </a:rPr>
              <a:t> </a:t>
            </a:r>
            <a:r>
              <a:rPr sz="1100" spc="-40" dirty="0">
                <a:latin typeface="Tahoma"/>
                <a:cs typeface="Tahoma"/>
              </a:rPr>
              <a:t>the</a:t>
            </a:r>
            <a:r>
              <a:rPr sz="1100" spc="15" dirty="0">
                <a:latin typeface="Tahoma"/>
                <a:cs typeface="Tahoma"/>
              </a:rPr>
              <a:t> </a:t>
            </a:r>
            <a:r>
              <a:rPr sz="1100" spc="-50" dirty="0">
                <a:latin typeface="Tahoma"/>
                <a:cs typeface="Tahoma"/>
              </a:rPr>
              <a:t>gap.</a:t>
            </a:r>
            <a:endParaRPr sz="1100" dirty="0">
              <a:latin typeface="Tahoma"/>
              <a:cs typeface="Tahoma"/>
            </a:endParaRPr>
          </a:p>
          <a:p>
            <a:pPr marL="12700" marR="5080">
              <a:lnSpc>
                <a:spcPct val="102699"/>
              </a:lnSpc>
              <a:spcBef>
                <a:spcPts val="300"/>
              </a:spcBef>
            </a:pPr>
            <a:r>
              <a:rPr sz="1100" spc="65" dirty="0">
                <a:latin typeface="Tahoma"/>
                <a:cs typeface="Tahoma"/>
              </a:rPr>
              <a:t>A</a:t>
            </a:r>
            <a:r>
              <a:rPr sz="1100" spc="5" dirty="0">
                <a:latin typeface="Tahoma"/>
                <a:cs typeface="Tahoma"/>
              </a:rPr>
              <a:t> </a:t>
            </a:r>
            <a:r>
              <a:rPr sz="1100" spc="-50" dirty="0">
                <a:latin typeface="Tahoma"/>
                <a:cs typeface="Tahoma"/>
              </a:rPr>
              <a:t>problem</a:t>
            </a:r>
            <a:r>
              <a:rPr sz="1100" spc="10" dirty="0">
                <a:latin typeface="Tahoma"/>
                <a:cs typeface="Tahoma"/>
              </a:rPr>
              <a:t> </a:t>
            </a:r>
            <a:r>
              <a:rPr sz="1100" spc="-35" dirty="0">
                <a:latin typeface="Tahoma"/>
                <a:cs typeface="Tahoma"/>
              </a:rPr>
              <a:t>is</a:t>
            </a:r>
            <a:r>
              <a:rPr sz="1100" spc="10" dirty="0">
                <a:latin typeface="Tahoma"/>
                <a:cs typeface="Tahoma"/>
              </a:rPr>
              <a:t> </a:t>
            </a:r>
            <a:r>
              <a:rPr sz="1100" spc="-55" dirty="0">
                <a:latin typeface="Tahoma"/>
                <a:cs typeface="Tahoma"/>
              </a:rPr>
              <a:t>a</a:t>
            </a:r>
            <a:r>
              <a:rPr sz="1100" spc="10" dirty="0">
                <a:latin typeface="Tahoma"/>
                <a:cs typeface="Tahoma"/>
              </a:rPr>
              <a:t> </a:t>
            </a:r>
            <a:r>
              <a:rPr sz="1100" spc="-25" dirty="0">
                <a:latin typeface="Tahoma"/>
                <a:cs typeface="Tahoma"/>
              </a:rPr>
              <a:t>situation,</a:t>
            </a:r>
            <a:r>
              <a:rPr sz="1100" spc="10" dirty="0">
                <a:latin typeface="Tahoma"/>
                <a:cs typeface="Tahoma"/>
              </a:rPr>
              <a:t> </a:t>
            </a:r>
            <a:r>
              <a:rPr sz="1100" spc="-30" dirty="0">
                <a:latin typeface="Tahoma"/>
                <a:cs typeface="Tahoma"/>
              </a:rPr>
              <a:t>condition,</a:t>
            </a:r>
            <a:r>
              <a:rPr sz="1100" spc="10" dirty="0">
                <a:latin typeface="Tahoma"/>
                <a:cs typeface="Tahoma"/>
              </a:rPr>
              <a:t> </a:t>
            </a:r>
            <a:r>
              <a:rPr sz="1100" spc="-55" dirty="0">
                <a:latin typeface="Tahoma"/>
                <a:cs typeface="Tahoma"/>
              </a:rPr>
              <a:t>or</a:t>
            </a:r>
            <a:r>
              <a:rPr sz="1100" spc="10" dirty="0">
                <a:latin typeface="Tahoma"/>
                <a:cs typeface="Tahoma"/>
              </a:rPr>
              <a:t> </a:t>
            </a:r>
            <a:r>
              <a:rPr sz="1100" spc="-60" dirty="0">
                <a:latin typeface="Tahoma"/>
                <a:cs typeface="Tahoma"/>
              </a:rPr>
              <a:t>issue</a:t>
            </a:r>
            <a:r>
              <a:rPr sz="1100" spc="10" dirty="0">
                <a:latin typeface="Tahoma"/>
                <a:cs typeface="Tahoma"/>
              </a:rPr>
              <a:t> </a:t>
            </a:r>
            <a:r>
              <a:rPr sz="1100" spc="-15" dirty="0">
                <a:latin typeface="Tahoma"/>
                <a:cs typeface="Tahoma"/>
              </a:rPr>
              <a:t>that</a:t>
            </a:r>
            <a:r>
              <a:rPr sz="1100" spc="10" dirty="0">
                <a:latin typeface="Tahoma"/>
                <a:cs typeface="Tahoma"/>
              </a:rPr>
              <a:t> </a:t>
            </a:r>
            <a:r>
              <a:rPr sz="1100" spc="-50" dirty="0">
                <a:latin typeface="Tahoma"/>
                <a:cs typeface="Tahoma"/>
              </a:rPr>
              <a:t>requires</a:t>
            </a:r>
            <a:r>
              <a:rPr sz="1100" spc="10" dirty="0">
                <a:latin typeface="Tahoma"/>
                <a:cs typeface="Tahoma"/>
              </a:rPr>
              <a:t> </a:t>
            </a:r>
            <a:r>
              <a:rPr sz="1100" spc="-55" dirty="0">
                <a:latin typeface="Tahoma"/>
                <a:cs typeface="Tahoma"/>
              </a:rPr>
              <a:t>a</a:t>
            </a:r>
            <a:r>
              <a:rPr sz="1100" spc="10" dirty="0">
                <a:latin typeface="Tahoma"/>
                <a:cs typeface="Tahoma"/>
              </a:rPr>
              <a:t> </a:t>
            </a:r>
            <a:r>
              <a:rPr sz="1100" spc="-30" dirty="0">
                <a:latin typeface="Tahoma"/>
                <a:cs typeface="Tahoma"/>
              </a:rPr>
              <a:t>solution</a:t>
            </a:r>
            <a:r>
              <a:rPr sz="1100" spc="10" dirty="0">
                <a:latin typeface="Tahoma"/>
                <a:cs typeface="Tahoma"/>
              </a:rPr>
              <a:t> </a:t>
            </a:r>
            <a:r>
              <a:rPr sz="1100" spc="-60" dirty="0">
                <a:latin typeface="Tahoma"/>
                <a:cs typeface="Tahoma"/>
              </a:rPr>
              <a:t>or </a:t>
            </a:r>
            <a:r>
              <a:rPr sz="1100" spc="-325" dirty="0">
                <a:latin typeface="Tahoma"/>
                <a:cs typeface="Tahoma"/>
              </a:rPr>
              <a:t> </a:t>
            </a:r>
            <a:r>
              <a:rPr sz="1100" spc="-35" dirty="0">
                <a:latin typeface="Tahoma"/>
                <a:cs typeface="Tahoma"/>
              </a:rPr>
              <a:t>resolution.</a:t>
            </a:r>
            <a:endParaRPr sz="1100" dirty="0">
              <a:latin typeface="Tahoma"/>
              <a:cs typeface="Tahoma"/>
            </a:endParaRPr>
          </a:p>
          <a:p>
            <a:pPr marL="12700">
              <a:lnSpc>
                <a:spcPct val="100000"/>
              </a:lnSpc>
              <a:spcBef>
                <a:spcPts val="330"/>
              </a:spcBef>
            </a:pPr>
            <a:r>
              <a:rPr sz="1100" spc="-45" dirty="0">
                <a:latin typeface="Tahoma"/>
                <a:cs typeface="Tahoma"/>
              </a:rPr>
              <a:t>It</a:t>
            </a:r>
            <a:r>
              <a:rPr sz="1100" spc="20" dirty="0">
                <a:latin typeface="Tahoma"/>
                <a:cs typeface="Tahoma"/>
              </a:rPr>
              <a:t> </a:t>
            </a:r>
            <a:r>
              <a:rPr sz="1100" spc="-40" dirty="0">
                <a:latin typeface="Tahoma"/>
                <a:cs typeface="Tahoma"/>
              </a:rPr>
              <a:t>often</a:t>
            </a:r>
            <a:r>
              <a:rPr sz="1100" spc="20" dirty="0">
                <a:latin typeface="Tahoma"/>
                <a:cs typeface="Tahoma"/>
              </a:rPr>
              <a:t> </a:t>
            </a:r>
            <a:r>
              <a:rPr sz="1100" spc="-45" dirty="0">
                <a:latin typeface="Tahoma"/>
                <a:cs typeface="Tahoma"/>
              </a:rPr>
              <a:t>involves</a:t>
            </a:r>
            <a:r>
              <a:rPr sz="1100" spc="25" dirty="0">
                <a:latin typeface="Tahoma"/>
                <a:cs typeface="Tahoma"/>
              </a:rPr>
              <a:t> </a:t>
            </a:r>
            <a:r>
              <a:rPr sz="1100" spc="-45" dirty="0">
                <a:latin typeface="Tahoma"/>
                <a:cs typeface="Tahoma"/>
              </a:rPr>
              <a:t>obstacles</a:t>
            </a:r>
            <a:r>
              <a:rPr sz="1100" spc="15" dirty="0">
                <a:latin typeface="Tahoma"/>
                <a:cs typeface="Tahoma"/>
              </a:rPr>
              <a:t> </a:t>
            </a:r>
            <a:r>
              <a:rPr sz="1100" spc="-15" dirty="0">
                <a:latin typeface="Tahoma"/>
                <a:cs typeface="Tahoma"/>
              </a:rPr>
              <a:t>that</a:t>
            </a:r>
            <a:r>
              <a:rPr sz="1100" spc="20" dirty="0">
                <a:latin typeface="Tahoma"/>
                <a:cs typeface="Tahoma"/>
              </a:rPr>
              <a:t> </a:t>
            </a:r>
            <a:r>
              <a:rPr sz="1100" spc="-45" dirty="0">
                <a:latin typeface="Tahoma"/>
                <a:cs typeface="Tahoma"/>
              </a:rPr>
              <a:t>hinder</a:t>
            </a:r>
            <a:r>
              <a:rPr sz="1100" spc="25" dirty="0">
                <a:latin typeface="Tahoma"/>
                <a:cs typeface="Tahoma"/>
              </a:rPr>
              <a:t> </a:t>
            </a:r>
            <a:r>
              <a:rPr sz="1100" spc="-60" dirty="0">
                <a:latin typeface="Tahoma"/>
                <a:cs typeface="Tahoma"/>
              </a:rPr>
              <a:t>progress</a:t>
            </a:r>
            <a:r>
              <a:rPr sz="1100" spc="20" dirty="0">
                <a:latin typeface="Tahoma"/>
                <a:cs typeface="Tahoma"/>
              </a:rPr>
              <a:t> </a:t>
            </a:r>
            <a:r>
              <a:rPr sz="1100" spc="-55" dirty="0">
                <a:latin typeface="Tahoma"/>
                <a:cs typeface="Tahoma"/>
              </a:rPr>
              <a:t>toward</a:t>
            </a:r>
            <a:r>
              <a:rPr sz="1100" spc="20" dirty="0">
                <a:latin typeface="Tahoma"/>
                <a:cs typeface="Tahoma"/>
              </a:rPr>
              <a:t> </a:t>
            </a:r>
            <a:r>
              <a:rPr sz="1100" spc="-55" dirty="0">
                <a:latin typeface="Tahoma"/>
                <a:cs typeface="Tahoma"/>
              </a:rPr>
              <a:t>a</a:t>
            </a:r>
            <a:r>
              <a:rPr sz="1100" spc="25" dirty="0">
                <a:latin typeface="Tahoma"/>
                <a:cs typeface="Tahoma"/>
              </a:rPr>
              <a:t> </a:t>
            </a:r>
            <a:r>
              <a:rPr sz="1100" spc="-55" dirty="0">
                <a:latin typeface="Tahoma"/>
                <a:cs typeface="Tahoma"/>
              </a:rPr>
              <a:t>desired</a:t>
            </a:r>
            <a:r>
              <a:rPr sz="1100" spc="20" dirty="0">
                <a:latin typeface="Tahoma"/>
                <a:cs typeface="Tahoma"/>
              </a:rPr>
              <a:t> </a:t>
            </a:r>
            <a:r>
              <a:rPr sz="1100" spc="-40" dirty="0">
                <a:latin typeface="Tahoma"/>
                <a:cs typeface="Tahoma"/>
              </a:rPr>
              <a:t>goal.</a:t>
            </a:r>
            <a:endParaRPr sz="1100" dirty="0">
              <a:latin typeface="Tahoma"/>
              <a:cs typeface="Tahoma"/>
            </a:endParaRPr>
          </a:p>
          <a:p>
            <a:pPr marL="12700" marR="386715">
              <a:lnSpc>
                <a:spcPct val="102600"/>
              </a:lnSpc>
              <a:spcBef>
                <a:spcPts val="300"/>
              </a:spcBef>
            </a:pPr>
            <a:r>
              <a:rPr sz="1100" spc="-35" dirty="0">
                <a:latin typeface="Tahoma"/>
                <a:cs typeface="Tahoma"/>
              </a:rPr>
              <a:t>Problems</a:t>
            </a:r>
            <a:r>
              <a:rPr sz="1100" spc="25" dirty="0">
                <a:latin typeface="Tahoma"/>
                <a:cs typeface="Tahoma"/>
              </a:rPr>
              <a:t> </a:t>
            </a:r>
            <a:r>
              <a:rPr sz="1100" spc="-45" dirty="0">
                <a:latin typeface="Tahoma"/>
                <a:cs typeface="Tahoma"/>
              </a:rPr>
              <a:t>can</a:t>
            </a:r>
            <a:r>
              <a:rPr sz="1100" spc="25" dirty="0">
                <a:latin typeface="Tahoma"/>
                <a:cs typeface="Tahoma"/>
              </a:rPr>
              <a:t> </a:t>
            </a:r>
            <a:r>
              <a:rPr sz="1100" spc="-55" dirty="0">
                <a:latin typeface="Tahoma"/>
                <a:cs typeface="Tahoma"/>
              </a:rPr>
              <a:t>vary</a:t>
            </a:r>
            <a:r>
              <a:rPr sz="1100" spc="25" dirty="0">
                <a:latin typeface="Tahoma"/>
                <a:cs typeface="Tahoma"/>
              </a:rPr>
              <a:t> </a:t>
            </a:r>
            <a:r>
              <a:rPr sz="1100" spc="-25" dirty="0">
                <a:latin typeface="Tahoma"/>
                <a:cs typeface="Tahoma"/>
              </a:rPr>
              <a:t>in</a:t>
            </a:r>
            <a:r>
              <a:rPr sz="1100" spc="30" dirty="0">
                <a:latin typeface="Tahoma"/>
                <a:cs typeface="Tahoma"/>
              </a:rPr>
              <a:t> </a:t>
            </a:r>
            <a:r>
              <a:rPr sz="1100" spc="-45" dirty="0">
                <a:latin typeface="Tahoma"/>
                <a:cs typeface="Tahoma"/>
              </a:rPr>
              <a:t>complexity,</a:t>
            </a:r>
            <a:r>
              <a:rPr sz="1100" spc="25" dirty="0">
                <a:latin typeface="Tahoma"/>
                <a:cs typeface="Tahoma"/>
              </a:rPr>
              <a:t> </a:t>
            </a:r>
            <a:r>
              <a:rPr sz="1100" spc="-40" dirty="0">
                <a:latin typeface="Tahoma"/>
                <a:cs typeface="Tahoma"/>
              </a:rPr>
              <a:t>from</a:t>
            </a:r>
            <a:r>
              <a:rPr sz="1100" spc="25" dirty="0">
                <a:latin typeface="Tahoma"/>
                <a:cs typeface="Tahoma"/>
              </a:rPr>
              <a:t> </a:t>
            </a:r>
            <a:r>
              <a:rPr sz="1100" spc="-45" dirty="0">
                <a:latin typeface="Tahoma"/>
                <a:cs typeface="Tahoma"/>
              </a:rPr>
              <a:t>simple</a:t>
            </a:r>
            <a:r>
              <a:rPr sz="1100" spc="25" dirty="0">
                <a:latin typeface="Tahoma"/>
                <a:cs typeface="Tahoma"/>
              </a:rPr>
              <a:t> </a:t>
            </a:r>
            <a:r>
              <a:rPr sz="1100" spc="-65" dirty="0">
                <a:latin typeface="Tahoma"/>
                <a:cs typeface="Tahoma"/>
              </a:rPr>
              <a:t>everyday</a:t>
            </a:r>
            <a:r>
              <a:rPr sz="1100" spc="25" dirty="0">
                <a:latin typeface="Tahoma"/>
                <a:cs typeface="Tahoma"/>
              </a:rPr>
              <a:t> </a:t>
            </a:r>
            <a:r>
              <a:rPr sz="1100" spc="-40" dirty="0">
                <a:latin typeface="Tahoma"/>
                <a:cs typeface="Tahoma"/>
              </a:rPr>
              <a:t>tasks</a:t>
            </a:r>
            <a:r>
              <a:rPr sz="1100" spc="20" dirty="0">
                <a:latin typeface="Tahoma"/>
                <a:cs typeface="Tahoma"/>
              </a:rPr>
              <a:t> </a:t>
            </a:r>
            <a:r>
              <a:rPr sz="1100" spc="-15" dirty="0">
                <a:latin typeface="Tahoma"/>
                <a:cs typeface="Tahoma"/>
              </a:rPr>
              <a:t>to </a:t>
            </a:r>
            <a:r>
              <a:rPr sz="1100" spc="-330" dirty="0">
                <a:latin typeface="Tahoma"/>
                <a:cs typeface="Tahoma"/>
              </a:rPr>
              <a:t> </a:t>
            </a:r>
            <a:r>
              <a:rPr sz="1100" spc="-20" dirty="0">
                <a:latin typeface="Tahoma"/>
                <a:cs typeface="Tahoma"/>
              </a:rPr>
              <a:t>intricate</a:t>
            </a:r>
            <a:r>
              <a:rPr sz="1100" spc="20" dirty="0">
                <a:latin typeface="Tahoma"/>
                <a:cs typeface="Tahoma"/>
              </a:rPr>
              <a:t> </a:t>
            </a:r>
            <a:r>
              <a:rPr sz="1100" spc="-50" dirty="0">
                <a:latin typeface="Tahoma"/>
                <a:cs typeface="Tahoma"/>
              </a:rPr>
              <a:t>challenges</a:t>
            </a:r>
            <a:r>
              <a:rPr sz="1100" spc="20" dirty="0">
                <a:latin typeface="Tahoma"/>
                <a:cs typeface="Tahoma"/>
              </a:rPr>
              <a:t> </a:t>
            </a:r>
            <a:r>
              <a:rPr sz="1100" spc="-25" dirty="0">
                <a:latin typeface="Tahoma"/>
                <a:cs typeface="Tahoma"/>
              </a:rPr>
              <a:t>in</a:t>
            </a:r>
            <a:r>
              <a:rPr sz="1100" spc="20" dirty="0">
                <a:latin typeface="Tahoma"/>
                <a:cs typeface="Tahoma"/>
              </a:rPr>
              <a:t> </a:t>
            </a:r>
            <a:r>
              <a:rPr sz="1100" spc="-50" dirty="0">
                <a:latin typeface="Tahoma"/>
                <a:cs typeface="Tahoma"/>
              </a:rPr>
              <a:t>professional</a:t>
            </a:r>
            <a:r>
              <a:rPr sz="1100" spc="20" dirty="0">
                <a:latin typeface="Tahoma"/>
                <a:cs typeface="Tahoma"/>
              </a:rPr>
              <a:t> </a:t>
            </a:r>
            <a:r>
              <a:rPr sz="1100" spc="-55" dirty="0">
                <a:latin typeface="Tahoma"/>
                <a:cs typeface="Tahoma"/>
              </a:rPr>
              <a:t>or</a:t>
            </a:r>
            <a:r>
              <a:rPr sz="1100" spc="25" dirty="0">
                <a:latin typeface="Tahoma"/>
                <a:cs typeface="Tahoma"/>
              </a:rPr>
              <a:t> </a:t>
            </a:r>
            <a:r>
              <a:rPr sz="1100" spc="-30" dirty="0">
                <a:latin typeface="Tahoma"/>
                <a:cs typeface="Tahoma"/>
              </a:rPr>
              <a:t>technical</a:t>
            </a:r>
            <a:r>
              <a:rPr sz="1100" spc="15" dirty="0">
                <a:latin typeface="Tahoma"/>
                <a:cs typeface="Tahoma"/>
              </a:rPr>
              <a:t> </a:t>
            </a:r>
            <a:r>
              <a:rPr sz="1100" spc="-40" dirty="0">
                <a:latin typeface="Tahoma"/>
                <a:cs typeface="Tahoma"/>
              </a:rPr>
              <a:t>fields.</a:t>
            </a:r>
            <a:endParaRPr lang="en-US" sz="1100" spc="-40" dirty="0">
              <a:latin typeface="Tahoma"/>
              <a:cs typeface="Tahoma"/>
            </a:endParaRPr>
          </a:p>
        </p:txBody>
      </p:sp>
      <p:pic>
        <p:nvPicPr>
          <p:cNvPr id="5" name="object 5"/>
          <p:cNvPicPr/>
          <p:nvPr/>
        </p:nvPicPr>
        <p:blipFill>
          <a:blip r:embed="rId3" cstate="print"/>
          <a:stretch>
            <a:fillRect/>
          </a:stretch>
        </p:blipFill>
        <p:spPr>
          <a:xfrm>
            <a:off x="281089" y="1504988"/>
            <a:ext cx="65265" cy="65265"/>
          </a:xfrm>
          <a:prstGeom prst="rect">
            <a:avLst/>
          </a:prstGeom>
        </p:spPr>
      </p:pic>
      <p:pic>
        <p:nvPicPr>
          <p:cNvPr id="6" name="object 6"/>
          <p:cNvPicPr/>
          <p:nvPr/>
        </p:nvPicPr>
        <p:blipFill>
          <a:blip r:embed="rId4" cstate="print"/>
          <a:stretch>
            <a:fillRect/>
          </a:stretch>
        </p:blipFill>
        <p:spPr>
          <a:xfrm>
            <a:off x="281089" y="1887093"/>
            <a:ext cx="65265" cy="65265"/>
          </a:xfrm>
          <a:prstGeom prst="rect">
            <a:avLst/>
          </a:prstGeom>
        </p:spPr>
      </p:pic>
      <p:pic>
        <p:nvPicPr>
          <p:cNvPr id="7" name="object 7"/>
          <p:cNvPicPr/>
          <p:nvPr/>
        </p:nvPicPr>
        <p:blipFill>
          <a:blip r:embed="rId5" cstate="print"/>
          <a:stretch>
            <a:fillRect/>
          </a:stretch>
        </p:blipFill>
        <p:spPr>
          <a:xfrm>
            <a:off x="281089" y="2097125"/>
            <a:ext cx="65265" cy="65265"/>
          </a:xfrm>
          <a:prstGeom prst="rect">
            <a:avLst/>
          </a:prstGeom>
        </p:spPr>
      </p:pic>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3" name="object 13"/>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13</a:t>
            </a:fld>
            <a:r>
              <a:rPr spc="-75" dirty="0"/>
              <a:t> </a:t>
            </a:r>
            <a:r>
              <a:rPr dirty="0"/>
              <a:t>/</a:t>
            </a:r>
            <a:r>
              <a:rPr spc="-75" dirty="0"/>
              <a:t> </a:t>
            </a:r>
            <a:r>
              <a:rPr dirty="0"/>
              <a:t>63</a:t>
            </a:r>
          </a:p>
        </p:txBody>
      </p:sp>
      <p:sp>
        <p:nvSpPr>
          <p:cNvPr id="9" name="TextBox 8">
            <a:extLst>
              <a:ext uri="{FF2B5EF4-FFF2-40B4-BE49-F238E27FC236}">
                <a16:creationId xmlns:a16="http://schemas.microsoft.com/office/drawing/2014/main" id="{7A33F6E5-AA76-7D8C-36D8-FF26F2E0523A}"/>
              </a:ext>
            </a:extLst>
          </p:cNvPr>
          <p:cNvSpPr txBox="1"/>
          <p:nvPr/>
        </p:nvSpPr>
        <p:spPr>
          <a:xfrm>
            <a:off x="247190" y="434521"/>
            <a:ext cx="4191460" cy="517578"/>
          </a:xfrm>
          <a:prstGeom prst="rect">
            <a:avLst/>
          </a:prstGeom>
          <a:noFill/>
        </p:spPr>
        <p:txBody>
          <a:bodyPr wrap="square">
            <a:spAutoFit/>
          </a:bodyPr>
          <a:lstStyle/>
          <a:p>
            <a:pPr marL="12700" marR="386715" algn="just">
              <a:lnSpc>
                <a:spcPct val="102600"/>
              </a:lnSpc>
              <a:spcBef>
                <a:spcPts val="300"/>
              </a:spcBef>
            </a:pPr>
            <a:r>
              <a:rPr lang="en-US" sz="1400" dirty="0">
                <a:solidFill>
                  <a:srgbClr val="FF0000"/>
                </a:solidFill>
                <a:latin typeface="Tahoma"/>
                <a:cs typeface="Tahoma"/>
              </a:rPr>
              <a:t>A problem is a puzzle that requires logical thought  and /or mathematics to solve</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287145" cy="244475"/>
          </a:xfrm>
          <a:prstGeom prst="rect">
            <a:avLst/>
          </a:prstGeom>
        </p:spPr>
        <p:txBody>
          <a:bodyPr vert="horz" wrap="square" lIns="0" tIns="17145" rIns="0" bIns="0" rtlCol="0">
            <a:spAutoFit/>
          </a:bodyPr>
          <a:lstStyle/>
          <a:p>
            <a:pPr marL="12700">
              <a:lnSpc>
                <a:spcPct val="100000"/>
              </a:lnSpc>
              <a:spcBef>
                <a:spcPts val="135"/>
              </a:spcBef>
            </a:pPr>
            <a:r>
              <a:rPr spc="-30" dirty="0"/>
              <a:t>Problem</a:t>
            </a:r>
            <a:r>
              <a:rPr spc="-35" dirty="0"/>
              <a:t> Solving,</a:t>
            </a:r>
          </a:p>
        </p:txBody>
      </p:sp>
      <p:pic>
        <p:nvPicPr>
          <p:cNvPr id="3" name="object 3"/>
          <p:cNvPicPr/>
          <p:nvPr/>
        </p:nvPicPr>
        <p:blipFill>
          <a:blip r:embed="rId2" cstate="print"/>
          <a:stretch>
            <a:fillRect/>
          </a:stretch>
        </p:blipFill>
        <p:spPr>
          <a:xfrm>
            <a:off x="281089" y="1206893"/>
            <a:ext cx="65265" cy="65265"/>
          </a:xfrm>
          <a:prstGeom prst="rect">
            <a:avLst/>
          </a:prstGeom>
        </p:spPr>
      </p:pic>
      <p:sp>
        <p:nvSpPr>
          <p:cNvPr id="4" name="object 4"/>
          <p:cNvSpPr txBox="1">
            <a:spLocks noGrp="1"/>
          </p:cNvSpPr>
          <p:nvPr>
            <p:ph type="body" idx="1"/>
          </p:nvPr>
        </p:nvSpPr>
        <p:spPr>
          <a:xfrm>
            <a:off x="126657" y="970608"/>
            <a:ext cx="4356785" cy="1269757"/>
          </a:xfrm>
          <a:prstGeom prst="rect">
            <a:avLst/>
          </a:prstGeom>
        </p:spPr>
        <p:txBody>
          <a:bodyPr vert="horz" wrap="square" lIns="0" tIns="159816" rIns="0" bIns="0" rtlCol="0">
            <a:spAutoFit/>
          </a:bodyPr>
          <a:lstStyle/>
          <a:p>
            <a:pPr marL="288925" marR="5080">
              <a:lnSpc>
                <a:spcPct val="102699"/>
              </a:lnSpc>
              <a:spcBef>
                <a:spcPts val="55"/>
              </a:spcBef>
            </a:pPr>
            <a:r>
              <a:rPr spc="-50" dirty="0"/>
              <a:t>Refers</a:t>
            </a:r>
            <a:r>
              <a:rPr spc="15" dirty="0"/>
              <a:t> </a:t>
            </a:r>
            <a:r>
              <a:rPr spc="-15" dirty="0"/>
              <a:t>to</a:t>
            </a:r>
            <a:r>
              <a:rPr spc="20" dirty="0"/>
              <a:t> </a:t>
            </a:r>
            <a:r>
              <a:rPr spc="-30" dirty="0"/>
              <a:t>identifying</a:t>
            </a:r>
            <a:r>
              <a:rPr spc="20" dirty="0"/>
              <a:t> </a:t>
            </a:r>
            <a:r>
              <a:rPr spc="-55" dirty="0"/>
              <a:t>a</a:t>
            </a:r>
            <a:r>
              <a:rPr spc="20" dirty="0"/>
              <a:t> </a:t>
            </a:r>
            <a:r>
              <a:rPr spc="-50" dirty="0"/>
              <a:t>challenge</a:t>
            </a:r>
            <a:r>
              <a:rPr spc="20" dirty="0"/>
              <a:t> </a:t>
            </a:r>
            <a:r>
              <a:rPr spc="-60" dirty="0"/>
              <a:t>or</a:t>
            </a:r>
            <a:r>
              <a:rPr spc="20" dirty="0"/>
              <a:t> </a:t>
            </a:r>
            <a:r>
              <a:rPr spc="-40" dirty="0"/>
              <a:t>obstacle</a:t>
            </a:r>
            <a:r>
              <a:rPr spc="15" dirty="0"/>
              <a:t> </a:t>
            </a:r>
            <a:r>
              <a:rPr spc="-50" dirty="0"/>
              <a:t>and</a:t>
            </a:r>
            <a:r>
              <a:rPr spc="20" dirty="0"/>
              <a:t> </a:t>
            </a:r>
            <a:r>
              <a:rPr spc="-50" dirty="0"/>
              <a:t>developing</a:t>
            </a:r>
            <a:r>
              <a:rPr spc="20" dirty="0"/>
              <a:t> </a:t>
            </a:r>
            <a:r>
              <a:rPr spc="-55" dirty="0"/>
              <a:t>a</a:t>
            </a:r>
            <a:r>
              <a:rPr spc="20" dirty="0"/>
              <a:t> </a:t>
            </a:r>
            <a:r>
              <a:rPr spc="-40" dirty="0"/>
              <a:t>strategy </a:t>
            </a:r>
            <a:r>
              <a:rPr spc="-330" dirty="0"/>
              <a:t> </a:t>
            </a:r>
            <a:r>
              <a:rPr spc="-15" dirty="0"/>
              <a:t>to</a:t>
            </a:r>
            <a:r>
              <a:rPr spc="10" dirty="0"/>
              <a:t> </a:t>
            </a:r>
            <a:r>
              <a:rPr spc="-60" dirty="0"/>
              <a:t>overcome</a:t>
            </a:r>
            <a:r>
              <a:rPr spc="20" dirty="0"/>
              <a:t> </a:t>
            </a:r>
            <a:r>
              <a:rPr dirty="0"/>
              <a:t>it.</a:t>
            </a:r>
          </a:p>
          <a:p>
            <a:pPr marL="288925" marR="287655">
              <a:lnSpc>
                <a:spcPct val="102600"/>
              </a:lnSpc>
              <a:spcBef>
                <a:spcPts val="300"/>
              </a:spcBef>
            </a:pPr>
            <a:r>
              <a:rPr spc="-45" dirty="0">
                <a:solidFill>
                  <a:srgbClr val="C00000"/>
                </a:solidFill>
              </a:rPr>
              <a:t>It</a:t>
            </a:r>
            <a:r>
              <a:rPr spc="20" dirty="0">
                <a:solidFill>
                  <a:srgbClr val="C00000"/>
                </a:solidFill>
              </a:rPr>
              <a:t> </a:t>
            </a:r>
            <a:r>
              <a:rPr spc="-45" dirty="0">
                <a:solidFill>
                  <a:srgbClr val="C00000"/>
                </a:solidFill>
              </a:rPr>
              <a:t>involves</a:t>
            </a:r>
            <a:r>
              <a:rPr spc="20" dirty="0">
                <a:solidFill>
                  <a:srgbClr val="C00000"/>
                </a:solidFill>
              </a:rPr>
              <a:t> </a:t>
            </a:r>
            <a:r>
              <a:rPr spc="-35" dirty="0">
                <a:solidFill>
                  <a:srgbClr val="C00000"/>
                </a:solidFill>
              </a:rPr>
              <a:t>analyzing</a:t>
            </a:r>
            <a:r>
              <a:rPr spc="20" dirty="0">
                <a:solidFill>
                  <a:srgbClr val="C00000"/>
                </a:solidFill>
              </a:rPr>
              <a:t> </a:t>
            </a:r>
            <a:r>
              <a:rPr spc="-40" dirty="0">
                <a:solidFill>
                  <a:srgbClr val="C00000"/>
                </a:solidFill>
              </a:rPr>
              <a:t>the</a:t>
            </a:r>
            <a:r>
              <a:rPr spc="15" dirty="0">
                <a:solidFill>
                  <a:srgbClr val="C00000"/>
                </a:solidFill>
              </a:rPr>
              <a:t> </a:t>
            </a:r>
            <a:r>
              <a:rPr spc="-25" dirty="0">
                <a:solidFill>
                  <a:srgbClr val="C00000"/>
                </a:solidFill>
              </a:rPr>
              <a:t>situation,</a:t>
            </a:r>
            <a:r>
              <a:rPr spc="25" dirty="0">
                <a:solidFill>
                  <a:srgbClr val="C00000"/>
                </a:solidFill>
              </a:rPr>
              <a:t> </a:t>
            </a:r>
            <a:r>
              <a:rPr spc="-50" dirty="0">
                <a:solidFill>
                  <a:srgbClr val="C00000"/>
                </a:solidFill>
              </a:rPr>
              <a:t>generating</a:t>
            </a:r>
            <a:r>
              <a:rPr spc="20" dirty="0">
                <a:solidFill>
                  <a:srgbClr val="C00000"/>
                </a:solidFill>
              </a:rPr>
              <a:t> </a:t>
            </a:r>
            <a:r>
              <a:rPr spc="-25" dirty="0">
                <a:solidFill>
                  <a:srgbClr val="C00000"/>
                </a:solidFill>
              </a:rPr>
              <a:t>potential</a:t>
            </a:r>
            <a:r>
              <a:rPr spc="15" dirty="0">
                <a:solidFill>
                  <a:srgbClr val="C00000"/>
                </a:solidFill>
              </a:rPr>
              <a:t> </a:t>
            </a:r>
            <a:r>
              <a:rPr spc="-35" dirty="0">
                <a:solidFill>
                  <a:srgbClr val="C00000"/>
                </a:solidFill>
              </a:rPr>
              <a:t>solutions, </a:t>
            </a:r>
            <a:r>
              <a:rPr spc="-330" dirty="0">
                <a:solidFill>
                  <a:srgbClr val="C00000"/>
                </a:solidFill>
              </a:rPr>
              <a:t> </a:t>
            </a:r>
            <a:r>
              <a:rPr spc="-40" dirty="0">
                <a:solidFill>
                  <a:srgbClr val="C00000"/>
                </a:solidFill>
              </a:rPr>
              <a:t>evaluating</a:t>
            </a:r>
            <a:r>
              <a:rPr spc="20" dirty="0">
                <a:solidFill>
                  <a:srgbClr val="C00000"/>
                </a:solidFill>
              </a:rPr>
              <a:t> </a:t>
            </a:r>
            <a:r>
              <a:rPr spc="-45" dirty="0">
                <a:solidFill>
                  <a:srgbClr val="C00000"/>
                </a:solidFill>
              </a:rPr>
              <a:t>them,</a:t>
            </a:r>
            <a:r>
              <a:rPr spc="20" dirty="0">
                <a:solidFill>
                  <a:srgbClr val="C00000"/>
                </a:solidFill>
              </a:rPr>
              <a:t> </a:t>
            </a:r>
            <a:r>
              <a:rPr spc="-50" dirty="0">
                <a:solidFill>
                  <a:srgbClr val="C00000"/>
                </a:solidFill>
              </a:rPr>
              <a:t>and</a:t>
            </a:r>
            <a:r>
              <a:rPr spc="20" dirty="0">
                <a:solidFill>
                  <a:srgbClr val="C00000"/>
                </a:solidFill>
              </a:rPr>
              <a:t> </a:t>
            </a:r>
            <a:r>
              <a:rPr spc="-40" dirty="0">
                <a:solidFill>
                  <a:srgbClr val="C00000"/>
                </a:solidFill>
              </a:rPr>
              <a:t>implementing</a:t>
            </a:r>
            <a:r>
              <a:rPr spc="25" dirty="0">
                <a:solidFill>
                  <a:srgbClr val="C00000"/>
                </a:solidFill>
              </a:rPr>
              <a:t> </a:t>
            </a:r>
            <a:r>
              <a:rPr spc="-40" dirty="0">
                <a:solidFill>
                  <a:srgbClr val="C00000"/>
                </a:solidFill>
              </a:rPr>
              <a:t>the</a:t>
            </a:r>
            <a:r>
              <a:rPr spc="20" dirty="0">
                <a:solidFill>
                  <a:srgbClr val="C00000"/>
                </a:solidFill>
              </a:rPr>
              <a:t> </a:t>
            </a:r>
            <a:r>
              <a:rPr spc="-40" dirty="0">
                <a:solidFill>
                  <a:srgbClr val="C00000"/>
                </a:solidFill>
              </a:rPr>
              <a:t>most</a:t>
            </a:r>
            <a:r>
              <a:rPr spc="20" dirty="0">
                <a:solidFill>
                  <a:srgbClr val="C00000"/>
                </a:solidFill>
              </a:rPr>
              <a:t> </a:t>
            </a:r>
            <a:r>
              <a:rPr spc="-45" dirty="0">
                <a:solidFill>
                  <a:srgbClr val="C00000"/>
                </a:solidFill>
              </a:rPr>
              <a:t>effective</a:t>
            </a:r>
            <a:r>
              <a:rPr spc="20" dirty="0">
                <a:solidFill>
                  <a:srgbClr val="C00000"/>
                </a:solidFill>
              </a:rPr>
              <a:t> </a:t>
            </a:r>
            <a:r>
              <a:rPr spc="-65" dirty="0">
                <a:solidFill>
                  <a:srgbClr val="C00000"/>
                </a:solidFill>
              </a:rPr>
              <a:t>ones.</a:t>
            </a:r>
          </a:p>
          <a:p>
            <a:pPr marL="288925" marR="5080">
              <a:lnSpc>
                <a:spcPct val="102600"/>
              </a:lnSpc>
              <a:spcBef>
                <a:spcPts val="300"/>
              </a:spcBef>
            </a:pPr>
            <a:r>
              <a:rPr spc="-30" dirty="0"/>
              <a:t>Problem</a:t>
            </a:r>
            <a:r>
              <a:rPr dirty="0"/>
              <a:t> </a:t>
            </a:r>
            <a:r>
              <a:rPr spc="-40" dirty="0"/>
              <a:t>solving</a:t>
            </a:r>
            <a:r>
              <a:rPr dirty="0"/>
              <a:t> </a:t>
            </a:r>
            <a:r>
              <a:rPr spc="-35" dirty="0"/>
              <a:t>is</a:t>
            </a:r>
            <a:r>
              <a:rPr spc="5" dirty="0"/>
              <a:t> </a:t>
            </a:r>
            <a:r>
              <a:rPr spc="-55" dirty="0"/>
              <a:t>a</a:t>
            </a:r>
            <a:r>
              <a:rPr dirty="0"/>
              <a:t> </a:t>
            </a:r>
            <a:r>
              <a:rPr spc="-10" dirty="0"/>
              <a:t>critical</a:t>
            </a:r>
            <a:r>
              <a:rPr dirty="0"/>
              <a:t> </a:t>
            </a:r>
            <a:r>
              <a:rPr spc="-15" dirty="0"/>
              <a:t>skill</a:t>
            </a:r>
            <a:r>
              <a:rPr spc="5" dirty="0"/>
              <a:t> </a:t>
            </a:r>
            <a:r>
              <a:rPr spc="-25" dirty="0"/>
              <a:t>in</a:t>
            </a:r>
            <a:r>
              <a:rPr dirty="0"/>
              <a:t> </a:t>
            </a:r>
            <a:r>
              <a:rPr spc="-55" dirty="0"/>
              <a:t>many</a:t>
            </a:r>
            <a:r>
              <a:rPr spc="5" dirty="0"/>
              <a:t> </a:t>
            </a:r>
            <a:r>
              <a:rPr spc="-40" dirty="0"/>
              <a:t>fields,</a:t>
            </a:r>
            <a:r>
              <a:rPr spc="5" dirty="0"/>
              <a:t> </a:t>
            </a:r>
            <a:r>
              <a:rPr spc="-65" dirty="0"/>
              <a:t>as</a:t>
            </a:r>
            <a:r>
              <a:rPr dirty="0"/>
              <a:t> </a:t>
            </a:r>
            <a:r>
              <a:rPr spc="15" dirty="0"/>
              <a:t>it</a:t>
            </a:r>
            <a:r>
              <a:rPr spc="5" dirty="0"/>
              <a:t> </a:t>
            </a:r>
            <a:r>
              <a:rPr spc="-45" dirty="0"/>
              <a:t>allows</a:t>
            </a:r>
            <a:r>
              <a:rPr dirty="0"/>
              <a:t> </a:t>
            </a:r>
            <a:r>
              <a:rPr spc="-35" dirty="0"/>
              <a:t>individuals </a:t>
            </a:r>
            <a:r>
              <a:rPr spc="-330" dirty="0"/>
              <a:t> </a:t>
            </a:r>
            <a:r>
              <a:rPr spc="-50" dirty="0"/>
              <a:t>and</a:t>
            </a:r>
            <a:r>
              <a:rPr spc="25" dirty="0"/>
              <a:t> </a:t>
            </a:r>
            <a:r>
              <a:rPr spc="-40" dirty="0"/>
              <a:t>organizations</a:t>
            </a:r>
            <a:r>
              <a:rPr spc="25" dirty="0"/>
              <a:t> </a:t>
            </a:r>
            <a:r>
              <a:rPr spc="-15" dirty="0"/>
              <a:t>to</a:t>
            </a:r>
            <a:r>
              <a:rPr spc="25" dirty="0"/>
              <a:t> </a:t>
            </a:r>
            <a:r>
              <a:rPr spc="-45" dirty="0"/>
              <a:t>navigate</a:t>
            </a:r>
            <a:r>
              <a:rPr spc="25" dirty="0"/>
              <a:t> </a:t>
            </a:r>
            <a:r>
              <a:rPr spc="-45" dirty="0"/>
              <a:t>obstacles</a:t>
            </a:r>
            <a:r>
              <a:rPr spc="30" dirty="0"/>
              <a:t> </a:t>
            </a:r>
            <a:r>
              <a:rPr spc="-50" dirty="0"/>
              <a:t>and</a:t>
            </a:r>
            <a:r>
              <a:rPr spc="25" dirty="0"/>
              <a:t> </a:t>
            </a:r>
            <a:r>
              <a:rPr spc="-55" dirty="0"/>
              <a:t>achieve</a:t>
            </a:r>
            <a:r>
              <a:rPr spc="30" dirty="0"/>
              <a:t> </a:t>
            </a:r>
            <a:r>
              <a:rPr spc="-50" dirty="0"/>
              <a:t>goals</a:t>
            </a:r>
            <a:r>
              <a:rPr spc="25" dirty="0"/>
              <a:t> </a:t>
            </a:r>
            <a:r>
              <a:rPr spc="-40" dirty="0"/>
              <a:t>efficiently.</a:t>
            </a:r>
          </a:p>
        </p:txBody>
      </p:sp>
      <p:pic>
        <p:nvPicPr>
          <p:cNvPr id="5" name="object 5"/>
          <p:cNvPicPr/>
          <p:nvPr/>
        </p:nvPicPr>
        <p:blipFill>
          <a:blip r:embed="rId3" cstate="print"/>
          <a:stretch>
            <a:fillRect/>
          </a:stretch>
        </p:blipFill>
        <p:spPr>
          <a:xfrm>
            <a:off x="281089" y="1588998"/>
            <a:ext cx="65265" cy="65265"/>
          </a:xfrm>
          <a:prstGeom prst="rect">
            <a:avLst/>
          </a:prstGeom>
        </p:spPr>
      </p:pic>
      <p:pic>
        <p:nvPicPr>
          <p:cNvPr id="6" name="object 6"/>
          <p:cNvPicPr/>
          <p:nvPr/>
        </p:nvPicPr>
        <p:blipFill>
          <a:blip r:embed="rId3" cstate="print"/>
          <a:stretch>
            <a:fillRect/>
          </a:stretch>
        </p:blipFill>
        <p:spPr>
          <a:xfrm>
            <a:off x="281089" y="1971116"/>
            <a:ext cx="65265" cy="65265"/>
          </a:xfrm>
          <a:prstGeom prst="rect">
            <a:avLst/>
          </a:prstGeom>
        </p:spPr>
      </p:pic>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2" name="object 12"/>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14</a:t>
            </a:fld>
            <a:r>
              <a:rPr spc="-75" dirty="0"/>
              <a:t> </a:t>
            </a:r>
            <a:r>
              <a:rPr dirty="0"/>
              <a:t>/</a:t>
            </a:r>
            <a:r>
              <a:rPr spc="-75" dirty="0"/>
              <a:t> </a:t>
            </a:r>
            <a:r>
              <a:rPr dirty="0"/>
              <a:t>63</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Types of Problems</a:t>
            </a:r>
            <a:br>
              <a:rPr lang="en-US" dirty="0"/>
            </a:br>
            <a:br>
              <a:rPr lang="en-US" dirty="0"/>
            </a:br>
            <a:endParaRPr lang="en-US" dirty="0"/>
          </a:p>
        </p:txBody>
      </p:sp>
      <p:sp>
        <p:nvSpPr>
          <p:cNvPr id="3" name="Content Placeholder 2"/>
          <p:cNvSpPr>
            <a:spLocks noGrp="1"/>
          </p:cNvSpPr>
          <p:nvPr>
            <p:ph idx="1"/>
          </p:nvPr>
        </p:nvSpPr>
        <p:spPr>
          <a:xfrm>
            <a:off x="72017" y="541825"/>
            <a:ext cx="4302760" cy="2701249"/>
          </a:xfrm>
        </p:spPr>
        <p:txBody>
          <a:bodyPr>
            <a:noAutofit/>
          </a:bodyPr>
          <a:lstStyle/>
          <a:p>
            <a:pPr>
              <a:lnSpc>
                <a:spcPct val="150000"/>
              </a:lnSpc>
            </a:pPr>
            <a:r>
              <a:rPr lang="en-US" sz="1210" dirty="0"/>
              <a:t>All Problems do not have a straightforward solutions. </a:t>
            </a:r>
          </a:p>
          <a:p>
            <a:pPr>
              <a:lnSpc>
                <a:spcPct val="150000"/>
              </a:lnSpc>
            </a:pPr>
            <a:r>
              <a:rPr lang="en-US" sz="1210" dirty="0"/>
              <a:t>Some problems, such as balancing a checkbook or baking a cake, can be solved with a series of actions. </a:t>
            </a:r>
          </a:p>
          <a:p>
            <a:pPr>
              <a:lnSpc>
                <a:spcPct val="150000"/>
              </a:lnSpc>
            </a:pPr>
            <a:r>
              <a:rPr lang="en-US" sz="1210" dirty="0"/>
              <a:t>These solutions are called </a:t>
            </a:r>
            <a:r>
              <a:rPr lang="en-US" sz="1210" b="1" dirty="0"/>
              <a:t>algorithmic solutions</a:t>
            </a:r>
            <a:r>
              <a:rPr lang="en-US" sz="1210" dirty="0"/>
              <a:t>.</a:t>
            </a:r>
          </a:p>
          <a:p>
            <a:pPr>
              <a:lnSpc>
                <a:spcPct val="150000"/>
              </a:lnSpc>
            </a:pPr>
            <a:r>
              <a:rPr lang="en-US" sz="1210" dirty="0"/>
              <a:t>There may be more than one solution  for a problem</a:t>
            </a:r>
          </a:p>
          <a:p>
            <a:pPr>
              <a:lnSpc>
                <a:spcPct val="150000"/>
              </a:lnSpc>
            </a:pPr>
            <a:r>
              <a:rPr lang="en-US" sz="1210" dirty="0"/>
              <a:t>Identify all possible ways to solve a problem and choose one among them</a:t>
            </a:r>
            <a:br>
              <a:rPr lang="en-US" sz="504" dirty="0"/>
            </a:br>
            <a:br>
              <a:rPr lang="en-US" sz="504" dirty="0"/>
            </a:br>
            <a:endParaRPr lang="en-US" sz="504" dirty="0"/>
          </a:p>
        </p:txBody>
      </p:sp>
      <p:sp>
        <p:nvSpPr>
          <p:cNvPr id="5" name="TextBox 4">
            <a:extLst>
              <a:ext uri="{FF2B5EF4-FFF2-40B4-BE49-F238E27FC236}">
                <a16:creationId xmlns:a16="http://schemas.microsoft.com/office/drawing/2014/main" id="{4C7CB9C2-E1A1-A2B4-BC6D-4EDCB4B88487}"/>
              </a:ext>
            </a:extLst>
          </p:cNvPr>
          <p:cNvSpPr txBox="1"/>
          <p:nvPr/>
        </p:nvSpPr>
        <p:spPr>
          <a:xfrm>
            <a:off x="95250" y="0"/>
            <a:ext cx="2317446" cy="369332"/>
          </a:xfrm>
          <a:prstGeom prst="rect">
            <a:avLst/>
          </a:prstGeom>
          <a:noFill/>
        </p:spPr>
        <p:txBody>
          <a:bodyPr wrap="square">
            <a:spAutoFit/>
          </a:bodyPr>
          <a:lstStyle/>
          <a:p>
            <a:r>
              <a:rPr lang="en-US" b="1" dirty="0"/>
              <a:t>Types of Problems</a:t>
            </a:r>
            <a:endParaRPr lang="en-IN" dirty="0"/>
          </a:p>
        </p:txBody>
      </p:sp>
    </p:spTree>
    <p:extLst>
      <p:ext uri="{BB962C8B-B14F-4D97-AF65-F5344CB8AC3E}">
        <p14:creationId xmlns:p14="http://schemas.microsoft.com/office/powerpoint/2010/main" val="401865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Types of Problems</a:t>
            </a:r>
            <a:br>
              <a:rPr lang="en-US" dirty="0"/>
            </a:br>
            <a:br>
              <a:rPr lang="en-US" dirty="0"/>
            </a:br>
            <a:endParaRPr lang="en-US" dirty="0"/>
          </a:p>
        </p:txBody>
      </p:sp>
      <p:sp>
        <p:nvSpPr>
          <p:cNvPr id="3" name="Content Placeholder 2"/>
          <p:cNvSpPr>
            <a:spLocks noGrp="1"/>
          </p:cNvSpPr>
          <p:nvPr>
            <p:ph idx="1"/>
          </p:nvPr>
        </p:nvSpPr>
        <p:spPr>
          <a:xfrm>
            <a:off x="76835" y="424180"/>
            <a:ext cx="4302760" cy="2919730"/>
          </a:xfrm>
        </p:spPr>
        <p:txBody>
          <a:bodyPr>
            <a:noAutofit/>
          </a:bodyPr>
          <a:lstStyle/>
          <a:p>
            <a:pPr>
              <a:lnSpc>
                <a:spcPct val="150000"/>
              </a:lnSpc>
            </a:pPr>
            <a:r>
              <a:rPr lang="en-US" sz="1210" dirty="0"/>
              <a:t>The solutions of other problems, such as how to buy</a:t>
            </a:r>
            <a:br>
              <a:rPr lang="en-US" sz="1210" dirty="0"/>
            </a:br>
            <a:r>
              <a:rPr lang="en-US" sz="1210" dirty="0"/>
              <a:t>the best stock or whether to expand the company, are not so straightforward. </a:t>
            </a:r>
          </a:p>
          <a:p>
            <a:pPr>
              <a:lnSpc>
                <a:spcPct val="150000"/>
              </a:lnSpc>
            </a:pPr>
            <a:r>
              <a:rPr lang="en-US" sz="1210" dirty="0"/>
              <a:t>These solutions require reasoning built on knowledge and experience, and a process of trial and error. </a:t>
            </a:r>
          </a:p>
          <a:p>
            <a:pPr>
              <a:lnSpc>
                <a:spcPct val="150000"/>
              </a:lnSpc>
            </a:pPr>
            <a:r>
              <a:rPr lang="en-US" sz="1210" dirty="0"/>
              <a:t>Solutions that cannot be reached through a direct set of steps are called </a:t>
            </a:r>
            <a:r>
              <a:rPr lang="en-US" sz="1210" b="1" dirty="0"/>
              <a:t>heuristic solution</a:t>
            </a:r>
            <a:br>
              <a:rPr lang="en-US" sz="504" dirty="0"/>
            </a:br>
            <a:endParaRPr lang="en-US" sz="504" dirty="0"/>
          </a:p>
        </p:txBody>
      </p:sp>
      <p:sp>
        <p:nvSpPr>
          <p:cNvPr id="5" name="TextBox 4">
            <a:extLst>
              <a:ext uri="{FF2B5EF4-FFF2-40B4-BE49-F238E27FC236}">
                <a16:creationId xmlns:a16="http://schemas.microsoft.com/office/drawing/2014/main" id="{A0E6BA25-6C67-9561-F0CD-D5BD84DAFB96}"/>
              </a:ext>
            </a:extLst>
          </p:cNvPr>
          <p:cNvSpPr txBox="1"/>
          <p:nvPr/>
        </p:nvSpPr>
        <p:spPr>
          <a:xfrm>
            <a:off x="78952" y="0"/>
            <a:ext cx="2315028" cy="369332"/>
          </a:xfrm>
          <a:prstGeom prst="rect">
            <a:avLst/>
          </a:prstGeom>
          <a:noFill/>
        </p:spPr>
        <p:txBody>
          <a:bodyPr wrap="square">
            <a:spAutoFit/>
          </a:bodyPr>
          <a:lstStyle/>
          <a:p>
            <a:r>
              <a:rPr lang="en-US" b="1" dirty="0"/>
              <a:t>Types of Problems</a:t>
            </a:r>
            <a:endParaRPr lang="en-IN" dirty="0"/>
          </a:p>
        </p:txBody>
      </p:sp>
    </p:spTree>
    <p:extLst>
      <p:ext uri="{BB962C8B-B14F-4D97-AF65-F5344CB8AC3E}">
        <p14:creationId xmlns:p14="http://schemas.microsoft.com/office/powerpoint/2010/main" val="3031536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Problem Solving with Computers</a:t>
            </a:r>
            <a:br>
              <a:rPr lang="en-US" dirty="0"/>
            </a:br>
            <a:br>
              <a:rPr lang="en-US" dirty="0"/>
            </a:br>
            <a:endParaRPr lang="en-US" dirty="0"/>
          </a:p>
        </p:txBody>
      </p:sp>
      <p:sp>
        <p:nvSpPr>
          <p:cNvPr id="3" name="Content Placeholder 2"/>
          <p:cNvSpPr>
            <a:spLocks noGrp="1"/>
          </p:cNvSpPr>
          <p:nvPr>
            <p:ph idx="1"/>
          </p:nvPr>
        </p:nvSpPr>
        <p:spPr>
          <a:xfrm>
            <a:off x="72017" y="505809"/>
            <a:ext cx="4379595" cy="2809299"/>
          </a:xfrm>
        </p:spPr>
        <p:txBody>
          <a:bodyPr>
            <a:noAutofit/>
          </a:bodyPr>
          <a:lstStyle/>
          <a:p>
            <a:pPr>
              <a:lnSpc>
                <a:spcPct val="170000"/>
              </a:lnSpc>
            </a:pPr>
            <a:r>
              <a:rPr lang="en-US" sz="1210" dirty="0"/>
              <a:t>Computers are built to solve problems with algorithmic solutions, which are often difficult or very time consuming when input is large</a:t>
            </a:r>
          </a:p>
          <a:p>
            <a:pPr>
              <a:lnSpc>
                <a:spcPct val="170000"/>
              </a:lnSpc>
            </a:pPr>
            <a:r>
              <a:rPr lang="en-US" sz="1210" dirty="0"/>
              <a:t>Solving a complicated calculus problem or alphabetizing 10,000</a:t>
            </a:r>
            <a:br>
              <a:rPr lang="en-US" sz="1210" dirty="0"/>
            </a:br>
            <a:r>
              <a:rPr lang="en-US" sz="1210" dirty="0"/>
              <a:t>names is an easy task for the computer</a:t>
            </a:r>
          </a:p>
          <a:p>
            <a:pPr>
              <a:lnSpc>
                <a:spcPct val="170000"/>
              </a:lnSpc>
            </a:pPr>
            <a:r>
              <a:rPr lang="en-US" sz="1210" dirty="0"/>
              <a:t>So the basis for solving any problem through computers is by developing an algorithm</a:t>
            </a:r>
            <a:br>
              <a:rPr lang="en-US" sz="1210" dirty="0"/>
            </a:br>
            <a:endParaRPr lang="en-US" sz="1210" dirty="0"/>
          </a:p>
        </p:txBody>
      </p:sp>
      <p:sp>
        <p:nvSpPr>
          <p:cNvPr id="5" name="TextBox 4">
            <a:extLst>
              <a:ext uri="{FF2B5EF4-FFF2-40B4-BE49-F238E27FC236}">
                <a16:creationId xmlns:a16="http://schemas.microsoft.com/office/drawing/2014/main" id="{B990F9F0-E428-A0C3-6660-9171FE3DE5AA}"/>
              </a:ext>
            </a:extLst>
          </p:cNvPr>
          <p:cNvSpPr txBox="1"/>
          <p:nvPr/>
        </p:nvSpPr>
        <p:spPr>
          <a:xfrm>
            <a:off x="72016" y="17689"/>
            <a:ext cx="3604633" cy="369332"/>
          </a:xfrm>
          <a:prstGeom prst="rect">
            <a:avLst/>
          </a:prstGeom>
          <a:noFill/>
        </p:spPr>
        <p:txBody>
          <a:bodyPr wrap="square">
            <a:spAutoFit/>
          </a:bodyPr>
          <a:lstStyle/>
          <a:p>
            <a:r>
              <a:rPr lang="en-US" b="1" dirty="0"/>
              <a:t>Problem Solving with Computers</a:t>
            </a:r>
            <a:endParaRPr lang="en-IN" dirty="0"/>
          </a:p>
        </p:txBody>
      </p:sp>
    </p:spTree>
    <p:extLst>
      <p:ext uri="{BB962C8B-B14F-4D97-AF65-F5344CB8AC3E}">
        <p14:creationId xmlns:p14="http://schemas.microsoft.com/office/powerpoint/2010/main" val="2792043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505" y="282575"/>
            <a:ext cx="4149090" cy="3277504"/>
          </a:xfrm>
        </p:spPr>
        <p:txBody>
          <a:bodyPr>
            <a:normAutofit/>
          </a:bodyPr>
          <a:lstStyle/>
          <a:p>
            <a:pPr>
              <a:lnSpc>
                <a:spcPct val="160000"/>
              </a:lnSpc>
            </a:pPr>
            <a:r>
              <a:rPr lang="en-US" sz="1412" dirty="0"/>
              <a:t>Field of computers that deals with heuristic types of problems is called Artificial Intelligence (AI)</a:t>
            </a:r>
          </a:p>
          <a:p>
            <a:pPr>
              <a:lnSpc>
                <a:spcPct val="160000"/>
              </a:lnSpc>
            </a:pPr>
            <a:r>
              <a:rPr lang="en-US" sz="1412" dirty="0"/>
              <a:t>Artificial intelligence enables a computer to do things like human by building its own knowledge bank</a:t>
            </a:r>
          </a:p>
          <a:p>
            <a:pPr>
              <a:lnSpc>
                <a:spcPct val="160000"/>
              </a:lnSpc>
            </a:pPr>
            <a:r>
              <a:rPr lang="en-US" sz="1412" dirty="0"/>
              <a:t>As a result, the computer’s problem-solving abilities are similar to those of a human being. </a:t>
            </a:r>
          </a:p>
          <a:p>
            <a:pPr>
              <a:lnSpc>
                <a:spcPct val="160000"/>
              </a:lnSpc>
            </a:pPr>
            <a:r>
              <a:rPr lang="en-US" sz="1412" dirty="0"/>
              <a:t>Artificial intelligence is an expanding computer field, especially with the increased use of Robotics.</a:t>
            </a:r>
          </a:p>
        </p:txBody>
      </p:sp>
    </p:spTree>
    <p:extLst>
      <p:ext uri="{BB962C8B-B14F-4D97-AF65-F5344CB8AC3E}">
        <p14:creationId xmlns:p14="http://schemas.microsoft.com/office/powerpoint/2010/main" val="3960284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174240" cy="244475"/>
          </a:xfrm>
          <a:prstGeom prst="rect">
            <a:avLst/>
          </a:prstGeom>
        </p:spPr>
        <p:txBody>
          <a:bodyPr vert="horz" wrap="square" lIns="0" tIns="17145" rIns="0" bIns="0" rtlCol="0">
            <a:spAutoFit/>
          </a:bodyPr>
          <a:lstStyle/>
          <a:p>
            <a:pPr marL="12700">
              <a:lnSpc>
                <a:spcPct val="100000"/>
              </a:lnSpc>
              <a:spcBef>
                <a:spcPts val="135"/>
              </a:spcBef>
            </a:pPr>
            <a:r>
              <a:rPr spc="-35" dirty="0"/>
              <a:t>Machines</a:t>
            </a:r>
            <a:r>
              <a:rPr dirty="0"/>
              <a:t> </a:t>
            </a:r>
            <a:r>
              <a:rPr spc="-30" dirty="0"/>
              <a:t>in</a:t>
            </a:r>
            <a:r>
              <a:rPr dirty="0"/>
              <a:t> </a:t>
            </a:r>
            <a:r>
              <a:rPr spc="-50" dirty="0"/>
              <a:t>problem-solving,</a:t>
            </a:r>
          </a:p>
        </p:txBody>
      </p:sp>
      <p:pic>
        <p:nvPicPr>
          <p:cNvPr id="3" name="object 3"/>
          <p:cNvPicPr/>
          <p:nvPr/>
        </p:nvPicPr>
        <p:blipFill>
          <a:blip r:embed="rId2" cstate="print"/>
          <a:stretch>
            <a:fillRect/>
          </a:stretch>
        </p:blipFill>
        <p:spPr>
          <a:xfrm>
            <a:off x="281089" y="1054049"/>
            <a:ext cx="65265" cy="65265"/>
          </a:xfrm>
          <a:prstGeom prst="rect">
            <a:avLst/>
          </a:prstGeom>
        </p:spPr>
      </p:pic>
      <p:sp>
        <p:nvSpPr>
          <p:cNvPr id="4" name="object 4"/>
          <p:cNvSpPr txBox="1"/>
          <p:nvPr/>
        </p:nvSpPr>
        <p:spPr>
          <a:xfrm>
            <a:off x="402932" y="970608"/>
            <a:ext cx="3942715" cy="1510665"/>
          </a:xfrm>
          <a:prstGeom prst="rect">
            <a:avLst/>
          </a:prstGeom>
        </p:spPr>
        <p:txBody>
          <a:bodyPr vert="horz" wrap="square" lIns="0" tIns="6985" rIns="0" bIns="0" rtlCol="0">
            <a:spAutoFit/>
          </a:bodyPr>
          <a:lstStyle/>
          <a:p>
            <a:pPr marL="12700" marR="28575">
              <a:lnSpc>
                <a:spcPct val="102600"/>
              </a:lnSpc>
              <a:spcBef>
                <a:spcPts val="55"/>
              </a:spcBef>
            </a:pPr>
            <a:r>
              <a:rPr sz="1100" spc="-40" dirty="0">
                <a:latin typeface="Tahoma"/>
                <a:cs typeface="Tahoma"/>
              </a:rPr>
              <a:t>Computer</a:t>
            </a:r>
            <a:r>
              <a:rPr sz="1100" spc="10" dirty="0">
                <a:latin typeface="Tahoma"/>
                <a:cs typeface="Tahoma"/>
              </a:rPr>
              <a:t> </a:t>
            </a:r>
            <a:r>
              <a:rPr sz="1100" spc="-50" dirty="0">
                <a:latin typeface="Tahoma"/>
                <a:cs typeface="Tahoma"/>
              </a:rPr>
              <a:t>technology,</a:t>
            </a:r>
            <a:r>
              <a:rPr sz="1100" spc="20" dirty="0">
                <a:latin typeface="Tahoma"/>
                <a:cs typeface="Tahoma"/>
              </a:rPr>
              <a:t> </a:t>
            </a:r>
            <a:r>
              <a:rPr sz="1100" spc="-35" dirty="0">
                <a:latin typeface="Tahoma"/>
                <a:cs typeface="Tahoma"/>
              </a:rPr>
              <a:t>completing</a:t>
            </a:r>
            <a:r>
              <a:rPr sz="1100" spc="20" dirty="0">
                <a:latin typeface="Tahoma"/>
                <a:cs typeface="Tahoma"/>
              </a:rPr>
              <a:t> </a:t>
            </a:r>
            <a:r>
              <a:rPr sz="1100" spc="-50" dirty="0">
                <a:latin typeface="Tahoma"/>
                <a:cs typeface="Tahoma"/>
              </a:rPr>
              <a:t>any</a:t>
            </a:r>
            <a:r>
              <a:rPr sz="1100" spc="20" dirty="0">
                <a:latin typeface="Tahoma"/>
                <a:cs typeface="Tahoma"/>
              </a:rPr>
              <a:t> </a:t>
            </a:r>
            <a:r>
              <a:rPr sz="1100" spc="-30" dirty="0">
                <a:latin typeface="Tahoma"/>
                <a:cs typeface="Tahoma"/>
              </a:rPr>
              <a:t>task</a:t>
            </a:r>
            <a:r>
              <a:rPr sz="1100" spc="15" dirty="0">
                <a:latin typeface="Tahoma"/>
                <a:cs typeface="Tahoma"/>
              </a:rPr>
              <a:t> </a:t>
            </a:r>
            <a:r>
              <a:rPr sz="1100" spc="-30" dirty="0">
                <a:latin typeface="Tahoma"/>
                <a:cs typeface="Tahoma"/>
              </a:rPr>
              <a:t>fast</a:t>
            </a:r>
            <a:r>
              <a:rPr sz="1100" spc="20" dirty="0">
                <a:latin typeface="Tahoma"/>
                <a:cs typeface="Tahoma"/>
              </a:rPr>
              <a:t> </a:t>
            </a:r>
            <a:r>
              <a:rPr sz="1100" spc="-50" dirty="0">
                <a:latin typeface="Tahoma"/>
                <a:cs typeface="Tahoma"/>
              </a:rPr>
              <a:t>and</a:t>
            </a:r>
            <a:r>
              <a:rPr sz="1100" spc="20" dirty="0">
                <a:latin typeface="Tahoma"/>
                <a:cs typeface="Tahoma"/>
              </a:rPr>
              <a:t> </a:t>
            </a:r>
            <a:r>
              <a:rPr sz="1100" spc="-40" dirty="0">
                <a:latin typeface="Tahoma"/>
                <a:cs typeface="Tahoma"/>
              </a:rPr>
              <a:t>accuracy</a:t>
            </a:r>
            <a:r>
              <a:rPr sz="1100" spc="15" dirty="0">
                <a:latin typeface="Tahoma"/>
                <a:cs typeface="Tahoma"/>
              </a:rPr>
              <a:t> </a:t>
            </a:r>
            <a:r>
              <a:rPr sz="1100" spc="-40" dirty="0">
                <a:latin typeface="Tahoma"/>
                <a:cs typeface="Tahoma"/>
              </a:rPr>
              <a:t>Steps </a:t>
            </a:r>
            <a:r>
              <a:rPr sz="1100" spc="-325" dirty="0">
                <a:latin typeface="Tahoma"/>
                <a:cs typeface="Tahoma"/>
              </a:rPr>
              <a:t> </a:t>
            </a:r>
            <a:r>
              <a:rPr sz="1100" spc="-25" dirty="0">
                <a:latin typeface="Tahoma"/>
                <a:cs typeface="Tahoma"/>
              </a:rPr>
              <a:t>with</a:t>
            </a:r>
            <a:r>
              <a:rPr sz="1100" spc="10" dirty="0">
                <a:latin typeface="Tahoma"/>
                <a:cs typeface="Tahoma"/>
              </a:rPr>
              <a:t> </a:t>
            </a:r>
            <a:r>
              <a:rPr sz="1100" spc="-25" dirty="0">
                <a:latin typeface="Tahoma"/>
                <a:cs typeface="Tahoma"/>
              </a:rPr>
              <a:t>skills</a:t>
            </a:r>
            <a:endParaRPr sz="1100">
              <a:latin typeface="Tahoma"/>
              <a:cs typeface="Tahoma"/>
            </a:endParaRPr>
          </a:p>
          <a:p>
            <a:pPr marL="12700" marR="5080">
              <a:lnSpc>
                <a:spcPct val="102600"/>
              </a:lnSpc>
              <a:spcBef>
                <a:spcPts val="300"/>
              </a:spcBef>
            </a:pPr>
            <a:r>
              <a:rPr sz="1100" spc="-45" dirty="0">
                <a:latin typeface="Tahoma"/>
                <a:cs typeface="Tahoma"/>
              </a:rPr>
              <a:t>Technology</a:t>
            </a:r>
            <a:r>
              <a:rPr sz="1100" spc="25" dirty="0">
                <a:latin typeface="Tahoma"/>
                <a:cs typeface="Tahoma"/>
              </a:rPr>
              <a:t> </a:t>
            </a:r>
            <a:r>
              <a:rPr sz="1100" spc="-55" dirty="0">
                <a:latin typeface="Tahoma"/>
                <a:cs typeface="Tahoma"/>
              </a:rPr>
              <a:t>–</a:t>
            </a:r>
            <a:r>
              <a:rPr sz="1100" spc="20" dirty="0">
                <a:latin typeface="Tahoma"/>
                <a:cs typeface="Tahoma"/>
              </a:rPr>
              <a:t> </a:t>
            </a:r>
            <a:r>
              <a:rPr sz="1100" spc="-30" dirty="0">
                <a:latin typeface="Tahoma"/>
                <a:cs typeface="Tahoma"/>
              </a:rPr>
              <a:t>not</a:t>
            </a:r>
            <a:r>
              <a:rPr sz="1100" spc="25" dirty="0">
                <a:latin typeface="Tahoma"/>
                <a:cs typeface="Tahoma"/>
              </a:rPr>
              <a:t> </a:t>
            </a:r>
            <a:r>
              <a:rPr sz="1100" spc="-55" dirty="0">
                <a:latin typeface="Tahoma"/>
                <a:cs typeface="Tahoma"/>
              </a:rPr>
              <a:t>advanced</a:t>
            </a:r>
            <a:r>
              <a:rPr sz="1100" spc="25" dirty="0">
                <a:latin typeface="Tahoma"/>
                <a:cs typeface="Tahoma"/>
              </a:rPr>
              <a:t> </a:t>
            </a:r>
            <a:r>
              <a:rPr sz="1100" spc="-65" dirty="0">
                <a:latin typeface="Tahoma"/>
                <a:cs typeface="Tahoma"/>
              </a:rPr>
              <a:t>enough</a:t>
            </a:r>
            <a:r>
              <a:rPr sz="1100" spc="25" dirty="0">
                <a:latin typeface="Tahoma"/>
                <a:cs typeface="Tahoma"/>
              </a:rPr>
              <a:t> </a:t>
            </a:r>
            <a:r>
              <a:rPr sz="1100" spc="-15" dirty="0">
                <a:latin typeface="Tahoma"/>
                <a:cs typeface="Tahoma"/>
              </a:rPr>
              <a:t>to</a:t>
            </a:r>
            <a:r>
              <a:rPr sz="1100" spc="25" dirty="0">
                <a:latin typeface="Tahoma"/>
                <a:cs typeface="Tahoma"/>
              </a:rPr>
              <a:t> </a:t>
            </a:r>
            <a:r>
              <a:rPr sz="1100" spc="-55" dirty="0">
                <a:latin typeface="Tahoma"/>
                <a:cs typeface="Tahoma"/>
              </a:rPr>
              <a:t>solve</a:t>
            </a:r>
            <a:r>
              <a:rPr sz="1100" spc="20" dirty="0">
                <a:latin typeface="Tahoma"/>
                <a:cs typeface="Tahoma"/>
              </a:rPr>
              <a:t> </a:t>
            </a:r>
            <a:r>
              <a:rPr sz="1100" spc="-50" dirty="0">
                <a:latin typeface="Tahoma"/>
                <a:cs typeface="Tahoma"/>
              </a:rPr>
              <a:t>problem</a:t>
            </a:r>
            <a:r>
              <a:rPr sz="1100" spc="25" dirty="0">
                <a:latin typeface="Tahoma"/>
                <a:cs typeface="Tahoma"/>
              </a:rPr>
              <a:t> </a:t>
            </a:r>
            <a:r>
              <a:rPr sz="1100" spc="-60" dirty="0">
                <a:latin typeface="Tahoma"/>
                <a:cs typeface="Tahoma"/>
              </a:rPr>
              <a:t>by</a:t>
            </a:r>
            <a:r>
              <a:rPr sz="1100" spc="20" dirty="0">
                <a:latin typeface="Tahoma"/>
                <a:cs typeface="Tahoma"/>
              </a:rPr>
              <a:t> </a:t>
            </a:r>
            <a:r>
              <a:rPr sz="1100" spc="-60" dirty="0">
                <a:latin typeface="Tahoma"/>
                <a:cs typeface="Tahoma"/>
              </a:rPr>
              <a:t>own,</a:t>
            </a:r>
            <a:r>
              <a:rPr sz="1100" spc="25" dirty="0">
                <a:latin typeface="Tahoma"/>
                <a:cs typeface="Tahoma"/>
              </a:rPr>
              <a:t> </a:t>
            </a:r>
            <a:r>
              <a:rPr sz="1100" spc="-65" dirty="0">
                <a:latin typeface="Tahoma"/>
                <a:cs typeface="Tahoma"/>
              </a:rPr>
              <a:t>hence </a:t>
            </a:r>
            <a:r>
              <a:rPr sz="1100" spc="-325" dirty="0">
                <a:latin typeface="Tahoma"/>
                <a:cs typeface="Tahoma"/>
              </a:rPr>
              <a:t> </a:t>
            </a:r>
            <a:r>
              <a:rPr sz="1100" spc="-105" dirty="0">
                <a:latin typeface="Tahoma"/>
                <a:cs typeface="Tahoma"/>
              </a:rPr>
              <a:t>we</a:t>
            </a:r>
            <a:r>
              <a:rPr sz="1100" spc="15" dirty="0">
                <a:latin typeface="Tahoma"/>
                <a:cs typeface="Tahoma"/>
              </a:rPr>
              <a:t> </a:t>
            </a:r>
            <a:r>
              <a:rPr sz="1100" spc="-75" dirty="0">
                <a:latin typeface="Tahoma"/>
                <a:cs typeface="Tahoma"/>
              </a:rPr>
              <a:t>need</a:t>
            </a:r>
            <a:r>
              <a:rPr sz="1100" spc="20" dirty="0">
                <a:latin typeface="Tahoma"/>
                <a:cs typeface="Tahoma"/>
              </a:rPr>
              <a:t> </a:t>
            </a:r>
            <a:r>
              <a:rPr sz="1100" spc="-15" dirty="0">
                <a:latin typeface="Tahoma"/>
                <a:cs typeface="Tahoma"/>
              </a:rPr>
              <a:t>to</a:t>
            </a:r>
            <a:r>
              <a:rPr sz="1100" spc="15" dirty="0">
                <a:latin typeface="Tahoma"/>
                <a:cs typeface="Tahoma"/>
              </a:rPr>
              <a:t> </a:t>
            </a:r>
            <a:r>
              <a:rPr sz="1100" spc="-50" dirty="0">
                <a:latin typeface="Tahoma"/>
                <a:cs typeface="Tahoma"/>
              </a:rPr>
              <a:t>give</a:t>
            </a:r>
            <a:r>
              <a:rPr sz="1100" spc="20" dirty="0">
                <a:latin typeface="Tahoma"/>
                <a:cs typeface="Tahoma"/>
              </a:rPr>
              <a:t> </a:t>
            </a:r>
            <a:r>
              <a:rPr sz="1100" spc="-50" dirty="0">
                <a:latin typeface="Tahoma"/>
                <a:cs typeface="Tahoma"/>
              </a:rPr>
              <a:t>step</a:t>
            </a:r>
            <a:r>
              <a:rPr sz="1100" spc="15" dirty="0">
                <a:latin typeface="Tahoma"/>
                <a:cs typeface="Tahoma"/>
              </a:rPr>
              <a:t> </a:t>
            </a:r>
            <a:r>
              <a:rPr sz="1100" spc="-60" dirty="0">
                <a:latin typeface="Tahoma"/>
                <a:cs typeface="Tahoma"/>
              </a:rPr>
              <a:t>by</a:t>
            </a:r>
            <a:r>
              <a:rPr sz="1100" spc="20" dirty="0">
                <a:latin typeface="Tahoma"/>
                <a:cs typeface="Tahoma"/>
              </a:rPr>
              <a:t> </a:t>
            </a:r>
            <a:r>
              <a:rPr sz="1100" spc="-50" dirty="0">
                <a:latin typeface="Tahoma"/>
                <a:cs typeface="Tahoma"/>
              </a:rPr>
              <a:t>step</a:t>
            </a:r>
            <a:r>
              <a:rPr sz="1100" spc="15" dirty="0">
                <a:latin typeface="Tahoma"/>
                <a:cs typeface="Tahoma"/>
              </a:rPr>
              <a:t> </a:t>
            </a:r>
            <a:r>
              <a:rPr sz="1100" spc="-25" dirty="0">
                <a:latin typeface="Tahoma"/>
                <a:cs typeface="Tahoma"/>
              </a:rPr>
              <a:t>instruction</a:t>
            </a:r>
            <a:r>
              <a:rPr sz="1100" spc="20" dirty="0">
                <a:latin typeface="Tahoma"/>
                <a:cs typeface="Tahoma"/>
              </a:rPr>
              <a:t> </a:t>
            </a:r>
            <a:r>
              <a:rPr sz="1100" spc="-15" dirty="0">
                <a:latin typeface="Tahoma"/>
                <a:cs typeface="Tahoma"/>
              </a:rPr>
              <a:t>to</a:t>
            </a:r>
            <a:r>
              <a:rPr sz="1100" spc="20" dirty="0">
                <a:latin typeface="Tahoma"/>
                <a:cs typeface="Tahoma"/>
              </a:rPr>
              <a:t> </a:t>
            </a:r>
            <a:r>
              <a:rPr sz="1100" spc="-55" dirty="0">
                <a:latin typeface="Tahoma"/>
                <a:cs typeface="Tahoma"/>
              </a:rPr>
              <a:t>proceed</a:t>
            </a:r>
            <a:endParaRPr sz="1100">
              <a:latin typeface="Tahoma"/>
              <a:cs typeface="Tahoma"/>
            </a:endParaRPr>
          </a:p>
          <a:p>
            <a:pPr marL="12700" marR="315595">
              <a:lnSpc>
                <a:spcPct val="102600"/>
              </a:lnSpc>
              <a:spcBef>
                <a:spcPts val="300"/>
              </a:spcBef>
            </a:pPr>
            <a:r>
              <a:rPr sz="1100" spc="-40" dirty="0">
                <a:latin typeface="Tahoma"/>
                <a:cs typeface="Tahoma"/>
              </a:rPr>
              <a:t>Eg:</a:t>
            </a:r>
            <a:r>
              <a:rPr sz="1100" spc="135" dirty="0">
                <a:latin typeface="Tahoma"/>
                <a:cs typeface="Tahoma"/>
              </a:rPr>
              <a:t> </a:t>
            </a:r>
            <a:r>
              <a:rPr sz="1100" spc="-25" dirty="0">
                <a:latin typeface="Tahoma"/>
                <a:cs typeface="Tahoma"/>
              </a:rPr>
              <a:t>Zomato,</a:t>
            </a:r>
            <a:r>
              <a:rPr sz="1100" spc="10" dirty="0">
                <a:latin typeface="Tahoma"/>
                <a:cs typeface="Tahoma"/>
              </a:rPr>
              <a:t> </a:t>
            </a:r>
            <a:r>
              <a:rPr sz="1100" spc="-45" dirty="0">
                <a:latin typeface="Tahoma"/>
                <a:cs typeface="Tahoma"/>
              </a:rPr>
              <a:t>Swiggy</a:t>
            </a:r>
            <a:r>
              <a:rPr sz="1100" spc="20" dirty="0">
                <a:latin typeface="Tahoma"/>
                <a:cs typeface="Tahoma"/>
              </a:rPr>
              <a:t> </a:t>
            </a:r>
            <a:r>
              <a:rPr sz="1100" spc="-55" dirty="0">
                <a:latin typeface="Tahoma"/>
                <a:cs typeface="Tahoma"/>
              </a:rPr>
              <a:t>–</a:t>
            </a:r>
            <a:r>
              <a:rPr sz="1100" spc="10" dirty="0">
                <a:latin typeface="Tahoma"/>
                <a:cs typeface="Tahoma"/>
              </a:rPr>
              <a:t> </a:t>
            </a:r>
            <a:r>
              <a:rPr sz="1100" spc="-35" dirty="0">
                <a:latin typeface="Tahoma"/>
                <a:cs typeface="Tahoma"/>
              </a:rPr>
              <a:t>Ordering</a:t>
            </a:r>
            <a:r>
              <a:rPr sz="1100" spc="20" dirty="0">
                <a:latin typeface="Tahoma"/>
                <a:cs typeface="Tahoma"/>
              </a:rPr>
              <a:t> </a:t>
            </a:r>
            <a:r>
              <a:rPr sz="1100" spc="-45" dirty="0">
                <a:latin typeface="Tahoma"/>
                <a:cs typeface="Tahoma"/>
              </a:rPr>
              <a:t>our</a:t>
            </a:r>
            <a:r>
              <a:rPr sz="1100" spc="10" dirty="0">
                <a:latin typeface="Tahoma"/>
                <a:cs typeface="Tahoma"/>
              </a:rPr>
              <a:t> </a:t>
            </a:r>
            <a:r>
              <a:rPr sz="1100" spc="-35" dirty="0">
                <a:latin typeface="Tahoma"/>
                <a:cs typeface="Tahoma"/>
              </a:rPr>
              <a:t>favourite,</a:t>
            </a:r>
            <a:r>
              <a:rPr sz="1100" spc="15" dirty="0">
                <a:latin typeface="Tahoma"/>
                <a:cs typeface="Tahoma"/>
              </a:rPr>
              <a:t> </a:t>
            </a:r>
            <a:r>
              <a:rPr sz="1100" spc="-40" dirty="0">
                <a:latin typeface="Tahoma"/>
                <a:cs typeface="Tahoma"/>
              </a:rPr>
              <a:t>Bookmyshow</a:t>
            </a:r>
            <a:r>
              <a:rPr sz="1100" spc="20" dirty="0">
                <a:latin typeface="Tahoma"/>
                <a:cs typeface="Tahoma"/>
              </a:rPr>
              <a:t> </a:t>
            </a:r>
            <a:r>
              <a:rPr sz="1100" spc="-55" dirty="0">
                <a:latin typeface="Tahoma"/>
                <a:cs typeface="Tahoma"/>
              </a:rPr>
              <a:t>– </a:t>
            </a:r>
            <a:r>
              <a:rPr sz="1100" spc="-330" dirty="0">
                <a:latin typeface="Tahoma"/>
                <a:cs typeface="Tahoma"/>
              </a:rPr>
              <a:t> </a:t>
            </a:r>
            <a:r>
              <a:rPr sz="1100" spc="-20" dirty="0">
                <a:latin typeface="Tahoma"/>
                <a:cs typeface="Tahoma"/>
              </a:rPr>
              <a:t>Booking</a:t>
            </a:r>
            <a:r>
              <a:rPr sz="1100" spc="15" dirty="0">
                <a:latin typeface="Tahoma"/>
                <a:cs typeface="Tahoma"/>
              </a:rPr>
              <a:t> </a:t>
            </a:r>
            <a:r>
              <a:rPr sz="1100" spc="-50" dirty="0">
                <a:latin typeface="Tahoma"/>
                <a:cs typeface="Tahoma"/>
              </a:rPr>
              <a:t>cinema</a:t>
            </a:r>
            <a:r>
              <a:rPr sz="1100" spc="20" dirty="0">
                <a:latin typeface="Tahoma"/>
                <a:cs typeface="Tahoma"/>
              </a:rPr>
              <a:t> </a:t>
            </a:r>
            <a:r>
              <a:rPr sz="1100" spc="-25" dirty="0">
                <a:latin typeface="Tahoma"/>
                <a:cs typeface="Tahoma"/>
              </a:rPr>
              <a:t>in</a:t>
            </a:r>
            <a:r>
              <a:rPr sz="1100" spc="20" dirty="0">
                <a:latin typeface="Tahoma"/>
                <a:cs typeface="Tahoma"/>
              </a:rPr>
              <a:t> </a:t>
            </a:r>
            <a:r>
              <a:rPr sz="1100" spc="-55" dirty="0">
                <a:latin typeface="Tahoma"/>
                <a:cs typeface="Tahoma"/>
              </a:rPr>
              <a:t>no</a:t>
            </a:r>
            <a:r>
              <a:rPr sz="1100" spc="20" dirty="0">
                <a:latin typeface="Tahoma"/>
                <a:cs typeface="Tahoma"/>
              </a:rPr>
              <a:t> </a:t>
            </a:r>
            <a:r>
              <a:rPr sz="1100" spc="-30" dirty="0">
                <a:latin typeface="Tahoma"/>
                <a:cs typeface="Tahoma"/>
              </a:rPr>
              <a:t>time,</a:t>
            </a:r>
            <a:r>
              <a:rPr sz="1100" spc="15" dirty="0">
                <a:latin typeface="Tahoma"/>
                <a:cs typeface="Tahoma"/>
              </a:rPr>
              <a:t> </a:t>
            </a:r>
            <a:r>
              <a:rPr sz="1100" spc="-30" dirty="0">
                <a:latin typeface="Tahoma"/>
                <a:cs typeface="Tahoma"/>
              </a:rPr>
              <a:t>Amazon,</a:t>
            </a:r>
            <a:r>
              <a:rPr sz="1100" spc="20" dirty="0">
                <a:latin typeface="Tahoma"/>
                <a:cs typeface="Tahoma"/>
              </a:rPr>
              <a:t> </a:t>
            </a:r>
            <a:r>
              <a:rPr sz="1100" spc="-15" dirty="0">
                <a:latin typeface="Tahoma"/>
                <a:cs typeface="Tahoma"/>
              </a:rPr>
              <a:t>Netflix,</a:t>
            </a:r>
            <a:r>
              <a:rPr sz="1100" spc="20" dirty="0">
                <a:latin typeface="Tahoma"/>
                <a:cs typeface="Tahoma"/>
              </a:rPr>
              <a:t> </a:t>
            </a:r>
            <a:r>
              <a:rPr sz="1100" spc="-25" dirty="0">
                <a:latin typeface="Tahoma"/>
                <a:cs typeface="Tahoma"/>
              </a:rPr>
              <a:t>Hotstar</a:t>
            </a:r>
            <a:r>
              <a:rPr sz="1100" spc="20" dirty="0">
                <a:latin typeface="Tahoma"/>
                <a:cs typeface="Tahoma"/>
              </a:rPr>
              <a:t> </a:t>
            </a:r>
            <a:r>
              <a:rPr sz="1100" spc="-55" dirty="0">
                <a:latin typeface="Tahoma"/>
                <a:cs typeface="Tahoma"/>
              </a:rPr>
              <a:t>– </a:t>
            </a:r>
            <a:r>
              <a:rPr sz="1100" spc="-50" dirty="0">
                <a:latin typeface="Tahoma"/>
                <a:cs typeface="Tahoma"/>
              </a:rPr>
              <a:t> </a:t>
            </a:r>
            <a:r>
              <a:rPr sz="1100" spc="-30" dirty="0">
                <a:latin typeface="Tahoma"/>
                <a:cs typeface="Tahoma"/>
              </a:rPr>
              <a:t>Entertainment</a:t>
            </a:r>
            <a:r>
              <a:rPr sz="1100" spc="10" dirty="0">
                <a:latin typeface="Tahoma"/>
                <a:cs typeface="Tahoma"/>
              </a:rPr>
              <a:t> </a:t>
            </a:r>
            <a:r>
              <a:rPr sz="1100" spc="-15" dirty="0">
                <a:latin typeface="Tahoma"/>
                <a:cs typeface="Tahoma"/>
              </a:rPr>
              <a:t>all</a:t>
            </a:r>
            <a:r>
              <a:rPr sz="1100" spc="20" dirty="0">
                <a:latin typeface="Tahoma"/>
                <a:cs typeface="Tahoma"/>
              </a:rPr>
              <a:t> </a:t>
            </a:r>
            <a:r>
              <a:rPr sz="1100" spc="-25" dirty="0">
                <a:latin typeface="Tahoma"/>
                <a:cs typeface="Tahoma"/>
              </a:rPr>
              <a:t>in</a:t>
            </a:r>
            <a:r>
              <a:rPr sz="1100" spc="20" dirty="0">
                <a:latin typeface="Tahoma"/>
                <a:cs typeface="Tahoma"/>
              </a:rPr>
              <a:t> </a:t>
            </a:r>
            <a:r>
              <a:rPr sz="1100" spc="-70" dirty="0">
                <a:latin typeface="Tahoma"/>
                <a:cs typeface="Tahoma"/>
              </a:rPr>
              <a:t>one</a:t>
            </a:r>
            <a:r>
              <a:rPr sz="1100" spc="15" dirty="0">
                <a:latin typeface="Tahoma"/>
                <a:cs typeface="Tahoma"/>
              </a:rPr>
              <a:t> </a:t>
            </a:r>
            <a:r>
              <a:rPr sz="1100" spc="-40" dirty="0">
                <a:latin typeface="Tahoma"/>
                <a:cs typeface="Tahoma"/>
              </a:rPr>
              <a:t>place.</a:t>
            </a:r>
            <a:endParaRPr sz="1100">
              <a:latin typeface="Tahoma"/>
              <a:cs typeface="Tahoma"/>
            </a:endParaRPr>
          </a:p>
          <a:p>
            <a:pPr marL="12700">
              <a:lnSpc>
                <a:spcPct val="100000"/>
              </a:lnSpc>
              <a:spcBef>
                <a:spcPts val="334"/>
              </a:spcBef>
            </a:pPr>
            <a:r>
              <a:rPr sz="1100" spc="-40" dirty="0">
                <a:latin typeface="Tahoma"/>
                <a:cs typeface="Tahoma"/>
              </a:rPr>
              <a:t>Eg:</a:t>
            </a:r>
            <a:r>
              <a:rPr sz="1100" spc="130" dirty="0">
                <a:latin typeface="Tahoma"/>
                <a:cs typeface="Tahoma"/>
              </a:rPr>
              <a:t> </a:t>
            </a:r>
            <a:r>
              <a:rPr sz="1100" spc="-45" dirty="0">
                <a:latin typeface="Tahoma"/>
                <a:cs typeface="Tahoma"/>
              </a:rPr>
              <a:t>Groceries</a:t>
            </a:r>
            <a:r>
              <a:rPr sz="1100" spc="15" dirty="0">
                <a:latin typeface="Tahoma"/>
                <a:cs typeface="Tahoma"/>
              </a:rPr>
              <a:t> </a:t>
            </a:r>
            <a:r>
              <a:rPr sz="1100" spc="-25" dirty="0">
                <a:latin typeface="Tahoma"/>
                <a:cs typeface="Tahoma"/>
              </a:rPr>
              <a:t>in</a:t>
            </a:r>
            <a:r>
              <a:rPr sz="1100" spc="15" dirty="0">
                <a:latin typeface="Tahoma"/>
                <a:cs typeface="Tahoma"/>
              </a:rPr>
              <a:t> </a:t>
            </a:r>
            <a:r>
              <a:rPr sz="1100" spc="-15" dirty="0">
                <a:latin typeface="Tahoma"/>
                <a:cs typeface="Tahoma"/>
              </a:rPr>
              <a:t>Netflix</a:t>
            </a:r>
            <a:endParaRPr sz="1100">
              <a:latin typeface="Tahoma"/>
              <a:cs typeface="Tahoma"/>
            </a:endParaRPr>
          </a:p>
        </p:txBody>
      </p:sp>
      <p:pic>
        <p:nvPicPr>
          <p:cNvPr id="5" name="object 5"/>
          <p:cNvPicPr/>
          <p:nvPr/>
        </p:nvPicPr>
        <p:blipFill>
          <a:blip r:embed="rId3" cstate="print"/>
          <a:stretch>
            <a:fillRect/>
          </a:stretch>
        </p:blipFill>
        <p:spPr>
          <a:xfrm>
            <a:off x="281089" y="1436166"/>
            <a:ext cx="65265" cy="65265"/>
          </a:xfrm>
          <a:prstGeom prst="rect">
            <a:avLst/>
          </a:prstGeom>
        </p:spPr>
      </p:pic>
      <p:pic>
        <p:nvPicPr>
          <p:cNvPr id="6" name="object 6"/>
          <p:cNvPicPr/>
          <p:nvPr/>
        </p:nvPicPr>
        <p:blipFill>
          <a:blip r:embed="rId3" cstate="print"/>
          <a:stretch>
            <a:fillRect/>
          </a:stretch>
        </p:blipFill>
        <p:spPr>
          <a:xfrm>
            <a:off x="281089" y="1818271"/>
            <a:ext cx="65265" cy="65265"/>
          </a:xfrm>
          <a:prstGeom prst="rect">
            <a:avLst/>
          </a:prstGeom>
        </p:spPr>
      </p:pic>
      <p:pic>
        <p:nvPicPr>
          <p:cNvPr id="7" name="object 7"/>
          <p:cNvPicPr/>
          <p:nvPr/>
        </p:nvPicPr>
        <p:blipFill>
          <a:blip r:embed="rId3" cstate="print"/>
          <a:stretch>
            <a:fillRect/>
          </a:stretch>
        </p:blipFill>
        <p:spPr>
          <a:xfrm>
            <a:off x="281089" y="2372448"/>
            <a:ext cx="65265" cy="65265"/>
          </a:xfrm>
          <a:prstGeom prst="rect">
            <a:avLst/>
          </a:prstGeom>
        </p:spPr>
      </p:pic>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3" name="object 13"/>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19</a:t>
            </a:fld>
            <a:r>
              <a:rPr spc="-75" dirty="0"/>
              <a:t> </a:t>
            </a:r>
            <a:r>
              <a:rPr dirty="0"/>
              <a:t>/</a:t>
            </a:r>
            <a:r>
              <a:rPr spc="-75" dirty="0"/>
              <a:t> </a:t>
            </a:r>
            <a:r>
              <a:rPr dirty="0"/>
              <a:t>63</a:t>
            </a:r>
          </a:p>
        </p:txBody>
      </p:sp>
    </p:spTree>
    <p:extLst>
      <p:ext uri="{BB962C8B-B14F-4D97-AF65-F5344CB8AC3E}">
        <p14:creationId xmlns:p14="http://schemas.microsoft.com/office/powerpoint/2010/main" val="284456563"/>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1491615"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Tahoma"/>
                <a:cs typeface="Tahoma"/>
              </a:rPr>
              <a:t>Professional</a:t>
            </a:r>
            <a:r>
              <a:rPr sz="1400" spc="-20" dirty="0">
                <a:solidFill>
                  <a:srgbClr val="FFFFFF"/>
                </a:solidFill>
                <a:latin typeface="Tahoma"/>
                <a:cs typeface="Tahoma"/>
              </a:rPr>
              <a:t> </a:t>
            </a:r>
            <a:r>
              <a:rPr sz="1400" spc="-25" dirty="0">
                <a:solidFill>
                  <a:srgbClr val="FFFFFF"/>
                </a:solidFill>
                <a:latin typeface="Tahoma"/>
                <a:cs typeface="Tahoma"/>
              </a:rPr>
              <a:t>Coding</a:t>
            </a:r>
            <a:endParaRPr sz="1400">
              <a:latin typeface="Tahoma"/>
              <a:cs typeface="Tahoma"/>
            </a:endParaRPr>
          </a:p>
        </p:txBody>
      </p:sp>
      <p:sp>
        <p:nvSpPr>
          <p:cNvPr id="3" name="object 3"/>
          <p:cNvSpPr txBox="1"/>
          <p:nvPr/>
        </p:nvSpPr>
        <p:spPr>
          <a:xfrm>
            <a:off x="125844" y="1236610"/>
            <a:ext cx="4079875" cy="1130694"/>
          </a:xfrm>
          <a:prstGeom prst="rect">
            <a:avLst/>
          </a:prstGeom>
        </p:spPr>
        <p:txBody>
          <a:bodyPr vert="horz" wrap="square" lIns="0" tIns="6985" rIns="0" bIns="0" rtlCol="0">
            <a:spAutoFit/>
          </a:bodyPr>
          <a:lstStyle/>
          <a:p>
            <a:pPr marL="289560" marR="5080" algn="ctr">
              <a:lnSpc>
                <a:spcPct val="102600"/>
              </a:lnSpc>
              <a:spcBef>
                <a:spcPts val="55"/>
              </a:spcBef>
            </a:pPr>
            <a:r>
              <a:rPr lang="en-US" sz="2400" b="0" i="0" dirty="0">
                <a:solidFill>
                  <a:srgbClr val="1F1F1F"/>
                </a:solidFill>
                <a:effectLst/>
                <a:highlight>
                  <a:srgbClr val="FFFFFF"/>
                </a:highlight>
                <a:latin typeface="Google Sans"/>
              </a:rPr>
              <a:t>Programming is the art of algorithm design and the craft of debugging errant code.</a:t>
            </a:r>
            <a:endParaRPr sz="2400" dirty="0">
              <a:latin typeface="Tahoma"/>
              <a:cs typeface="Tahoma"/>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9" name="object 9"/>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dirty="0">
              <a:latin typeface="Trebuchet MS"/>
              <a:cs typeface="Trebuchet MS"/>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2</a:t>
            </a:fld>
            <a:r>
              <a:rPr spc="-75" dirty="0"/>
              <a:t> </a:t>
            </a:r>
            <a:r>
              <a:rPr dirty="0"/>
              <a:t>/</a:t>
            </a:r>
            <a:r>
              <a:rPr spc="-75" dirty="0"/>
              <a:t> </a:t>
            </a:r>
            <a:r>
              <a:rPr dirty="0"/>
              <a:t>63</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146935" cy="244475"/>
          </a:xfrm>
          <a:prstGeom prst="rect">
            <a:avLst/>
          </a:prstGeom>
        </p:spPr>
        <p:txBody>
          <a:bodyPr vert="horz" wrap="square" lIns="0" tIns="17145" rIns="0" bIns="0" rtlCol="0">
            <a:spAutoFit/>
          </a:bodyPr>
          <a:lstStyle/>
          <a:p>
            <a:pPr marL="12700">
              <a:lnSpc>
                <a:spcPct val="100000"/>
              </a:lnSpc>
              <a:spcBef>
                <a:spcPts val="135"/>
              </a:spcBef>
            </a:pPr>
            <a:r>
              <a:rPr spc="-30" dirty="0"/>
              <a:t>Program</a:t>
            </a:r>
            <a:r>
              <a:rPr dirty="0"/>
              <a:t> </a:t>
            </a:r>
            <a:r>
              <a:rPr spc="-50" dirty="0"/>
              <a:t>Development</a:t>
            </a:r>
            <a:r>
              <a:rPr dirty="0"/>
              <a:t> </a:t>
            </a:r>
            <a:r>
              <a:rPr spc="-30" dirty="0"/>
              <a:t>Cycle</a:t>
            </a:r>
          </a:p>
        </p:txBody>
      </p:sp>
      <p:pic>
        <p:nvPicPr>
          <p:cNvPr id="3" name="object 3"/>
          <p:cNvPicPr/>
          <p:nvPr/>
        </p:nvPicPr>
        <p:blipFill>
          <a:blip r:embed="rId2" cstate="print"/>
          <a:stretch>
            <a:fillRect/>
          </a:stretch>
        </p:blipFill>
        <p:spPr>
          <a:xfrm>
            <a:off x="281089" y="1161351"/>
            <a:ext cx="65265" cy="65265"/>
          </a:xfrm>
          <a:prstGeom prst="rect">
            <a:avLst/>
          </a:prstGeom>
        </p:spPr>
      </p:pic>
      <p:sp>
        <p:nvSpPr>
          <p:cNvPr id="4" name="object 4"/>
          <p:cNvSpPr txBox="1"/>
          <p:nvPr/>
        </p:nvSpPr>
        <p:spPr>
          <a:xfrm>
            <a:off x="402932" y="1034120"/>
            <a:ext cx="3802379" cy="1285875"/>
          </a:xfrm>
          <a:prstGeom prst="rect">
            <a:avLst/>
          </a:prstGeom>
        </p:spPr>
        <p:txBody>
          <a:bodyPr vert="horz" wrap="square" lIns="0" tIns="12700" rIns="0" bIns="0" rtlCol="0">
            <a:spAutoFit/>
          </a:bodyPr>
          <a:lstStyle/>
          <a:p>
            <a:pPr marL="12700" marR="2106295">
              <a:lnSpc>
                <a:spcPct val="125299"/>
              </a:lnSpc>
              <a:spcBef>
                <a:spcPts val="100"/>
              </a:spcBef>
            </a:pPr>
            <a:r>
              <a:rPr sz="1100" spc="-30" dirty="0">
                <a:latin typeface="Tahoma"/>
                <a:cs typeface="Tahoma"/>
              </a:rPr>
              <a:t>Analyze</a:t>
            </a:r>
            <a:r>
              <a:rPr sz="1100" spc="15" dirty="0">
                <a:latin typeface="Tahoma"/>
                <a:cs typeface="Tahoma"/>
              </a:rPr>
              <a:t> </a:t>
            </a:r>
            <a:r>
              <a:rPr sz="1100" spc="-55" dirty="0">
                <a:latin typeface="Tahoma"/>
                <a:cs typeface="Tahoma"/>
              </a:rPr>
              <a:t>–</a:t>
            </a:r>
            <a:r>
              <a:rPr sz="1100" spc="20" dirty="0">
                <a:latin typeface="Tahoma"/>
                <a:cs typeface="Tahoma"/>
              </a:rPr>
              <a:t> </a:t>
            </a:r>
            <a:r>
              <a:rPr sz="1100" spc="-30" dirty="0">
                <a:latin typeface="Tahoma"/>
                <a:cs typeface="Tahoma"/>
              </a:rPr>
              <a:t>Problem</a:t>
            </a:r>
            <a:r>
              <a:rPr sz="1100" spc="15" dirty="0">
                <a:latin typeface="Tahoma"/>
                <a:cs typeface="Tahoma"/>
              </a:rPr>
              <a:t> </a:t>
            </a:r>
            <a:r>
              <a:rPr sz="1100" spc="-30" dirty="0">
                <a:latin typeface="Tahoma"/>
                <a:cs typeface="Tahoma"/>
              </a:rPr>
              <a:t>definition </a:t>
            </a:r>
            <a:r>
              <a:rPr sz="1100" spc="-330" dirty="0">
                <a:latin typeface="Tahoma"/>
                <a:cs typeface="Tahoma"/>
              </a:rPr>
              <a:t> </a:t>
            </a:r>
            <a:r>
              <a:rPr sz="1100" spc="-40" dirty="0">
                <a:latin typeface="Tahoma"/>
                <a:cs typeface="Tahoma"/>
              </a:rPr>
              <a:t>Design</a:t>
            </a:r>
            <a:r>
              <a:rPr sz="1100" spc="5" dirty="0">
                <a:latin typeface="Tahoma"/>
                <a:cs typeface="Tahoma"/>
              </a:rPr>
              <a:t> </a:t>
            </a:r>
            <a:r>
              <a:rPr sz="1100" spc="-55" dirty="0">
                <a:latin typeface="Tahoma"/>
                <a:cs typeface="Tahoma"/>
              </a:rPr>
              <a:t>–</a:t>
            </a:r>
            <a:r>
              <a:rPr sz="1100" spc="10" dirty="0">
                <a:latin typeface="Tahoma"/>
                <a:cs typeface="Tahoma"/>
              </a:rPr>
              <a:t> </a:t>
            </a:r>
            <a:r>
              <a:rPr sz="1100" spc="-30" dirty="0">
                <a:latin typeface="Tahoma"/>
                <a:cs typeface="Tahoma"/>
              </a:rPr>
              <a:t>Problem</a:t>
            </a:r>
            <a:r>
              <a:rPr sz="1100" spc="15" dirty="0">
                <a:latin typeface="Tahoma"/>
                <a:cs typeface="Tahoma"/>
              </a:rPr>
              <a:t> </a:t>
            </a:r>
            <a:r>
              <a:rPr sz="1100" spc="-30" dirty="0">
                <a:latin typeface="Tahoma"/>
                <a:cs typeface="Tahoma"/>
              </a:rPr>
              <a:t>solution</a:t>
            </a:r>
            <a:endParaRPr sz="1100">
              <a:latin typeface="Tahoma"/>
              <a:cs typeface="Tahoma"/>
            </a:endParaRPr>
          </a:p>
          <a:p>
            <a:pPr marL="12700" marR="5080">
              <a:lnSpc>
                <a:spcPct val="125299"/>
              </a:lnSpc>
            </a:pPr>
            <a:r>
              <a:rPr sz="1100" spc="-45" dirty="0">
                <a:latin typeface="Tahoma"/>
                <a:cs typeface="Tahoma"/>
              </a:rPr>
              <a:t>Choose</a:t>
            </a:r>
            <a:r>
              <a:rPr sz="1100" spc="15" dirty="0">
                <a:latin typeface="Tahoma"/>
                <a:cs typeface="Tahoma"/>
              </a:rPr>
              <a:t> </a:t>
            </a:r>
            <a:r>
              <a:rPr sz="1100" spc="-50" dirty="0">
                <a:latin typeface="Tahoma"/>
                <a:cs typeface="Tahoma"/>
              </a:rPr>
              <a:t>recipes</a:t>
            </a:r>
            <a:r>
              <a:rPr sz="1100" spc="20" dirty="0">
                <a:latin typeface="Tahoma"/>
                <a:cs typeface="Tahoma"/>
              </a:rPr>
              <a:t> </a:t>
            </a:r>
            <a:r>
              <a:rPr sz="1100" spc="-55" dirty="0">
                <a:latin typeface="Tahoma"/>
                <a:cs typeface="Tahoma"/>
              </a:rPr>
              <a:t>–</a:t>
            </a:r>
            <a:r>
              <a:rPr sz="1100" spc="25" dirty="0">
                <a:latin typeface="Tahoma"/>
                <a:cs typeface="Tahoma"/>
              </a:rPr>
              <a:t> </a:t>
            </a:r>
            <a:r>
              <a:rPr sz="1100" spc="-35" dirty="0">
                <a:latin typeface="Tahoma"/>
                <a:cs typeface="Tahoma"/>
              </a:rPr>
              <a:t>Flowchart,</a:t>
            </a:r>
            <a:r>
              <a:rPr sz="1100" spc="20" dirty="0">
                <a:latin typeface="Tahoma"/>
                <a:cs typeface="Tahoma"/>
              </a:rPr>
              <a:t> </a:t>
            </a:r>
            <a:r>
              <a:rPr sz="1100" spc="-40" dirty="0">
                <a:latin typeface="Tahoma"/>
                <a:cs typeface="Tahoma"/>
              </a:rPr>
              <a:t>Pseudocode,</a:t>
            </a:r>
            <a:r>
              <a:rPr sz="1100" spc="25" dirty="0">
                <a:latin typeface="Tahoma"/>
                <a:cs typeface="Tahoma"/>
              </a:rPr>
              <a:t> </a:t>
            </a:r>
            <a:r>
              <a:rPr sz="1100" spc="-35" dirty="0">
                <a:latin typeface="Tahoma"/>
                <a:cs typeface="Tahoma"/>
              </a:rPr>
              <a:t>Charts,</a:t>
            </a:r>
            <a:r>
              <a:rPr sz="1100" spc="20" dirty="0">
                <a:latin typeface="Tahoma"/>
                <a:cs typeface="Tahoma"/>
              </a:rPr>
              <a:t> </a:t>
            </a:r>
            <a:r>
              <a:rPr sz="1100" spc="-50" dirty="0">
                <a:latin typeface="Tahoma"/>
                <a:cs typeface="Tahoma"/>
              </a:rPr>
              <a:t>and</a:t>
            </a:r>
            <a:r>
              <a:rPr sz="1100" spc="25" dirty="0">
                <a:latin typeface="Tahoma"/>
                <a:cs typeface="Tahoma"/>
              </a:rPr>
              <a:t> </a:t>
            </a:r>
            <a:r>
              <a:rPr sz="1100" spc="-25" dirty="0">
                <a:latin typeface="Tahoma"/>
                <a:cs typeface="Tahoma"/>
              </a:rPr>
              <a:t>Algorithms </a:t>
            </a:r>
            <a:r>
              <a:rPr sz="1100" spc="-330" dirty="0">
                <a:latin typeface="Tahoma"/>
                <a:cs typeface="Tahoma"/>
              </a:rPr>
              <a:t> </a:t>
            </a:r>
            <a:r>
              <a:rPr sz="1100" spc="-35" dirty="0">
                <a:latin typeface="Tahoma"/>
                <a:cs typeface="Tahoma"/>
              </a:rPr>
              <a:t>Code</a:t>
            </a:r>
            <a:r>
              <a:rPr sz="1100" spc="20" dirty="0">
                <a:latin typeface="Tahoma"/>
                <a:cs typeface="Tahoma"/>
              </a:rPr>
              <a:t> </a:t>
            </a:r>
            <a:r>
              <a:rPr sz="1100" spc="-55" dirty="0">
                <a:latin typeface="Tahoma"/>
                <a:cs typeface="Tahoma"/>
              </a:rPr>
              <a:t>–</a:t>
            </a:r>
            <a:r>
              <a:rPr sz="1100" spc="15" dirty="0">
                <a:latin typeface="Tahoma"/>
                <a:cs typeface="Tahoma"/>
              </a:rPr>
              <a:t> </a:t>
            </a:r>
            <a:r>
              <a:rPr sz="1100" spc="-40" dirty="0">
                <a:latin typeface="Tahoma"/>
                <a:cs typeface="Tahoma"/>
              </a:rPr>
              <a:t>Converting</a:t>
            </a:r>
            <a:r>
              <a:rPr sz="1100" spc="25" dirty="0">
                <a:latin typeface="Tahoma"/>
                <a:cs typeface="Tahoma"/>
              </a:rPr>
              <a:t> </a:t>
            </a:r>
            <a:r>
              <a:rPr sz="1100" spc="-35" dirty="0">
                <a:latin typeface="Tahoma"/>
                <a:cs typeface="Tahoma"/>
              </a:rPr>
              <a:t>algorithm</a:t>
            </a:r>
            <a:r>
              <a:rPr sz="1100" spc="20" dirty="0">
                <a:latin typeface="Tahoma"/>
                <a:cs typeface="Tahoma"/>
              </a:rPr>
              <a:t> </a:t>
            </a:r>
            <a:r>
              <a:rPr sz="1100" spc="-15" dirty="0">
                <a:latin typeface="Tahoma"/>
                <a:cs typeface="Tahoma"/>
              </a:rPr>
              <a:t>to</a:t>
            </a:r>
            <a:r>
              <a:rPr sz="1100" spc="25" dirty="0">
                <a:latin typeface="Tahoma"/>
                <a:cs typeface="Tahoma"/>
              </a:rPr>
              <a:t> </a:t>
            </a:r>
            <a:r>
              <a:rPr sz="1100" spc="-50" dirty="0">
                <a:latin typeface="Tahoma"/>
                <a:cs typeface="Tahoma"/>
              </a:rPr>
              <a:t>programming</a:t>
            </a:r>
            <a:r>
              <a:rPr sz="1100" spc="20" dirty="0">
                <a:latin typeface="Tahoma"/>
                <a:cs typeface="Tahoma"/>
              </a:rPr>
              <a:t> </a:t>
            </a:r>
            <a:r>
              <a:rPr sz="1100" spc="-55" dirty="0">
                <a:latin typeface="Tahoma"/>
                <a:cs typeface="Tahoma"/>
              </a:rPr>
              <a:t>language</a:t>
            </a:r>
            <a:endParaRPr sz="1100">
              <a:latin typeface="Tahoma"/>
              <a:cs typeface="Tahoma"/>
            </a:endParaRPr>
          </a:p>
          <a:p>
            <a:pPr marL="12700">
              <a:lnSpc>
                <a:spcPct val="100000"/>
              </a:lnSpc>
              <a:spcBef>
                <a:spcPts val="335"/>
              </a:spcBef>
            </a:pPr>
            <a:r>
              <a:rPr sz="1100" spc="-35" dirty="0">
                <a:latin typeface="Tahoma"/>
                <a:cs typeface="Tahoma"/>
              </a:rPr>
              <a:t>Test</a:t>
            </a:r>
            <a:r>
              <a:rPr sz="1100" spc="10" dirty="0">
                <a:latin typeface="Tahoma"/>
                <a:cs typeface="Tahoma"/>
              </a:rPr>
              <a:t> </a:t>
            </a:r>
            <a:r>
              <a:rPr sz="1100" spc="85" dirty="0">
                <a:latin typeface="Tahoma"/>
                <a:cs typeface="Tahoma"/>
              </a:rPr>
              <a:t>&amp;</a:t>
            </a:r>
            <a:r>
              <a:rPr sz="1100" spc="10" dirty="0">
                <a:latin typeface="Tahoma"/>
                <a:cs typeface="Tahoma"/>
              </a:rPr>
              <a:t> </a:t>
            </a:r>
            <a:r>
              <a:rPr sz="1100" spc="-45" dirty="0">
                <a:latin typeface="Tahoma"/>
                <a:cs typeface="Tahoma"/>
              </a:rPr>
              <a:t>Debug</a:t>
            </a:r>
            <a:r>
              <a:rPr sz="1100" spc="15" dirty="0">
                <a:latin typeface="Tahoma"/>
                <a:cs typeface="Tahoma"/>
              </a:rPr>
              <a:t> </a:t>
            </a:r>
            <a:r>
              <a:rPr sz="1100" spc="-55" dirty="0">
                <a:latin typeface="Tahoma"/>
                <a:cs typeface="Tahoma"/>
              </a:rPr>
              <a:t>–</a:t>
            </a:r>
            <a:r>
              <a:rPr sz="1100" spc="5" dirty="0">
                <a:latin typeface="Tahoma"/>
                <a:cs typeface="Tahoma"/>
              </a:rPr>
              <a:t> </a:t>
            </a:r>
            <a:r>
              <a:rPr sz="1100" spc="-35" dirty="0">
                <a:latin typeface="Tahoma"/>
                <a:cs typeface="Tahoma"/>
              </a:rPr>
              <a:t>Real-time</a:t>
            </a:r>
            <a:r>
              <a:rPr sz="1100" spc="15" dirty="0">
                <a:latin typeface="Tahoma"/>
                <a:cs typeface="Tahoma"/>
              </a:rPr>
              <a:t> </a:t>
            </a:r>
            <a:r>
              <a:rPr sz="1100" spc="-55" dirty="0">
                <a:latin typeface="Tahoma"/>
                <a:cs typeface="Tahoma"/>
              </a:rPr>
              <a:t>errors</a:t>
            </a:r>
            <a:endParaRPr sz="1100">
              <a:latin typeface="Tahoma"/>
              <a:cs typeface="Tahoma"/>
            </a:endParaRPr>
          </a:p>
          <a:p>
            <a:pPr marL="12700">
              <a:lnSpc>
                <a:spcPct val="100000"/>
              </a:lnSpc>
              <a:spcBef>
                <a:spcPts val="334"/>
              </a:spcBef>
            </a:pPr>
            <a:r>
              <a:rPr sz="1100" spc="-30" dirty="0">
                <a:latin typeface="Tahoma"/>
                <a:cs typeface="Tahoma"/>
              </a:rPr>
              <a:t>Documentation</a:t>
            </a:r>
            <a:r>
              <a:rPr sz="1100" spc="20" dirty="0">
                <a:latin typeface="Tahoma"/>
                <a:cs typeface="Tahoma"/>
              </a:rPr>
              <a:t> </a:t>
            </a:r>
            <a:r>
              <a:rPr sz="1100" spc="-55" dirty="0">
                <a:latin typeface="Tahoma"/>
                <a:cs typeface="Tahoma"/>
              </a:rPr>
              <a:t>–</a:t>
            </a:r>
            <a:r>
              <a:rPr sz="1100" spc="25" dirty="0">
                <a:latin typeface="Tahoma"/>
                <a:cs typeface="Tahoma"/>
              </a:rPr>
              <a:t> </a:t>
            </a:r>
            <a:r>
              <a:rPr sz="1100" spc="-35" dirty="0">
                <a:latin typeface="Tahoma"/>
                <a:cs typeface="Tahoma"/>
              </a:rPr>
              <a:t>Problem-solving</a:t>
            </a:r>
            <a:r>
              <a:rPr sz="1100" spc="15" dirty="0">
                <a:latin typeface="Tahoma"/>
                <a:cs typeface="Tahoma"/>
              </a:rPr>
              <a:t> </a:t>
            </a:r>
            <a:r>
              <a:rPr sz="1100" spc="-15" dirty="0">
                <a:latin typeface="Tahoma"/>
                <a:cs typeface="Tahoma"/>
              </a:rPr>
              <a:t>to</a:t>
            </a:r>
            <a:r>
              <a:rPr sz="1100" spc="20" dirty="0">
                <a:latin typeface="Tahoma"/>
                <a:cs typeface="Tahoma"/>
              </a:rPr>
              <a:t> </a:t>
            </a:r>
            <a:r>
              <a:rPr sz="1100" spc="-35" dirty="0">
                <a:latin typeface="Tahoma"/>
                <a:cs typeface="Tahoma"/>
              </a:rPr>
              <a:t>product</a:t>
            </a:r>
            <a:r>
              <a:rPr sz="1100" spc="25" dirty="0">
                <a:latin typeface="Tahoma"/>
                <a:cs typeface="Tahoma"/>
              </a:rPr>
              <a:t> </a:t>
            </a:r>
            <a:r>
              <a:rPr sz="1100" spc="-50" dirty="0">
                <a:latin typeface="Tahoma"/>
                <a:cs typeface="Tahoma"/>
              </a:rPr>
              <a:t>development</a:t>
            </a:r>
            <a:endParaRPr sz="1100">
              <a:latin typeface="Tahoma"/>
              <a:cs typeface="Tahoma"/>
            </a:endParaRPr>
          </a:p>
        </p:txBody>
      </p:sp>
      <p:pic>
        <p:nvPicPr>
          <p:cNvPr id="5" name="object 5"/>
          <p:cNvPicPr/>
          <p:nvPr/>
        </p:nvPicPr>
        <p:blipFill>
          <a:blip r:embed="rId2" cstate="print"/>
          <a:stretch>
            <a:fillRect/>
          </a:stretch>
        </p:blipFill>
        <p:spPr>
          <a:xfrm>
            <a:off x="281089" y="1371384"/>
            <a:ext cx="65265" cy="65265"/>
          </a:xfrm>
          <a:prstGeom prst="rect">
            <a:avLst/>
          </a:prstGeom>
        </p:spPr>
      </p:pic>
      <p:pic>
        <p:nvPicPr>
          <p:cNvPr id="6" name="object 6"/>
          <p:cNvPicPr/>
          <p:nvPr/>
        </p:nvPicPr>
        <p:blipFill>
          <a:blip r:embed="rId3" cstate="print"/>
          <a:stretch>
            <a:fillRect/>
          </a:stretch>
        </p:blipFill>
        <p:spPr>
          <a:xfrm>
            <a:off x="281089" y="1581416"/>
            <a:ext cx="65265" cy="65265"/>
          </a:xfrm>
          <a:prstGeom prst="rect">
            <a:avLst/>
          </a:prstGeom>
        </p:spPr>
      </p:pic>
      <p:pic>
        <p:nvPicPr>
          <p:cNvPr id="7" name="object 7"/>
          <p:cNvPicPr/>
          <p:nvPr/>
        </p:nvPicPr>
        <p:blipFill>
          <a:blip r:embed="rId2" cstate="print"/>
          <a:stretch>
            <a:fillRect/>
          </a:stretch>
        </p:blipFill>
        <p:spPr>
          <a:xfrm>
            <a:off x="281089" y="1791449"/>
            <a:ext cx="65265" cy="65265"/>
          </a:xfrm>
          <a:prstGeom prst="rect">
            <a:avLst/>
          </a:prstGeom>
        </p:spPr>
      </p:pic>
      <p:pic>
        <p:nvPicPr>
          <p:cNvPr id="8" name="object 8"/>
          <p:cNvPicPr/>
          <p:nvPr/>
        </p:nvPicPr>
        <p:blipFill>
          <a:blip r:embed="rId4" cstate="print"/>
          <a:stretch>
            <a:fillRect/>
          </a:stretch>
        </p:blipFill>
        <p:spPr>
          <a:xfrm>
            <a:off x="281089" y="2001481"/>
            <a:ext cx="65265" cy="65265"/>
          </a:xfrm>
          <a:prstGeom prst="rect">
            <a:avLst/>
          </a:prstGeom>
        </p:spPr>
      </p:pic>
      <p:pic>
        <p:nvPicPr>
          <p:cNvPr id="9" name="object 9"/>
          <p:cNvPicPr/>
          <p:nvPr/>
        </p:nvPicPr>
        <p:blipFill>
          <a:blip r:embed="rId5" cstate="print"/>
          <a:stretch>
            <a:fillRect/>
          </a:stretch>
        </p:blipFill>
        <p:spPr>
          <a:xfrm>
            <a:off x="281089" y="2211514"/>
            <a:ext cx="65265" cy="65265"/>
          </a:xfrm>
          <a:prstGeom prst="rect">
            <a:avLst/>
          </a:prstGeom>
        </p:spPr>
      </p:pic>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5" name="object 15"/>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20</a:t>
            </a:fld>
            <a:r>
              <a:rPr spc="-75" dirty="0"/>
              <a:t> </a:t>
            </a:r>
            <a:r>
              <a:rPr dirty="0"/>
              <a:t>/</a:t>
            </a:r>
            <a:r>
              <a:rPr spc="-75" dirty="0"/>
              <a:t> </a:t>
            </a:r>
            <a:r>
              <a:rPr dirty="0"/>
              <a:t>63</a:t>
            </a:r>
          </a:p>
        </p:txBody>
      </p:sp>
    </p:spTree>
    <p:extLst>
      <p:ext uri="{BB962C8B-B14F-4D97-AF65-F5344CB8AC3E}">
        <p14:creationId xmlns:p14="http://schemas.microsoft.com/office/powerpoint/2010/main" val="4063562141"/>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554605" cy="244475"/>
          </a:xfrm>
          <a:prstGeom prst="rect">
            <a:avLst/>
          </a:prstGeom>
        </p:spPr>
        <p:txBody>
          <a:bodyPr vert="horz" wrap="square" lIns="0" tIns="17145" rIns="0" bIns="0" rtlCol="0">
            <a:spAutoFit/>
          </a:bodyPr>
          <a:lstStyle/>
          <a:p>
            <a:pPr marL="12700">
              <a:lnSpc>
                <a:spcPct val="100000"/>
              </a:lnSpc>
              <a:spcBef>
                <a:spcPts val="135"/>
              </a:spcBef>
            </a:pPr>
            <a:r>
              <a:rPr spc="-30" dirty="0"/>
              <a:t>Problem</a:t>
            </a:r>
            <a:r>
              <a:rPr spc="20" dirty="0"/>
              <a:t> </a:t>
            </a:r>
            <a:r>
              <a:rPr spc="-45" dirty="0"/>
              <a:t>solving</a:t>
            </a:r>
            <a:r>
              <a:rPr spc="25" dirty="0"/>
              <a:t> </a:t>
            </a:r>
            <a:r>
              <a:rPr spc="-30" dirty="0"/>
              <a:t>in</a:t>
            </a:r>
            <a:r>
              <a:rPr spc="25" dirty="0"/>
              <a:t> </a:t>
            </a:r>
            <a:r>
              <a:rPr spc="-85" dirty="0"/>
              <a:t>some</a:t>
            </a:r>
            <a:r>
              <a:rPr spc="25" dirty="0"/>
              <a:t> </a:t>
            </a:r>
            <a:r>
              <a:rPr spc="-55" dirty="0"/>
              <a:t>domains,</a:t>
            </a:r>
          </a:p>
        </p:txBody>
      </p:sp>
      <p:pic>
        <p:nvPicPr>
          <p:cNvPr id="3" name="object 3"/>
          <p:cNvPicPr/>
          <p:nvPr/>
        </p:nvPicPr>
        <p:blipFill>
          <a:blip r:embed="rId2" cstate="print"/>
          <a:stretch>
            <a:fillRect/>
          </a:stretch>
        </p:blipFill>
        <p:spPr>
          <a:xfrm>
            <a:off x="281089" y="1092517"/>
            <a:ext cx="65265" cy="65265"/>
          </a:xfrm>
          <a:prstGeom prst="rect">
            <a:avLst/>
          </a:prstGeom>
        </p:spPr>
      </p:pic>
      <p:sp>
        <p:nvSpPr>
          <p:cNvPr id="4" name="object 4"/>
          <p:cNvSpPr txBox="1"/>
          <p:nvPr/>
        </p:nvSpPr>
        <p:spPr>
          <a:xfrm>
            <a:off x="402932" y="965286"/>
            <a:ext cx="3641725" cy="1457960"/>
          </a:xfrm>
          <a:prstGeom prst="rect">
            <a:avLst/>
          </a:prstGeom>
        </p:spPr>
        <p:txBody>
          <a:bodyPr vert="horz" wrap="square" lIns="0" tIns="55244" rIns="0" bIns="0" rtlCol="0">
            <a:spAutoFit/>
          </a:bodyPr>
          <a:lstStyle/>
          <a:p>
            <a:pPr marL="12700">
              <a:lnSpc>
                <a:spcPct val="100000"/>
              </a:lnSpc>
              <a:spcBef>
                <a:spcPts val="434"/>
              </a:spcBef>
            </a:pPr>
            <a:r>
              <a:rPr sz="1100" spc="-40" dirty="0">
                <a:latin typeface="Tahoma"/>
                <a:cs typeface="Tahoma"/>
              </a:rPr>
              <a:t>Engineering</a:t>
            </a:r>
            <a:r>
              <a:rPr sz="1100" spc="10" dirty="0">
                <a:latin typeface="Tahoma"/>
                <a:cs typeface="Tahoma"/>
              </a:rPr>
              <a:t> </a:t>
            </a:r>
            <a:r>
              <a:rPr sz="1100" spc="-40" dirty="0">
                <a:latin typeface="Tahoma"/>
                <a:cs typeface="Tahoma"/>
              </a:rPr>
              <a:t>-</a:t>
            </a:r>
            <a:r>
              <a:rPr sz="1100" spc="20" dirty="0">
                <a:latin typeface="Tahoma"/>
                <a:cs typeface="Tahoma"/>
              </a:rPr>
              <a:t> </a:t>
            </a:r>
            <a:r>
              <a:rPr sz="1100" spc="-40" dirty="0">
                <a:latin typeface="Tahoma"/>
                <a:cs typeface="Tahoma"/>
              </a:rPr>
              <a:t>Designing,</a:t>
            </a:r>
            <a:r>
              <a:rPr sz="1100" spc="15" dirty="0">
                <a:latin typeface="Tahoma"/>
                <a:cs typeface="Tahoma"/>
              </a:rPr>
              <a:t> </a:t>
            </a:r>
            <a:r>
              <a:rPr sz="1100" spc="-35" dirty="0">
                <a:latin typeface="Tahoma"/>
                <a:cs typeface="Tahoma"/>
              </a:rPr>
              <a:t>testing,</a:t>
            </a:r>
            <a:r>
              <a:rPr sz="1100" spc="15" dirty="0">
                <a:latin typeface="Tahoma"/>
                <a:cs typeface="Tahoma"/>
              </a:rPr>
              <a:t> </a:t>
            </a:r>
            <a:r>
              <a:rPr sz="1100" spc="-40" dirty="0">
                <a:latin typeface="Tahoma"/>
                <a:cs typeface="Tahoma"/>
              </a:rPr>
              <a:t>refining</a:t>
            </a:r>
            <a:endParaRPr sz="1100">
              <a:latin typeface="Tahoma"/>
              <a:cs typeface="Tahoma"/>
            </a:endParaRPr>
          </a:p>
          <a:p>
            <a:pPr marL="12700">
              <a:lnSpc>
                <a:spcPct val="100000"/>
              </a:lnSpc>
              <a:spcBef>
                <a:spcPts val="334"/>
              </a:spcBef>
            </a:pPr>
            <a:r>
              <a:rPr sz="1100" spc="-25" dirty="0">
                <a:latin typeface="Tahoma"/>
                <a:cs typeface="Tahoma"/>
              </a:rPr>
              <a:t>Medicine</a:t>
            </a:r>
            <a:r>
              <a:rPr sz="1100" spc="15" dirty="0">
                <a:latin typeface="Tahoma"/>
                <a:cs typeface="Tahoma"/>
              </a:rPr>
              <a:t> </a:t>
            </a:r>
            <a:r>
              <a:rPr sz="1100" spc="-40" dirty="0">
                <a:latin typeface="Tahoma"/>
                <a:cs typeface="Tahoma"/>
              </a:rPr>
              <a:t>-</a:t>
            </a:r>
            <a:r>
              <a:rPr sz="1100" spc="20" dirty="0">
                <a:latin typeface="Tahoma"/>
                <a:cs typeface="Tahoma"/>
              </a:rPr>
              <a:t> </a:t>
            </a:r>
            <a:r>
              <a:rPr sz="1100" spc="-35" dirty="0">
                <a:latin typeface="Tahoma"/>
                <a:cs typeface="Tahoma"/>
              </a:rPr>
              <a:t>Diagnosis</a:t>
            </a:r>
            <a:r>
              <a:rPr sz="1100" spc="15" dirty="0">
                <a:latin typeface="Tahoma"/>
                <a:cs typeface="Tahoma"/>
              </a:rPr>
              <a:t> </a:t>
            </a:r>
            <a:r>
              <a:rPr sz="1100" spc="-40" dirty="0">
                <a:latin typeface="Tahoma"/>
                <a:cs typeface="Tahoma"/>
              </a:rPr>
              <a:t>illness,</a:t>
            </a:r>
            <a:r>
              <a:rPr sz="1100" spc="20" dirty="0">
                <a:latin typeface="Tahoma"/>
                <a:cs typeface="Tahoma"/>
              </a:rPr>
              <a:t> </a:t>
            </a:r>
            <a:r>
              <a:rPr sz="1100" spc="-35" dirty="0">
                <a:latin typeface="Tahoma"/>
                <a:cs typeface="Tahoma"/>
              </a:rPr>
              <a:t>treatment,</a:t>
            </a:r>
            <a:r>
              <a:rPr sz="1100" spc="20" dirty="0">
                <a:latin typeface="Tahoma"/>
                <a:cs typeface="Tahoma"/>
              </a:rPr>
              <a:t> </a:t>
            </a:r>
            <a:r>
              <a:rPr sz="1100" spc="-30" dirty="0">
                <a:latin typeface="Tahoma"/>
                <a:cs typeface="Tahoma"/>
              </a:rPr>
              <a:t>patient</a:t>
            </a:r>
            <a:r>
              <a:rPr sz="1100" spc="25" dirty="0">
                <a:latin typeface="Tahoma"/>
                <a:cs typeface="Tahoma"/>
              </a:rPr>
              <a:t> </a:t>
            </a:r>
            <a:r>
              <a:rPr sz="1100" spc="-60" dirty="0">
                <a:latin typeface="Tahoma"/>
                <a:cs typeface="Tahoma"/>
              </a:rPr>
              <a:t>care</a:t>
            </a:r>
            <a:endParaRPr sz="1100">
              <a:latin typeface="Tahoma"/>
              <a:cs typeface="Tahoma"/>
            </a:endParaRPr>
          </a:p>
          <a:p>
            <a:pPr marL="12700" marR="5080">
              <a:lnSpc>
                <a:spcPct val="102600"/>
              </a:lnSpc>
              <a:spcBef>
                <a:spcPts val="295"/>
              </a:spcBef>
            </a:pPr>
            <a:r>
              <a:rPr sz="1100" spc="-45" dirty="0">
                <a:latin typeface="Tahoma"/>
                <a:cs typeface="Tahoma"/>
              </a:rPr>
              <a:t>Business</a:t>
            </a:r>
            <a:r>
              <a:rPr sz="1100" spc="25" dirty="0">
                <a:latin typeface="Tahoma"/>
                <a:cs typeface="Tahoma"/>
              </a:rPr>
              <a:t> </a:t>
            </a:r>
            <a:r>
              <a:rPr sz="1100" spc="-40" dirty="0">
                <a:latin typeface="Tahoma"/>
                <a:cs typeface="Tahoma"/>
              </a:rPr>
              <a:t>-</a:t>
            </a:r>
            <a:r>
              <a:rPr sz="1100" spc="25" dirty="0">
                <a:latin typeface="Tahoma"/>
                <a:cs typeface="Tahoma"/>
              </a:rPr>
              <a:t> </a:t>
            </a:r>
            <a:r>
              <a:rPr sz="1100" spc="-25" dirty="0">
                <a:latin typeface="Tahoma"/>
                <a:cs typeface="Tahoma"/>
              </a:rPr>
              <a:t>Strategic</a:t>
            </a:r>
            <a:r>
              <a:rPr sz="1100" spc="30" dirty="0">
                <a:latin typeface="Tahoma"/>
                <a:cs typeface="Tahoma"/>
              </a:rPr>
              <a:t> </a:t>
            </a:r>
            <a:r>
              <a:rPr sz="1100" spc="-40" dirty="0">
                <a:latin typeface="Tahoma"/>
                <a:cs typeface="Tahoma"/>
              </a:rPr>
              <a:t>planning,</a:t>
            </a:r>
            <a:r>
              <a:rPr sz="1100" spc="25" dirty="0">
                <a:latin typeface="Tahoma"/>
                <a:cs typeface="Tahoma"/>
              </a:rPr>
              <a:t> </a:t>
            </a:r>
            <a:r>
              <a:rPr sz="1100" spc="-50" dirty="0">
                <a:latin typeface="Tahoma"/>
                <a:cs typeface="Tahoma"/>
              </a:rPr>
              <a:t>managing</a:t>
            </a:r>
            <a:r>
              <a:rPr sz="1100" spc="25" dirty="0">
                <a:latin typeface="Tahoma"/>
                <a:cs typeface="Tahoma"/>
              </a:rPr>
              <a:t> </a:t>
            </a:r>
            <a:r>
              <a:rPr sz="1100" spc="-40" dirty="0">
                <a:latin typeface="Tahoma"/>
                <a:cs typeface="Tahoma"/>
              </a:rPr>
              <a:t>operations,</a:t>
            </a:r>
            <a:r>
              <a:rPr sz="1100" spc="30" dirty="0">
                <a:latin typeface="Tahoma"/>
                <a:cs typeface="Tahoma"/>
              </a:rPr>
              <a:t> </a:t>
            </a:r>
            <a:r>
              <a:rPr sz="1100" spc="-40" dirty="0">
                <a:latin typeface="Tahoma"/>
                <a:cs typeface="Tahoma"/>
              </a:rPr>
              <a:t>improving </a:t>
            </a:r>
            <a:r>
              <a:rPr sz="1100" spc="-330" dirty="0">
                <a:latin typeface="Tahoma"/>
                <a:cs typeface="Tahoma"/>
              </a:rPr>
              <a:t> </a:t>
            </a:r>
            <a:r>
              <a:rPr sz="1100" spc="-45" dirty="0">
                <a:latin typeface="Tahoma"/>
                <a:cs typeface="Tahoma"/>
              </a:rPr>
              <a:t>customer</a:t>
            </a:r>
            <a:r>
              <a:rPr sz="1100" spc="20" dirty="0">
                <a:latin typeface="Tahoma"/>
                <a:cs typeface="Tahoma"/>
              </a:rPr>
              <a:t> </a:t>
            </a:r>
            <a:r>
              <a:rPr sz="1100" spc="-30" dirty="0">
                <a:latin typeface="Tahoma"/>
                <a:cs typeface="Tahoma"/>
              </a:rPr>
              <a:t>satisfaction,</a:t>
            </a:r>
            <a:r>
              <a:rPr sz="1100" spc="20" dirty="0">
                <a:latin typeface="Tahoma"/>
                <a:cs typeface="Tahoma"/>
              </a:rPr>
              <a:t> </a:t>
            </a:r>
            <a:r>
              <a:rPr sz="1100" spc="-50" dirty="0">
                <a:latin typeface="Tahoma"/>
                <a:cs typeface="Tahoma"/>
              </a:rPr>
              <a:t>and</a:t>
            </a:r>
            <a:r>
              <a:rPr sz="1100" spc="20" dirty="0">
                <a:latin typeface="Tahoma"/>
                <a:cs typeface="Tahoma"/>
              </a:rPr>
              <a:t> </a:t>
            </a:r>
            <a:r>
              <a:rPr sz="1100" spc="-35" dirty="0">
                <a:latin typeface="Tahoma"/>
                <a:cs typeface="Tahoma"/>
              </a:rPr>
              <a:t>driving</a:t>
            </a:r>
            <a:r>
              <a:rPr sz="1100" spc="20" dirty="0">
                <a:latin typeface="Tahoma"/>
                <a:cs typeface="Tahoma"/>
              </a:rPr>
              <a:t> </a:t>
            </a:r>
            <a:r>
              <a:rPr sz="1100" spc="-35" dirty="0">
                <a:latin typeface="Tahoma"/>
                <a:cs typeface="Tahoma"/>
              </a:rPr>
              <a:t>innovation</a:t>
            </a:r>
            <a:endParaRPr sz="1100">
              <a:latin typeface="Tahoma"/>
              <a:cs typeface="Tahoma"/>
            </a:endParaRPr>
          </a:p>
          <a:p>
            <a:pPr marL="12700" marR="100965">
              <a:lnSpc>
                <a:spcPct val="125299"/>
              </a:lnSpc>
            </a:pPr>
            <a:r>
              <a:rPr sz="1100" spc="-45" dirty="0">
                <a:latin typeface="Tahoma"/>
                <a:cs typeface="Tahoma"/>
              </a:rPr>
              <a:t>Information</a:t>
            </a:r>
            <a:r>
              <a:rPr sz="1100" spc="20" dirty="0">
                <a:latin typeface="Tahoma"/>
                <a:cs typeface="Tahoma"/>
              </a:rPr>
              <a:t> </a:t>
            </a:r>
            <a:r>
              <a:rPr sz="1100" spc="-45" dirty="0">
                <a:latin typeface="Tahoma"/>
                <a:cs typeface="Tahoma"/>
              </a:rPr>
              <a:t>Technology</a:t>
            </a:r>
            <a:r>
              <a:rPr sz="1100" spc="20" dirty="0">
                <a:latin typeface="Tahoma"/>
                <a:cs typeface="Tahoma"/>
              </a:rPr>
              <a:t> </a:t>
            </a:r>
            <a:r>
              <a:rPr sz="1100" spc="-40" dirty="0">
                <a:latin typeface="Tahoma"/>
                <a:cs typeface="Tahoma"/>
              </a:rPr>
              <a:t>-</a:t>
            </a:r>
            <a:r>
              <a:rPr sz="1100" spc="20" dirty="0">
                <a:latin typeface="Tahoma"/>
                <a:cs typeface="Tahoma"/>
              </a:rPr>
              <a:t> </a:t>
            </a:r>
            <a:r>
              <a:rPr sz="1100" spc="-55" dirty="0">
                <a:latin typeface="Tahoma"/>
                <a:cs typeface="Tahoma"/>
              </a:rPr>
              <a:t>software,</a:t>
            </a:r>
            <a:r>
              <a:rPr sz="1100" spc="20" dirty="0">
                <a:latin typeface="Tahoma"/>
                <a:cs typeface="Tahoma"/>
              </a:rPr>
              <a:t> </a:t>
            </a:r>
            <a:r>
              <a:rPr sz="1100" spc="-60" dirty="0">
                <a:latin typeface="Tahoma"/>
                <a:cs typeface="Tahoma"/>
              </a:rPr>
              <a:t>hardware,</a:t>
            </a:r>
            <a:r>
              <a:rPr sz="1100" spc="25" dirty="0">
                <a:latin typeface="Tahoma"/>
                <a:cs typeface="Tahoma"/>
              </a:rPr>
              <a:t> </a:t>
            </a:r>
            <a:r>
              <a:rPr sz="1100" spc="-50" dirty="0">
                <a:latin typeface="Tahoma"/>
                <a:cs typeface="Tahoma"/>
              </a:rPr>
              <a:t>and</a:t>
            </a:r>
            <a:r>
              <a:rPr sz="1100" spc="20" dirty="0">
                <a:latin typeface="Tahoma"/>
                <a:cs typeface="Tahoma"/>
              </a:rPr>
              <a:t> </a:t>
            </a:r>
            <a:r>
              <a:rPr sz="1100" spc="-60" dirty="0">
                <a:latin typeface="Tahoma"/>
                <a:cs typeface="Tahoma"/>
              </a:rPr>
              <a:t>networks </a:t>
            </a:r>
            <a:r>
              <a:rPr sz="1100" spc="-55" dirty="0">
                <a:latin typeface="Tahoma"/>
                <a:cs typeface="Tahoma"/>
              </a:rPr>
              <a:t> </a:t>
            </a:r>
            <a:r>
              <a:rPr sz="1100" spc="-25" dirty="0">
                <a:latin typeface="Tahoma"/>
                <a:cs typeface="Tahoma"/>
              </a:rPr>
              <a:t>Education</a:t>
            </a:r>
            <a:r>
              <a:rPr sz="1100" spc="10" dirty="0">
                <a:latin typeface="Tahoma"/>
                <a:cs typeface="Tahoma"/>
              </a:rPr>
              <a:t> </a:t>
            </a:r>
            <a:r>
              <a:rPr sz="1100" spc="-40" dirty="0">
                <a:latin typeface="Tahoma"/>
                <a:cs typeface="Tahoma"/>
              </a:rPr>
              <a:t>-</a:t>
            </a:r>
            <a:r>
              <a:rPr sz="1100" spc="20" dirty="0">
                <a:latin typeface="Tahoma"/>
                <a:cs typeface="Tahoma"/>
              </a:rPr>
              <a:t> </a:t>
            </a:r>
            <a:r>
              <a:rPr sz="1100" spc="-30" dirty="0">
                <a:latin typeface="Tahoma"/>
                <a:cs typeface="Tahoma"/>
              </a:rPr>
              <a:t>Curriculum,</a:t>
            </a:r>
            <a:r>
              <a:rPr sz="1100" spc="15" dirty="0">
                <a:latin typeface="Tahoma"/>
                <a:cs typeface="Tahoma"/>
              </a:rPr>
              <a:t> </a:t>
            </a:r>
            <a:r>
              <a:rPr sz="1100" spc="-45" dirty="0">
                <a:latin typeface="Tahoma"/>
                <a:cs typeface="Tahoma"/>
              </a:rPr>
              <a:t>classroom</a:t>
            </a:r>
            <a:r>
              <a:rPr sz="1100" spc="15" dirty="0">
                <a:latin typeface="Tahoma"/>
                <a:cs typeface="Tahoma"/>
              </a:rPr>
              <a:t> </a:t>
            </a:r>
            <a:r>
              <a:rPr sz="1100" spc="-50" dirty="0">
                <a:latin typeface="Tahoma"/>
                <a:cs typeface="Tahoma"/>
              </a:rPr>
              <a:t>and</a:t>
            </a:r>
            <a:r>
              <a:rPr sz="1100" spc="20" dirty="0">
                <a:latin typeface="Tahoma"/>
                <a:cs typeface="Tahoma"/>
              </a:rPr>
              <a:t> </a:t>
            </a:r>
            <a:r>
              <a:rPr sz="1100" spc="-40" dirty="0">
                <a:latin typeface="Tahoma"/>
                <a:cs typeface="Tahoma"/>
              </a:rPr>
              <a:t>student</a:t>
            </a:r>
            <a:r>
              <a:rPr sz="1100" spc="20" dirty="0">
                <a:latin typeface="Tahoma"/>
                <a:cs typeface="Tahoma"/>
              </a:rPr>
              <a:t> </a:t>
            </a:r>
            <a:r>
              <a:rPr sz="1100" spc="-55" dirty="0">
                <a:latin typeface="Tahoma"/>
                <a:cs typeface="Tahoma"/>
              </a:rPr>
              <a:t>management </a:t>
            </a:r>
            <a:r>
              <a:rPr sz="1100" spc="-330" dirty="0">
                <a:latin typeface="Tahoma"/>
                <a:cs typeface="Tahoma"/>
              </a:rPr>
              <a:t> </a:t>
            </a:r>
            <a:r>
              <a:rPr sz="1100" spc="-45" dirty="0">
                <a:latin typeface="Tahoma"/>
                <a:cs typeface="Tahoma"/>
              </a:rPr>
              <a:t>Everyday</a:t>
            </a:r>
            <a:r>
              <a:rPr sz="1100" spc="15" dirty="0">
                <a:latin typeface="Tahoma"/>
                <a:cs typeface="Tahoma"/>
              </a:rPr>
              <a:t> </a:t>
            </a:r>
            <a:r>
              <a:rPr sz="1100" spc="-25" dirty="0">
                <a:latin typeface="Tahoma"/>
                <a:cs typeface="Tahoma"/>
              </a:rPr>
              <a:t>life</a:t>
            </a:r>
            <a:r>
              <a:rPr sz="1100" spc="20" dirty="0">
                <a:latin typeface="Tahoma"/>
                <a:cs typeface="Tahoma"/>
              </a:rPr>
              <a:t> </a:t>
            </a:r>
            <a:r>
              <a:rPr sz="1100" spc="-40" dirty="0">
                <a:latin typeface="Tahoma"/>
                <a:cs typeface="Tahoma"/>
              </a:rPr>
              <a:t>-</a:t>
            </a:r>
            <a:r>
              <a:rPr sz="1100" spc="15" dirty="0">
                <a:latin typeface="Tahoma"/>
                <a:cs typeface="Tahoma"/>
              </a:rPr>
              <a:t> </a:t>
            </a:r>
            <a:r>
              <a:rPr sz="1100" spc="-45" dirty="0">
                <a:latin typeface="Tahoma"/>
                <a:cs typeface="Tahoma"/>
              </a:rPr>
              <a:t>decision</a:t>
            </a:r>
            <a:r>
              <a:rPr sz="1100" spc="20" dirty="0">
                <a:latin typeface="Tahoma"/>
                <a:cs typeface="Tahoma"/>
              </a:rPr>
              <a:t> </a:t>
            </a:r>
            <a:r>
              <a:rPr sz="1100" spc="-40" dirty="0">
                <a:latin typeface="Tahoma"/>
                <a:cs typeface="Tahoma"/>
              </a:rPr>
              <a:t>making,</a:t>
            </a:r>
            <a:r>
              <a:rPr sz="1100" spc="20" dirty="0">
                <a:latin typeface="Tahoma"/>
                <a:cs typeface="Tahoma"/>
              </a:rPr>
              <a:t> </a:t>
            </a:r>
            <a:r>
              <a:rPr sz="1100" spc="-40" dirty="0">
                <a:latin typeface="Tahoma"/>
                <a:cs typeface="Tahoma"/>
              </a:rPr>
              <a:t>society</a:t>
            </a:r>
            <a:endParaRPr sz="1100">
              <a:latin typeface="Tahoma"/>
              <a:cs typeface="Tahoma"/>
            </a:endParaRPr>
          </a:p>
        </p:txBody>
      </p:sp>
      <p:pic>
        <p:nvPicPr>
          <p:cNvPr id="5" name="object 5"/>
          <p:cNvPicPr/>
          <p:nvPr/>
        </p:nvPicPr>
        <p:blipFill>
          <a:blip r:embed="rId3" cstate="print"/>
          <a:stretch>
            <a:fillRect/>
          </a:stretch>
        </p:blipFill>
        <p:spPr>
          <a:xfrm>
            <a:off x="281089" y="1302550"/>
            <a:ext cx="65265" cy="65265"/>
          </a:xfrm>
          <a:prstGeom prst="rect">
            <a:avLst/>
          </a:prstGeom>
        </p:spPr>
      </p:pic>
      <p:pic>
        <p:nvPicPr>
          <p:cNvPr id="6" name="object 6"/>
          <p:cNvPicPr/>
          <p:nvPr/>
        </p:nvPicPr>
        <p:blipFill>
          <a:blip r:embed="rId4" cstate="print"/>
          <a:stretch>
            <a:fillRect/>
          </a:stretch>
        </p:blipFill>
        <p:spPr>
          <a:xfrm>
            <a:off x="281089" y="1512582"/>
            <a:ext cx="65265" cy="65265"/>
          </a:xfrm>
          <a:prstGeom prst="rect">
            <a:avLst/>
          </a:prstGeom>
        </p:spPr>
      </p:pic>
      <p:pic>
        <p:nvPicPr>
          <p:cNvPr id="7" name="object 7"/>
          <p:cNvPicPr/>
          <p:nvPr/>
        </p:nvPicPr>
        <p:blipFill>
          <a:blip r:embed="rId4" cstate="print"/>
          <a:stretch>
            <a:fillRect/>
          </a:stretch>
        </p:blipFill>
        <p:spPr>
          <a:xfrm>
            <a:off x="281089" y="1894687"/>
            <a:ext cx="65265" cy="65265"/>
          </a:xfrm>
          <a:prstGeom prst="rect">
            <a:avLst/>
          </a:prstGeom>
        </p:spPr>
      </p:pic>
      <p:pic>
        <p:nvPicPr>
          <p:cNvPr id="8" name="object 8"/>
          <p:cNvPicPr/>
          <p:nvPr/>
        </p:nvPicPr>
        <p:blipFill>
          <a:blip r:embed="rId4" cstate="print"/>
          <a:stretch>
            <a:fillRect/>
          </a:stretch>
        </p:blipFill>
        <p:spPr>
          <a:xfrm>
            <a:off x="281089" y="2104720"/>
            <a:ext cx="65265" cy="65265"/>
          </a:xfrm>
          <a:prstGeom prst="rect">
            <a:avLst/>
          </a:prstGeom>
        </p:spPr>
      </p:pic>
      <p:pic>
        <p:nvPicPr>
          <p:cNvPr id="9" name="object 9"/>
          <p:cNvPicPr/>
          <p:nvPr/>
        </p:nvPicPr>
        <p:blipFill>
          <a:blip r:embed="rId4" cstate="print"/>
          <a:stretch>
            <a:fillRect/>
          </a:stretch>
        </p:blipFill>
        <p:spPr>
          <a:xfrm>
            <a:off x="281089" y="2314752"/>
            <a:ext cx="65265" cy="65265"/>
          </a:xfrm>
          <a:prstGeom prst="rect">
            <a:avLst/>
          </a:prstGeom>
        </p:spPr>
      </p:pic>
      <p:grpSp>
        <p:nvGrpSpPr>
          <p:cNvPr id="10" name="object 10"/>
          <p:cNvGrpSpPr/>
          <p:nvPr/>
        </p:nvGrpSpPr>
        <p:grpSpPr>
          <a:xfrm>
            <a:off x="0" y="3346348"/>
            <a:ext cx="4608195" cy="109855"/>
            <a:chOff x="0" y="3346348"/>
            <a:chExt cx="4608195" cy="109855"/>
          </a:xfrm>
        </p:grpSpPr>
        <p:sp>
          <p:nvSpPr>
            <p:cNvPr id="11" name="object 11"/>
            <p:cNvSpPr/>
            <p:nvPr/>
          </p:nvSpPr>
          <p:spPr>
            <a:xfrm>
              <a:off x="0" y="3346348"/>
              <a:ext cx="1536065" cy="109855"/>
            </a:xfrm>
            <a:custGeom>
              <a:avLst/>
              <a:gdLst/>
              <a:ahLst/>
              <a:cxnLst/>
              <a:rect l="l" t="t" r="r" b="b"/>
              <a:pathLst>
                <a:path w="1536065" h="109854">
                  <a:moveTo>
                    <a:pt x="1535976" y="0"/>
                  </a:moveTo>
                  <a:lnTo>
                    <a:pt x="0" y="0"/>
                  </a:lnTo>
                  <a:lnTo>
                    <a:pt x="0" y="109651"/>
                  </a:lnTo>
                  <a:lnTo>
                    <a:pt x="1535976" y="109651"/>
                  </a:lnTo>
                  <a:lnTo>
                    <a:pt x="1535976" y="0"/>
                  </a:lnTo>
                  <a:close/>
                </a:path>
              </a:pathLst>
            </a:custGeom>
            <a:solidFill>
              <a:srgbClr val="191959"/>
            </a:solidFill>
          </p:spPr>
          <p:txBody>
            <a:bodyPr wrap="square" lIns="0" tIns="0" rIns="0" bIns="0" rtlCol="0"/>
            <a:lstStyle/>
            <a:p>
              <a:endParaRPr/>
            </a:p>
          </p:txBody>
        </p:sp>
        <p:sp>
          <p:nvSpPr>
            <p:cNvPr id="12" name="object 12"/>
            <p:cNvSpPr/>
            <p:nvPr/>
          </p:nvSpPr>
          <p:spPr>
            <a:xfrm>
              <a:off x="1535976"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262685"/>
            </a:solidFill>
          </p:spPr>
          <p:txBody>
            <a:bodyPr wrap="square" lIns="0" tIns="0" rIns="0" bIns="0" rtlCol="0"/>
            <a:lstStyle/>
            <a:p>
              <a:endParaRPr/>
            </a:p>
          </p:txBody>
        </p:sp>
        <p:sp>
          <p:nvSpPr>
            <p:cNvPr id="13" name="object 13"/>
            <p:cNvSpPr/>
            <p:nvPr/>
          </p:nvSpPr>
          <p:spPr>
            <a:xfrm>
              <a:off x="3071952" y="3346348"/>
              <a:ext cx="1536065" cy="109855"/>
            </a:xfrm>
            <a:custGeom>
              <a:avLst/>
              <a:gdLst/>
              <a:ahLst/>
              <a:cxnLst/>
              <a:rect l="l" t="t" r="r" b="b"/>
              <a:pathLst>
                <a:path w="1536064" h="109854">
                  <a:moveTo>
                    <a:pt x="1535976" y="0"/>
                  </a:moveTo>
                  <a:lnTo>
                    <a:pt x="0" y="0"/>
                  </a:lnTo>
                  <a:lnTo>
                    <a:pt x="0" y="109651"/>
                  </a:lnTo>
                  <a:lnTo>
                    <a:pt x="1535976" y="109651"/>
                  </a:lnTo>
                  <a:lnTo>
                    <a:pt x="1535976" y="0"/>
                  </a:lnTo>
                  <a:close/>
                </a:path>
              </a:pathLst>
            </a:custGeom>
            <a:solidFill>
              <a:srgbClr val="3333B2"/>
            </a:solidFill>
          </p:spPr>
          <p:txBody>
            <a:bodyPr wrap="square" lIns="0" tIns="0" rIns="0" bIns="0" rtlCol="0"/>
            <a:lstStyle/>
            <a:p>
              <a:endParaRPr/>
            </a:p>
          </p:txBody>
        </p:sp>
      </p:grpSp>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5" name="object 15"/>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21</a:t>
            </a:fld>
            <a:r>
              <a:rPr spc="-75" dirty="0"/>
              <a:t> </a:t>
            </a:r>
            <a:r>
              <a:rPr dirty="0"/>
              <a:t>/</a:t>
            </a:r>
            <a:r>
              <a:rPr spc="-75" dirty="0"/>
              <a:t> </a:t>
            </a:r>
            <a:r>
              <a:rPr dirty="0"/>
              <a:t>63</a:t>
            </a:r>
          </a:p>
        </p:txBody>
      </p:sp>
    </p:spTree>
    <p:extLst>
      <p:ext uri="{BB962C8B-B14F-4D97-AF65-F5344CB8AC3E}">
        <p14:creationId xmlns:p14="http://schemas.microsoft.com/office/powerpoint/2010/main" val="2153756090"/>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319" y="748052"/>
            <a:ext cx="3307461" cy="215444"/>
          </a:xfrm>
        </p:spPr>
        <p:txBody>
          <a:bodyPr/>
          <a:lstStyle/>
          <a:p>
            <a:r>
              <a:rPr lang="en-US" dirty="0"/>
              <a:t>Computational Problems</a:t>
            </a:r>
          </a:p>
        </p:txBody>
      </p:sp>
      <p:sp>
        <p:nvSpPr>
          <p:cNvPr id="3" name="Content Placeholder 2"/>
          <p:cNvSpPr>
            <a:spLocks noGrp="1"/>
          </p:cNvSpPr>
          <p:nvPr>
            <p:ph idx="1"/>
          </p:nvPr>
        </p:nvSpPr>
        <p:spPr>
          <a:xfrm>
            <a:off x="126657" y="970608"/>
            <a:ext cx="4356785" cy="677108"/>
          </a:xfrm>
        </p:spPr>
        <p:txBody>
          <a:bodyPr/>
          <a:lstStyle/>
          <a:p>
            <a:r>
              <a:rPr lang="en-US" dirty="0"/>
              <a:t>Computation is the process of evolution from one </a:t>
            </a:r>
            <a:r>
              <a:rPr lang="en-US" b="1" dirty="0"/>
              <a:t>state to </a:t>
            </a:r>
            <a:r>
              <a:rPr lang="en-US" dirty="0"/>
              <a:t>another in accordance with some </a:t>
            </a:r>
            <a:r>
              <a:rPr lang="en-US" b="1" dirty="0"/>
              <a:t>rules.</a:t>
            </a:r>
            <a:br>
              <a:rPr lang="en-US" dirty="0"/>
            </a:br>
            <a:br>
              <a:rPr lang="en-US" dirty="0"/>
            </a:br>
            <a:endParaRPr lang="en-US" dirty="0"/>
          </a:p>
        </p:txBody>
      </p:sp>
      <p:sp>
        <p:nvSpPr>
          <p:cNvPr id="5" name="TextBox 4">
            <a:extLst>
              <a:ext uri="{FF2B5EF4-FFF2-40B4-BE49-F238E27FC236}">
                <a16:creationId xmlns:a16="http://schemas.microsoft.com/office/drawing/2014/main" id="{0767CED9-848F-A815-4583-57338E1B9BC1}"/>
              </a:ext>
            </a:extLst>
          </p:cNvPr>
          <p:cNvSpPr txBox="1"/>
          <p:nvPr/>
        </p:nvSpPr>
        <p:spPr>
          <a:xfrm>
            <a:off x="126656" y="-2444"/>
            <a:ext cx="3168993" cy="369332"/>
          </a:xfrm>
          <a:prstGeom prst="rect">
            <a:avLst/>
          </a:prstGeom>
          <a:noFill/>
        </p:spPr>
        <p:txBody>
          <a:bodyPr wrap="square">
            <a:spAutoFit/>
          </a:bodyPr>
          <a:lstStyle/>
          <a:p>
            <a:r>
              <a:rPr lang="en-US" dirty="0"/>
              <a:t>Computational Problems</a:t>
            </a:r>
            <a:endParaRPr lang="en-IN" dirty="0"/>
          </a:p>
        </p:txBody>
      </p:sp>
    </p:spTree>
    <p:extLst>
      <p:ext uri="{BB962C8B-B14F-4D97-AF65-F5344CB8AC3E}">
        <p14:creationId xmlns:p14="http://schemas.microsoft.com/office/powerpoint/2010/main" val="777237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Types of Computational Problems</a:t>
            </a:r>
            <a:br>
              <a:rPr lang="en-US" dirty="0"/>
            </a:br>
            <a:br>
              <a:rPr lang="en-US" dirty="0"/>
            </a:br>
            <a:endParaRPr lang="en-US" dirty="0"/>
          </a:p>
        </p:txBody>
      </p:sp>
      <p:sp>
        <p:nvSpPr>
          <p:cNvPr id="3" name="Content Placeholder 2"/>
          <p:cNvSpPr>
            <a:spLocks noGrp="1"/>
          </p:cNvSpPr>
          <p:nvPr>
            <p:ph idx="1"/>
          </p:nvPr>
        </p:nvSpPr>
        <p:spPr>
          <a:xfrm>
            <a:off x="126657" y="970608"/>
            <a:ext cx="4356785" cy="169277"/>
          </a:xfrm>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70" y="808355"/>
            <a:ext cx="4237325" cy="2355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740F57B9-265F-AD5F-DBED-6C65FC149296}"/>
              </a:ext>
            </a:extLst>
          </p:cNvPr>
          <p:cNvSpPr txBox="1"/>
          <p:nvPr/>
        </p:nvSpPr>
        <p:spPr>
          <a:xfrm>
            <a:off x="0" y="-4838"/>
            <a:ext cx="3918857" cy="369332"/>
          </a:xfrm>
          <a:prstGeom prst="rect">
            <a:avLst/>
          </a:prstGeom>
          <a:noFill/>
        </p:spPr>
        <p:txBody>
          <a:bodyPr wrap="square">
            <a:spAutoFit/>
          </a:bodyPr>
          <a:lstStyle/>
          <a:p>
            <a:r>
              <a:rPr lang="en-US" b="1" dirty="0"/>
              <a:t>Types of Computational Problems</a:t>
            </a:r>
            <a:endParaRPr lang="en-IN" dirty="0"/>
          </a:p>
        </p:txBody>
      </p:sp>
    </p:spTree>
    <p:extLst>
      <p:ext uri="{BB962C8B-B14F-4D97-AF65-F5344CB8AC3E}">
        <p14:creationId xmlns:p14="http://schemas.microsoft.com/office/powerpoint/2010/main" val="1699143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117" y="73613"/>
            <a:ext cx="4149090" cy="576263"/>
          </a:xfrm>
        </p:spPr>
        <p:txBody>
          <a:bodyPr>
            <a:normAutofit/>
          </a:bodyPr>
          <a:lstStyle/>
          <a:p>
            <a:r>
              <a:rPr lang="en-US" b="1" dirty="0"/>
              <a:t>Logic – Basis for solving any problem</a:t>
            </a:r>
          </a:p>
        </p:txBody>
      </p:sp>
      <p:sp>
        <p:nvSpPr>
          <p:cNvPr id="3" name="Content Placeholder 2"/>
          <p:cNvSpPr>
            <a:spLocks noGrp="1"/>
          </p:cNvSpPr>
          <p:nvPr>
            <p:ph idx="1"/>
          </p:nvPr>
        </p:nvSpPr>
        <p:spPr>
          <a:xfrm>
            <a:off x="230505" y="730722"/>
            <a:ext cx="4149090" cy="2512353"/>
          </a:xfrm>
        </p:spPr>
        <p:txBody>
          <a:bodyPr>
            <a:normAutofit/>
          </a:bodyPr>
          <a:lstStyle/>
          <a:p>
            <a:r>
              <a:rPr lang="en-US" b="1" dirty="0"/>
              <a:t>Definition : A method of human thought that involves thinking in a linear, step by step manner about how a problem can be solved</a:t>
            </a:r>
          </a:p>
          <a:p>
            <a:r>
              <a:rPr lang="en-US" dirty="0"/>
              <a:t>Logic is a language for reasoning.</a:t>
            </a:r>
          </a:p>
          <a:p>
            <a:r>
              <a:rPr lang="en-US" dirty="0"/>
              <a:t>It is a collection of rules we use when doing reasoning.</a:t>
            </a:r>
          </a:p>
          <a:p>
            <a:r>
              <a:rPr lang="en-US" dirty="0" err="1"/>
              <a:t>Eg</a:t>
            </a:r>
            <a:r>
              <a:rPr lang="en-US" dirty="0"/>
              <a:t>: John's mum has four children.</a:t>
            </a:r>
          </a:p>
          <a:p>
            <a:r>
              <a:rPr lang="en-US" dirty="0"/>
              <a:t>The first child is called April.</a:t>
            </a:r>
          </a:p>
          <a:p>
            <a:r>
              <a:rPr lang="en-US" dirty="0"/>
              <a:t>The second May.</a:t>
            </a:r>
          </a:p>
          <a:p>
            <a:r>
              <a:rPr lang="en-US" dirty="0"/>
              <a:t>The third June.</a:t>
            </a:r>
          </a:p>
          <a:p>
            <a:r>
              <a:rPr lang="en-US" dirty="0"/>
              <a:t>What is the name of the fourth child?</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3401" y="1781142"/>
            <a:ext cx="1140532" cy="1100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918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r>
              <a:rPr lang="en-US" altLang="en-US" sz="2017" b="1"/>
              <a:t>What Problem Can Be Solved By Computer</a:t>
            </a:r>
          </a:p>
        </p:txBody>
      </p:sp>
      <p:sp>
        <p:nvSpPr>
          <p:cNvPr id="4099" name="Rectangle 3"/>
          <p:cNvSpPr>
            <a:spLocks noGrp="1" noChangeArrowheads="1"/>
          </p:cNvSpPr>
          <p:nvPr>
            <p:ph type="body" idx="1"/>
          </p:nvPr>
        </p:nvSpPr>
        <p:spPr>
          <a:xfrm>
            <a:off x="108034" y="808355"/>
            <a:ext cx="4379595" cy="2281840"/>
          </a:xfrm>
        </p:spPr>
        <p:txBody>
          <a:bodyPr>
            <a:normAutofit/>
          </a:bodyPr>
          <a:lstStyle/>
          <a:p>
            <a:pPr>
              <a:lnSpc>
                <a:spcPct val="90000"/>
              </a:lnSpc>
            </a:pPr>
            <a:r>
              <a:rPr lang="en-US" altLang="en-US" dirty="0"/>
              <a:t>Solving problem by computer undergo two phases:</a:t>
            </a:r>
          </a:p>
          <a:p>
            <a:pPr lvl="1">
              <a:lnSpc>
                <a:spcPct val="90000"/>
              </a:lnSpc>
            </a:pPr>
            <a:r>
              <a:rPr lang="en-US" altLang="en-US" dirty="0"/>
              <a:t>Phase 1: </a:t>
            </a:r>
          </a:p>
          <a:p>
            <a:pPr lvl="2">
              <a:lnSpc>
                <a:spcPct val="90000"/>
              </a:lnSpc>
            </a:pPr>
            <a:r>
              <a:rPr lang="en-US" altLang="en-US" dirty="0"/>
              <a:t>Organizing the problem or pre-programming phase.</a:t>
            </a:r>
          </a:p>
          <a:p>
            <a:pPr lvl="1">
              <a:lnSpc>
                <a:spcPct val="90000"/>
              </a:lnSpc>
            </a:pPr>
            <a:r>
              <a:rPr lang="en-US" altLang="en-US" dirty="0"/>
              <a:t>Phase 2: </a:t>
            </a:r>
          </a:p>
          <a:p>
            <a:pPr lvl="2">
              <a:lnSpc>
                <a:spcPct val="90000"/>
              </a:lnSpc>
            </a:pPr>
            <a:r>
              <a:rPr lang="en-US" altLang="en-US" dirty="0"/>
              <a:t>Programming phase.</a:t>
            </a:r>
          </a:p>
        </p:txBody>
      </p:sp>
      <p:sp>
        <p:nvSpPr>
          <p:cNvPr id="3" name="TextBox 2">
            <a:extLst>
              <a:ext uri="{FF2B5EF4-FFF2-40B4-BE49-F238E27FC236}">
                <a16:creationId xmlns:a16="http://schemas.microsoft.com/office/drawing/2014/main" id="{024EABB1-BED7-2543-0D55-01FC8129EDF0}"/>
              </a:ext>
            </a:extLst>
          </p:cNvPr>
          <p:cNvSpPr txBox="1"/>
          <p:nvPr/>
        </p:nvSpPr>
        <p:spPr>
          <a:xfrm>
            <a:off x="19050" y="0"/>
            <a:ext cx="4343400" cy="369332"/>
          </a:xfrm>
          <a:prstGeom prst="rect">
            <a:avLst/>
          </a:prstGeom>
          <a:noFill/>
        </p:spPr>
        <p:txBody>
          <a:bodyPr wrap="square">
            <a:spAutoFit/>
          </a:bodyPr>
          <a:lstStyle/>
          <a:p>
            <a:r>
              <a:rPr lang="en-US" altLang="en-US" sz="1800" b="1" dirty="0"/>
              <a:t>What Problem Can Be Solved By Computer</a:t>
            </a:r>
            <a:endParaRPr lang="en-IN" dirty="0"/>
          </a:p>
        </p:txBody>
      </p:sp>
    </p:spTree>
    <p:extLst>
      <p:ext uri="{BB962C8B-B14F-4D97-AF65-F5344CB8AC3E}">
        <p14:creationId xmlns:p14="http://schemas.microsoft.com/office/powerpoint/2010/main" val="18941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51319" y="748052"/>
            <a:ext cx="3307461" cy="215444"/>
          </a:xfrm>
        </p:spPr>
        <p:txBody>
          <a:bodyPr/>
          <a:lstStyle/>
          <a:p>
            <a:r>
              <a:rPr lang="en-US" altLang="en-US" b="1"/>
              <a:t>PRE-PROGRAMMING PHASE</a:t>
            </a:r>
          </a:p>
        </p:txBody>
      </p:sp>
      <p:sp>
        <p:nvSpPr>
          <p:cNvPr id="6147" name="Rectangle 3"/>
          <p:cNvSpPr>
            <a:spLocks noGrp="1" noChangeArrowheads="1"/>
          </p:cNvSpPr>
          <p:nvPr>
            <p:ph type="body" idx="1"/>
          </p:nvPr>
        </p:nvSpPr>
        <p:spPr>
          <a:xfrm>
            <a:off x="31145" y="434975"/>
            <a:ext cx="4356785" cy="2894639"/>
          </a:xfrm>
        </p:spPr>
        <p:txBody>
          <a:bodyPr/>
          <a:lstStyle/>
          <a:p>
            <a:pPr>
              <a:lnSpc>
                <a:spcPct val="90000"/>
              </a:lnSpc>
            </a:pPr>
            <a:r>
              <a:rPr lang="en-US" altLang="en-US" b="1" dirty="0"/>
              <a:t>Analyzing The Problem</a:t>
            </a:r>
            <a:endParaRPr lang="en-US" altLang="en-US" dirty="0"/>
          </a:p>
          <a:p>
            <a:pPr lvl="1">
              <a:lnSpc>
                <a:spcPct val="90000"/>
              </a:lnSpc>
            </a:pPr>
            <a:r>
              <a:rPr lang="en-US" altLang="en-US" dirty="0"/>
              <a:t>Understand and analyze the problem to determine whether it can be solved by a computer.</a:t>
            </a:r>
          </a:p>
          <a:p>
            <a:pPr lvl="1">
              <a:lnSpc>
                <a:spcPct val="90000"/>
              </a:lnSpc>
            </a:pPr>
            <a:r>
              <a:rPr lang="en-US" altLang="en-US" dirty="0">
                <a:solidFill>
                  <a:srgbClr val="FF0000"/>
                </a:solidFill>
              </a:rPr>
              <a:t>Analyze the requirements of the problem.</a:t>
            </a:r>
          </a:p>
          <a:p>
            <a:pPr lvl="1">
              <a:lnSpc>
                <a:spcPct val="90000"/>
              </a:lnSpc>
            </a:pPr>
            <a:r>
              <a:rPr lang="en-US" altLang="en-US" dirty="0"/>
              <a:t>Identify the following:</a:t>
            </a:r>
          </a:p>
          <a:p>
            <a:pPr marL="1200150" lvl="2" indent="-285750">
              <a:lnSpc>
                <a:spcPct val="90000"/>
              </a:lnSpc>
              <a:buFont typeface="Arial" panose="020B0604020202020204" pitchFamily="34" charset="0"/>
              <a:buChar char="•"/>
            </a:pPr>
            <a:r>
              <a:rPr lang="en-US" altLang="en-US" dirty="0"/>
              <a:t>Data requirement.</a:t>
            </a:r>
          </a:p>
          <a:p>
            <a:pPr marL="1200150" lvl="2" indent="-285750">
              <a:lnSpc>
                <a:spcPct val="90000"/>
              </a:lnSpc>
              <a:buFont typeface="Arial" panose="020B0604020202020204" pitchFamily="34" charset="0"/>
              <a:buChar char="•"/>
            </a:pPr>
            <a:r>
              <a:rPr lang="en-US" altLang="en-US" dirty="0"/>
              <a:t>Processing requirement or procedures that will be needed to solve the problem.</a:t>
            </a:r>
          </a:p>
          <a:p>
            <a:pPr marL="1200150" lvl="2" indent="-285750">
              <a:lnSpc>
                <a:spcPct val="90000"/>
              </a:lnSpc>
              <a:buFont typeface="Arial" panose="020B0604020202020204" pitchFamily="34" charset="0"/>
              <a:buChar char="•"/>
            </a:pPr>
            <a:r>
              <a:rPr lang="en-US" altLang="en-US" dirty="0"/>
              <a:t>The output.</a:t>
            </a:r>
          </a:p>
        </p:txBody>
      </p:sp>
      <p:sp>
        <p:nvSpPr>
          <p:cNvPr id="3" name="TextBox 2">
            <a:extLst>
              <a:ext uri="{FF2B5EF4-FFF2-40B4-BE49-F238E27FC236}">
                <a16:creationId xmlns:a16="http://schemas.microsoft.com/office/drawing/2014/main" id="{53B70506-7EED-E921-7E96-ADB01ED1D031}"/>
              </a:ext>
            </a:extLst>
          </p:cNvPr>
          <p:cNvSpPr txBox="1"/>
          <p:nvPr/>
        </p:nvSpPr>
        <p:spPr>
          <a:xfrm>
            <a:off x="6954" y="-22250"/>
            <a:ext cx="3441095" cy="369332"/>
          </a:xfrm>
          <a:prstGeom prst="rect">
            <a:avLst/>
          </a:prstGeom>
          <a:noFill/>
        </p:spPr>
        <p:txBody>
          <a:bodyPr wrap="square">
            <a:spAutoFit/>
          </a:bodyPr>
          <a:lstStyle/>
          <a:p>
            <a:r>
              <a:rPr lang="en-US" altLang="en-US" b="1" dirty="0"/>
              <a:t>PRE-PROGRAMMING PHASE</a:t>
            </a:r>
            <a:endParaRPr lang="en-IN" dirty="0"/>
          </a:p>
        </p:txBody>
      </p:sp>
    </p:spTree>
    <p:extLst>
      <p:ext uri="{BB962C8B-B14F-4D97-AF65-F5344CB8AC3E}">
        <p14:creationId xmlns:p14="http://schemas.microsoft.com/office/powerpoint/2010/main" val="3748137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446655" cy="244475"/>
          </a:xfrm>
          <a:prstGeom prst="rect">
            <a:avLst/>
          </a:prstGeom>
        </p:spPr>
        <p:txBody>
          <a:bodyPr vert="horz" wrap="square" lIns="0" tIns="17145" rIns="0" bIns="0" rtlCol="0">
            <a:spAutoFit/>
          </a:bodyPr>
          <a:lstStyle/>
          <a:p>
            <a:pPr marL="12700">
              <a:lnSpc>
                <a:spcPct val="100000"/>
              </a:lnSpc>
              <a:spcBef>
                <a:spcPts val="135"/>
              </a:spcBef>
            </a:pPr>
            <a:r>
              <a:rPr spc="-45" dirty="0"/>
              <a:t>Steps</a:t>
            </a:r>
            <a:r>
              <a:rPr spc="15" dirty="0"/>
              <a:t> </a:t>
            </a:r>
            <a:r>
              <a:rPr spc="-30" dirty="0"/>
              <a:t>in</a:t>
            </a:r>
            <a:r>
              <a:rPr spc="15" dirty="0"/>
              <a:t> </a:t>
            </a:r>
            <a:r>
              <a:rPr spc="-45" dirty="0"/>
              <a:t>Pre-programming</a:t>
            </a:r>
            <a:r>
              <a:rPr spc="15" dirty="0"/>
              <a:t> </a:t>
            </a:r>
            <a:r>
              <a:rPr spc="-80" dirty="0"/>
              <a:t>phase</a:t>
            </a:r>
          </a:p>
        </p:txBody>
      </p:sp>
      <p:pic>
        <p:nvPicPr>
          <p:cNvPr id="3" name="object 3"/>
          <p:cNvPicPr/>
          <p:nvPr/>
        </p:nvPicPr>
        <p:blipFill>
          <a:blip r:embed="rId2" cstate="print"/>
          <a:stretch>
            <a:fillRect/>
          </a:stretch>
        </p:blipFill>
        <p:spPr>
          <a:xfrm>
            <a:off x="281089" y="886028"/>
            <a:ext cx="65265" cy="65265"/>
          </a:xfrm>
          <a:prstGeom prst="rect">
            <a:avLst/>
          </a:prstGeom>
        </p:spPr>
      </p:pic>
      <p:sp>
        <p:nvSpPr>
          <p:cNvPr id="4" name="object 4"/>
          <p:cNvSpPr txBox="1"/>
          <p:nvPr/>
        </p:nvSpPr>
        <p:spPr>
          <a:xfrm>
            <a:off x="402932" y="802575"/>
            <a:ext cx="4079875" cy="1930400"/>
          </a:xfrm>
          <a:prstGeom prst="rect">
            <a:avLst/>
          </a:prstGeom>
        </p:spPr>
        <p:txBody>
          <a:bodyPr vert="horz" wrap="square" lIns="0" tIns="6985" rIns="0" bIns="0" rtlCol="0">
            <a:spAutoFit/>
          </a:bodyPr>
          <a:lstStyle/>
          <a:p>
            <a:pPr marL="12700" marR="19685">
              <a:lnSpc>
                <a:spcPct val="102600"/>
              </a:lnSpc>
              <a:spcBef>
                <a:spcPts val="55"/>
              </a:spcBef>
            </a:pPr>
            <a:r>
              <a:rPr sz="1100" spc="-25" dirty="0">
                <a:latin typeface="Tahoma"/>
                <a:cs typeface="Tahoma"/>
              </a:rPr>
              <a:t>Analyzing</a:t>
            </a:r>
            <a:r>
              <a:rPr sz="1100" spc="30" dirty="0">
                <a:latin typeface="Tahoma"/>
                <a:cs typeface="Tahoma"/>
              </a:rPr>
              <a:t> </a:t>
            </a:r>
            <a:r>
              <a:rPr sz="1100" spc="-40" dirty="0">
                <a:latin typeface="Tahoma"/>
                <a:cs typeface="Tahoma"/>
              </a:rPr>
              <a:t>the</a:t>
            </a:r>
            <a:r>
              <a:rPr sz="1100" spc="30" dirty="0">
                <a:latin typeface="Tahoma"/>
                <a:cs typeface="Tahoma"/>
              </a:rPr>
              <a:t> </a:t>
            </a:r>
            <a:r>
              <a:rPr sz="1100" spc="-30" dirty="0">
                <a:latin typeface="Tahoma"/>
                <a:cs typeface="Tahoma"/>
              </a:rPr>
              <a:t>Problem</a:t>
            </a:r>
            <a:r>
              <a:rPr sz="1100" spc="30" dirty="0">
                <a:latin typeface="Tahoma"/>
                <a:cs typeface="Tahoma"/>
              </a:rPr>
              <a:t> </a:t>
            </a:r>
            <a:r>
              <a:rPr sz="1100" spc="-55" dirty="0">
                <a:latin typeface="Tahoma"/>
                <a:cs typeface="Tahoma"/>
              </a:rPr>
              <a:t>–</a:t>
            </a:r>
            <a:r>
              <a:rPr sz="1100" spc="25" dirty="0">
                <a:latin typeface="Tahoma"/>
                <a:cs typeface="Tahoma"/>
              </a:rPr>
              <a:t> </a:t>
            </a:r>
            <a:r>
              <a:rPr sz="1100" spc="-30" dirty="0">
                <a:latin typeface="Tahoma"/>
                <a:cs typeface="Tahoma"/>
              </a:rPr>
              <a:t>Problem</a:t>
            </a:r>
            <a:r>
              <a:rPr sz="1100" spc="30" dirty="0">
                <a:latin typeface="Tahoma"/>
                <a:cs typeface="Tahoma"/>
              </a:rPr>
              <a:t> </a:t>
            </a:r>
            <a:r>
              <a:rPr sz="1100" spc="-25" dirty="0">
                <a:latin typeface="Tahoma"/>
                <a:cs typeface="Tahoma"/>
              </a:rPr>
              <a:t>Analyzing</a:t>
            </a:r>
            <a:r>
              <a:rPr sz="1100" spc="30" dirty="0">
                <a:latin typeface="Tahoma"/>
                <a:cs typeface="Tahoma"/>
              </a:rPr>
              <a:t> </a:t>
            </a:r>
            <a:r>
              <a:rPr sz="1100" spc="-25" dirty="0">
                <a:latin typeface="Tahoma"/>
                <a:cs typeface="Tahoma"/>
              </a:rPr>
              <a:t>Chart</a:t>
            </a:r>
            <a:r>
              <a:rPr sz="1100" spc="30" dirty="0">
                <a:latin typeface="Tahoma"/>
                <a:cs typeface="Tahoma"/>
              </a:rPr>
              <a:t> </a:t>
            </a:r>
            <a:r>
              <a:rPr sz="1100" spc="10" dirty="0">
                <a:latin typeface="Tahoma"/>
                <a:cs typeface="Tahoma"/>
              </a:rPr>
              <a:t>(PAC)</a:t>
            </a:r>
            <a:r>
              <a:rPr sz="1100" spc="25" dirty="0">
                <a:latin typeface="Tahoma"/>
                <a:cs typeface="Tahoma"/>
              </a:rPr>
              <a:t> </a:t>
            </a:r>
            <a:r>
              <a:rPr sz="1100" spc="-40" dirty="0">
                <a:latin typeface="Tahoma"/>
                <a:cs typeface="Tahoma"/>
              </a:rPr>
              <a:t>-</a:t>
            </a:r>
            <a:r>
              <a:rPr sz="1100" spc="30" dirty="0">
                <a:latin typeface="Tahoma"/>
                <a:cs typeface="Tahoma"/>
              </a:rPr>
              <a:t> </a:t>
            </a:r>
            <a:r>
              <a:rPr sz="1100" spc="-45" dirty="0">
                <a:latin typeface="Tahoma"/>
                <a:cs typeface="Tahoma"/>
              </a:rPr>
              <a:t>beginning </a:t>
            </a:r>
            <a:r>
              <a:rPr sz="1100" spc="-325" dirty="0">
                <a:latin typeface="Tahoma"/>
                <a:cs typeface="Tahoma"/>
              </a:rPr>
              <a:t> </a:t>
            </a:r>
            <a:r>
              <a:rPr sz="1100" spc="-45" dirty="0">
                <a:latin typeface="Tahoma"/>
                <a:cs typeface="Tahoma"/>
              </a:rPr>
              <a:t>analysis</a:t>
            </a:r>
            <a:r>
              <a:rPr sz="1100" spc="15" dirty="0">
                <a:latin typeface="Tahoma"/>
                <a:cs typeface="Tahoma"/>
              </a:rPr>
              <a:t> </a:t>
            </a:r>
            <a:r>
              <a:rPr sz="1100" spc="-35" dirty="0">
                <a:latin typeface="Tahoma"/>
                <a:cs typeface="Tahoma"/>
              </a:rPr>
              <a:t>of</a:t>
            </a:r>
            <a:r>
              <a:rPr sz="1100" spc="20" dirty="0">
                <a:latin typeface="Tahoma"/>
                <a:cs typeface="Tahoma"/>
              </a:rPr>
              <a:t> </a:t>
            </a:r>
            <a:r>
              <a:rPr sz="1100" spc="-40" dirty="0">
                <a:latin typeface="Tahoma"/>
                <a:cs typeface="Tahoma"/>
              </a:rPr>
              <a:t>the</a:t>
            </a:r>
            <a:r>
              <a:rPr sz="1100" spc="15" dirty="0">
                <a:latin typeface="Tahoma"/>
                <a:cs typeface="Tahoma"/>
              </a:rPr>
              <a:t> </a:t>
            </a:r>
            <a:r>
              <a:rPr sz="1100" spc="-50" dirty="0">
                <a:latin typeface="Tahoma"/>
                <a:cs typeface="Tahoma"/>
              </a:rPr>
              <a:t>problem</a:t>
            </a:r>
            <a:endParaRPr sz="1100" dirty="0">
              <a:latin typeface="Tahoma"/>
              <a:cs typeface="Tahoma"/>
            </a:endParaRPr>
          </a:p>
          <a:p>
            <a:pPr marL="12700" marR="31115">
              <a:lnSpc>
                <a:spcPct val="102699"/>
              </a:lnSpc>
              <a:spcBef>
                <a:spcPts val="300"/>
              </a:spcBef>
            </a:pPr>
            <a:r>
              <a:rPr sz="1100" spc="-40" dirty="0">
                <a:solidFill>
                  <a:srgbClr val="C00000"/>
                </a:solidFill>
                <a:latin typeface="Tahoma"/>
                <a:cs typeface="Tahoma"/>
              </a:rPr>
              <a:t>Developing</a:t>
            </a:r>
            <a:r>
              <a:rPr sz="1100" spc="15" dirty="0">
                <a:solidFill>
                  <a:srgbClr val="C00000"/>
                </a:solidFill>
                <a:latin typeface="Tahoma"/>
                <a:cs typeface="Tahoma"/>
              </a:rPr>
              <a:t> </a:t>
            </a:r>
            <a:r>
              <a:rPr sz="1100" spc="-30" dirty="0">
                <a:solidFill>
                  <a:srgbClr val="C00000"/>
                </a:solidFill>
                <a:latin typeface="Tahoma"/>
                <a:cs typeface="Tahoma"/>
              </a:rPr>
              <a:t>Interactivity</a:t>
            </a:r>
            <a:r>
              <a:rPr sz="1100" spc="15" dirty="0">
                <a:solidFill>
                  <a:srgbClr val="C00000"/>
                </a:solidFill>
                <a:latin typeface="Tahoma"/>
                <a:cs typeface="Tahoma"/>
              </a:rPr>
              <a:t> </a:t>
            </a:r>
            <a:r>
              <a:rPr sz="1100" spc="-25" dirty="0">
                <a:solidFill>
                  <a:srgbClr val="C00000"/>
                </a:solidFill>
                <a:latin typeface="Tahoma"/>
                <a:cs typeface="Tahoma"/>
              </a:rPr>
              <a:t>Chart</a:t>
            </a:r>
            <a:r>
              <a:rPr sz="1100" spc="25" dirty="0">
                <a:solidFill>
                  <a:srgbClr val="C00000"/>
                </a:solidFill>
                <a:latin typeface="Tahoma"/>
                <a:cs typeface="Tahoma"/>
              </a:rPr>
              <a:t> </a:t>
            </a:r>
            <a:r>
              <a:rPr sz="1100" spc="-20" dirty="0">
                <a:solidFill>
                  <a:srgbClr val="C00000"/>
                </a:solidFill>
                <a:latin typeface="Tahoma"/>
                <a:cs typeface="Tahoma"/>
              </a:rPr>
              <a:t>(IC)</a:t>
            </a:r>
            <a:r>
              <a:rPr sz="1100" spc="20" dirty="0">
                <a:solidFill>
                  <a:srgbClr val="C00000"/>
                </a:solidFill>
                <a:latin typeface="Tahoma"/>
                <a:cs typeface="Tahoma"/>
              </a:rPr>
              <a:t> </a:t>
            </a:r>
            <a:r>
              <a:rPr sz="1100" spc="-40" dirty="0">
                <a:solidFill>
                  <a:srgbClr val="C00000"/>
                </a:solidFill>
                <a:latin typeface="Tahoma"/>
                <a:cs typeface="Tahoma"/>
              </a:rPr>
              <a:t>-</a:t>
            </a:r>
            <a:r>
              <a:rPr sz="1100" spc="20" dirty="0">
                <a:solidFill>
                  <a:srgbClr val="C00000"/>
                </a:solidFill>
                <a:latin typeface="Tahoma"/>
                <a:cs typeface="Tahoma"/>
              </a:rPr>
              <a:t> </a:t>
            </a:r>
            <a:r>
              <a:rPr sz="1100" spc="-40" dirty="0">
                <a:solidFill>
                  <a:srgbClr val="C00000"/>
                </a:solidFill>
                <a:latin typeface="Tahoma"/>
                <a:cs typeface="Tahoma"/>
              </a:rPr>
              <a:t>overall</a:t>
            </a:r>
            <a:r>
              <a:rPr sz="1100" spc="15" dirty="0">
                <a:solidFill>
                  <a:srgbClr val="C00000"/>
                </a:solidFill>
                <a:latin typeface="Tahoma"/>
                <a:cs typeface="Tahoma"/>
              </a:rPr>
              <a:t> </a:t>
            </a:r>
            <a:r>
              <a:rPr sz="1100" spc="-40" dirty="0">
                <a:solidFill>
                  <a:srgbClr val="C00000"/>
                </a:solidFill>
                <a:latin typeface="Tahoma"/>
                <a:cs typeface="Tahoma"/>
              </a:rPr>
              <a:t>layout</a:t>
            </a:r>
            <a:r>
              <a:rPr sz="1100" spc="20" dirty="0">
                <a:solidFill>
                  <a:srgbClr val="C00000"/>
                </a:solidFill>
                <a:latin typeface="Tahoma"/>
                <a:cs typeface="Tahoma"/>
              </a:rPr>
              <a:t> </a:t>
            </a:r>
            <a:r>
              <a:rPr sz="1100" spc="-60" dirty="0">
                <a:solidFill>
                  <a:srgbClr val="C00000"/>
                </a:solidFill>
                <a:latin typeface="Tahoma"/>
                <a:cs typeface="Tahoma"/>
              </a:rPr>
              <a:t>or</a:t>
            </a:r>
            <a:r>
              <a:rPr sz="1100" spc="20" dirty="0">
                <a:solidFill>
                  <a:srgbClr val="C00000"/>
                </a:solidFill>
                <a:latin typeface="Tahoma"/>
                <a:cs typeface="Tahoma"/>
              </a:rPr>
              <a:t> </a:t>
            </a:r>
            <a:r>
              <a:rPr sz="1100" spc="-35" dirty="0">
                <a:solidFill>
                  <a:srgbClr val="C00000"/>
                </a:solidFill>
                <a:latin typeface="Tahoma"/>
                <a:cs typeface="Tahoma"/>
              </a:rPr>
              <a:t>structure</a:t>
            </a:r>
            <a:r>
              <a:rPr sz="1100" spc="20" dirty="0">
                <a:solidFill>
                  <a:srgbClr val="C00000"/>
                </a:solidFill>
                <a:latin typeface="Tahoma"/>
                <a:cs typeface="Tahoma"/>
              </a:rPr>
              <a:t> </a:t>
            </a:r>
            <a:r>
              <a:rPr sz="1100" spc="-35" dirty="0">
                <a:solidFill>
                  <a:srgbClr val="C00000"/>
                </a:solidFill>
                <a:latin typeface="Tahoma"/>
                <a:cs typeface="Tahoma"/>
              </a:rPr>
              <a:t>of</a:t>
            </a:r>
            <a:r>
              <a:rPr sz="1100" spc="15" dirty="0">
                <a:solidFill>
                  <a:srgbClr val="C00000"/>
                </a:solidFill>
                <a:latin typeface="Tahoma"/>
                <a:cs typeface="Tahoma"/>
              </a:rPr>
              <a:t> </a:t>
            </a:r>
            <a:r>
              <a:rPr sz="1100" spc="-40" dirty="0">
                <a:solidFill>
                  <a:srgbClr val="C00000"/>
                </a:solidFill>
                <a:latin typeface="Tahoma"/>
                <a:cs typeface="Tahoma"/>
              </a:rPr>
              <a:t>the </a:t>
            </a:r>
            <a:r>
              <a:rPr sz="1100" spc="-325" dirty="0">
                <a:solidFill>
                  <a:srgbClr val="C00000"/>
                </a:solidFill>
                <a:latin typeface="Tahoma"/>
                <a:cs typeface="Tahoma"/>
              </a:rPr>
              <a:t> </a:t>
            </a:r>
            <a:r>
              <a:rPr sz="1100" spc="-30" dirty="0">
                <a:solidFill>
                  <a:srgbClr val="C00000"/>
                </a:solidFill>
                <a:latin typeface="Tahoma"/>
                <a:cs typeface="Tahoma"/>
              </a:rPr>
              <a:t>solution.</a:t>
            </a:r>
            <a:endParaRPr sz="1100" dirty="0">
              <a:solidFill>
                <a:srgbClr val="C00000"/>
              </a:solidFill>
              <a:latin typeface="Tahoma"/>
              <a:cs typeface="Tahoma"/>
            </a:endParaRPr>
          </a:p>
          <a:p>
            <a:pPr marL="12700" marR="86995">
              <a:lnSpc>
                <a:spcPct val="102600"/>
              </a:lnSpc>
              <a:spcBef>
                <a:spcPts val="300"/>
              </a:spcBef>
            </a:pPr>
            <a:r>
              <a:rPr sz="1100" spc="-40" dirty="0">
                <a:latin typeface="Tahoma"/>
                <a:cs typeface="Tahoma"/>
              </a:rPr>
              <a:t>Developing</a:t>
            </a:r>
            <a:r>
              <a:rPr sz="1100" spc="15" dirty="0">
                <a:latin typeface="Tahoma"/>
                <a:cs typeface="Tahoma"/>
              </a:rPr>
              <a:t> </a:t>
            </a:r>
            <a:r>
              <a:rPr sz="1100" spc="-50" dirty="0">
                <a:latin typeface="Tahoma"/>
                <a:cs typeface="Tahoma"/>
              </a:rPr>
              <a:t>Input</a:t>
            </a:r>
            <a:r>
              <a:rPr sz="1100" spc="25" dirty="0">
                <a:latin typeface="Tahoma"/>
                <a:cs typeface="Tahoma"/>
              </a:rPr>
              <a:t> </a:t>
            </a:r>
            <a:r>
              <a:rPr sz="1100" spc="-35" dirty="0">
                <a:latin typeface="Tahoma"/>
                <a:cs typeface="Tahoma"/>
              </a:rPr>
              <a:t>Process</a:t>
            </a:r>
            <a:r>
              <a:rPr sz="1100" spc="20" dirty="0">
                <a:latin typeface="Tahoma"/>
                <a:cs typeface="Tahoma"/>
              </a:rPr>
              <a:t> </a:t>
            </a:r>
            <a:r>
              <a:rPr sz="1100" spc="-15" dirty="0">
                <a:latin typeface="Tahoma"/>
                <a:cs typeface="Tahoma"/>
              </a:rPr>
              <a:t>Output</a:t>
            </a:r>
            <a:r>
              <a:rPr sz="1100" spc="20" dirty="0">
                <a:latin typeface="Tahoma"/>
                <a:cs typeface="Tahoma"/>
              </a:rPr>
              <a:t> </a:t>
            </a:r>
            <a:r>
              <a:rPr sz="1100" dirty="0">
                <a:latin typeface="Tahoma"/>
                <a:cs typeface="Tahoma"/>
              </a:rPr>
              <a:t>(IPO)</a:t>
            </a:r>
            <a:r>
              <a:rPr sz="1100" spc="25" dirty="0">
                <a:latin typeface="Tahoma"/>
                <a:cs typeface="Tahoma"/>
              </a:rPr>
              <a:t> </a:t>
            </a:r>
            <a:r>
              <a:rPr sz="1100" spc="-35" dirty="0">
                <a:latin typeface="Tahoma"/>
                <a:cs typeface="Tahoma"/>
              </a:rPr>
              <a:t>chart</a:t>
            </a:r>
            <a:r>
              <a:rPr sz="1100" spc="20" dirty="0">
                <a:latin typeface="Tahoma"/>
                <a:cs typeface="Tahoma"/>
              </a:rPr>
              <a:t> </a:t>
            </a:r>
            <a:r>
              <a:rPr sz="1100" spc="-40" dirty="0">
                <a:latin typeface="Tahoma"/>
                <a:cs typeface="Tahoma"/>
              </a:rPr>
              <a:t>-</a:t>
            </a:r>
            <a:r>
              <a:rPr sz="1100" spc="20" dirty="0">
                <a:latin typeface="Tahoma"/>
                <a:cs typeface="Tahoma"/>
              </a:rPr>
              <a:t> </a:t>
            </a:r>
            <a:r>
              <a:rPr sz="1100" spc="-70" dirty="0">
                <a:latin typeface="Tahoma"/>
                <a:cs typeface="Tahoma"/>
              </a:rPr>
              <a:t>shows</a:t>
            </a:r>
            <a:r>
              <a:rPr sz="1100" spc="20" dirty="0">
                <a:latin typeface="Tahoma"/>
                <a:cs typeface="Tahoma"/>
              </a:rPr>
              <a:t> </a:t>
            </a:r>
            <a:r>
              <a:rPr sz="1100" spc="-40" dirty="0">
                <a:latin typeface="Tahoma"/>
                <a:cs typeface="Tahoma"/>
              </a:rPr>
              <a:t>the</a:t>
            </a:r>
            <a:r>
              <a:rPr sz="1100" spc="15" dirty="0">
                <a:latin typeface="Tahoma"/>
                <a:cs typeface="Tahoma"/>
              </a:rPr>
              <a:t> </a:t>
            </a:r>
            <a:r>
              <a:rPr sz="1100" spc="-25" dirty="0">
                <a:latin typeface="Tahoma"/>
                <a:cs typeface="Tahoma"/>
              </a:rPr>
              <a:t>input,</a:t>
            </a:r>
            <a:r>
              <a:rPr sz="1100" spc="25" dirty="0">
                <a:latin typeface="Tahoma"/>
                <a:cs typeface="Tahoma"/>
              </a:rPr>
              <a:t> </a:t>
            </a:r>
            <a:r>
              <a:rPr sz="1100" spc="-45" dirty="0">
                <a:latin typeface="Tahoma"/>
                <a:cs typeface="Tahoma"/>
              </a:rPr>
              <a:t>the </a:t>
            </a:r>
            <a:r>
              <a:rPr sz="1100" spc="-330" dirty="0">
                <a:latin typeface="Tahoma"/>
                <a:cs typeface="Tahoma"/>
              </a:rPr>
              <a:t> </a:t>
            </a:r>
            <a:r>
              <a:rPr sz="1100" spc="-50" dirty="0">
                <a:latin typeface="Tahoma"/>
                <a:cs typeface="Tahoma"/>
              </a:rPr>
              <a:t>processing,</a:t>
            </a:r>
            <a:r>
              <a:rPr sz="1100" spc="15" dirty="0">
                <a:latin typeface="Tahoma"/>
                <a:cs typeface="Tahoma"/>
              </a:rPr>
              <a:t> </a:t>
            </a:r>
            <a:r>
              <a:rPr sz="1100" spc="-50" dirty="0">
                <a:latin typeface="Tahoma"/>
                <a:cs typeface="Tahoma"/>
              </a:rPr>
              <a:t>and</a:t>
            </a:r>
            <a:r>
              <a:rPr sz="1100" spc="20" dirty="0">
                <a:latin typeface="Tahoma"/>
                <a:cs typeface="Tahoma"/>
              </a:rPr>
              <a:t> </a:t>
            </a:r>
            <a:r>
              <a:rPr sz="1100" spc="-40" dirty="0">
                <a:latin typeface="Tahoma"/>
                <a:cs typeface="Tahoma"/>
              </a:rPr>
              <a:t>the</a:t>
            </a:r>
            <a:r>
              <a:rPr sz="1100" spc="15" dirty="0">
                <a:latin typeface="Tahoma"/>
                <a:cs typeface="Tahoma"/>
              </a:rPr>
              <a:t> </a:t>
            </a:r>
            <a:r>
              <a:rPr sz="1100" spc="-25" dirty="0">
                <a:latin typeface="Tahoma"/>
                <a:cs typeface="Tahoma"/>
              </a:rPr>
              <a:t>output</a:t>
            </a:r>
            <a:endParaRPr sz="1100" dirty="0">
              <a:latin typeface="Tahoma"/>
              <a:cs typeface="Tahoma"/>
            </a:endParaRPr>
          </a:p>
          <a:p>
            <a:pPr marL="12700" marR="31115">
              <a:lnSpc>
                <a:spcPct val="102699"/>
              </a:lnSpc>
              <a:spcBef>
                <a:spcPts val="300"/>
              </a:spcBef>
            </a:pPr>
            <a:r>
              <a:rPr sz="1100" spc="-40" dirty="0">
                <a:solidFill>
                  <a:srgbClr val="C00000"/>
                </a:solidFill>
                <a:latin typeface="Tahoma"/>
                <a:cs typeface="Tahoma"/>
              </a:rPr>
              <a:t>Algorithms - show the sequence of instructions comprising the solution</a:t>
            </a:r>
          </a:p>
          <a:p>
            <a:pPr marL="12700" marR="497840">
              <a:lnSpc>
                <a:spcPct val="102600"/>
              </a:lnSpc>
              <a:spcBef>
                <a:spcPts val="300"/>
              </a:spcBef>
            </a:pPr>
            <a:r>
              <a:rPr sz="1100" spc="-30" dirty="0">
                <a:latin typeface="Tahoma"/>
                <a:cs typeface="Tahoma"/>
              </a:rPr>
              <a:t>Program</a:t>
            </a:r>
            <a:r>
              <a:rPr sz="1100" spc="25" dirty="0">
                <a:latin typeface="Tahoma"/>
                <a:cs typeface="Tahoma"/>
              </a:rPr>
              <a:t> </a:t>
            </a:r>
            <a:r>
              <a:rPr sz="1100" spc="-35" dirty="0">
                <a:latin typeface="Tahoma"/>
                <a:cs typeface="Tahoma"/>
              </a:rPr>
              <a:t>Flowchart</a:t>
            </a:r>
            <a:r>
              <a:rPr sz="1100" spc="25" dirty="0">
                <a:latin typeface="Tahoma"/>
                <a:cs typeface="Tahoma"/>
              </a:rPr>
              <a:t> </a:t>
            </a:r>
            <a:r>
              <a:rPr sz="1100" spc="-40" dirty="0">
                <a:latin typeface="Tahoma"/>
                <a:cs typeface="Tahoma"/>
              </a:rPr>
              <a:t>-</a:t>
            </a:r>
            <a:r>
              <a:rPr sz="1100" spc="25" dirty="0">
                <a:latin typeface="Tahoma"/>
                <a:cs typeface="Tahoma"/>
              </a:rPr>
              <a:t> </a:t>
            </a:r>
            <a:r>
              <a:rPr sz="1100" spc="-40" dirty="0">
                <a:latin typeface="Tahoma"/>
                <a:cs typeface="Tahoma"/>
              </a:rPr>
              <a:t>which</a:t>
            </a:r>
            <a:r>
              <a:rPr sz="1100" spc="20" dirty="0">
                <a:latin typeface="Tahoma"/>
                <a:cs typeface="Tahoma"/>
              </a:rPr>
              <a:t> </a:t>
            </a:r>
            <a:r>
              <a:rPr sz="1100" spc="-70" dirty="0">
                <a:latin typeface="Tahoma"/>
                <a:cs typeface="Tahoma"/>
              </a:rPr>
              <a:t>are</a:t>
            </a:r>
            <a:r>
              <a:rPr sz="1100" spc="25" dirty="0">
                <a:latin typeface="Tahoma"/>
                <a:cs typeface="Tahoma"/>
              </a:rPr>
              <a:t> </a:t>
            </a:r>
            <a:r>
              <a:rPr sz="1100" spc="-40" dirty="0">
                <a:latin typeface="Tahoma"/>
                <a:cs typeface="Tahoma"/>
              </a:rPr>
              <a:t>graphic</a:t>
            </a:r>
            <a:r>
              <a:rPr sz="1100" spc="25" dirty="0">
                <a:latin typeface="Tahoma"/>
                <a:cs typeface="Tahoma"/>
              </a:rPr>
              <a:t> </a:t>
            </a:r>
            <a:r>
              <a:rPr sz="1100" spc="-50" dirty="0">
                <a:latin typeface="Tahoma"/>
                <a:cs typeface="Tahoma"/>
              </a:rPr>
              <a:t>representations</a:t>
            </a:r>
            <a:r>
              <a:rPr sz="1100" spc="25" dirty="0">
                <a:latin typeface="Tahoma"/>
                <a:cs typeface="Tahoma"/>
              </a:rPr>
              <a:t> </a:t>
            </a:r>
            <a:r>
              <a:rPr sz="1100" spc="-35" dirty="0">
                <a:latin typeface="Tahoma"/>
                <a:cs typeface="Tahoma"/>
              </a:rPr>
              <a:t>of</a:t>
            </a:r>
            <a:r>
              <a:rPr sz="1100" spc="25" dirty="0">
                <a:latin typeface="Tahoma"/>
                <a:cs typeface="Tahoma"/>
              </a:rPr>
              <a:t> </a:t>
            </a:r>
            <a:r>
              <a:rPr sz="1100" spc="-40" dirty="0">
                <a:latin typeface="Tahoma"/>
                <a:cs typeface="Tahoma"/>
              </a:rPr>
              <a:t>the </a:t>
            </a:r>
            <a:r>
              <a:rPr sz="1100" spc="-325" dirty="0">
                <a:latin typeface="Tahoma"/>
                <a:cs typeface="Tahoma"/>
              </a:rPr>
              <a:t> </a:t>
            </a:r>
            <a:r>
              <a:rPr sz="1100" spc="-40" dirty="0">
                <a:latin typeface="Tahoma"/>
                <a:cs typeface="Tahoma"/>
              </a:rPr>
              <a:t>algorithms</a:t>
            </a:r>
            <a:endParaRPr sz="1100" dirty="0">
              <a:latin typeface="Tahoma"/>
              <a:cs typeface="Tahoma"/>
            </a:endParaRPr>
          </a:p>
          <a:p>
            <a:pPr marL="12700" marR="31115">
              <a:lnSpc>
                <a:spcPct val="102699"/>
              </a:lnSpc>
              <a:spcBef>
                <a:spcPts val="300"/>
              </a:spcBef>
            </a:pPr>
            <a:r>
              <a:rPr sz="1100" spc="-40" dirty="0">
                <a:solidFill>
                  <a:srgbClr val="C00000"/>
                </a:solidFill>
                <a:latin typeface="Tahoma"/>
                <a:cs typeface="Tahoma"/>
              </a:rPr>
              <a:t>Pseudocode - represents a language-like solution</a:t>
            </a:r>
          </a:p>
        </p:txBody>
      </p:sp>
      <p:pic>
        <p:nvPicPr>
          <p:cNvPr id="5" name="object 5"/>
          <p:cNvPicPr/>
          <p:nvPr/>
        </p:nvPicPr>
        <p:blipFill>
          <a:blip r:embed="rId3" cstate="print"/>
          <a:stretch>
            <a:fillRect/>
          </a:stretch>
        </p:blipFill>
        <p:spPr>
          <a:xfrm>
            <a:off x="281089" y="1268133"/>
            <a:ext cx="65265" cy="65265"/>
          </a:xfrm>
          <a:prstGeom prst="rect">
            <a:avLst/>
          </a:prstGeom>
        </p:spPr>
      </p:pic>
      <p:pic>
        <p:nvPicPr>
          <p:cNvPr id="6" name="object 6"/>
          <p:cNvPicPr/>
          <p:nvPr/>
        </p:nvPicPr>
        <p:blipFill>
          <a:blip r:embed="rId2" cstate="print"/>
          <a:stretch>
            <a:fillRect/>
          </a:stretch>
        </p:blipFill>
        <p:spPr>
          <a:xfrm>
            <a:off x="281089" y="1650238"/>
            <a:ext cx="65265" cy="65265"/>
          </a:xfrm>
          <a:prstGeom prst="rect">
            <a:avLst/>
          </a:prstGeom>
        </p:spPr>
      </p:pic>
      <p:pic>
        <p:nvPicPr>
          <p:cNvPr id="7" name="object 7"/>
          <p:cNvPicPr/>
          <p:nvPr/>
        </p:nvPicPr>
        <p:blipFill>
          <a:blip r:embed="rId2" cstate="print"/>
          <a:stretch>
            <a:fillRect/>
          </a:stretch>
        </p:blipFill>
        <p:spPr>
          <a:xfrm>
            <a:off x="281089" y="2032343"/>
            <a:ext cx="65265" cy="65265"/>
          </a:xfrm>
          <a:prstGeom prst="rect">
            <a:avLst/>
          </a:prstGeom>
        </p:spPr>
      </p:pic>
      <p:pic>
        <p:nvPicPr>
          <p:cNvPr id="8" name="object 8"/>
          <p:cNvPicPr/>
          <p:nvPr/>
        </p:nvPicPr>
        <p:blipFill>
          <a:blip r:embed="rId4" cstate="print"/>
          <a:stretch>
            <a:fillRect/>
          </a:stretch>
        </p:blipFill>
        <p:spPr>
          <a:xfrm>
            <a:off x="281089" y="2242375"/>
            <a:ext cx="65265" cy="65265"/>
          </a:xfrm>
          <a:prstGeom prst="rect">
            <a:avLst/>
          </a:prstGeom>
        </p:spPr>
      </p:pic>
      <p:pic>
        <p:nvPicPr>
          <p:cNvPr id="9" name="object 9"/>
          <p:cNvPicPr/>
          <p:nvPr/>
        </p:nvPicPr>
        <p:blipFill>
          <a:blip r:embed="rId2" cstate="print"/>
          <a:stretch>
            <a:fillRect/>
          </a:stretch>
        </p:blipFill>
        <p:spPr>
          <a:xfrm>
            <a:off x="281089" y="2624493"/>
            <a:ext cx="65265" cy="65265"/>
          </a:xfrm>
          <a:prstGeom prst="rect">
            <a:avLst/>
          </a:prstGeom>
        </p:spPr>
      </p:pic>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5" name="object 15"/>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27</a:t>
            </a:fld>
            <a:r>
              <a:rPr spc="-75" dirty="0"/>
              <a:t> </a:t>
            </a:r>
            <a:r>
              <a:rPr dirty="0"/>
              <a:t>/</a:t>
            </a:r>
            <a:r>
              <a:rPr spc="-75" dirty="0"/>
              <a:t> </a:t>
            </a:r>
            <a:r>
              <a:rPr dirty="0"/>
              <a:t>63</a:t>
            </a:r>
          </a:p>
        </p:txBody>
      </p:sp>
    </p:spTree>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413635" cy="244475"/>
          </a:xfrm>
          <a:prstGeom prst="rect">
            <a:avLst/>
          </a:prstGeom>
        </p:spPr>
        <p:txBody>
          <a:bodyPr vert="horz" wrap="square" lIns="0" tIns="17145" rIns="0" bIns="0" rtlCol="0">
            <a:spAutoFit/>
          </a:bodyPr>
          <a:lstStyle/>
          <a:p>
            <a:pPr marL="12700">
              <a:lnSpc>
                <a:spcPct val="100000"/>
              </a:lnSpc>
              <a:spcBef>
                <a:spcPts val="135"/>
              </a:spcBef>
            </a:pPr>
            <a:r>
              <a:rPr spc="-30" dirty="0"/>
              <a:t>Problem</a:t>
            </a:r>
            <a:r>
              <a:rPr spc="15" dirty="0"/>
              <a:t> </a:t>
            </a:r>
            <a:r>
              <a:rPr spc="-25" dirty="0"/>
              <a:t>Analyzing</a:t>
            </a:r>
            <a:r>
              <a:rPr spc="15" dirty="0"/>
              <a:t> </a:t>
            </a:r>
            <a:r>
              <a:rPr spc="-25" dirty="0"/>
              <a:t>Chart</a:t>
            </a:r>
            <a:r>
              <a:rPr spc="15" dirty="0"/>
              <a:t> </a:t>
            </a:r>
            <a:r>
              <a:rPr spc="20" dirty="0"/>
              <a:t>(PAC)</a:t>
            </a:r>
          </a:p>
        </p:txBody>
      </p:sp>
      <p:pic>
        <p:nvPicPr>
          <p:cNvPr id="3" name="object 3"/>
          <p:cNvPicPr/>
          <p:nvPr/>
        </p:nvPicPr>
        <p:blipFill>
          <a:blip r:embed="rId2" cstate="print"/>
          <a:stretch>
            <a:fillRect/>
          </a:stretch>
        </p:blipFill>
        <p:spPr>
          <a:xfrm>
            <a:off x="281089" y="1148841"/>
            <a:ext cx="65265" cy="65265"/>
          </a:xfrm>
          <a:prstGeom prst="rect">
            <a:avLst/>
          </a:prstGeom>
        </p:spPr>
      </p:pic>
      <p:sp>
        <p:nvSpPr>
          <p:cNvPr id="4" name="object 4"/>
          <p:cNvSpPr txBox="1">
            <a:spLocks noGrp="1"/>
          </p:cNvSpPr>
          <p:nvPr>
            <p:ph type="body" idx="1"/>
          </p:nvPr>
        </p:nvSpPr>
        <p:spPr>
          <a:xfrm>
            <a:off x="126657" y="970608"/>
            <a:ext cx="4356785" cy="1385482"/>
          </a:xfrm>
          <a:prstGeom prst="rect">
            <a:avLst/>
          </a:prstGeom>
        </p:spPr>
        <p:txBody>
          <a:bodyPr vert="horz" wrap="square" lIns="0" tIns="101765" rIns="0" bIns="0" rtlCol="0">
            <a:spAutoFit/>
          </a:bodyPr>
          <a:lstStyle/>
          <a:p>
            <a:pPr marL="288925" marR="174625">
              <a:lnSpc>
                <a:spcPct val="102600"/>
              </a:lnSpc>
              <a:spcBef>
                <a:spcPts val="55"/>
              </a:spcBef>
            </a:pPr>
            <a:r>
              <a:rPr spc="65" dirty="0"/>
              <a:t>A</a:t>
            </a:r>
            <a:r>
              <a:rPr spc="20" dirty="0"/>
              <a:t> </a:t>
            </a:r>
            <a:r>
              <a:rPr spc="-30" dirty="0"/>
              <a:t>Problem</a:t>
            </a:r>
            <a:r>
              <a:rPr spc="25" dirty="0"/>
              <a:t> </a:t>
            </a:r>
            <a:r>
              <a:rPr spc="-30" dirty="0"/>
              <a:t>Analysis</a:t>
            </a:r>
            <a:r>
              <a:rPr spc="25" dirty="0"/>
              <a:t> </a:t>
            </a:r>
            <a:r>
              <a:rPr spc="-25" dirty="0"/>
              <a:t>Chart</a:t>
            </a:r>
            <a:r>
              <a:rPr spc="25" dirty="0"/>
              <a:t> </a:t>
            </a:r>
            <a:r>
              <a:rPr spc="10" dirty="0"/>
              <a:t>(PAC)</a:t>
            </a:r>
            <a:r>
              <a:rPr spc="25" dirty="0"/>
              <a:t> </a:t>
            </a:r>
            <a:r>
              <a:rPr spc="-35" dirty="0"/>
              <a:t>is</a:t>
            </a:r>
            <a:r>
              <a:rPr spc="25" dirty="0"/>
              <a:t> </a:t>
            </a:r>
            <a:r>
              <a:rPr spc="-55" dirty="0"/>
              <a:t>a</a:t>
            </a:r>
            <a:r>
              <a:rPr spc="20" dirty="0"/>
              <a:t> </a:t>
            </a:r>
            <a:r>
              <a:rPr spc="-10" dirty="0"/>
              <a:t>tool</a:t>
            </a:r>
            <a:r>
              <a:rPr spc="20" dirty="0"/>
              <a:t> </a:t>
            </a:r>
            <a:r>
              <a:rPr spc="-70" dirty="0"/>
              <a:t>used</a:t>
            </a:r>
            <a:r>
              <a:rPr spc="25" dirty="0"/>
              <a:t> </a:t>
            </a:r>
            <a:r>
              <a:rPr spc="-15" dirty="0"/>
              <a:t>to</a:t>
            </a:r>
            <a:r>
              <a:rPr spc="20" dirty="0"/>
              <a:t> </a:t>
            </a:r>
            <a:r>
              <a:rPr spc="-55" dirty="0"/>
              <a:t>break</a:t>
            </a:r>
            <a:r>
              <a:rPr spc="25" dirty="0"/>
              <a:t> </a:t>
            </a:r>
            <a:r>
              <a:rPr spc="-65" dirty="0"/>
              <a:t>down</a:t>
            </a:r>
            <a:r>
              <a:rPr spc="20" dirty="0"/>
              <a:t> </a:t>
            </a:r>
            <a:r>
              <a:rPr spc="-50" dirty="0"/>
              <a:t>and </a:t>
            </a:r>
            <a:r>
              <a:rPr spc="-330" dirty="0"/>
              <a:t> </a:t>
            </a:r>
            <a:r>
              <a:rPr spc="-45" dirty="0"/>
              <a:t>analyze</a:t>
            </a:r>
            <a:r>
              <a:rPr spc="15" dirty="0"/>
              <a:t> </a:t>
            </a:r>
            <a:r>
              <a:rPr spc="-55" dirty="0"/>
              <a:t>a</a:t>
            </a:r>
            <a:r>
              <a:rPr spc="20" dirty="0"/>
              <a:t> </a:t>
            </a:r>
            <a:r>
              <a:rPr spc="-50" dirty="0"/>
              <a:t>problem</a:t>
            </a:r>
            <a:r>
              <a:rPr spc="20" dirty="0"/>
              <a:t> </a:t>
            </a:r>
            <a:r>
              <a:rPr spc="-40" dirty="0"/>
              <a:t>systematically.</a:t>
            </a:r>
          </a:p>
          <a:p>
            <a:pPr marL="288925" marR="107950">
              <a:lnSpc>
                <a:spcPct val="102699"/>
              </a:lnSpc>
              <a:spcBef>
                <a:spcPts val="300"/>
              </a:spcBef>
            </a:pPr>
            <a:r>
              <a:rPr spc="-45" dirty="0">
                <a:solidFill>
                  <a:srgbClr val="C00000"/>
                </a:solidFill>
              </a:rPr>
              <a:t>It</a:t>
            </a:r>
            <a:r>
              <a:rPr spc="20" dirty="0">
                <a:solidFill>
                  <a:srgbClr val="C00000"/>
                </a:solidFill>
              </a:rPr>
              <a:t> </a:t>
            </a:r>
            <a:r>
              <a:rPr spc="-55" dirty="0">
                <a:solidFill>
                  <a:srgbClr val="C00000"/>
                </a:solidFill>
              </a:rPr>
              <a:t>helps</a:t>
            </a:r>
            <a:r>
              <a:rPr spc="20" dirty="0">
                <a:solidFill>
                  <a:srgbClr val="C00000"/>
                </a:solidFill>
              </a:rPr>
              <a:t> </a:t>
            </a:r>
            <a:r>
              <a:rPr spc="-25" dirty="0">
                <a:solidFill>
                  <a:srgbClr val="C00000"/>
                </a:solidFill>
              </a:rPr>
              <a:t>in</a:t>
            </a:r>
            <a:r>
              <a:rPr spc="20" dirty="0">
                <a:solidFill>
                  <a:srgbClr val="C00000"/>
                </a:solidFill>
              </a:rPr>
              <a:t> </a:t>
            </a:r>
            <a:r>
              <a:rPr spc="-40" dirty="0">
                <a:solidFill>
                  <a:srgbClr val="C00000"/>
                </a:solidFill>
              </a:rPr>
              <a:t>organizing</a:t>
            </a:r>
            <a:r>
              <a:rPr spc="25" dirty="0">
                <a:solidFill>
                  <a:srgbClr val="C00000"/>
                </a:solidFill>
              </a:rPr>
              <a:t> </a:t>
            </a:r>
            <a:r>
              <a:rPr spc="-40" dirty="0">
                <a:solidFill>
                  <a:srgbClr val="C00000"/>
                </a:solidFill>
              </a:rPr>
              <a:t>thoughts</a:t>
            </a:r>
            <a:r>
              <a:rPr spc="20" dirty="0">
                <a:solidFill>
                  <a:srgbClr val="C00000"/>
                </a:solidFill>
              </a:rPr>
              <a:t> </a:t>
            </a:r>
            <a:r>
              <a:rPr spc="-50" dirty="0">
                <a:solidFill>
                  <a:srgbClr val="C00000"/>
                </a:solidFill>
              </a:rPr>
              <a:t>and</a:t>
            </a:r>
            <a:r>
              <a:rPr spc="20" dirty="0">
                <a:solidFill>
                  <a:srgbClr val="C00000"/>
                </a:solidFill>
              </a:rPr>
              <a:t> </a:t>
            </a:r>
            <a:r>
              <a:rPr spc="-35" dirty="0">
                <a:solidFill>
                  <a:srgbClr val="C00000"/>
                </a:solidFill>
              </a:rPr>
              <a:t>data</a:t>
            </a:r>
            <a:r>
              <a:rPr spc="25" dirty="0">
                <a:solidFill>
                  <a:srgbClr val="C00000"/>
                </a:solidFill>
              </a:rPr>
              <a:t> </a:t>
            </a:r>
            <a:r>
              <a:rPr spc="-40" dirty="0">
                <a:solidFill>
                  <a:srgbClr val="C00000"/>
                </a:solidFill>
              </a:rPr>
              <a:t>related</a:t>
            </a:r>
            <a:r>
              <a:rPr spc="20" dirty="0">
                <a:solidFill>
                  <a:srgbClr val="C00000"/>
                </a:solidFill>
              </a:rPr>
              <a:t> </a:t>
            </a:r>
            <a:r>
              <a:rPr spc="-15" dirty="0">
                <a:solidFill>
                  <a:srgbClr val="C00000"/>
                </a:solidFill>
              </a:rPr>
              <a:t>to</a:t>
            </a:r>
            <a:r>
              <a:rPr spc="20" dirty="0">
                <a:solidFill>
                  <a:srgbClr val="C00000"/>
                </a:solidFill>
              </a:rPr>
              <a:t> </a:t>
            </a:r>
            <a:r>
              <a:rPr spc="-40" dirty="0">
                <a:solidFill>
                  <a:srgbClr val="C00000"/>
                </a:solidFill>
              </a:rPr>
              <a:t>the</a:t>
            </a:r>
            <a:r>
              <a:rPr spc="15" dirty="0">
                <a:solidFill>
                  <a:srgbClr val="C00000"/>
                </a:solidFill>
              </a:rPr>
              <a:t> </a:t>
            </a:r>
            <a:r>
              <a:rPr spc="-50" dirty="0">
                <a:solidFill>
                  <a:srgbClr val="C00000"/>
                </a:solidFill>
              </a:rPr>
              <a:t>problem</a:t>
            </a:r>
            <a:r>
              <a:rPr spc="25" dirty="0">
                <a:solidFill>
                  <a:srgbClr val="C00000"/>
                </a:solidFill>
              </a:rPr>
              <a:t> </a:t>
            </a:r>
            <a:r>
              <a:rPr spc="-25" dirty="0">
                <a:solidFill>
                  <a:srgbClr val="C00000"/>
                </a:solidFill>
              </a:rPr>
              <a:t>in</a:t>
            </a:r>
            <a:r>
              <a:rPr spc="20" dirty="0">
                <a:solidFill>
                  <a:srgbClr val="C00000"/>
                </a:solidFill>
              </a:rPr>
              <a:t> </a:t>
            </a:r>
            <a:r>
              <a:rPr spc="-55" dirty="0">
                <a:solidFill>
                  <a:srgbClr val="C00000"/>
                </a:solidFill>
              </a:rPr>
              <a:t>a </a:t>
            </a:r>
            <a:r>
              <a:rPr spc="-330" dirty="0">
                <a:solidFill>
                  <a:srgbClr val="C00000"/>
                </a:solidFill>
              </a:rPr>
              <a:t> </a:t>
            </a:r>
            <a:r>
              <a:rPr spc="-35" dirty="0">
                <a:solidFill>
                  <a:srgbClr val="C00000"/>
                </a:solidFill>
              </a:rPr>
              <a:t>structured</a:t>
            </a:r>
            <a:r>
              <a:rPr spc="10" dirty="0">
                <a:solidFill>
                  <a:srgbClr val="C00000"/>
                </a:solidFill>
              </a:rPr>
              <a:t> </a:t>
            </a:r>
            <a:r>
              <a:rPr spc="-35" dirty="0">
                <a:solidFill>
                  <a:srgbClr val="C00000"/>
                </a:solidFill>
              </a:rPr>
              <a:t>format.</a:t>
            </a:r>
          </a:p>
          <a:p>
            <a:pPr marL="288925" marR="5080">
              <a:lnSpc>
                <a:spcPct val="102600"/>
              </a:lnSpc>
              <a:spcBef>
                <a:spcPts val="300"/>
              </a:spcBef>
            </a:pPr>
            <a:r>
              <a:rPr spc="-20" dirty="0"/>
              <a:t>The</a:t>
            </a:r>
            <a:r>
              <a:rPr spc="20" dirty="0"/>
              <a:t> </a:t>
            </a:r>
            <a:r>
              <a:rPr spc="-45" dirty="0"/>
              <a:t>primary</a:t>
            </a:r>
            <a:r>
              <a:rPr spc="20" dirty="0"/>
              <a:t> </a:t>
            </a:r>
            <a:r>
              <a:rPr spc="-55" dirty="0"/>
              <a:t>purpose</a:t>
            </a:r>
            <a:r>
              <a:rPr spc="15" dirty="0"/>
              <a:t> </a:t>
            </a:r>
            <a:r>
              <a:rPr spc="-35" dirty="0"/>
              <a:t>of</a:t>
            </a:r>
            <a:r>
              <a:rPr spc="15" dirty="0"/>
              <a:t> </a:t>
            </a:r>
            <a:r>
              <a:rPr spc="-55" dirty="0"/>
              <a:t>a</a:t>
            </a:r>
            <a:r>
              <a:rPr spc="20" dirty="0"/>
              <a:t> PAC</a:t>
            </a:r>
            <a:r>
              <a:rPr spc="15" dirty="0"/>
              <a:t> </a:t>
            </a:r>
            <a:r>
              <a:rPr spc="-35" dirty="0"/>
              <a:t>is</a:t>
            </a:r>
            <a:r>
              <a:rPr spc="20" dirty="0"/>
              <a:t> </a:t>
            </a:r>
            <a:r>
              <a:rPr spc="-15" dirty="0"/>
              <a:t>to</a:t>
            </a:r>
            <a:r>
              <a:rPr spc="20" dirty="0"/>
              <a:t> </a:t>
            </a:r>
            <a:r>
              <a:rPr spc="-45" dirty="0"/>
              <a:t>gain</a:t>
            </a:r>
            <a:r>
              <a:rPr spc="20" dirty="0"/>
              <a:t> </a:t>
            </a:r>
            <a:r>
              <a:rPr spc="-55" dirty="0"/>
              <a:t>a</a:t>
            </a:r>
            <a:r>
              <a:rPr spc="25" dirty="0"/>
              <a:t> </a:t>
            </a:r>
            <a:r>
              <a:rPr spc="-45" dirty="0"/>
              <a:t>clear</a:t>
            </a:r>
            <a:r>
              <a:rPr spc="20" dirty="0"/>
              <a:t> </a:t>
            </a:r>
            <a:r>
              <a:rPr spc="-45" dirty="0"/>
              <a:t>understanding</a:t>
            </a:r>
            <a:r>
              <a:rPr spc="20" dirty="0"/>
              <a:t> </a:t>
            </a:r>
            <a:r>
              <a:rPr spc="-35" dirty="0"/>
              <a:t>of</a:t>
            </a:r>
            <a:r>
              <a:rPr spc="15" dirty="0"/>
              <a:t> </a:t>
            </a:r>
            <a:r>
              <a:rPr spc="-40" dirty="0"/>
              <a:t>the </a:t>
            </a:r>
            <a:r>
              <a:rPr spc="-330" dirty="0"/>
              <a:t> </a:t>
            </a:r>
            <a:r>
              <a:rPr spc="-50" dirty="0"/>
              <a:t>problem</a:t>
            </a:r>
            <a:r>
              <a:rPr spc="20" dirty="0"/>
              <a:t> </a:t>
            </a:r>
            <a:r>
              <a:rPr spc="-50" dirty="0"/>
              <a:t>and</a:t>
            </a:r>
            <a:r>
              <a:rPr spc="25" dirty="0"/>
              <a:t> </a:t>
            </a:r>
            <a:r>
              <a:rPr spc="-15" dirty="0"/>
              <a:t>its</a:t>
            </a:r>
            <a:r>
              <a:rPr spc="25" dirty="0"/>
              <a:t> </a:t>
            </a:r>
            <a:r>
              <a:rPr spc="-45" dirty="0"/>
              <a:t>components,</a:t>
            </a:r>
            <a:r>
              <a:rPr spc="15" dirty="0"/>
              <a:t> </a:t>
            </a:r>
            <a:r>
              <a:rPr spc="-40" dirty="0"/>
              <a:t>which</a:t>
            </a:r>
            <a:r>
              <a:rPr spc="25" dirty="0"/>
              <a:t> </a:t>
            </a:r>
            <a:r>
              <a:rPr spc="-35" dirty="0"/>
              <a:t>is</a:t>
            </a:r>
            <a:r>
              <a:rPr spc="25" dirty="0"/>
              <a:t> </a:t>
            </a:r>
            <a:r>
              <a:rPr spc="-25" dirty="0"/>
              <a:t>crucial</a:t>
            </a:r>
            <a:r>
              <a:rPr spc="20" dirty="0"/>
              <a:t> </a:t>
            </a:r>
            <a:r>
              <a:rPr spc="-45" dirty="0"/>
              <a:t>for</a:t>
            </a:r>
            <a:r>
              <a:rPr spc="25" dirty="0"/>
              <a:t> </a:t>
            </a:r>
            <a:r>
              <a:rPr spc="-50" dirty="0"/>
              <a:t>developing</a:t>
            </a:r>
            <a:r>
              <a:rPr spc="25" dirty="0"/>
              <a:t> </a:t>
            </a:r>
            <a:r>
              <a:rPr spc="-45" dirty="0"/>
              <a:t>effective </a:t>
            </a:r>
            <a:r>
              <a:rPr spc="-40" dirty="0"/>
              <a:t> </a:t>
            </a:r>
            <a:r>
              <a:rPr spc="-35" dirty="0"/>
              <a:t>solutions.</a:t>
            </a:r>
          </a:p>
        </p:txBody>
      </p:sp>
      <p:pic>
        <p:nvPicPr>
          <p:cNvPr id="5" name="object 5"/>
          <p:cNvPicPr/>
          <p:nvPr/>
        </p:nvPicPr>
        <p:blipFill>
          <a:blip r:embed="rId3" cstate="print"/>
          <a:stretch>
            <a:fillRect/>
          </a:stretch>
        </p:blipFill>
        <p:spPr>
          <a:xfrm>
            <a:off x="281089" y="1530947"/>
            <a:ext cx="65265" cy="65265"/>
          </a:xfrm>
          <a:prstGeom prst="rect">
            <a:avLst/>
          </a:prstGeom>
        </p:spPr>
      </p:pic>
      <p:pic>
        <p:nvPicPr>
          <p:cNvPr id="6" name="object 6"/>
          <p:cNvPicPr/>
          <p:nvPr/>
        </p:nvPicPr>
        <p:blipFill>
          <a:blip r:embed="rId4" cstate="print"/>
          <a:stretch>
            <a:fillRect/>
          </a:stretch>
        </p:blipFill>
        <p:spPr>
          <a:xfrm>
            <a:off x="281089" y="1913051"/>
            <a:ext cx="65265" cy="65265"/>
          </a:xfrm>
          <a:prstGeom prst="rect">
            <a:avLst/>
          </a:prstGeom>
        </p:spPr>
      </p:pic>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2" name="object 12"/>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28</a:t>
            </a:fld>
            <a:r>
              <a:rPr spc="-75" dirty="0"/>
              <a:t> </a:t>
            </a:r>
            <a:r>
              <a:rPr dirty="0"/>
              <a:t>/</a:t>
            </a:r>
            <a:r>
              <a:rPr spc="-75" dirty="0"/>
              <a:t> </a:t>
            </a:r>
            <a:r>
              <a:rPr dirty="0"/>
              <a:t>63</a:t>
            </a:r>
          </a:p>
        </p:txBody>
      </p:sp>
    </p:spTree>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538605" cy="244475"/>
          </a:xfrm>
          <a:prstGeom prst="rect">
            <a:avLst/>
          </a:prstGeom>
        </p:spPr>
        <p:txBody>
          <a:bodyPr vert="horz" wrap="square" lIns="0" tIns="17145" rIns="0" bIns="0" rtlCol="0">
            <a:spAutoFit/>
          </a:bodyPr>
          <a:lstStyle/>
          <a:p>
            <a:pPr marL="12700">
              <a:lnSpc>
                <a:spcPct val="100000"/>
              </a:lnSpc>
              <a:spcBef>
                <a:spcPts val="135"/>
              </a:spcBef>
            </a:pPr>
            <a:r>
              <a:rPr spc="-45" dirty="0"/>
              <a:t>Components</a:t>
            </a:r>
            <a:r>
              <a:rPr spc="-15" dirty="0"/>
              <a:t> </a:t>
            </a:r>
            <a:r>
              <a:rPr spc="-40" dirty="0"/>
              <a:t>of</a:t>
            </a:r>
            <a:r>
              <a:rPr spc="-15" dirty="0"/>
              <a:t> </a:t>
            </a:r>
            <a:r>
              <a:rPr spc="35" dirty="0"/>
              <a:t>PAC</a:t>
            </a:r>
          </a:p>
        </p:txBody>
      </p:sp>
      <p:pic>
        <p:nvPicPr>
          <p:cNvPr id="3" name="object 3"/>
          <p:cNvPicPr/>
          <p:nvPr/>
        </p:nvPicPr>
        <p:blipFill>
          <a:blip r:embed="rId2" cstate="print"/>
          <a:stretch>
            <a:fillRect/>
          </a:stretch>
        </p:blipFill>
        <p:spPr>
          <a:xfrm>
            <a:off x="281089" y="1122883"/>
            <a:ext cx="65265" cy="65265"/>
          </a:xfrm>
          <a:prstGeom prst="rect">
            <a:avLst/>
          </a:prstGeom>
        </p:spPr>
      </p:pic>
      <p:sp>
        <p:nvSpPr>
          <p:cNvPr id="4" name="object 4"/>
          <p:cNvSpPr txBox="1"/>
          <p:nvPr/>
        </p:nvSpPr>
        <p:spPr>
          <a:xfrm>
            <a:off x="402932" y="1039430"/>
            <a:ext cx="4022725" cy="1338580"/>
          </a:xfrm>
          <a:prstGeom prst="rect">
            <a:avLst/>
          </a:prstGeom>
        </p:spPr>
        <p:txBody>
          <a:bodyPr vert="horz" wrap="square" lIns="0" tIns="6985" rIns="0" bIns="0" rtlCol="0">
            <a:spAutoFit/>
          </a:bodyPr>
          <a:lstStyle/>
          <a:p>
            <a:pPr marL="12700" marR="5080">
              <a:lnSpc>
                <a:spcPct val="102600"/>
              </a:lnSpc>
              <a:spcBef>
                <a:spcPts val="55"/>
              </a:spcBef>
            </a:pPr>
            <a:r>
              <a:rPr sz="1100" b="1" spc="-55" dirty="0">
                <a:latin typeface="Arial"/>
                <a:cs typeface="Arial"/>
              </a:rPr>
              <a:t>Given</a:t>
            </a:r>
            <a:r>
              <a:rPr sz="1100" b="1" spc="100" dirty="0">
                <a:latin typeface="Arial"/>
                <a:cs typeface="Arial"/>
              </a:rPr>
              <a:t> </a:t>
            </a:r>
            <a:r>
              <a:rPr sz="1100" b="1" spc="-20" dirty="0">
                <a:latin typeface="Arial"/>
                <a:cs typeface="Arial"/>
              </a:rPr>
              <a:t>data</a:t>
            </a:r>
            <a:r>
              <a:rPr sz="1100" b="1" spc="55" dirty="0">
                <a:latin typeface="Arial"/>
                <a:cs typeface="Arial"/>
              </a:rPr>
              <a:t> </a:t>
            </a:r>
            <a:r>
              <a:rPr sz="1100" spc="-40" dirty="0">
                <a:latin typeface="Tahoma"/>
                <a:cs typeface="Tahoma"/>
              </a:rPr>
              <a:t>-</a:t>
            </a:r>
            <a:r>
              <a:rPr sz="1100" spc="20" dirty="0">
                <a:latin typeface="Tahoma"/>
                <a:cs typeface="Tahoma"/>
              </a:rPr>
              <a:t> </a:t>
            </a:r>
            <a:r>
              <a:rPr sz="1100" spc="25" dirty="0">
                <a:latin typeface="Tahoma"/>
                <a:cs typeface="Tahoma"/>
              </a:rPr>
              <a:t>All </a:t>
            </a:r>
            <a:r>
              <a:rPr sz="1100" spc="-40" dirty="0">
                <a:latin typeface="Tahoma"/>
                <a:cs typeface="Tahoma"/>
              </a:rPr>
              <a:t>the</a:t>
            </a:r>
            <a:r>
              <a:rPr sz="1100" spc="20" dirty="0">
                <a:latin typeface="Tahoma"/>
                <a:cs typeface="Tahoma"/>
              </a:rPr>
              <a:t> </a:t>
            </a:r>
            <a:r>
              <a:rPr sz="1100" spc="-35" dirty="0">
                <a:latin typeface="Tahoma"/>
                <a:cs typeface="Tahoma"/>
              </a:rPr>
              <a:t>information</a:t>
            </a:r>
            <a:r>
              <a:rPr sz="1100" spc="25" dirty="0">
                <a:latin typeface="Tahoma"/>
                <a:cs typeface="Tahoma"/>
              </a:rPr>
              <a:t> </a:t>
            </a:r>
            <a:r>
              <a:rPr sz="1100" spc="-50" dirty="0">
                <a:latin typeface="Tahoma"/>
                <a:cs typeface="Tahoma"/>
              </a:rPr>
              <a:t>provided</a:t>
            </a:r>
            <a:r>
              <a:rPr sz="1100" spc="25" dirty="0">
                <a:latin typeface="Tahoma"/>
                <a:cs typeface="Tahoma"/>
              </a:rPr>
              <a:t> </a:t>
            </a:r>
            <a:r>
              <a:rPr sz="1100" spc="-25" dirty="0">
                <a:latin typeface="Tahoma"/>
                <a:cs typeface="Tahoma"/>
              </a:rPr>
              <a:t>in</a:t>
            </a:r>
            <a:r>
              <a:rPr sz="1100" spc="25" dirty="0">
                <a:latin typeface="Tahoma"/>
                <a:cs typeface="Tahoma"/>
              </a:rPr>
              <a:t> </a:t>
            </a:r>
            <a:r>
              <a:rPr sz="1100" spc="-40" dirty="0">
                <a:latin typeface="Tahoma"/>
                <a:cs typeface="Tahoma"/>
              </a:rPr>
              <a:t>the</a:t>
            </a:r>
            <a:r>
              <a:rPr sz="1100" spc="25" dirty="0">
                <a:latin typeface="Tahoma"/>
                <a:cs typeface="Tahoma"/>
              </a:rPr>
              <a:t> </a:t>
            </a:r>
            <a:r>
              <a:rPr sz="1100" spc="-50" dirty="0">
                <a:latin typeface="Tahoma"/>
                <a:cs typeface="Tahoma"/>
              </a:rPr>
              <a:t>problem</a:t>
            </a:r>
            <a:r>
              <a:rPr sz="1100" spc="25" dirty="0">
                <a:latin typeface="Tahoma"/>
                <a:cs typeface="Tahoma"/>
              </a:rPr>
              <a:t> </a:t>
            </a:r>
            <a:r>
              <a:rPr sz="1100" spc="-40" dirty="0">
                <a:latin typeface="Tahoma"/>
                <a:cs typeface="Tahoma"/>
              </a:rPr>
              <a:t>statement, </a:t>
            </a:r>
            <a:r>
              <a:rPr sz="1100" spc="-330" dirty="0">
                <a:latin typeface="Tahoma"/>
                <a:cs typeface="Tahoma"/>
              </a:rPr>
              <a:t> </a:t>
            </a:r>
            <a:r>
              <a:rPr sz="1100" spc="-30" dirty="0">
                <a:latin typeface="Tahoma"/>
                <a:cs typeface="Tahoma"/>
              </a:rPr>
              <a:t>including</a:t>
            </a:r>
            <a:r>
              <a:rPr sz="1100" spc="15" dirty="0">
                <a:latin typeface="Tahoma"/>
                <a:cs typeface="Tahoma"/>
              </a:rPr>
              <a:t> </a:t>
            </a:r>
            <a:r>
              <a:rPr sz="1100" spc="-40" dirty="0">
                <a:latin typeface="Tahoma"/>
                <a:cs typeface="Tahoma"/>
              </a:rPr>
              <a:t>constants</a:t>
            </a:r>
            <a:r>
              <a:rPr sz="1100" spc="20" dirty="0">
                <a:latin typeface="Tahoma"/>
                <a:cs typeface="Tahoma"/>
              </a:rPr>
              <a:t> </a:t>
            </a:r>
            <a:r>
              <a:rPr sz="1100" spc="-50" dirty="0">
                <a:latin typeface="Tahoma"/>
                <a:cs typeface="Tahoma"/>
              </a:rPr>
              <a:t>and</a:t>
            </a:r>
            <a:r>
              <a:rPr sz="1100" spc="20" dirty="0">
                <a:latin typeface="Tahoma"/>
                <a:cs typeface="Tahoma"/>
              </a:rPr>
              <a:t> </a:t>
            </a:r>
            <a:r>
              <a:rPr sz="1100" spc="-50" dirty="0">
                <a:latin typeface="Tahoma"/>
                <a:cs typeface="Tahoma"/>
              </a:rPr>
              <a:t>variables</a:t>
            </a:r>
            <a:endParaRPr sz="1100">
              <a:latin typeface="Tahoma"/>
              <a:cs typeface="Tahoma"/>
            </a:endParaRPr>
          </a:p>
          <a:p>
            <a:pPr marL="12700">
              <a:lnSpc>
                <a:spcPct val="100000"/>
              </a:lnSpc>
              <a:spcBef>
                <a:spcPts val="335"/>
              </a:spcBef>
            </a:pPr>
            <a:r>
              <a:rPr sz="1100" b="1" spc="-50" dirty="0">
                <a:latin typeface="Arial"/>
                <a:cs typeface="Arial"/>
              </a:rPr>
              <a:t>Required</a:t>
            </a:r>
            <a:r>
              <a:rPr sz="1100" b="1" spc="95" dirty="0">
                <a:latin typeface="Arial"/>
                <a:cs typeface="Arial"/>
              </a:rPr>
              <a:t> </a:t>
            </a:r>
            <a:r>
              <a:rPr sz="1100" b="1" spc="-60" dirty="0">
                <a:latin typeface="Arial"/>
                <a:cs typeface="Arial"/>
              </a:rPr>
              <a:t>Results</a:t>
            </a:r>
            <a:r>
              <a:rPr sz="1100" b="1" spc="50" dirty="0">
                <a:latin typeface="Arial"/>
                <a:cs typeface="Arial"/>
              </a:rPr>
              <a:t> </a:t>
            </a:r>
            <a:r>
              <a:rPr sz="1100" spc="-40" dirty="0">
                <a:latin typeface="Tahoma"/>
                <a:cs typeface="Tahoma"/>
              </a:rPr>
              <a:t>-</a:t>
            </a:r>
            <a:r>
              <a:rPr sz="1100" spc="15" dirty="0">
                <a:latin typeface="Tahoma"/>
                <a:cs typeface="Tahoma"/>
              </a:rPr>
              <a:t> </a:t>
            </a:r>
            <a:r>
              <a:rPr sz="1100" spc="-45" dirty="0">
                <a:latin typeface="Tahoma"/>
                <a:cs typeface="Tahoma"/>
              </a:rPr>
              <a:t>Desired</a:t>
            </a:r>
            <a:r>
              <a:rPr sz="1100" spc="20" dirty="0">
                <a:latin typeface="Tahoma"/>
                <a:cs typeface="Tahoma"/>
              </a:rPr>
              <a:t> </a:t>
            </a:r>
            <a:r>
              <a:rPr sz="1100" spc="-25" dirty="0">
                <a:latin typeface="Tahoma"/>
                <a:cs typeface="Tahoma"/>
              </a:rPr>
              <a:t>output</a:t>
            </a:r>
            <a:r>
              <a:rPr sz="1100" spc="15" dirty="0">
                <a:latin typeface="Tahoma"/>
                <a:cs typeface="Tahoma"/>
              </a:rPr>
              <a:t> </a:t>
            </a:r>
            <a:r>
              <a:rPr sz="1100" spc="-60" dirty="0">
                <a:latin typeface="Tahoma"/>
                <a:cs typeface="Tahoma"/>
              </a:rPr>
              <a:t>or</a:t>
            </a:r>
            <a:r>
              <a:rPr sz="1100" spc="25" dirty="0">
                <a:latin typeface="Tahoma"/>
                <a:cs typeface="Tahoma"/>
              </a:rPr>
              <a:t> </a:t>
            </a:r>
            <a:r>
              <a:rPr sz="1100" spc="-30" dirty="0">
                <a:latin typeface="Tahoma"/>
                <a:cs typeface="Tahoma"/>
              </a:rPr>
              <a:t>solution</a:t>
            </a:r>
            <a:endParaRPr sz="1100">
              <a:latin typeface="Tahoma"/>
              <a:cs typeface="Tahoma"/>
            </a:endParaRPr>
          </a:p>
          <a:p>
            <a:pPr marL="12700" marR="267970">
              <a:lnSpc>
                <a:spcPct val="102600"/>
              </a:lnSpc>
              <a:spcBef>
                <a:spcPts val="300"/>
              </a:spcBef>
            </a:pPr>
            <a:r>
              <a:rPr sz="1100" b="1" spc="-65" dirty="0">
                <a:latin typeface="Arial"/>
                <a:cs typeface="Arial"/>
              </a:rPr>
              <a:t>Processing</a:t>
            </a:r>
            <a:r>
              <a:rPr sz="1100" b="1" spc="90" dirty="0">
                <a:latin typeface="Arial"/>
                <a:cs typeface="Arial"/>
              </a:rPr>
              <a:t> </a:t>
            </a:r>
            <a:r>
              <a:rPr sz="1100" b="1" spc="-50" dirty="0">
                <a:latin typeface="Arial"/>
                <a:cs typeface="Arial"/>
              </a:rPr>
              <a:t>Required</a:t>
            </a:r>
            <a:r>
              <a:rPr sz="1100" b="1" spc="55" dirty="0">
                <a:latin typeface="Arial"/>
                <a:cs typeface="Arial"/>
              </a:rPr>
              <a:t> </a:t>
            </a:r>
            <a:r>
              <a:rPr sz="1100" spc="-40" dirty="0">
                <a:latin typeface="Tahoma"/>
                <a:cs typeface="Tahoma"/>
              </a:rPr>
              <a:t>-</a:t>
            </a:r>
            <a:r>
              <a:rPr sz="1100" spc="20" dirty="0">
                <a:latin typeface="Tahoma"/>
                <a:cs typeface="Tahoma"/>
              </a:rPr>
              <a:t> </a:t>
            </a:r>
            <a:r>
              <a:rPr sz="1100" spc="-55" dirty="0">
                <a:latin typeface="Tahoma"/>
                <a:cs typeface="Tahoma"/>
              </a:rPr>
              <a:t>Necessary</a:t>
            </a:r>
            <a:r>
              <a:rPr sz="1100" spc="25" dirty="0">
                <a:latin typeface="Tahoma"/>
                <a:cs typeface="Tahoma"/>
              </a:rPr>
              <a:t> </a:t>
            </a:r>
            <a:r>
              <a:rPr sz="1100" spc="-30" dirty="0">
                <a:latin typeface="Tahoma"/>
                <a:cs typeface="Tahoma"/>
              </a:rPr>
              <a:t>calculations,</a:t>
            </a:r>
            <a:r>
              <a:rPr sz="1100" spc="20" dirty="0">
                <a:latin typeface="Tahoma"/>
                <a:cs typeface="Tahoma"/>
              </a:rPr>
              <a:t> </a:t>
            </a:r>
            <a:r>
              <a:rPr sz="1100" spc="-45" dirty="0">
                <a:latin typeface="Tahoma"/>
                <a:cs typeface="Tahoma"/>
              </a:rPr>
              <a:t>equations,</a:t>
            </a:r>
            <a:r>
              <a:rPr sz="1100" spc="25" dirty="0">
                <a:latin typeface="Tahoma"/>
                <a:cs typeface="Tahoma"/>
              </a:rPr>
              <a:t> </a:t>
            </a:r>
            <a:r>
              <a:rPr sz="1100" spc="-50" dirty="0">
                <a:latin typeface="Tahoma"/>
                <a:cs typeface="Tahoma"/>
              </a:rPr>
              <a:t>and </a:t>
            </a:r>
            <a:r>
              <a:rPr sz="1100" spc="-45" dirty="0">
                <a:latin typeface="Tahoma"/>
                <a:cs typeface="Tahoma"/>
              </a:rPr>
              <a:t> </a:t>
            </a:r>
            <a:r>
              <a:rPr sz="1100" spc="-60" dirty="0">
                <a:latin typeface="Tahoma"/>
                <a:cs typeface="Tahoma"/>
              </a:rPr>
              <a:t>expressions</a:t>
            </a:r>
            <a:r>
              <a:rPr sz="1100" spc="20" dirty="0">
                <a:latin typeface="Tahoma"/>
                <a:cs typeface="Tahoma"/>
              </a:rPr>
              <a:t> </a:t>
            </a:r>
            <a:r>
              <a:rPr sz="1100" spc="-75" dirty="0">
                <a:latin typeface="Tahoma"/>
                <a:cs typeface="Tahoma"/>
              </a:rPr>
              <a:t>needed</a:t>
            </a:r>
            <a:r>
              <a:rPr sz="1100" spc="25" dirty="0">
                <a:latin typeface="Tahoma"/>
                <a:cs typeface="Tahoma"/>
              </a:rPr>
              <a:t> </a:t>
            </a:r>
            <a:r>
              <a:rPr sz="1100" spc="-15" dirty="0">
                <a:latin typeface="Tahoma"/>
                <a:cs typeface="Tahoma"/>
              </a:rPr>
              <a:t>to</a:t>
            </a:r>
            <a:r>
              <a:rPr sz="1100" spc="20" dirty="0">
                <a:latin typeface="Tahoma"/>
                <a:cs typeface="Tahoma"/>
              </a:rPr>
              <a:t> </a:t>
            </a:r>
            <a:r>
              <a:rPr sz="1100" spc="-45" dirty="0">
                <a:latin typeface="Tahoma"/>
                <a:cs typeface="Tahoma"/>
              </a:rPr>
              <a:t>transform</a:t>
            </a:r>
            <a:r>
              <a:rPr sz="1100" spc="25" dirty="0">
                <a:latin typeface="Tahoma"/>
                <a:cs typeface="Tahoma"/>
              </a:rPr>
              <a:t> </a:t>
            </a:r>
            <a:r>
              <a:rPr sz="1100" spc="-40" dirty="0">
                <a:latin typeface="Tahoma"/>
                <a:cs typeface="Tahoma"/>
              </a:rPr>
              <a:t>the</a:t>
            </a:r>
            <a:r>
              <a:rPr sz="1100" spc="20" dirty="0">
                <a:latin typeface="Tahoma"/>
                <a:cs typeface="Tahoma"/>
              </a:rPr>
              <a:t> </a:t>
            </a:r>
            <a:r>
              <a:rPr sz="1100" spc="-50" dirty="0">
                <a:latin typeface="Tahoma"/>
                <a:cs typeface="Tahoma"/>
              </a:rPr>
              <a:t>given</a:t>
            </a:r>
            <a:r>
              <a:rPr sz="1100" spc="25" dirty="0">
                <a:latin typeface="Tahoma"/>
                <a:cs typeface="Tahoma"/>
              </a:rPr>
              <a:t> </a:t>
            </a:r>
            <a:r>
              <a:rPr sz="1100" spc="-35" dirty="0">
                <a:latin typeface="Tahoma"/>
                <a:cs typeface="Tahoma"/>
              </a:rPr>
              <a:t>data</a:t>
            </a:r>
            <a:r>
              <a:rPr sz="1100" spc="25" dirty="0">
                <a:latin typeface="Tahoma"/>
                <a:cs typeface="Tahoma"/>
              </a:rPr>
              <a:t> </a:t>
            </a:r>
            <a:r>
              <a:rPr sz="1100" spc="-20" dirty="0">
                <a:latin typeface="Tahoma"/>
                <a:cs typeface="Tahoma"/>
              </a:rPr>
              <a:t>into</a:t>
            </a:r>
            <a:r>
              <a:rPr sz="1100" spc="25" dirty="0">
                <a:latin typeface="Tahoma"/>
                <a:cs typeface="Tahoma"/>
              </a:rPr>
              <a:t> </a:t>
            </a:r>
            <a:r>
              <a:rPr sz="1100" spc="-40" dirty="0">
                <a:latin typeface="Tahoma"/>
                <a:cs typeface="Tahoma"/>
              </a:rPr>
              <a:t>the</a:t>
            </a:r>
            <a:r>
              <a:rPr sz="1100" spc="15" dirty="0">
                <a:latin typeface="Tahoma"/>
                <a:cs typeface="Tahoma"/>
              </a:rPr>
              <a:t> </a:t>
            </a:r>
            <a:r>
              <a:rPr sz="1100" spc="-50" dirty="0">
                <a:latin typeface="Tahoma"/>
                <a:cs typeface="Tahoma"/>
              </a:rPr>
              <a:t>required </a:t>
            </a:r>
            <a:r>
              <a:rPr sz="1100" spc="-325" dirty="0">
                <a:latin typeface="Tahoma"/>
                <a:cs typeface="Tahoma"/>
              </a:rPr>
              <a:t> </a:t>
            </a:r>
            <a:r>
              <a:rPr sz="1100" spc="-45" dirty="0">
                <a:latin typeface="Tahoma"/>
                <a:cs typeface="Tahoma"/>
              </a:rPr>
              <a:t>results</a:t>
            </a:r>
            <a:endParaRPr sz="1100">
              <a:latin typeface="Tahoma"/>
              <a:cs typeface="Tahoma"/>
            </a:endParaRPr>
          </a:p>
          <a:p>
            <a:pPr marL="12700">
              <a:lnSpc>
                <a:spcPct val="100000"/>
              </a:lnSpc>
              <a:spcBef>
                <a:spcPts val="330"/>
              </a:spcBef>
            </a:pPr>
            <a:r>
              <a:rPr sz="1100" b="1" spc="-40" dirty="0">
                <a:latin typeface="Arial"/>
                <a:cs typeface="Arial"/>
              </a:rPr>
              <a:t>Solution</a:t>
            </a:r>
            <a:r>
              <a:rPr sz="1100" b="1" spc="85" dirty="0">
                <a:latin typeface="Arial"/>
                <a:cs typeface="Arial"/>
              </a:rPr>
              <a:t> </a:t>
            </a:r>
            <a:r>
              <a:rPr sz="1100" b="1" spc="-30" dirty="0">
                <a:latin typeface="Arial"/>
                <a:cs typeface="Arial"/>
              </a:rPr>
              <a:t>Alternatives</a:t>
            </a:r>
            <a:r>
              <a:rPr sz="1100" b="1" spc="50" dirty="0">
                <a:latin typeface="Arial"/>
                <a:cs typeface="Arial"/>
              </a:rPr>
              <a:t> </a:t>
            </a:r>
            <a:r>
              <a:rPr sz="1100" spc="-40" dirty="0">
                <a:latin typeface="Tahoma"/>
                <a:cs typeface="Tahoma"/>
              </a:rPr>
              <a:t>-</a:t>
            </a:r>
            <a:r>
              <a:rPr sz="1100" spc="15" dirty="0">
                <a:latin typeface="Tahoma"/>
                <a:cs typeface="Tahoma"/>
              </a:rPr>
              <a:t> </a:t>
            </a:r>
            <a:r>
              <a:rPr sz="1100" spc="-15" dirty="0">
                <a:latin typeface="Tahoma"/>
                <a:cs typeface="Tahoma"/>
              </a:rPr>
              <a:t>Potential</a:t>
            </a:r>
            <a:r>
              <a:rPr sz="1100" spc="10" dirty="0">
                <a:latin typeface="Tahoma"/>
                <a:cs typeface="Tahoma"/>
              </a:rPr>
              <a:t> </a:t>
            </a:r>
            <a:r>
              <a:rPr sz="1100" spc="-55" dirty="0">
                <a:latin typeface="Tahoma"/>
                <a:cs typeface="Tahoma"/>
              </a:rPr>
              <a:t>approaches</a:t>
            </a:r>
            <a:r>
              <a:rPr sz="1100" spc="20" dirty="0">
                <a:latin typeface="Tahoma"/>
                <a:cs typeface="Tahoma"/>
              </a:rPr>
              <a:t> </a:t>
            </a:r>
            <a:r>
              <a:rPr sz="1100" spc="-55" dirty="0">
                <a:latin typeface="Tahoma"/>
                <a:cs typeface="Tahoma"/>
              </a:rPr>
              <a:t>or</a:t>
            </a:r>
            <a:r>
              <a:rPr sz="1100" spc="15" dirty="0">
                <a:latin typeface="Tahoma"/>
                <a:cs typeface="Tahoma"/>
              </a:rPr>
              <a:t> </a:t>
            </a:r>
            <a:r>
              <a:rPr sz="1100" spc="-40" dirty="0">
                <a:latin typeface="Tahoma"/>
                <a:cs typeface="Tahoma"/>
              </a:rPr>
              <a:t>algorithms</a:t>
            </a:r>
            <a:endParaRPr sz="1100">
              <a:latin typeface="Tahoma"/>
              <a:cs typeface="Tahoma"/>
            </a:endParaRPr>
          </a:p>
        </p:txBody>
      </p:sp>
      <p:pic>
        <p:nvPicPr>
          <p:cNvPr id="5" name="object 5"/>
          <p:cNvPicPr/>
          <p:nvPr/>
        </p:nvPicPr>
        <p:blipFill>
          <a:blip r:embed="rId3" cstate="print"/>
          <a:stretch>
            <a:fillRect/>
          </a:stretch>
        </p:blipFill>
        <p:spPr>
          <a:xfrm>
            <a:off x="281089" y="1504988"/>
            <a:ext cx="65265" cy="65265"/>
          </a:xfrm>
          <a:prstGeom prst="rect">
            <a:avLst/>
          </a:prstGeom>
        </p:spPr>
      </p:pic>
      <p:pic>
        <p:nvPicPr>
          <p:cNvPr id="6" name="object 6"/>
          <p:cNvPicPr/>
          <p:nvPr/>
        </p:nvPicPr>
        <p:blipFill>
          <a:blip r:embed="rId2" cstate="print"/>
          <a:stretch>
            <a:fillRect/>
          </a:stretch>
        </p:blipFill>
        <p:spPr>
          <a:xfrm>
            <a:off x="281089" y="1715020"/>
            <a:ext cx="65265" cy="65265"/>
          </a:xfrm>
          <a:prstGeom prst="rect">
            <a:avLst/>
          </a:prstGeom>
        </p:spPr>
      </p:pic>
      <p:pic>
        <p:nvPicPr>
          <p:cNvPr id="7" name="object 7"/>
          <p:cNvPicPr/>
          <p:nvPr/>
        </p:nvPicPr>
        <p:blipFill>
          <a:blip r:embed="rId2" cstate="print"/>
          <a:stretch>
            <a:fillRect/>
          </a:stretch>
        </p:blipFill>
        <p:spPr>
          <a:xfrm>
            <a:off x="281089" y="2269210"/>
            <a:ext cx="65265" cy="65265"/>
          </a:xfrm>
          <a:prstGeom prst="rect">
            <a:avLst/>
          </a:prstGeom>
        </p:spPr>
      </p:pic>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3" name="object 13"/>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29</a:t>
            </a:fld>
            <a:r>
              <a:rPr spc="-75" dirty="0"/>
              <a:t> </a:t>
            </a:r>
            <a:r>
              <a:rPr dirty="0"/>
              <a:t>/</a:t>
            </a:r>
            <a:r>
              <a:rPr spc="-75" dirty="0"/>
              <a:t> </a:t>
            </a:r>
            <a:r>
              <a:rPr dirty="0"/>
              <a:t>63</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2223135" cy="244475"/>
          </a:xfrm>
          <a:prstGeom prst="rect">
            <a:avLst/>
          </a:prstGeom>
        </p:spPr>
        <p:txBody>
          <a:bodyPr vert="horz" wrap="square" lIns="0" tIns="17145" rIns="0" bIns="0" rtlCol="0">
            <a:spAutoFit/>
          </a:bodyPr>
          <a:lstStyle/>
          <a:p>
            <a:pPr marL="12700">
              <a:lnSpc>
                <a:spcPct val="100000"/>
              </a:lnSpc>
              <a:spcBef>
                <a:spcPts val="135"/>
              </a:spcBef>
            </a:pPr>
            <a:r>
              <a:rPr sz="1400" spc="-50" dirty="0">
                <a:solidFill>
                  <a:srgbClr val="FFFFFF"/>
                </a:solidFill>
                <a:latin typeface="Tahoma"/>
                <a:cs typeface="Tahoma"/>
              </a:rPr>
              <a:t>How</a:t>
            </a:r>
            <a:r>
              <a:rPr sz="1400" spc="15" dirty="0">
                <a:solidFill>
                  <a:srgbClr val="FFFFFF"/>
                </a:solidFill>
                <a:latin typeface="Tahoma"/>
                <a:cs typeface="Tahoma"/>
              </a:rPr>
              <a:t> </a:t>
            </a:r>
            <a:r>
              <a:rPr sz="1400" spc="-50" dirty="0">
                <a:solidFill>
                  <a:srgbClr val="FFFFFF"/>
                </a:solidFill>
                <a:latin typeface="Tahoma"/>
                <a:cs typeface="Tahoma"/>
              </a:rPr>
              <a:t>our</a:t>
            </a:r>
            <a:r>
              <a:rPr sz="1400" spc="15" dirty="0">
                <a:solidFill>
                  <a:srgbClr val="FFFFFF"/>
                </a:solidFill>
                <a:latin typeface="Tahoma"/>
                <a:cs typeface="Tahoma"/>
              </a:rPr>
              <a:t> </a:t>
            </a:r>
            <a:r>
              <a:rPr sz="1400" spc="-50" dirty="0">
                <a:solidFill>
                  <a:srgbClr val="FFFFFF"/>
                </a:solidFill>
                <a:latin typeface="Tahoma"/>
                <a:cs typeface="Tahoma"/>
              </a:rPr>
              <a:t>syllabus</a:t>
            </a:r>
            <a:r>
              <a:rPr sz="1400" spc="15" dirty="0">
                <a:solidFill>
                  <a:srgbClr val="FFFFFF"/>
                </a:solidFill>
                <a:latin typeface="Tahoma"/>
                <a:cs typeface="Tahoma"/>
              </a:rPr>
              <a:t> </a:t>
            </a:r>
            <a:r>
              <a:rPr sz="1400" spc="-85" dirty="0">
                <a:solidFill>
                  <a:srgbClr val="FFFFFF"/>
                </a:solidFill>
                <a:latin typeface="Tahoma"/>
                <a:cs typeface="Tahoma"/>
              </a:rPr>
              <a:t>are</a:t>
            </a:r>
            <a:r>
              <a:rPr sz="1400" spc="15" dirty="0">
                <a:solidFill>
                  <a:srgbClr val="FFFFFF"/>
                </a:solidFill>
                <a:latin typeface="Tahoma"/>
                <a:cs typeface="Tahoma"/>
              </a:rPr>
              <a:t> </a:t>
            </a:r>
            <a:r>
              <a:rPr sz="1400" spc="-50" dirty="0">
                <a:solidFill>
                  <a:srgbClr val="FFFFFF"/>
                </a:solidFill>
                <a:latin typeface="Tahoma"/>
                <a:cs typeface="Tahoma"/>
              </a:rPr>
              <a:t>framed?</a:t>
            </a:r>
            <a:endParaRPr sz="1400">
              <a:latin typeface="Tahoma"/>
              <a:cs typeface="Tahoma"/>
            </a:endParaRPr>
          </a:p>
        </p:txBody>
      </p:sp>
      <p:pic>
        <p:nvPicPr>
          <p:cNvPr id="3" name="object 3"/>
          <p:cNvPicPr/>
          <p:nvPr/>
        </p:nvPicPr>
        <p:blipFill>
          <a:blip r:embed="rId2" cstate="print"/>
          <a:stretch>
            <a:fillRect/>
          </a:stretch>
        </p:blipFill>
        <p:spPr>
          <a:xfrm>
            <a:off x="281089" y="1494320"/>
            <a:ext cx="65265" cy="65265"/>
          </a:xfrm>
          <a:prstGeom prst="rect">
            <a:avLst/>
          </a:prstGeom>
        </p:spPr>
      </p:pic>
      <p:sp>
        <p:nvSpPr>
          <p:cNvPr id="4" name="object 4"/>
          <p:cNvSpPr txBox="1"/>
          <p:nvPr/>
        </p:nvSpPr>
        <p:spPr>
          <a:xfrm>
            <a:off x="402932" y="1367089"/>
            <a:ext cx="3326129" cy="445770"/>
          </a:xfrm>
          <a:prstGeom prst="rect">
            <a:avLst/>
          </a:prstGeom>
        </p:spPr>
        <p:txBody>
          <a:bodyPr vert="horz" wrap="square" lIns="0" tIns="55244" rIns="0" bIns="0" rtlCol="0">
            <a:spAutoFit/>
          </a:bodyPr>
          <a:lstStyle/>
          <a:p>
            <a:pPr marL="12700">
              <a:lnSpc>
                <a:spcPct val="100000"/>
              </a:lnSpc>
              <a:spcBef>
                <a:spcPts val="434"/>
              </a:spcBef>
            </a:pPr>
            <a:r>
              <a:rPr sz="1100" spc="-30" dirty="0">
                <a:latin typeface="Tahoma"/>
                <a:cs typeface="Tahoma"/>
              </a:rPr>
              <a:t>Pre-Programming</a:t>
            </a:r>
            <a:r>
              <a:rPr sz="1100" spc="10" dirty="0">
                <a:latin typeface="Tahoma"/>
                <a:cs typeface="Tahoma"/>
              </a:rPr>
              <a:t> </a:t>
            </a:r>
            <a:r>
              <a:rPr sz="1100" spc="-40" dirty="0">
                <a:latin typeface="Tahoma"/>
                <a:cs typeface="Tahoma"/>
              </a:rPr>
              <a:t>Phase</a:t>
            </a:r>
            <a:r>
              <a:rPr sz="1100" spc="15" dirty="0">
                <a:latin typeface="Tahoma"/>
                <a:cs typeface="Tahoma"/>
              </a:rPr>
              <a:t> </a:t>
            </a:r>
            <a:r>
              <a:rPr sz="1100" spc="-15" dirty="0">
                <a:latin typeface="Tahoma"/>
                <a:cs typeface="Tahoma"/>
              </a:rPr>
              <a:t>(Module</a:t>
            </a:r>
            <a:r>
              <a:rPr sz="1100" spc="10" dirty="0">
                <a:latin typeface="Tahoma"/>
                <a:cs typeface="Tahoma"/>
              </a:rPr>
              <a:t> </a:t>
            </a:r>
            <a:r>
              <a:rPr sz="1100" spc="-30" dirty="0">
                <a:latin typeface="Tahoma"/>
                <a:cs typeface="Tahoma"/>
              </a:rPr>
              <a:t>1)</a:t>
            </a:r>
            <a:endParaRPr sz="1100" dirty="0">
              <a:latin typeface="Tahoma"/>
              <a:cs typeface="Tahoma"/>
            </a:endParaRPr>
          </a:p>
          <a:p>
            <a:pPr marL="12700">
              <a:lnSpc>
                <a:spcPct val="100000"/>
              </a:lnSpc>
              <a:spcBef>
                <a:spcPts val="334"/>
              </a:spcBef>
            </a:pPr>
            <a:r>
              <a:rPr sz="1100" spc="-25" dirty="0">
                <a:latin typeface="Tahoma"/>
                <a:cs typeface="Tahoma"/>
              </a:rPr>
              <a:t>Coding</a:t>
            </a:r>
            <a:r>
              <a:rPr sz="1100" spc="15" dirty="0">
                <a:latin typeface="Tahoma"/>
                <a:cs typeface="Tahoma"/>
              </a:rPr>
              <a:t> </a:t>
            </a:r>
            <a:r>
              <a:rPr sz="1100" spc="-40" dirty="0">
                <a:latin typeface="Tahoma"/>
                <a:cs typeface="Tahoma"/>
              </a:rPr>
              <a:t>Phase</a:t>
            </a:r>
            <a:r>
              <a:rPr sz="1100" spc="20" dirty="0">
                <a:latin typeface="Tahoma"/>
                <a:cs typeface="Tahoma"/>
              </a:rPr>
              <a:t> </a:t>
            </a:r>
            <a:r>
              <a:rPr sz="1100" spc="-15" dirty="0">
                <a:latin typeface="Tahoma"/>
                <a:cs typeface="Tahoma"/>
              </a:rPr>
              <a:t>(Module</a:t>
            </a:r>
            <a:r>
              <a:rPr sz="1100" spc="20" dirty="0">
                <a:latin typeface="Tahoma"/>
                <a:cs typeface="Tahoma"/>
              </a:rPr>
              <a:t> </a:t>
            </a:r>
            <a:r>
              <a:rPr sz="1100" spc="-55" dirty="0">
                <a:latin typeface="Tahoma"/>
                <a:cs typeface="Tahoma"/>
              </a:rPr>
              <a:t>2</a:t>
            </a:r>
            <a:r>
              <a:rPr sz="1100" spc="20" dirty="0">
                <a:latin typeface="Tahoma"/>
                <a:cs typeface="Tahoma"/>
              </a:rPr>
              <a:t> </a:t>
            </a:r>
            <a:r>
              <a:rPr sz="1100" spc="-40" dirty="0">
                <a:latin typeface="Tahoma"/>
                <a:cs typeface="Tahoma"/>
              </a:rPr>
              <a:t>-</a:t>
            </a:r>
            <a:r>
              <a:rPr sz="1100" spc="15" dirty="0">
                <a:latin typeface="Tahoma"/>
                <a:cs typeface="Tahoma"/>
              </a:rPr>
              <a:t> </a:t>
            </a:r>
            <a:r>
              <a:rPr sz="1100" spc="-20" dirty="0">
                <a:latin typeface="Tahoma"/>
                <a:cs typeface="Tahoma"/>
              </a:rPr>
              <a:t>Module</a:t>
            </a:r>
            <a:r>
              <a:rPr sz="1100" spc="20" dirty="0">
                <a:latin typeface="Tahoma"/>
                <a:cs typeface="Tahoma"/>
              </a:rPr>
              <a:t> </a:t>
            </a:r>
            <a:r>
              <a:rPr sz="1100" spc="-30" dirty="0">
                <a:latin typeface="Tahoma"/>
                <a:cs typeface="Tahoma"/>
              </a:rPr>
              <a:t>7)</a:t>
            </a:r>
            <a:r>
              <a:rPr sz="1100" spc="20" dirty="0">
                <a:latin typeface="Tahoma"/>
                <a:cs typeface="Tahoma"/>
              </a:rPr>
              <a:t> </a:t>
            </a:r>
            <a:r>
              <a:rPr sz="1100" spc="-40" dirty="0">
                <a:latin typeface="Tahoma"/>
                <a:cs typeface="Tahoma"/>
              </a:rPr>
              <a:t>-</a:t>
            </a:r>
            <a:r>
              <a:rPr sz="1100" spc="15" dirty="0">
                <a:latin typeface="Tahoma"/>
                <a:cs typeface="Tahoma"/>
              </a:rPr>
              <a:t> </a:t>
            </a:r>
            <a:r>
              <a:rPr sz="1100" spc="-25" dirty="0">
                <a:latin typeface="Tahoma"/>
                <a:cs typeface="Tahoma"/>
              </a:rPr>
              <a:t>Basics</a:t>
            </a:r>
            <a:r>
              <a:rPr sz="1100" spc="20" dirty="0">
                <a:latin typeface="Tahoma"/>
                <a:cs typeface="Tahoma"/>
              </a:rPr>
              <a:t> </a:t>
            </a:r>
            <a:r>
              <a:rPr sz="1100" spc="-35" dirty="0">
                <a:latin typeface="Tahoma"/>
                <a:cs typeface="Tahoma"/>
              </a:rPr>
              <a:t>of</a:t>
            </a:r>
            <a:r>
              <a:rPr sz="1100" spc="20" dirty="0">
                <a:latin typeface="Tahoma"/>
                <a:cs typeface="Tahoma"/>
              </a:rPr>
              <a:t> </a:t>
            </a:r>
            <a:r>
              <a:rPr sz="1100" spc="-15" dirty="0">
                <a:latin typeface="Tahoma"/>
                <a:cs typeface="Tahoma"/>
              </a:rPr>
              <a:t>Python</a:t>
            </a:r>
            <a:endParaRPr sz="1100" dirty="0">
              <a:latin typeface="Tahoma"/>
              <a:cs typeface="Tahoma"/>
            </a:endParaRPr>
          </a:p>
        </p:txBody>
      </p:sp>
      <p:pic>
        <p:nvPicPr>
          <p:cNvPr id="5" name="object 5"/>
          <p:cNvPicPr/>
          <p:nvPr/>
        </p:nvPicPr>
        <p:blipFill>
          <a:blip r:embed="rId2" cstate="print"/>
          <a:stretch>
            <a:fillRect/>
          </a:stretch>
        </p:blipFill>
        <p:spPr>
          <a:xfrm>
            <a:off x="281089" y="1704352"/>
            <a:ext cx="65265" cy="65265"/>
          </a:xfrm>
          <a:prstGeom prst="rect">
            <a:avLst/>
          </a:prstGeom>
        </p:spPr>
      </p:pic>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1" name="object 11"/>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3</a:t>
            </a:fld>
            <a:r>
              <a:rPr spc="-75" dirty="0"/>
              <a:t> </a:t>
            </a:r>
            <a:r>
              <a:rPr dirty="0"/>
              <a:t>/</a:t>
            </a:r>
            <a:r>
              <a:rPr spc="-75" dirty="0"/>
              <a:t> </a:t>
            </a:r>
            <a:r>
              <a:rPr dirty="0"/>
              <a:t>63</a:t>
            </a: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0" name="Rectangle 22"/>
          <p:cNvSpPr>
            <a:spLocks noGrp="1" noChangeArrowheads="1"/>
          </p:cNvSpPr>
          <p:nvPr>
            <p:ph type="title"/>
          </p:nvPr>
        </p:nvSpPr>
        <p:spPr/>
        <p:txBody>
          <a:bodyPr/>
          <a:lstStyle/>
          <a:p>
            <a:r>
              <a:rPr lang="en-US" altLang="en-US" b="1"/>
              <a:t>PRE-PROGRAMMING PHASE</a:t>
            </a:r>
          </a:p>
        </p:txBody>
      </p:sp>
      <p:sp>
        <p:nvSpPr>
          <p:cNvPr id="7171" name="Rectangle 3"/>
          <p:cNvSpPr>
            <a:spLocks noGrp="1" noChangeArrowheads="1"/>
          </p:cNvSpPr>
          <p:nvPr>
            <p:ph type="body" sz="half" idx="1"/>
          </p:nvPr>
        </p:nvSpPr>
        <p:spPr>
          <a:xfrm>
            <a:off x="230505" y="808355"/>
            <a:ext cx="3957003" cy="1086516"/>
          </a:xfrm>
        </p:spPr>
        <p:txBody>
          <a:bodyPr/>
          <a:lstStyle/>
          <a:p>
            <a:r>
              <a:rPr lang="en-US" altLang="en-US" sz="1412" dirty="0"/>
              <a:t>All these requirements can be presented in a Problem Analysis Chart (PAC)</a:t>
            </a:r>
          </a:p>
          <a:p>
            <a:endParaRPr lang="en-US" altLang="en-US" sz="1412" dirty="0"/>
          </a:p>
          <a:p>
            <a:endParaRPr lang="en-US" altLang="en-US" sz="1412" dirty="0"/>
          </a:p>
          <a:p>
            <a:endParaRPr lang="en-US" altLang="en-US" sz="1412" dirty="0"/>
          </a:p>
        </p:txBody>
      </p:sp>
      <p:graphicFrame>
        <p:nvGraphicFramePr>
          <p:cNvPr id="7199" name="Group 31"/>
          <p:cNvGraphicFramePr>
            <a:graphicFrameLocks noGrp="1"/>
          </p:cNvGraphicFramePr>
          <p:nvPr>
            <p:ph sz="quarter" idx="3"/>
            <p:extLst>
              <p:ext uri="{D42A27DB-BD31-4B8C-83A1-F6EECF244321}">
                <p14:modId xmlns:p14="http://schemas.microsoft.com/office/powerpoint/2010/main" val="3359677644"/>
              </p:ext>
            </p:extLst>
          </p:nvPr>
        </p:nvGraphicFramePr>
        <p:xfrm>
          <a:off x="180067" y="1499870"/>
          <a:ext cx="4264344" cy="1568048"/>
        </p:xfrm>
        <a:graphic>
          <a:graphicData uri="http://schemas.openxmlformats.org/drawingml/2006/table">
            <a:tbl>
              <a:tblPr/>
              <a:tblGrid>
                <a:gridCol w="1066086">
                  <a:extLst>
                    <a:ext uri="{9D8B030D-6E8A-4147-A177-3AD203B41FA5}">
                      <a16:colId xmlns:a16="http://schemas.microsoft.com/office/drawing/2014/main" val="20000"/>
                    </a:ext>
                  </a:extLst>
                </a:gridCol>
                <a:gridCol w="1066086">
                  <a:extLst>
                    <a:ext uri="{9D8B030D-6E8A-4147-A177-3AD203B41FA5}">
                      <a16:colId xmlns:a16="http://schemas.microsoft.com/office/drawing/2014/main" val="20001"/>
                    </a:ext>
                  </a:extLst>
                </a:gridCol>
                <a:gridCol w="1066086">
                  <a:extLst>
                    <a:ext uri="{9D8B030D-6E8A-4147-A177-3AD203B41FA5}">
                      <a16:colId xmlns:a16="http://schemas.microsoft.com/office/drawing/2014/main" val="20002"/>
                    </a:ext>
                  </a:extLst>
                </a:gridCol>
                <a:gridCol w="1066086">
                  <a:extLst>
                    <a:ext uri="{9D8B030D-6E8A-4147-A177-3AD203B41FA5}">
                      <a16:colId xmlns:a16="http://schemas.microsoft.com/office/drawing/2014/main" val="20003"/>
                    </a:ext>
                  </a:extLst>
                </a:gridCol>
              </a:tblGrid>
              <a:tr h="482622">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n-lt"/>
                          <a:cs typeface="Times New Roman" pitchFamily="18" charset="0"/>
                        </a:rPr>
                        <a:t>Data</a:t>
                      </a:r>
                    </a:p>
                  </a:txBody>
                  <a:tcPr marL="46101" marR="46101" marT="23051" marB="2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n-lt"/>
                          <a:cs typeface="Times New Roman" pitchFamily="18" charset="0"/>
                        </a:rPr>
                        <a:t>Processing/ processing required</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mn-lt"/>
                          <a:cs typeface="Times New Roman" pitchFamily="18" charset="0"/>
                        </a:rPr>
                        <a:t>Required results/Output</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200" b="1" i="0" kern="1200" dirty="0">
                          <a:solidFill>
                            <a:schemeClr val="tx1"/>
                          </a:solidFill>
                          <a:effectLst/>
                          <a:latin typeface="+mn-lt"/>
                          <a:ea typeface="+mn-ea"/>
                          <a:cs typeface="+mn-cs"/>
                        </a:rPr>
                        <a:t>Solution Alternatives</a:t>
                      </a:r>
                      <a:endParaRPr kumimoji="0" lang="en-US" altLang="en-US" sz="1200" b="0" i="0" u="none" strike="noStrike" cap="none" normalizeH="0" baseline="0" dirty="0">
                        <a:ln>
                          <a:noFill/>
                        </a:ln>
                        <a:solidFill>
                          <a:srgbClr val="000000"/>
                        </a:solidFill>
                        <a:effectLst/>
                        <a:latin typeface="+mn-lt"/>
                        <a:cs typeface="Times New Roman" pitchFamily="18" charset="0"/>
                      </a:endParaRPr>
                    </a:p>
                  </a:txBody>
                  <a:tcPr marL="46101" marR="46101" marT="23051" marB="2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7330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rgbClr val="000000"/>
                          </a:solidFill>
                          <a:effectLst/>
                          <a:latin typeface="+mn-lt"/>
                          <a:cs typeface="Times New Roman" pitchFamily="18" charset="0"/>
                        </a:rPr>
                        <a:t>given in the problem or provided by the user</a:t>
                      </a:r>
                    </a:p>
                  </a:txBody>
                  <a:tcPr marL="46101" marR="46101" marT="23051" marB="2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rgbClr val="000000"/>
                          </a:solidFill>
                          <a:effectLst/>
                          <a:latin typeface="+mn-lt"/>
                          <a:cs typeface="Times New Roman" pitchFamily="18" charset="0"/>
                        </a:rPr>
                        <a:t>List of processing required or procedures.</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mn-lt"/>
                          <a:cs typeface="Times New Roman" pitchFamily="18" charset="0"/>
                        </a:rPr>
                        <a:t>Output requirement.</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200" i="0" kern="1200" dirty="0">
                          <a:solidFill>
                            <a:schemeClr val="tx1"/>
                          </a:solidFill>
                          <a:effectLst/>
                          <a:latin typeface="+mn-lt"/>
                          <a:ea typeface="+mn-ea"/>
                          <a:cs typeface="+mn-cs"/>
                        </a:rPr>
                        <a:t>List of ideas for the solution of</a:t>
                      </a:r>
                      <a:br>
                        <a:rPr lang="en-US" sz="1200" i="0" kern="1200" dirty="0">
                          <a:solidFill>
                            <a:schemeClr val="tx1"/>
                          </a:solidFill>
                          <a:effectLst/>
                          <a:latin typeface="+mn-lt"/>
                          <a:ea typeface="+mn-ea"/>
                          <a:cs typeface="+mn-cs"/>
                        </a:rPr>
                      </a:br>
                      <a:r>
                        <a:rPr lang="en-US" sz="1200" i="0" kern="1200" dirty="0">
                          <a:solidFill>
                            <a:schemeClr val="tx1"/>
                          </a:solidFill>
                          <a:effectLst/>
                          <a:latin typeface="+mn-lt"/>
                          <a:ea typeface="+mn-ea"/>
                          <a:cs typeface="+mn-cs"/>
                        </a:rPr>
                        <a:t>the problem.</a:t>
                      </a:r>
                      <a:br>
                        <a:rPr lang="en-US" sz="1200" i="0" kern="1200" dirty="0">
                          <a:solidFill>
                            <a:schemeClr val="tx1"/>
                          </a:solidFill>
                          <a:effectLst/>
                          <a:latin typeface="+mn-lt"/>
                          <a:ea typeface="+mn-ea"/>
                          <a:cs typeface="+mn-cs"/>
                        </a:rPr>
                      </a:br>
                      <a:br>
                        <a:rPr lang="en-US" sz="1200" i="0" kern="1200" dirty="0">
                          <a:solidFill>
                            <a:schemeClr val="tx1"/>
                          </a:solidFill>
                          <a:effectLst/>
                          <a:latin typeface="+mn-lt"/>
                          <a:ea typeface="+mn-ea"/>
                          <a:cs typeface="+mn-cs"/>
                        </a:rPr>
                      </a:br>
                      <a:endParaRPr kumimoji="0" lang="en-US" altLang="en-US" sz="1200" b="0" i="0" u="none" strike="noStrike" cap="none" normalizeH="0" baseline="0" dirty="0">
                        <a:ln>
                          <a:noFill/>
                        </a:ln>
                        <a:solidFill>
                          <a:srgbClr val="000000"/>
                        </a:solidFill>
                        <a:effectLst/>
                        <a:latin typeface="+mn-lt"/>
                        <a:cs typeface="Times New Roman" pitchFamily="18" charset="0"/>
                      </a:endParaRPr>
                    </a:p>
                  </a:txBody>
                  <a:tcPr marL="46101" marR="46101" marT="23051" marB="2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88212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b="1"/>
              <a:t>PRE-PROGRAMMING PHASE</a:t>
            </a:r>
          </a:p>
        </p:txBody>
      </p:sp>
      <p:sp>
        <p:nvSpPr>
          <p:cNvPr id="9219" name="Rectangle 3"/>
          <p:cNvSpPr>
            <a:spLocks noGrp="1" noChangeArrowheads="1"/>
          </p:cNvSpPr>
          <p:nvPr>
            <p:ph type="body" sz="half" idx="1"/>
          </p:nvPr>
        </p:nvSpPr>
        <p:spPr>
          <a:xfrm>
            <a:off x="230505" y="808355"/>
            <a:ext cx="4149090" cy="1117485"/>
          </a:xfrm>
        </p:spPr>
        <p:txBody>
          <a:bodyPr/>
          <a:lstStyle/>
          <a:p>
            <a:pPr>
              <a:lnSpc>
                <a:spcPct val="90000"/>
              </a:lnSpc>
            </a:pPr>
            <a:r>
              <a:rPr lang="en-US" altLang="en-US" sz="1412" b="1" dirty="0"/>
              <a:t>Payroll Problem</a:t>
            </a:r>
          </a:p>
          <a:p>
            <a:pPr lvl="1">
              <a:lnSpc>
                <a:spcPct val="90000"/>
              </a:lnSpc>
            </a:pPr>
            <a:r>
              <a:rPr lang="en-US" altLang="en-US" sz="1210" dirty="0"/>
              <a:t>Calculate the salary of an employee who works by hourly basis. The formula to be used is</a:t>
            </a:r>
          </a:p>
          <a:p>
            <a:pPr>
              <a:lnSpc>
                <a:spcPct val="90000"/>
              </a:lnSpc>
              <a:buFontTx/>
              <a:buNone/>
            </a:pPr>
            <a:r>
              <a:rPr lang="en-US" altLang="en-US" sz="1412" dirty="0"/>
              <a:t>Salary  = Hour works * Pay rate</a:t>
            </a:r>
          </a:p>
          <a:p>
            <a:pPr>
              <a:lnSpc>
                <a:spcPct val="90000"/>
              </a:lnSpc>
              <a:buFontTx/>
              <a:buNone/>
            </a:pPr>
            <a:endParaRPr lang="en-US" altLang="en-US" sz="1412" dirty="0"/>
          </a:p>
          <a:p>
            <a:pPr>
              <a:lnSpc>
                <a:spcPct val="90000"/>
              </a:lnSpc>
              <a:buFontTx/>
              <a:buNone/>
            </a:pPr>
            <a:endParaRPr lang="en-US" altLang="en-US" sz="1412" dirty="0"/>
          </a:p>
        </p:txBody>
      </p:sp>
      <p:graphicFrame>
        <p:nvGraphicFramePr>
          <p:cNvPr id="9246" name="Group 30"/>
          <p:cNvGraphicFramePr>
            <a:graphicFrameLocks noGrp="1"/>
          </p:cNvGraphicFramePr>
          <p:nvPr>
            <p:ph sz="half" idx="2"/>
          </p:nvPr>
        </p:nvGraphicFramePr>
        <p:xfrm>
          <a:off x="153670" y="1691958"/>
          <a:ext cx="4240347" cy="1628902"/>
        </p:xfrm>
        <a:graphic>
          <a:graphicData uri="http://schemas.openxmlformats.org/drawingml/2006/table">
            <a:tbl>
              <a:tblPr/>
              <a:tblGrid>
                <a:gridCol w="692302">
                  <a:extLst>
                    <a:ext uri="{9D8B030D-6E8A-4147-A177-3AD203B41FA5}">
                      <a16:colId xmlns:a16="http://schemas.microsoft.com/office/drawing/2014/main" val="20000"/>
                    </a:ext>
                  </a:extLst>
                </a:gridCol>
                <a:gridCol w="1557678">
                  <a:extLst>
                    <a:ext uri="{9D8B030D-6E8A-4147-A177-3AD203B41FA5}">
                      <a16:colId xmlns:a16="http://schemas.microsoft.com/office/drawing/2014/main" val="20001"/>
                    </a:ext>
                  </a:extLst>
                </a:gridCol>
                <a:gridCol w="519226">
                  <a:extLst>
                    <a:ext uri="{9D8B030D-6E8A-4147-A177-3AD203B41FA5}">
                      <a16:colId xmlns:a16="http://schemas.microsoft.com/office/drawing/2014/main" val="20002"/>
                    </a:ext>
                  </a:extLst>
                </a:gridCol>
                <a:gridCol w="1471141">
                  <a:extLst>
                    <a:ext uri="{9D8B030D-6E8A-4147-A177-3AD203B41FA5}">
                      <a16:colId xmlns:a16="http://schemas.microsoft.com/office/drawing/2014/main" val="20003"/>
                    </a:ext>
                  </a:extLst>
                </a:gridCol>
              </a:tblGrid>
              <a:tr h="50711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Data</a:t>
                      </a:r>
                    </a:p>
                  </a:txBody>
                  <a:tcPr marL="46101" marR="46101" marT="23051" marB="2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Processing</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Output</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000" i="0" kern="1200" dirty="0">
                          <a:solidFill>
                            <a:schemeClr val="tx1"/>
                          </a:solidFill>
                          <a:effectLst/>
                          <a:latin typeface="+mn-lt"/>
                          <a:ea typeface="+mn-ea"/>
                          <a:cs typeface="+mn-cs"/>
                        </a:rPr>
                        <a:t>Solution Alternatives</a:t>
                      </a:r>
                      <a:br>
                        <a:rPr lang="en-US" sz="1000" i="0" kern="1200" dirty="0">
                          <a:solidFill>
                            <a:schemeClr val="tx1"/>
                          </a:solidFill>
                          <a:effectLst/>
                          <a:latin typeface="+mn-lt"/>
                          <a:ea typeface="+mn-ea"/>
                          <a:cs typeface="+mn-cs"/>
                        </a:rPr>
                      </a:br>
                      <a:br>
                        <a:rPr lang="en-US" sz="1000" i="0" kern="1200" dirty="0">
                          <a:solidFill>
                            <a:schemeClr val="tx1"/>
                          </a:solidFill>
                          <a:effectLst/>
                          <a:latin typeface="+mn-lt"/>
                          <a:ea typeface="+mn-ea"/>
                          <a:cs typeface="+mn-cs"/>
                        </a:rPr>
                      </a:br>
                      <a:endParaRPr kumimoji="0" lang="en-US" altLang="en-US" sz="1000" b="0" i="0" u="none" strike="noStrike" cap="none" normalizeH="0" baseline="0" dirty="0">
                        <a:ln>
                          <a:noFill/>
                        </a:ln>
                        <a:solidFill>
                          <a:srgbClr val="000000"/>
                        </a:solidFill>
                        <a:effectLst/>
                        <a:latin typeface="Verdana" pitchFamily="34" charset="0"/>
                        <a:cs typeface="Times New Roman" pitchFamily="18" charset="0"/>
                      </a:endParaRPr>
                    </a:p>
                  </a:txBody>
                  <a:tcPr marL="46101" marR="46101" marT="23051" marB="2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1791">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rPr>
                        <a:t>Hours work,</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rPr>
                        <a:t>Pay rate</a:t>
                      </a:r>
                    </a:p>
                  </a:txBody>
                  <a:tcPr marL="46101" marR="46101" marT="23051" marB="2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Salary = Hours work * </a:t>
                      </a:r>
                      <a:r>
                        <a:rPr kumimoji="0" lang="en-US" altLang="en-US" sz="1000" b="0" i="0" u="none" strike="noStrike" cap="none" normalizeH="0" baseline="0" dirty="0" err="1">
                          <a:ln>
                            <a:noFill/>
                          </a:ln>
                          <a:solidFill>
                            <a:schemeClr val="tx1"/>
                          </a:solidFill>
                          <a:effectLst/>
                          <a:latin typeface="Arial" charset="0"/>
                        </a:rPr>
                        <a:t>payrate</a:t>
                      </a:r>
                      <a:endParaRPr kumimoji="0" lang="en-US" altLang="en-US" sz="1000" b="0" i="0" u="none" strike="noStrike" cap="none" normalizeH="0" baseline="0" dirty="0">
                        <a:ln>
                          <a:noFill/>
                        </a:ln>
                        <a:solidFill>
                          <a:schemeClr val="tx1"/>
                        </a:solidFill>
                        <a:effectLst/>
                        <a:latin typeface="Arial" charset="0"/>
                      </a:endParaRP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rPr>
                        <a:t>Salary</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000" i="0" kern="1200" dirty="0">
                          <a:solidFill>
                            <a:schemeClr val="tx1"/>
                          </a:solidFill>
                          <a:effectLst/>
                          <a:latin typeface="+mn-lt"/>
                          <a:ea typeface="+mn-ea"/>
                          <a:cs typeface="+mn-cs"/>
                        </a:rPr>
                        <a:t>1. Define the hours worked</a:t>
                      </a:r>
                      <a:br>
                        <a:rPr lang="en-US" sz="1000" i="0" kern="1200" dirty="0">
                          <a:solidFill>
                            <a:schemeClr val="tx1"/>
                          </a:solidFill>
                          <a:effectLst/>
                          <a:latin typeface="+mn-lt"/>
                          <a:ea typeface="+mn-ea"/>
                          <a:cs typeface="+mn-cs"/>
                        </a:rPr>
                      </a:br>
                      <a:r>
                        <a:rPr lang="en-US" sz="1000" i="0" kern="1200" dirty="0">
                          <a:solidFill>
                            <a:schemeClr val="tx1"/>
                          </a:solidFill>
                          <a:effectLst/>
                          <a:latin typeface="+mn-lt"/>
                          <a:ea typeface="+mn-ea"/>
                          <a:cs typeface="+mn-cs"/>
                        </a:rPr>
                        <a:t>and pay rate as constants.</a:t>
                      </a:r>
                      <a:br>
                        <a:rPr lang="en-US" sz="1000" i="0" kern="1200" dirty="0">
                          <a:solidFill>
                            <a:schemeClr val="tx1"/>
                          </a:solidFill>
                          <a:effectLst/>
                          <a:latin typeface="+mn-lt"/>
                          <a:ea typeface="+mn-ea"/>
                          <a:cs typeface="+mn-cs"/>
                        </a:rPr>
                      </a:br>
                      <a:r>
                        <a:rPr lang="en-US" sz="1000" i="0" kern="1200" dirty="0">
                          <a:solidFill>
                            <a:schemeClr val="tx1"/>
                          </a:solidFill>
                          <a:effectLst/>
                          <a:latin typeface="+mn-lt"/>
                          <a:ea typeface="+mn-ea"/>
                          <a:cs typeface="+mn-cs"/>
                        </a:rPr>
                        <a:t>∗2. Define the hours worked</a:t>
                      </a:r>
                      <a:br>
                        <a:rPr lang="en-US" sz="1000" i="0" kern="1200" dirty="0">
                          <a:solidFill>
                            <a:schemeClr val="tx1"/>
                          </a:solidFill>
                          <a:effectLst/>
                          <a:latin typeface="+mn-lt"/>
                          <a:ea typeface="+mn-ea"/>
                          <a:cs typeface="+mn-cs"/>
                        </a:rPr>
                      </a:br>
                      <a:r>
                        <a:rPr lang="en-US" sz="1000" i="0" kern="1200" dirty="0">
                          <a:solidFill>
                            <a:schemeClr val="tx1"/>
                          </a:solidFill>
                          <a:effectLst/>
                          <a:latin typeface="+mn-lt"/>
                          <a:ea typeface="+mn-ea"/>
                          <a:cs typeface="+mn-cs"/>
                        </a:rPr>
                        <a:t>and pay rate as input values.</a:t>
                      </a:r>
                      <a:endParaRPr kumimoji="0" lang="en-US" altLang="en-US" sz="1000" b="0" i="0" u="none" strike="noStrike" cap="none" normalizeH="0" baseline="0" dirty="0">
                        <a:ln>
                          <a:noFill/>
                        </a:ln>
                        <a:solidFill>
                          <a:srgbClr val="000000"/>
                        </a:solidFill>
                        <a:effectLst/>
                        <a:latin typeface="Verdana" pitchFamily="34" charset="0"/>
                        <a:cs typeface="Times New Roman" pitchFamily="18" charset="0"/>
                      </a:endParaRPr>
                    </a:p>
                  </a:txBody>
                  <a:tcPr marL="46101" marR="46101" marT="23051" marB="2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1523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46"/>
                                        </p:tgtEl>
                                        <p:attrNameLst>
                                          <p:attrName>style.visibility</p:attrName>
                                        </p:attrNameLst>
                                      </p:cBhvr>
                                      <p:to>
                                        <p:strVal val="visible"/>
                                      </p:to>
                                    </p:set>
                                    <p:anim calcmode="lin" valueType="num">
                                      <p:cBhvr additive="base">
                                        <p:cTn id="7" dur="500" fill="hold"/>
                                        <p:tgtEl>
                                          <p:spTgt spid="9246"/>
                                        </p:tgtEl>
                                        <p:attrNameLst>
                                          <p:attrName>ppt_x</p:attrName>
                                        </p:attrNameLst>
                                      </p:cBhvr>
                                      <p:tavLst>
                                        <p:tav tm="0">
                                          <p:val>
                                            <p:strVal val="#ppt_x"/>
                                          </p:val>
                                        </p:tav>
                                        <p:tav tm="100000">
                                          <p:val>
                                            <p:strVal val="#ppt_x"/>
                                          </p:val>
                                        </p:tav>
                                      </p:tavLst>
                                    </p:anim>
                                    <p:anim calcmode="lin" valueType="num">
                                      <p:cBhvr additive="base">
                                        <p:cTn id="8" dur="500" fill="hold"/>
                                        <p:tgtEl>
                                          <p:spTgt spid="9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p:cNvSpPr>
            <a:spLocks noGrp="1" noChangeArrowheads="1"/>
          </p:cNvSpPr>
          <p:nvPr>
            <p:ph type="title"/>
          </p:nvPr>
        </p:nvSpPr>
        <p:spPr/>
        <p:txBody>
          <a:bodyPr/>
          <a:lstStyle/>
          <a:p>
            <a:r>
              <a:rPr lang="en-US" altLang="en-US" b="1" dirty="0"/>
              <a:t>Miles to Km</a:t>
            </a:r>
          </a:p>
        </p:txBody>
      </p:sp>
      <p:sp>
        <p:nvSpPr>
          <p:cNvPr id="51203" name="Rectangle 1027"/>
          <p:cNvSpPr>
            <a:spLocks noGrp="1" noChangeArrowheads="1"/>
          </p:cNvSpPr>
          <p:nvPr>
            <p:ph type="body" sz="half" idx="1"/>
          </p:nvPr>
        </p:nvSpPr>
        <p:spPr>
          <a:xfrm>
            <a:off x="252100" y="541825"/>
            <a:ext cx="4072255" cy="1173398"/>
          </a:xfrm>
        </p:spPr>
        <p:txBody>
          <a:bodyPr/>
          <a:lstStyle/>
          <a:p>
            <a:pPr marL="268940" indent="-268940">
              <a:lnSpc>
                <a:spcPct val="90000"/>
              </a:lnSpc>
            </a:pPr>
            <a:r>
              <a:rPr lang="en-US" altLang="en-US" sz="1412" dirty="0"/>
              <a:t>Write a Problem Analysis Chart (PAC) to convert</a:t>
            </a:r>
          </a:p>
          <a:p>
            <a:pPr marL="268940" indent="-268940">
              <a:lnSpc>
                <a:spcPct val="90000"/>
              </a:lnSpc>
            </a:pPr>
            <a:r>
              <a:rPr lang="en-US" altLang="en-US" sz="1412" dirty="0"/>
              <a:t>the distance in miles to kilometers where 1.609</a:t>
            </a:r>
          </a:p>
          <a:p>
            <a:pPr marL="268940" indent="-268940">
              <a:lnSpc>
                <a:spcPct val="90000"/>
              </a:lnSpc>
            </a:pPr>
            <a:r>
              <a:rPr lang="en-US" altLang="en-US" sz="1412" dirty="0"/>
              <a:t>kilometers per mile.</a:t>
            </a:r>
          </a:p>
          <a:p>
            <a:pPr marL="268940" indent="-268940">
              <a:lnSpc>
                <a:spcPct val="90000"/>
              </a:lnSpc>
            </a:pPr>
            <a:endParaRPr lang="en-US" altLang="en-US" sz="1412" dirty="0"/>
          </a:p>
          <a:p>
            <a:pPr marL="268940" indent="-268940">
              <a:lnSpc>
                <a:spcPct val="90000"/>
              </a:lnSpc>
            </a:pPr>
            <a:endParaRPr lang="en-US" altLang="en-US" sz="1412" dirty="0"/>
          </a:p>
          <a:p>
            <a:pPr marL="268940" indent="-268940">
              <a:lnSpc>
                <a:spcPct val="90000"/>
              </a:lnSpc>
            </a:pPr>
            <a:endParaRPr lang="en-US" altLang="en-US" sz="1412" dirty="0"/>
          </a:p>
        </p:txBody>
      </p:sp>
      <p:graphicFrame>
        <p:nvGraphicFramePr>
          <p:cNvPr id="51222" name="Group 1046"/>
          <p:cNvGraphicFramePr>
            <a:graphicFrameLocks noGrp="1"/>
          </p:cNvGraphicFramePr>
          <p:nvPr>
            <p:ph sz="half" idx="2"/>
          </p:nvPr>
        </p:nvGraphicFramePr>
        <p:xfrm>
          <a:off x="72017" y="1298175"/>
          <a:ext cx="4466048" cy="1936242"/>
        </p:xfrm>
        <a:graphic>
          <a:graphicData uri="http://schemas.openxmlformats.org/drawingml/2006/table">
            <a:tbl>
              <a:tblPr/>
              <a:tblGrid>
                <a:gridCol w="1116512">
                  <a:extLst>
                    <a:ext uri="{9D8B030D-6E8A-4147-A177-3AD203B41FA5}">
                      <a16:colId xmlns:a16="http://schemas.microsoft.com/office/drawing/2014/main" val="20000"/>
                    </a:ext>
                  </a:extLst>
                </a:gridCol>
                <a:gridCol w="1116512">
                  <a:extLst>
                    <a:ext uri="{9D8B030D-6E8A-4147-A177-3AD203B41FA5}">
                      <a16:colId xmlns:a16="http://schemas.microsoft.com/office/drawing/2014/main" val="20001"/>
                    </a:ext>
                  </a:extLst>
                </a:gridCol>
                <a:gridCol w="1116512">
                  <a:extLst>
                    <a:ext uri="{9D8B030D-6E8A-4147-A177-3AD203B41FA5}">
                      <a16:colId xmlns:a16="http://schemas.microsoft.com/office/drawing/2014/main" val="20002"/>
                    </a:ext>
                  </a:extLst>
                </a:gridCol>
                <a:gridCol w="1116512">
                  <a:extLst>
                    <a:ext uri="{9D8B030D-6E8A-4147-A177-3AD203B41FA5}">
                      <a16:colId xmlns:a16="http://schemas.microsoft.com/office/drawing/2014/main" val="20003"/>
                    </a:ext>
                  </a:extLst>
                </a:gridCol>
              </a:tblGrid>
              <a:tr h="783717">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mj-lt"/>
                        </a:rPr>
                        <a:t>Data</a:t>
                      </a:r>
                    </a:p>
                  </a:txBody>
                  <a:tcPr marL="46101" marR="46101" marT="23051" marB="2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mj-lt"/>
                        </a:rPr>
                        <a:t>Processing</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200" b="1" i="0" u="none" strike="noStrike" cap="none" normalizeH="0" baseline="0" dirty="0">
                          <a:ln>
                            <a:noFill/>
                          </a:ln>
                          <a:solidFill>
                            <a:schemeClr val="tx1"/>
                          </a:solidFill>
                          <a:effectLst/>
                          <a:latin typeface="+mj-lt"/>
                        </a:rPr>
                        <a:t>Output</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200" b="1" i="0" kern="1200" dirty="0">
                          <a:solidFill>
                            <a:schemeClr val="tx1"/>
                          </a:solidFill>
                          <a:effectLst/>
                          <a:latin typeface="+mj-lt"/>
                          <a:ea typeface="+mn-ea"/>
                          <a:cs typeface="+mn-cs"/>
                        </a:rPr>
                        <a:t>Solution Alternatives</a:t>
                      </a:r>
                      <a:br>
                        <a:rPr lang="en-US" sz="1200" b="1" i="0" kern="1200" dirty="0">
                          <a:solidFill>
                            <a:schemeClr val="tx1"/>
                          </a:solidFill>
                          <a:effectLst/>
                          <a:latin typeface="+mj-lt"/>
                          <a:ea typeface="+mn-ea"/>
                          <a:cs typeface="+mn-cs"/>
                        </a:rPr>
                      </a:br>
                      <a:br>
                        <a:rPr lang="en-US" sz="1200" b="1" i="0" kern="1200" dirty="0">
                          <a:solidFill>
                            <a:schemeClr val="tx1"/>
                          </a:solidFill>
                          <a:effectLst/>
                          <a:latin typeface="+mj-lt"/>
                          <a:ea typeface="+mn-ea"/>
                          <a:cs typeface="+mn-cs"/>
                        </a:rPr>
                      </a:br>
                      <a:endParaRPr kumimoji="0" lang="en-US" altLang="en-US" sz="1200" b="1" i="0" u="none" strike="noStrike" cap="none" normalizeH="0" baseline="0" dirty="0">
                        <a:ln>
                          <a:noFill/>
                        </a:ln>
                        <a:solidFill>
                          <a:srgbClr val="000000"/>
                        </a:solidFill>
                        <a:effectLst/>
                        <a:latin typeface="+mj-lt"/>
                        <a:cs typeface="Times New Roman" pitchFamily="18" charset="0"/>
                      </a:endParaRPr>
                    </a:p>
                  </a:txBody>
                  <a:tcPr marL="46101" marR="46101" marT="23051" marB="2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2525">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mj-lt"/>
                        </a:rPr>
                        <a:t>Distance in miles</a:t>
                      </a:r>
                    </a:p>
                  </a:txBody>
                  <a:tcPr marL="46101" marR="46101" marT="23051" marB="2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j-lt"/>
                        </a:rPr>
                        <a:t>Kilometers = 1.609 x miles</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200" b="0" i="0" u="none" strike="noStrike" cap="none" normalizeH="0" baseline="0">
                          <a:ln>
                            <a:noFill/>
                          </a:ln>
                          <a:solidFill>
                            <a:schemeClr val="tx1"/>
                          </a:solidFill>
                          <a:effectLst/>
                          <a:latin typeface="+mj-lt"/>
                        </a:rPr>
                        <a:t>Distance in kilometers</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lang="en-US" sz="1200" i="0" kern="1200" dirty="0">
                          <a:solidFill>
                            <a:schemeClr val="tx1"/>
                          </a:solidFill>
                          <a:effectLst/>
                          <a:latin typeface="+mj-lt"/>
                          <a:ea typeface="+mn-ea"/>
                          <a:cs typeface="+mn-cs"/>
                        </a:rPr>
                        <a:t>1. Define the miles as constants.</a:t>
                      </a:r>
                      <a:br>
                        <a:rPr lang="en-US" sz="1200" i="0" kern="1200" dirty="0">
                          <a:solidFill>
                            <a:schemeClr val="tx1"/>
                          </a:solidFill>
                          <a:effectLst/>
                          <a:latin typeface="+mj-lt"/>
                          <a:ea typeface="+mn-ea"/>
                          <a:cs typeface="+mn-cs"/>
                        </a:rPr>
                      </a:br>
                      <a:r>
                        <a:rPr lang="en-US" sz="1200" i="0" kern="1200" dirty="0">
                          <a:solidFill>
                            <a:schemeClr val="tx1"/>
                          </a:solidFill>
                          <a:effectLst/>
                          <a:latin typeface="+mj-lt"/>
                          <a:ea typeface="+mn-ea"/>
                          <a:cs typeface="+mn-cs"/>
                        </a:rPr>
                        <a:t>∗2. Define the miles as input values.</a:t>
                      </a:r>
                      <a:endParaRPr kumimoji="0" lang="en-US" altLang="en-US" sz="1200" b="0" i="0" u="none" strike="noStrike" cap="none" normalizeH="0" baseline="0" dirty="0">
                        <a:ln>
                          <a:noFill/>
                        </a:ln>
                        <a:solidFill>
                          <a:srgbClr val="000000"/>
                        </a:solidFill>
                        <a:effectLst/>
                        <a:latin typeface="+mj-lt"/>
                        <a:cs typeface="Times New Roman" pitchFamily="18" charset="0"/>
                      </a:endParaRPr>
                    </a:p>
                  </a:txBody>
                  <a:tcPr marL="46101" marR="46101" marT="23051" marB="2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25928473"/>
      </p:ext>
    </p:extLst>
  </p:cSld>
  <p:clrMapOvr>
    <a:masterClrMapping/>
  </p:clrMapOvr>
  <p:transition spd="med">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2"/>
                                        </p:tgtEl>
                                        <p:attrNameLst>
                                          <p:attrName>style.visibility</p:attrName>
                                        </p:attrNameLst>
                                      </p:cBhvr>
                                      <p:to>
                                        <p:strVal val="visible"/>
                                      </p:to>
                                    </p:set>
                                    <p:anim calcmode="lin" valueType="num">
                                      <p:cBhvr additive="base">
                                        <p:cTn id="7" dur="500" fill="hold"/>
                                        <p:tgtEl>
                                          <p:spTgt spid="51222"/>
                                        </p:tgtEl>
                                        <p:attrNameLst>
                                          <p:attrName>ppt_x</p:attrName>
                                        </p:attrNameLst>
                                      </p:cBhvr>
                                      <p:tavLst>
                                        <p:tav tm="0">
                                          <p:val>
                                            <p:strVal val="#ppt_x"/>
                                          </p:val>
                                        </p:tav>
                                        <p:tav tm="100000">
                                          <p:val>
                                            <p:strVal val="#ppt_x"/>
                                          </p:val>
                                        </p:tav>
                                      </p:tavLst>
                                    </p:anim>
                                    <p:anim calcmode="lin" valueType="num">
                                      <p:cBhvr additive="base">
                                        <p:cTn id="8" dur="500" fill="hold"/>
                                        <p:tgtEl>
                                          <p:spTgt spid="51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05" y="140051"/>
            <a:ext cx="4149090" cy="293724"/>
          </a:xfrm>
        </p:spPr>
        <p:txBody>
          <a:bodyPr>
            <a:normAutofit fontScale="90000"/>
          </a:bodyPr>
          <a:lstStyle/>
          <a:p>
            <a:r>
              <a:rPr lang="en-US" sz="1400" b="1" dirty="0"/>
              <a:t>Importance of Logic in problem solving</a:t>
            </a:r>
            <a:br>
              <a:rPr lang="en-US" dirty="0"/>
            </a:br>
            <a:br>
              <a:rPr lang="en-US" b="1" dirty="0"/>
            </a:br>
            <a:r>
              <a:rPr lang="en-US" sz="2017" b="1" dirty="0"/>
              <a:t>Importance of Logic in problem solving</a:t>
            </a:r>
            <a:br>
              <a:rPr lang="en-US" dirty="0"/>
            </a:br>
            <a:endParaRPr lang="en-US" dirty="0"/>
          </a:p>
        </p:txBody>
      </p:sp>
      <p:graphicFrame>
        <p:nvGraphicFramePr>
          <p:cNvPr id="5" name="Group 1046"/>
          <p:cNvGraphicFramePr>
            <a:graphicFrameLocks noGrp="1"/>
          </p:cNvGraphicFramePr>
          <p:nvPr>
            <p:ph sz="half" idx="4294967295"/>
          </p:nvPr>
        </p:nvGraphicFramePr>
        <p:xfrm>
          <a:off x="396166" y="865975"/>
          <a:ext cx="4141916" cy="2418766"/>
        </p:xfrm>
        <a:graphic>
          <a:graphicData uri="http://schemas.openxmlformats.org/drawingml/2006/table">
            <a:tbl>
              <a:tblPr/>
              <a:tblGrid>
                <a:gridCol w="1035479">
                  <a:extLst>
                    <a:ext uri="{9D8B030D-6E8A-4147-A177-3AD203B41FA5}">
                      <a16:colId xmlns:a16="http://schemas.microsoft.com/office/drawing/2014/main" val="20000"/>
                    </a:ext>
                  </a:extLst>
                </a:gridCol>
                <a:gridCol w="1035479">
                  <a:extLst>
                    <a:ext uri="{9D8B030D-6E8A-4147-A177-3AD203B41FA5}">
                      <a16:colId xmlns:a16="http://schemas.microsoft.com/office/drawing/2014/main" val="20001"/>
                    </a:ext>
                  </a:extLst>
                </a:gridCol>
                <a:gridCol w="1035479">
                  <a:extLst>
                    <a:ext uri="{9D8B030D-6E8A-4147-A177-3AD203B41FA5}">
                      <a16:colId xmlns:a16="http://schemas.microsoft.com/office/drawing/2014/main" val="20002"/>
                    </a:ext>
                  </a:extLst>
                </a:gridCol>
                <a:gridCol w="1035479">
                  <a:extLst>
                    <a:ext uri="{9D8B030D-6E8A-4147-A177-3AD203B41FA5}">
                      <a16:colId xmlns:a16="http://schemas.microsoft.com/office/drawing/2014/main" val="20003"/>
                    </a:ext>
                  </a:extLst>
                </a:gridCol>
              </a:tblGrid>
              <a:tr h="30734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charset="0"/>
                        </a:rPr>
                        <a:t>Data</a:t>
                      </a:r>
                    </a:p>
                  </a:txBody>
                  <a:tcPr marL="46101" marR="46101" marT="23051" marB="2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800" b="0" i="0" u="none" strike="noStrike" cap="none" normalizeH="0" baseline="0">
                          <a:ln>
                            <a:noFill/>
                          </a:ln>
                          <a:solidFill>
                            <a:schemeClr val="tx1"/>
                          </a:solidFill>
                          <a:effectLst/>
                          <a:latin typeface="Arial" charset="0"/>
                        </a:rPr>
                        <a:t>Processing</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charset="0"/>
                        </a:rPr>
                        <a:t>Output</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800" i="0" kern="1200" dirty="0">
                          <a:solidFill>
                            <a:schemeClr val="tx1"/>
                          </a:solidFill>
                          <a:effectLst/>
                          <a:latin typeface="+mn-lt"/>
                          <a:ea typeface="+mn-ea"/>
                          <a:cs typeface="+mn-cs"/>
                        </a:rPr>
                        <a:t>Solution Alternatives</a:t>
                      </a:r>
                      <a:br>
                        <a:rPr lang="en-US" sz="800" i="0" kern="1200" dirty="0">
                          <a:solidFill>
                            <a:schemeClr val="tx1"/>
                          </a:solidFill>
                          <a:effectLst/>
                          <a:latin typeface="+mn-lt"/>
                          <a:ea typeface="+mn-ea"/>
                          <a:cs typeface="+mn-cs"/>
                        </a:rPr>
                      </a:br>
                      <a:endParaRPr kumimoji="0" lang="en-US" altLang="en-US" sz="800" b="0" i="0" u="none" strike="noStrike" cap="none" normalizeH="0" baseline="0" dirty="0">
                        <a:ln>
                          <a:noFill/>
                        </a:ln>
                        <a:solidFill>
                          <a:srgbClr val="000000"/>
                        </a:solidFill>
                        <a:effectLst/>
                        <a:latin typeface="Verdana" pitchFamily="34" charset="0"/>
                        <a:cs typeface="Times New Roman" pitchFamily="18" charset="0"/>
                      </a:endParaRPr>
                    </a:p>
                  </a:txBody>
                  <a:tcPr marL="46101" marR="46101" marT="23051" marB="2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11426">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charset="0"/>
                        </a:rPr>
                        <a:t>Number, N</a:t>
                      </a:r>
                    </a:p>
                  </a:txBody>
                  <a:tcPr marL="46101" marR="46101" marT="23051" marB="2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800" dirty="0"/>
                        <a:t>Check if there is a factor</a:t>
                      </a:r>
                      <a:r>
                        <a:rPr lang="en-US" sz="800" baseline="0" dirty="0"/>
                        <a:t> for N</a:t>
                      </a:r>
                      <a:endParaRPr lang="en-US" sz="800" dirty="0"/>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Arial" charset="0"/>
                      </a:endParaRP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charset="0"/>
                        </a:rPr>
                        <a:t>Print Prime or Not Prime</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800" dirty="0"/>
                        <a:t>1. Divide N by numbers from 2 to N and if for all the division operations, the reminder is non zero, the number is prime otherwise it is not prime</a:t>
                      </a:r>
                    </a:p>
                    <a:p>
                      <a:pPr marL="0" marR="0" lvl="0" indent="0" algn="just" defTabSz="914400" rtl="0" eaLnBrk="1" fontAlgn="base" latinLnBrk="0" hangingPunct="1">
                        <a:lnSpc>
                          <a:spcPct val="100000"/>
                        </a:lnSpc>
                        <a:spcBef>
                          <a:spcPct val="20000"/>
                        </a:spcBef>
                        <a:spcAft>
                          <a:spcPct val="0"/>
                        </a:spcAft>
                        <a:buClrTx/>
                        <a:buSzTx/>
                        <a:buFontTx/>
                        <a:buNone/>
                        <a:tabLst/>
                        <a:defRPr/>
                      </a:pPr>
                      <a:endParaRPr lang="en-US" sz="800" dirty="0"/>
                    </a:p>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800" dirty="0"/>
                        <a:t>2. Same as 1 but divide the N from 2 to N/2</a:t>
                      </a:r>
                      <a:endParaRPr lang="en-US" sz="800" i="1" dirty="0"/>
                    </a:p>
                    <a:p>
                      <a:pPr marL="0" marR="0" lvl="0" indent="0" algn="just" defTabSz="914400" rtl="0" eaLnBrk="1" fontAlgn="base" latinLnBrk="0" hangingPunct="1">
                        <a:lnSpc>
                          <a:spcPct val="100000"/>
                        </a:lnSpc>
                        <a:spcBef>
                          <a:spcPct val="20000"/>
                        </a:spcBef>
                        <a:spcAft>
                          <a:spcPct val="0"/>
                        </a:spcAft>
                        <a:buClrTx/>
                        <a:buSzTx/>
                        <a:buFontTx/>
                        <a:buNone/>
                        <a:tabLst/>
                        <a:defRPr/>
                      </a:pPr>
                      <a:endParaRPr lang="en-US" sz="800" dirty="0"/>
                    </a:p>
                    <a:p>
                      <a:pPr marL="0" marR="0" lvl="0" indent="0" algn="just" defTabSz="914400" rtl="0" eaLnBrk="1" fontAlgn="base" latinLnBrk="0" hangingPunct="1">
                        <a:lnSpc>
                          <a:spcPct val="100000"/>
                        </a:lnSpc>
                        <a:spcBef>
                          <a:spcPct val="20000"/>
                        </a:spcBef>
                        <a:spcAft>
                          <a:spcPct val="0"/>
                        </a:spcAft>
                        <a:buClrTx/>
                        <a:buSzTx/>
                        <a:buFontTx/>
                        <a:buNone/>
                        <a:tabLst/>
                        <a:defRPr/>
                      </a:pPr>
                      <a:r>
                        <a:rPr lang="en-US" sz="800" dirty="0"/>
                        <a:t>3. Same as Logic 1 but divide N from 2 to square root of N</a:t>
                      </a:r>
                      <a:endParaRPr kumimoji="0" lang="en-US" altLang="en-US" sz="800" b="0" i="0" u="none" strike="noStrike" cap="none" normalizeH="0" baseline="0" dirty="0">
                        <a:ln>
                          <a:noFill/>
                        </a:ln>
                        <a:solidFill>
                          <a:srgbClr val="000000"/>
                        </a:solidFill>
                        <a:effectLst/>
                        <a:latin typeface="Verdana" pitchFamily="34" charset="0"/>
                        <a:cs typeface="Times New Roman" pitchFamily="18" charset="0"/>
                      </a:endParaRPr>
                    </a:p>
                  </a:txBody>
                  <a:tcPr marL="46101" marR="46101" marT="23051" marB="2305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5"/>
          <p:cNvSpPr/>
          <p:nvPr/>
        </p:nvSpPr>
        <p:spPr>
          <a:xfrm>
            <a:off x="400050" y="469792"/>
            <a:ext cx="3669816" cy="278538"/>
          </a:xfrm>
          <a:prstGeom prst="rect">
            <a:avLst/>
          </a:prstGeom>
        </p:spPr>
        <p:txBody>
          <a:bodyPr wrap="square">
            <a:spAutoFit/>
          </a:bodyPr>
          <a:lstStyle/>
          <a:p>
            <a:r>
              <a:rPr lang="en-US" sz="1210" dirty="0"/>
              <a:t>Determine whether a given number is prime or not?</a:t>
            </a:r>
          </a:p>
        </p:txBody>
      </p:sp>
    </p:spTree>
    <p:extLst>
      <p:ext uri="{BB962C8B-B14F-4D97-AF65-F5344CB8AC3E}">
        <p14:creationId xmlns:p14="http://schemas.microsoft.com/office/powerpoint/2010/main" val="273443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01370" cy="244475"/>
          </a:xfrm>
          <a:prstGeom prst="rect">
            <a:avLst/>
          </a:prstGeom>
        </p:spPr>
        <p:txBody>
          <a:bodyPr vert="horz" wrap="square" lIns="0" tIns="17145" rIns="0" bIns="0" rtlCol="0">
            <a:spAutoFit/>
          </a:bodyPr>
          <a:lstStyle/>
          <a:p>
            <a:pPr marL="12700">
              <a:lnSpc>
                <a:spcPct val="100000"/>
              </a:lnSpc>
              <a:spcBef>
                <a:spcPts val="135"/>
              </a:spcBef>
            </a:pPr>
            <a:r>
              <a:rPr spc="-45" dirty="0"/>
              <a:t>Example</a:t>
            </a:r>
            <a:r>
              <a:rPr spc="-40" dirty="0"/>
              <a:t> </a:t>
            </a:r>
            <a:r>
              <a:rPr spc="-65" dirty="0"/>
              <a:t>2</a:t>
            </a:r>
          </a:p>
        </p:txBody>
      </p:sp>
      <p:pic>
        <p:nvPicPr>
          <p:cNvPr id="3" name="object 3"/>
          <p:cNvPicPr/>
          <p:nvPr/>
        </p:nvPicPr>
        <p:blipFill>
          <a:blip r:embed="rId2" cstate="print"/>
          <a:stretch>
            <a:fillRect/>
          </a:stretch>
        </p:blipFill>
        <p:spPr>
          <a:xfrm>
            <a:off x="281089" y="1266253"/>
            <a:ext cx="65265" cy="65265"/>
          </a:xfrm>
          <a:prstGeom prst="rect">
            <a:avLst/>
          </a:prstGeom>
        </p:spPr>
      </p:pic>
      <p:pic>
        <p:nvPicPr>
          <p:cNvPr id="4" name="object 4"/>
          <p:cNvPicPr/>
          <p:nvPr/>
        </p:nvPicPr>
        <p:blipFill>
          <a:blip r:embed="rId3" cstate="print"/>
          <a:stretch>
            <a:fillRect/>
          </a:stretch>
        </p:blipFill>
        <p:spPr>
          <a:xfrm>
            <a:off x="570865" y="1607896"/>
            <a:ext cx="52590" cy="52590"/>
          </a:xfrm>
          <a:prstGeom prst="rect">
            <a:avLst/>
          </a:prstGeom>
        </p:spPr>
      </p:pic>
      <p:pic>
        <p:nvPicPr>
          <p:cNvPr id="5" name="object 5"/>
          <p:cNvPicPr/>
          <p:nvPr/>
        </p:nvPicPr>
        <p:blipFill>
          <a:blip r:embed="rId3" cstate="print"/>
          <a:stretch>
            <a:fillRect/>
          </a:stretch>
        </p:blipFill>
        <p:spPr>
          <a:xfrm>
            <a:off x="570865" y="1759724"/>
            <a:ext cx="52590" cy="52590"/>
          </a:xfrm>
          <a:prstGeom prst="rect">
            <a:avLst/>
          </a:prstGeom>
        </p:spPr>
      </p:pic>
      <p:pic>
        <p:nvPicPr>
          <p:cNvPr id="6" name="object 6"/>
          <p:cNvPicPr/>
          <p:nvPr/>
        </p:nvPicPr>
        <p:blipFill>
          <a:blip r:embed="rId3" cstate="print"/>
          <a:stretch>
            <a:fillRect/>
          </a:stretch>
        </p:blipFill>
        <p:spPr>
          <a:xfrm>
            <a:off x="570865" y="1911566"/>
            <a:ext cx="52590" cy="52590"/>
          </a:xfrm>
          <a:prstGeom prst="rect">
            <a:avLst/>
          </a:prstGeom>
        </p:spPr>
      </p:pic>
      <p:pic>
        <p:nvPicPr>
          <p:cNvPr id="7" name="object 7"/>
          <p:cNvPicPr/>
          <p:nvPr/>
        </p:nvPicPr>
        <p:blipFill>
          <a:blip r:embed="rId4" cstate="print"/>
          <a:stretch>
            <a:fillRect/>
          </a:stretch>
        </p:blipFill>
        <p:spPr>
          <a:xfrm>
            <a:off x="570865" y="2063394"/>
            <a:ext cx="52590" cy="52590"/>
          </a:xfrm>
          <a:prstGeom prst="rect">
            <a:avLst/>
          </a:prstGeom>
        </p:spPr>
      </p:pic>
      <p:sp>
        <p:nvSpPr>
          <p:cNvPr id="8" name="object 8"/>
          <p:cNvSpPr txBox="1"/>
          <p:nvPr/>
        </p:nvSpPr>
        <p:spPr>
          <a:xfrm>
            <a:off x="402932" y="1182813"/>
            <a:ext cx="3893820" cy="974090"/>
          </a:xfrm>
          <a:prstGeom prst="rect">
            <a:avLst/>
          </a:prstGeom>
        </p:spPr>
        <p:txBody>
          <a:bodyPr vert="horz" wrap="square" lIns="0" tIns="29209" rIns="0" bIns="0" rtlCol="0">
            <a:spAutoFit/>
          </a:bodyPr>
          <a:lstStyle/>
          <a:p>
            <a:pPr marL="12700" marR="5080">
              <a:lnSpc>
                <a:spcPts val="1200"/>
              </a:lnSpc>
              <a:spcBef>
                <a:spcPts val="229"/>
              </a:spcBef>
            </a:pPr>
            <a:r>
              <a:rPr sz="1100" spc="-30" dirty="0">
                <a:latin typeface="Tahoma"/>
                <a:cs typeface="Tahoma"/>
              </a:rPr>
              <a:t>Calculate</a:t>
            </a:r>
            <a:r>
              <a:rPr sz="1100" spc="15" dirty="0">
                <a:latin typeface="Tahoma"/>
                <a:cs typeface="Tahoma"/>
              </a:rPr>
              <a:t> </a:t>
            </a:r>
            <a:r>
              <a:rPr sz="1100" spc="-40" dirty="0">
                <a:latin typeface="Tahoma"/>
                <a:cs typeface="Tahoma"/>
              </a:rPr>
              <a:t>the</a:t>
            </a:r>
            <a:r>
              <a:rPr sz="1100" spc="25" dirty="0">
                <a:latin typeface="Tahoma"/>
                <a:cs typeface="Tahoma"/>
              </a:rPr>
              <a:t> </a:t>
            </a:r>
            <a:r>
              <a:rPr sz="1100" spc="-40" dirty="0">
                <a:latin typeface="Tahoma"/>
                <a:cs typeface="Tahoma"/>
              </a:rPr>
              <a:t>amount</a:t>
            </a:r>
            <a:r>
              <a:rPr sz="1100" spc="25" dirty="0">
                <a:latin typeface="Tahoma"/>
                <a:cs typeface="Tahoma"/>
              </a:rPr>
              <a:t> </a:t>
            </a:r>
            <a:r>
              <a:rPr sz="1100" spc="-45" dirty="0">
                <a:latin typeface="Tahoma"/>
                <a:cs typeface="Tahoma"/>
              </a:rPr>
              <a:t>for</a:t>
            </a:r>
            <a:r>
              <a:rPr sz="1100" spc="25" dirty="0">
                <a:latin typeface="Tahoma"/>
                <a:cs typeface="Tahoma"/>
              </a:rPr>
              <a:t> </a:t>
            </a:r>
            <a:r>
              <a:rPr sz="1100" spc="-20" dirty="0">
                <a:latin typeface="Tahoma"/>
                <a:cs typeface="Tahoma"/>
              </a:rPr>
              <a:t>call</a:t>
            </a:r>
            <a:r>
              <a:rPr sz="1100" spc="25" dirty="0">
                <a:latin typeface="Tahoma"/>
                <a:cs typeface="Tahoma"/>
              </a:rPr>
              <a:t> </a:t>
            </a:r>
            <a:r>
              <a:rPr sz="1100" spc="-40" dirty="0">
                <a:latin typeface="Tahoma"/>
                <a:cs typeface="Tahoma"/>
              </a:rPr>
              <a:t>driver</a:t>
            </a:r>
            <a:r>
              <a:rPr sz="1100" spc="25" dirty="0">
                <a:latin typeface="Tahoma"/>
                <a:cs typeface="Tahoma"/>
              </a:rPr>
              <a:t> </a:t>
            </a:r>
            <a:r>
              <a:rPr sz="1100" spc="-45" dirty="0">
                <a:latin typeface="Tahoma"/>
                <a:cs typeface="Tahoma"/>
              </a:rPr>
              <a:t>for</a:t>
            </a:r>
            <a:r>
              <a:rPr sz="1100" spc="25" dirty="0">
                <a:latin typeface="Tahoma"/>
                <a:cs typeface="Tahoma"/>
              </a:rPr>
              <a:t> </a:t>
            </a:r>
            <a:r>
              <a:rPr sz="1100" spc="-45" dirty="0">
                <a:latin typeface="Tahoma"/>
                <a:cs typeface="Tahoma"/>
              </a:rPr>
              <a:t>our</a:t>
            </a:r>
            <a:r>
              <a:rPr sz="1100" spc="20" dirty="0">
                <a:latin typeface="Tahoma"/>
                <a:cs typeface="Tahoma"/>
              </a:rPr>
              <a:t> </a:t>
            </a:r>
            <a:r>
              <a:rPr sz="1100" spc="-70" dirty="0">
                <a:latin typeface="Tahoma"/>
                <a:cs typeface="Tahoma"/>
              </a:rPr>
              <a:t>own</a:t>
            </a:r>
            <a:r>
              <a:rPr sz="1100" spc="20" dirty="0">
                <a:latin typeface="Tahoma"/>
                <a:cs typeface="Tahoma"/>
              </a:rPr>
              <a:t> </a:t>
            </a:r>
            <a:r>
              <a:rPr sz="1100" spc="-45" dirty="0">
                <a:latin typeface="Tahoma"/>
                <a:cs typeface="Tahoma"/>
              </a:rPr>
              <a:t>car,</a:t>
            </a:r>
            <a:r>
              <a:rPr sz="1100" spc="25" dirty="0">
                <a:latin typeface="Tahoma"/>
                <a:cs typeface="Tahoma"/>
              </a:rPr>
              <a:t> </a:t>
            </a:r>
            <a:r>
              <a:rPr sz="1100" spc="-60" dirty="0">
                <a:latin typeface="Tahoma"/>
                <a:cs typeface="Tahoma"/>
              </a:rPr>
              <a:t>who</a:t>
            </a:r>
            <a:r>
              <a:rPr sz="1100" spc="20" dirty="0">
                <a:latin typeface="Tahoma"/>
                <a:cs typeface="Tahoma"/>
              </a:rPr>
              <a:t> </a:t>
            </a:r>
            <a:r>
              <a:rPr sz="1100" spc="-65" dirty="0">
                <a:latin typeface="Tahoma"/>
                <a:cs typeface="Tahoma"/>
              </a:rPr>
              <a:t>works</a:t>
            </a:r>
            <a:r>
              <a:rPr sz="1100" spc="25" dirty="0">
                <a:latin typeface="Tahoma"/>
                <a:cs typeface="Tahoma"/>
              </a:rPr>
              <a:t> </a:t>
            </a:r>
            <a:r>
              <a:rPr sz="1100" spc="-55" dirty="0">
                <a:latin typeface="Tahoma"/>
                <a:cs typeface="Tahoma"/>
              </a:rPr>
              <a:t>on </a:t>
            </a:r>
            <a:r>
              <a:rPr sz="1100" spc="-330" dirty="0">
                <a:latin typeface="Tahoma"/>
                <a:cs typeface="Tahoma"/>
              </a:rPr>
              <a:t> </a:t>
            </a:r>
            <a:r>
              <a:rPr sz="1100" spc="-40" dirty="0">
                <a:latin typeface="Tahoma"/>
                <a:cs typeface="Tahoma"/>
              </a:rPr>
              <a:t>hourly</a:t>
            </a:r>
            <a:r>
              <a:rPr sz="1100" spc="15" dirty="0">
                <a:latin typeface="Tahoma"/>
                <a:cs typeface="Tahoma"/>
              </a:rPr>
              <a:t> </a:t>
            </a:r>
            <a:r>
              <a:rPr sz="1100" spc="-50" dirty="0">
                <a:latin typeface="Tahoma"/>
                <a:cs typeface="Tahoma"/>
              </a:rPr>
              <a:t>basis</a:t>
            </a:r>
            <a:endParaRPr sz="1100">
              <a:latin typeface="Tahoma"/>
              <a:cs typeface="Tahoma"/>
            </a:endParaRPr>
          </a:p>
          <a:p>
            <a:pPr marL="289560" marR="2383790">
              <a:lnSpc>
                <a:spcPct val="100000"/>
              </a:lnSpc>
              <a:spcBef>
                <a:spcPts val="150"/>
              </a:spcBef>
            </a:pPr>
            <a:r>
              <a:rPr sz="1000" b="1" spc="-50" dirty="0">
                <a:latin typeface="Arial"/>
                <a:cs typeface="Arial"/>
              </a:rPr>
              <a:t>Given</a:t>
            </a:r>
            <a:r>
              <a:rPr sz="1000" b="1" spc="204" dirty="0">
                <a:latin typeface="Arial"/>
                <a:cs typeface="Arial"/>
              </a:rPr>
              <a:t> </a:t>
            </a:r>
            <a:r>
              <a:rPr sz="1000" b="1" spc="5" dirty="0">
                <a:latin typeface="Arial"/>
                <a:cs typeface="Arial"/>
              </a:rPr>
              <a:t>Data: </a:t>
            </a:r>
            <a:r>
              <a:rPr sz="1000" b="1" spc="10" dirty="0">
                <a:latin typeface="Arial"/>
                <a:cs typeface="Arial"/>
              </a:rPr>
              <a:t> </a:t>
            </a:r>
            <a:r>
              <a:rPr sz="1000" b="1" spc="-40" dirty="0">
                <a:latin typeface="Arial"/>
                <a:cs typeface="Arial"/>
              </a:rPr>
              <a:t>Required</a:t>
            </a:r>
            <a:r>
              <a:rPr sz="1000" b="1" spc="-35" dirty="0">
                <a:latin typeface="Arial"/>
                <a:cs typeface="Arial"/>
              </a:rPr>
              <a:t> </a:t>
            </a:r>
            <a:r>
              <a:rPr sz="1000" b="1" spc="-50" dirty="0">
                <a:latin typeface="Arial"/>
                <a:cs typeface="Arial"/>
              </a:rPr>
              <a:t>Results: </a:t>
            </a:r>
            <a:r>
              <a:rPr sz="1000" b="1" spc="-45" dirty="0">
                <a:latin typeface="Arial"/>
                <a:cs typeface="Arial"/>
              </a:rPr>
              <a:t> </a:t>
            </a:r>
            <a:r>
              <a:rPr sz="1000" b="1" spc="-60" dirty="0">
                <a:latin typeface="Arial"/>
                <a:cs typeface="Arial"/>
              </a:rPr>
              <a:t>Processing</a:t>
            </a:r>
            <a:r>
              <a:rPr sz="1000" b="1" spc="50" dirty="0">
                <a:latin typeface="Arial"/>
                <a:cs typeface="Arial"/>
              </a:rPr>
              <a:t> </a:t>
            </a:r>
            <a:r>
              <a:rPr sz="1000" b="1" spc="-40" dirty="0">
                <a:latin typeface="Arial"/>
                <a:cs typeface="Arial"/>
              </a:rPr>
              <a:t>Required:</a:t>
            </a:r>
            <a:endParaRPr sz="1000">
              <a:latin typeface="Arial"/>
              <a:cs typeface="Arial"/>
            </a:endParaRPr>
          </a:p>
          <a:p>
            <a:pPr marL="289560">
              <a:lnSpc>
                <a:spcPts val="1185"/>
              </a:lnSpc>
            </a:pPr>
            <a:r>
              <a:rPr sz="1000" b="1" spc="-35" dirty="0">
                <a:latin typeface="Arial"/>
                <a:cs typeface="Arial"/>
              </a:rPr>
              <a:t>Solution</a:t>
            </a:r>
            <a:r>
              <a:rPr sz="1000" b="1" spc="40" dirty="0">
                <a:latin typeface="Arial"/>
                <a:cs typeface="Arial"/>
              </a:rPr>
              <a:t> </a:t>
            </a:r>
            <a:r>
              <a:rPr sz="1000" b="1" spc="-25" dirty="0">
                <a:latin typeface="Arial"/>
                <a:cs typeface="Arial"/>
              </a:rPr>
              <a:t>Alternatives:</a:t>
            </a:r>
            <a:endParaRPr sz="1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4" name="object 14"/>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34</a:t>
            </a:fld>
            <a:r>
              <a:rPr spc="-75" dirty="0"/>
              <a:t> </a:t>
            </a:r>
            <a:r>
              <a:rPr dirty="0"/>
              <a:t>/</a:t>
            </a:r>
            <a:r>
              <a:rPr spc="-75" dirty="0"/>
              <a:t> </a:t>
            </a:r>
            <a:r>
              <a:rPr dirty="0"/>
              <a:t>63</a:t>
            </a: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01370" cy="244475"/>
          </a:xfrm>
          <a:prstGeom prst="rect">
            <a:avLst/>
          </a:prstGeom>
        </p:spPr>
        <p:txBody>
          <a:bodyPr vert="horz" wrap="square" lIns="0" tIns="17145" rIns="0" bIns="0" rtlCol="0">
            <a:spAutoFit/>
          </a:bodyPr>
          <a:lstStyle/>
          <a:p>
            <a:pPr marL="12700">
              <a:lnSpc>
                <a:spcPct val="100000"/>
              </a:lnSpc>
              <a:spcBef>
                <a:spcPts val="135"/>
              </a:spcBef>
            </a:pPr>
            <a:r>
              <a:rPr spc="-45" dirty="0"/>
              <a:t>Example</a:t>
            </a:r>
            <a:r>
              <a:rPr spc="-40" dirty="0"/>
              <a:t> </a:t>
            </a:r>
            <a:r>
              <a:rPr spc="-65" dirty="0"/>
              <a:t>2</a:t>
            </a:r>
          </a:p>
        </p:txBody>
      </p:sp>
      <p:pic>
        <p:nvPicPr>
          <p:cNvPr id="3" name="object 3"/>
          <p:cNvPicPr/>
          <p:nvPr/>
        </p:nvPicPr>
        <p:blipFill>
          <a:blip r:embed="rId2" cstate="print"/>
          <a:stretch>
            <a:fillRect/>
          </a:stretch>
        </p:blipFill>
        <p:spPr>
          <a:xfrm>
            <a:off x="281089" y="831291"/>
            <a:ext cx="65265" cy="65265"/>
          </a:xfrm>
          <a:prstGeom prst="rect">
            <a:avLst/>
          </a:prstGeom>
        </p:spPr>
      </p:pic>
      <p:pic>
        <p:nvPicPr>
          <p:cNvPr id="4" name="object 4"/>
          <p:cNvPicPr/>
          <p:nvPr/>
        </p:nvPicPr>
        <p:blipFill>
          <a:blip r:embed="rId3" cstate="print"/>
          <a:stretch>
            <a:fillRect/>
          </a:stretch>
        </p:blipFill>
        <p:spPr>
          <a:xfrm>
            <a:off x="570865" y="1172934"/>
            <a:ext cx="52590" cy="52590"/>
          </a:xfrm>
          <a:prstGeom prst="rect">
            <a:avLst/>
          </a:prstGeom>
        </p:spPr>
      </p:pic>
      <p:pic>
        <p:nvPicPr>
          <p:cNvPr id="5" name="object 5"/>
          <p:cNvPicPr/>
          <p:nvPr/>
        </p:nvPicPr>
        <p:blipFill>
          <a:blip r:embed="rId3" cstate="print"/>
          <a:stretch>
            <a:fillRect/>
          </a:stretch>
        </p:blipFill>
        <p:spPr>
          <a:xfrm>
            <a:off x="570865" y="1628419"/>
            <a:ext cx="52590" cy="52590"/>
          </a:xfrm>
          <a:prstGeom prst="rect">
            <a:avLst/>
          </a:prstGeom>
        </p:spPr>
      </p:pic>
      <p:pic>
        <p:nvPicPr>
          <p:cNvPr id="6" name="object 6"/>
          <p:cNvPicPr/>
          <p:nvPr/>
        </p:nvPicPr>
        <p:blipFill>
          <a:blip r:embed="rId3" cstate="print"/>
          <a:stretch>
            <a:fillRect/>
          </a:stretch>
        </p:blipFill>
        <p:spPr>
          <a:xfrm>
            <a:off x="570865" y="1932089"/>
            <a:ext cx="52590" cy="52590"/>
          </a:xfrm>
          <a:prstGeom prst="rect">
            <a:avLst/>
          </a:prstGeom>
        </p:spPr>
      </p:pic>
      <p:pic>
        <p:nvPicPr>
          <p:cNvPr id="7" name="object 7"/>
          <p:cNvPicPr/>
          <p:nvPr/>
        </p:nvPicPr>
        <p:blipFill>
          <a:blip r:embed="rId3" cstate="print"/>
          <a:stretch>
            <a:fillRect/>
          </a:stretch>
        </p:blipFill>
        <p:spPr>
          <a:xfrm>
            <a:off x="570865" y="2387574"/>
            <a:ext cx="52590" cy="52590"/>
          </a:xfrm>
          <a:prstGeom prst="rect">
            <a:avLst/>
          </a:prstGeom>
        </p:spPr>
      </p:pic>
      <p:sp>
        <p:nvSpPr>
          <p:cNvPr id="8" name="object 8"/>
          <p:cNvSpPr txBox="1"/>
          <p:nvPr/>
        </p:nvSpPr>
        <p:spPr>
          <a:xfrm>
            <a:off x="402932" y="747838"/>
            <a:ext cx="4072254" cy="2037080"/>
          </a:xfrm>
          <a:prstGeom prst="rect">
            <a:avLst/>
          </a:prstGeom>
        </p:spPr>
        <p:txBody>
          <a:bodyPr vert="horz" wrap="square" lIns="0" tIns="29209" rIns="0" bIns="0" rtlCol="0">
            <a:spAutoFit/>
          </a:bodyPr>
          <a:lstStyle/>
          <a:p>
            <a:pPr marL="12700" marR="182880">
              <a:lnSpc>
                <a:spcPts val="1200"/>
              </a:lnSpc>
              <a:spcBef>
                <a:spcPts val="229"/>
              </a:spcBef>
            </a:pPr>
            <a:r>
              <a:rPr sz="1100" spc="-30" dirty="0">
                <a:latin typeface="Tahoma"/>
                <a:cs typeface="Tahoma"/>
              </a:rPr>
              <a:t>Calculate</a:t>
            </a:r>
            <a:r>
              <a:rPr sz="1100" spc="15" dirty="0">
                <a:latin typeface="Tahoma"/>
                <a:cs typeface="Tahoma"/>
              </a:rPr>
              <a:t> </a:t>
            </a:r>
            <a:r>
              <a:rPr sz="1100" spc="-40" dirty="0">
                <a:latin typeface="Tahoma"/>
                <a:cs typeface="Tahoma"/>
              </a:rPr>
              <a:t>the</a:t>
            </a:r>
            <a:r>
              <a:rPr sz="1100" spc="25" dirty="0">
                <a:latin typeface="Tahoma"/>
                <a:cs typeface="Tahoma"/>
              </a:rPr>
              <a:t> </a:t>
            </a:r>
            <a:r>
              <a:rPr sz="1100" spc="-40" dirty="0">
                <a:latin typeface="Tahoma"/>
                <a:cs typeface="Tahoma"/>
              </a:rPr>
              <a:t>amount</a:t>
            </a:r>
            <a:r>
              <a:rPr sz="1100" spc="25" dirty="0">
                <a:latin typeface="Tahoma"/>
                <a:cs typeface="Tahoma"/>
              </a:rPr>
              <a:t> </a:t>
            </a:r>
            <a:r>
              <a:rPr sz="1100" spc="-45" dirty="0">
                <a:latin typeface="Tahoma"/>
                <a:cs typeface="Tahoma"/>
              </a:rPr>
              <a:t>for</a:t>
            </a:r>
            <a:r>
              <a:rPr sz="1100" spc="25" dirty="0">
                <a:latin typeface="Tahoma"/>
                <a:cs typeface="Tahoma"/>
              </a:rPr>
              <a:t> </a:t>
            </a:r>
            <a:r>
              <a:rPr sz="1100" spc="-20" dirty="0">
                <a:latin typeface="Tahoma"/>
                <a:cs typeface="Tahoma"/>
              </a:rPr>
              <a:t>call</a:t>
            </a:r>
            <a:r>
              <a:rPr sz="1100" spc="25" dirty="0">
                <a:latin typeface="Tahoma"/>
                <a:cs typeface="Tahoma"/>
              </a:rPr>
              <a:t> </a:t>
            </a:r>
            <a:r>
              <a:rPr sz="1100" spc="-40" dirty="0">
                <a:latin typeface="Tahoma"/>
                <a:cs typeface="Tahoma"/>
              </a:rPr>
              <a:t>driver</a:t>
            </a:r>
            <a:r>
              <a:rPr sz="1100" spc="25" dirty="0">
                <a:latin typeface="Tahoma"/>
                <a:cs typeface="Tahoma"/>
              </a:rPr>
              <a:t> </a:t>
            </a:r>
            <a:r>
              <a:rPr sz="1100" spc="-45" dirty="0">
                <a:latin typeface="Tahoma"/>
                <a:cs typeface="Tahoma"/>
              </a:rPr>
              <a:t>for</a:t>
            </a:r>
            <a:r>
              <a:rPr sz="1100" spc="25" dirty="0">
                <a:latin typeface="Tahoma"/>
                <a:cs typeface="Tahoma"/>
              </a:rPr>
              <a:t> </a:t>
            </a:r>
            <a:r>
              <a:rPr sz="1100" spc="-45" dirty="0">
                <a:latin typeface="Tahoma"/>
                <a:cs typeface="Tahoma"/>
              </a:rPr>
              <a:t>our</a:t>
            </a:r>
            <a:r>
              <a:rPr sz="1100" spc="20" dirty="0">
                <a:latin typeface="Tahoma"/>
                <a:cs typeface="Tahoma"/>
              </a:rPr>
              <a:t> </a:t>
            </a:r>
            <a:r>
              <a:rPr sz="1100" spc="-70" dirty="0">
                <a:latin typeface="Tahoma"/>
                <a:cs typeface="Tahoma"/>
              </a:rPr>
              <a:t>own</a:t>
            </a:r>
            <a:r>
              <a:rPr sz="1100" spc="20" dirty="0">
                <a:latin typeface="Tahoma"/>
                <a:cs typeface="Tahoma"/>
              </a:rPr>
              <a:t> </a:t>
            </a:r>
            <a:r>
              <a:rPr sz="1100" spc="-45" dirty="0">
                <a:latin typeface="Tahoma"/>
                <a:cs typeface="Tahoma"/>
              </a:rPr>
              <a:t>car,</a:t>
            </a:r>
            <a:r>
              <a:rPr sz="1100" spc="25" dirty="0">
                <a:latin typeface="Tahoma"/>
                <a:cs typeface="Tahoma"/>
              </a:rPr>
              <a:t> </a:t>
            </a:r>
            <a:r>
              <a:rPr sz="1100" spc="-60" dirty="0">
                <a:latin typeface="Tahoma"/>
                <a:cs typeface="Tahoma"/>
              </a:rPr>
              <a:t>who</a:t>
            </a:r>
            <a:r>
              <a:rPr sz="1100" spc="20" dirty="0">
                <a:latin typeface="Tahoma"/>
                <a:cs typeface="Tahoma"/>
              </a:rPr>
              <a:t> </a:t>
            </a:r>
            <a:r>
              <a:rPr sz="1100" spc="-65" dirty="0">
                <a:latin typeface="Tahoma"/>
                <a:cs typeface="Tahoma"/>
              </a:rPr>
              <a:t>works</a:t>
            </a:r>
            <a:r>
              <a:rPr sz="1100" spc="25" dirty="0">
                <a:latin typeface="Tahoma"/>
                <a:cs typeface="Tahoma"/>
              </a:rPr>
              <a:t> </a:t>
            </a:r>
            <a:r>
              <a:rPr sz="1100" spc="-55" dirty="0">
                <a:latin typeface="Tahoma"/>
                <a:cs typeface="Tahoma"/>
              </a:rPr>
              <a:t>on </a:t>
            </a:r>
            <a:r>
              <a:rPr sz="1100" spc="-330" dirty="0">
                <a:latin typeface="Tahoma"/>
                <a:cs typeface="Tahoma"/>
              </a:rPr>
              <a:t> </a:t>
            </a:r>
            <a:r>
              <a:rPr sz="1100" spc="-40" dirty="0">
                <a:latin typeface="Tahoma"/>
                <a:cs typeface="Tahoma"/>
              </a:rPr>
              <a:t>hourly</a:t>
            </a:r>
            <a:r>
              <a:rPr sz="1100" spc="15" dirty="0">
                <a:latin typeface="Tahoma"/>
                <a:cs typeface="Tahoma"/>
              </a:rPr>
              <a:t> </a:t>
            </a:r>
            <a:r>
              <a:rPr sz="1100" spc="-50" dirty="0">
                <a:latin typeface="Tahoma"/>
                <a:cs typeface="Tahoma"/>
              </a:rPr>
              <a:t>basis</a:t>
            </a:r>
            <a:endParaRPr sz="1100">
              <a:latin typeface="Tahoma"/>
              <a:cs typeface="Tahoma"/>
            </a:endParaRPr>
          </a:p>
          <a:p>
            <a:pPr marL="289560" marR="5080">
              <a:lnSpc>
                <a:spcPct val="100000"/>
              </a:lnSpc>
              <a:spcBef>
                <a:spcPts val="150"/>
              </a:spcBef>
            </a:pPr>
            <a:r>
              <a:rPr sz="1000" b="1" spc="-50" dirty="0">
                <a:latin typeface="Arial"/>
                <a:cs typeface="Arial"/>
              </a:rPr>
              <a:t>Given</a:t>
            </a:r>
            <a:r>
              <a:rPr sz="1000" b="1" spc="85" dirty="0">
                <a:latin typeface="Arial"/>
                <a:cs typeface="Arial"/>
              </a:rPr>
              <a:t> </a:t>
            </a:r>
            <a:r>
              <a:rPr sz="1000" b="1" spc="5" dirty="0">
                <a:latin typeface="Arial"/>
                <a:cs typeface="Arial"/>
              </a:rPr>
              <a:t>Data:</a:t>
            </a:r>
            <a:r>
              <a:rPr sz="1000" b="1" spc="165" dirty="0">
                <a:latin typeface="Arial"/>
                <a:cs typeface="Arial"/>
              </a:rPr>
              <a:t> </a:t>
            </a:r>
            <a:r>
              <a:rPr sz="1000" spc="-35" dirty="0">
                <a:latin typeface="Tahoma"/>
                <a:cs typeface="Tahoma"/>
              </a:rPr>
              <a:t>-</a:t>
            </a:r>
            <a:r>
              <a:rPr sz="1000" spc="20" dirty="0">
                <a:latin typeface="Tahoma"/>
                <a:cs typeface="Tahoma"/>
              </a:rPr>
              <a:t> </a:t>
            </a:r>
            <a:r>
              <a:rPr sz="1000" spc="-20" dirty="0">
                <a:latin typeface="Tahoma"/>
                <a:cs typeface="Tahoma"/>
              </a:rPr>
              <a:t>Hourly</a:t>
            </a:r>
            <a:r>
              <a:rPr sz="1000" spc="20" dirty="0">
                <a:latin typeface="Tahoma"/>
                <a:cs typeface="Tahoma"/>
              </a:rPr>
              <a:t> </a:t>
            </a:r>
            <a:r>
              <a:rPr sz="1000" spc="-70" dirty="0">
                <a:latin typeface="Tahoma"/>
                <a:cs typeface="Tahoma"/>
              </a:rPr>
              <a:t>wage</a:t>
            </a:r>
            <a:r>
              <a:rPr sz="1000" spc="20" dirty="0">
                <a:latin typeface="Tahoma"/>
                <a:cs typeface="Tahoma"/>
              </a:rPr>
              <a:t> </a:t>
            </a:r>
            <a:r>
              <a:rPr sz="1000" spc="-35" dirty="0">
                <a:latin typeface="Tahoma"/>
                <a:cs typeface="Tahoma"/>
              </a:rPr>
              <a:t>rate</a:t>
            </a:r>
            <a:r>
              <a:rPr sz="1000" spc="20" dirty="0">
                <a:latin typeface="Tahoma"/>
                <a:cs typeface="Tahoma"/>
              </a:rPr>
              <a:t> </a:t>
            </a:r>
            <a:r>
              <a:rPr sz="1000" spc="-40" dirty="0">
                <a:latin typeface="Tahoma"/>
                <a:cs typeface="Tahoma"/>
              </a:rPr>
              <a:t>for</a:t>
            </a:r>
            <a:r>
              <a:rPr sz="1000" spc="25" dirty="0">
                <a:latin typeface="Tahoma"/>
                <a:cs typeface="Tahoma"/>
              </a:rPr>
              <a:t> </a:t>
            </a:r>
            <a:r>
              <a:rPr sz="1000" spc="-35" dirty="0">
                <a:latin typeface="Tahoma"/>
                <a:cs typeface="Tahoma"/>
              </a:rPr>
              <a:t>the</a:t>
            </a:r>
            <a:r>
              <a:rPr sz="1000" spc="15" dirty="0">
                <a:latin typeface="Tahoma"/>
                <a:cs typeface="Tahoma"/>
              </a:rPr>
              <a:t> </a:t>
            </a:r>
            <a:r>
              <a:rPr sz="1000" spc="-35" dirty="0">
                <a:latin typeface="Tahoma"/>
                <a:cs typeface="Tahoma"/>
              </a:rPr>
              <a:t>driver</a:t>
            </a:r>
            <a:r>
              <a:rPr sz="1000" spc="25" dirty="0">
                <a:latin typeface="Tahoma"/>
                <a:cs typeface="Tahoma"/>
              </a:rPr>
              <a:t> </a:t>
            </a:r>
            <a:r>
              <a:rPr sz="1000" spc="-40" dirty="0">
                <a:latin typeface="Tahoma"/>
                <a:cs typeface="Tahoma"/>
              </a:rPr>
              <a:t>(e.g.,</a:t>
            </a:r>
            <a:r>
              <a:rPr sz="1000" spc="20" dirty="0">
                <a:latin typeface="Tahoma"/>
                <a:cs typeface="Tahoma"/>
              </a:rPr>
              <a:t> </a:t>
            </a:r>
            <a:r>
              <a:rPr sz="1000" spc="-20" dirty="0">
                <a:latin typeface="Tahoma"/>
                <a:cs typeface="Tahoma"/>
              </a:rPr>
              <a:t>150/hour)</a:t>
            </a:r>
            <a:r>
              <a:rPr sz="1000" spc="20" dirty="0">
                <a:latin typeface="Tahoma"/>
                <a:cs typeface="Tahoma"/>
              </a:rPr>
              <a:t> </a:t>
            </a:r>
            <a:r>
              <a:rPr sz="1000" spc="-35" dirty="0">
                <a:latin typeface="Tahoma"/>
                <a:cs typeface="Tahoma"/>
              </a:rPr>
              <a:t>-</a:t>
            </a:r>
            <a:r>
              <a:rPr sz="1000" spc="20" dirty="0">
                <a:latin typeface="Tahoma"/>
                <a:cs typeface="Tahoma"/>
              </a:rPr>
              <a:t> </a:t>
            </a:r>
            <a:r>
              <a:rPr sz="1000" spc="-10" dirty="0">
                <a:latin typeface="Tahoma"/>
                <a:cs typeface="Tahoma"/>
              </a:rPr>
              <a:t>Total </a:t>
            </a:r>
            <a:r>
              <a:rPr sz="1000" spc="-295" dirty="0">
                <a:latin typeface="Tahoma"/>
                <a:cs typeface="Tahoma"/>
              </a:rPr>
              <a:t> </a:t>
            </a:r>
            <a:r>
              <a:rPr sz="1000" spc="-45" dirty="0">
                <a:latin typeface="Tahoma"/>
                <a:cs typeface="Tahoma"/>
              </a:rPr>
              <a:t>hours</a:t>
            </a:r>
            <a:r>
              <a:rPr sz="1000" spc="20" dirty="0">
                <a:latin typeface="Tahoma"/>
                <a:cs typeface="Tahoma"/>
              </a:rPr>
              <a:t> </a:t>
            </a:r>
            <a:r>
              <a:rPr sz="1000" spc="-60" dirty="0">
                <a:latin typeface="Tahoma"/>
                <a:cs typeface="Tahoma"/>
              </a:rPr>
              <a:t>worked</a:t>
            </a:r>
            <a:r>
              <a:rPr sz="1000" spc="20" dirty="0">
                <a:latin typeface="Tahoma"/>
                <a:cs typeface="Tahoma"/>
              </a:rPr>
              <a:t> </a:t>
            </a:r>
            <a:r>
              <a:rPr sz="1000" spc="-40" dirty="0">
                <a:latin typeface="Tahoma"/>
                <a:cs typeface="Tahoma"/>
              </a:rPr>
              <a:t>(e.g.,</a:t>
            </a:r>
            <a:r>
              <a:rPr sz="1000" spc="20" dirty="0">
                <a:latin typeface="Tahoma"/>
                <a:cs typeface="Tahoma"/>
              </a:rPr>
              <a:t> </a:t>
            </a:r>
            <a:r>
              <a:rPr sz="1000" spc="-50" dirty="0">
                <a:latin typeface="Tahoma"/>
                <a:cs typeface="Tahoma"/>
              </a:rPr>
              <a:t>8</a:t>
            </a:r>
            <a:r>
              <a:rPr sz="1000" spc="20" dirty="0">
                <a:latin typeface="Tahoma"/>
                <a:cs typeface="Tahoma"/>
              </a:rPr>
              <a:t> </a:t>
            </a:r>
            <a:r>
              <a:rPr sz="1000" spc="-40" dirty="0">
                <a:latin typeface="Tahoma"/>
                <a:cs typeface="Tahoma"/>
              </a:rPr>
              <a:t>hours)</a:t>
            </a:r>
            <a:r>
              <a:rPr sz="1000" spc="25" dirty="0">
                <a:latin typeface="Tahoma"/>
                <a:cs typeface="Tahoma"/>
              </a:rPr>
              <a:t> </a:t>
            </a:r>
            <a:r>
              <a:rPr sz="1000" spc="-35" dirty="0">
                <a:latin typeface="Tahoma"/>
                <a:cs typeface="Tahoma"/>
              </a:rPr>
              <a:t>-</a:t>
            </a:r>
            <a:r>
              <a:rPr sz="1000" spc="20" dirty="0">
                <a:latin typeface="Tahoma"/>
                <a:cs typeface="Tahoma"/>
              </a:rPr>
              <a:t> </a:t>
            </a:r>
            <a:r>
              <a:rPr sz="1000" spc="-10" dirty="0">
                <a:latin typeface="Tahoma"/>
                <a:cs typeface="Tahoma"/>
              </a:rPr>
              <a:t>Any</a:t>
            </a:r>
            <a:r>
              <a:rPr sz="1000" spc="25" dirty="0">
                <a:latin typeface="Tahoma"/>
                <a:cs typeface="Tahoma"/>
              </a:rPr>
              <a:t> </a:t>
            </a:r>
            <a:r>
              <a:rPr sz="1000" spc="-25" dirty="0">
                <a:latin typeface="Tahoma"/>
                <a:cs typeface="Tahoma"/>
              </a:rPr>
              <a:t>additional</a:t>
            </a:r>
            <a:r>
              <a:rPr sz="1000" spc="15" dirty="0">
                <a:latin typeface="Tahoma"/>
                <a:cs typeface="Tahoma"/>
              </a:rPr>
              <a:t> </a:t>
            </a:r>
            <a:r>
              <a:rPr sz="1000" spc="-35" dirty="0">
                <a:latin typeface="Tahoma"/>
                <a:cs typeface="Tahoma"/>
              </a:rPr>
              <a:t>costs</a:t>
            </a:r>
            <a:r>
              <a:rPr sz="1000" spc="20" dirty="0">
                <a:latin typeface="Tahoma"/>
                <a:cs typeface="Tahoma"/>
              </a:rPr>
              <a:t> </a:t>
            </a:r>
            <a:r>
              <a:rPr sz="1000" spc="-40" dirty="0">
                <a:latin typeface="Tahoma"/>
                <a:cs typeface="Tahoma"/>
              </a:rPr>
              <a:t>(e.g.,</a:t>
            </a:r>
            <a:r>
              <a:rPr sz="1000" spc="25" dirty="0">
                <a:latin typeface="Tahoma"/>
                <a:cs typeface="Tahoma"/>
              </a:rPr>
              <a:t> </a:t>
            </a:r>
            <a:r>
              <a:rPr sz="1000" spc="-35" dirty="0">
                <a:latin typeface="Tahoma"/>
                <a:cs typeface="Tahoma"/>
              </a:rPr>
              <a:t>fuel, </a:t>
            </a:r>
            <a:r>
              <a:rPr sz="1000" spc="-30" dirty="0">
                <a:latin typeface="Tahoma"/>
                <a:cs typeface="Tahoma"/>
              </a:rPr>
              <a:t> </a:t>
            </a:r>
            <a:r>
              <a:rPr sz="1000" spc="-40" dirty="0">
                <a:latin typeface="Tahoma"/>
                <a:cs typeface="Tahoma"/>
              </a:rPr>
              <a:t>maintenance)</a:t>
            </a:r>
            <a:endParaRPr sz="1000">
              <a:latin typeface="Tahoma"/>
              <a:cs typeface="Tahoma"/>
            </a:endParaRPr>
          </a:p>
          <a:p>
            <a:pPr marL="289560" marR="345440">
              <a:lnSpc>
                <a:spcPts val="1200"/>
              </a:lnSpc>
              <a:spcBef>
                <a:spcPts val="25"/>
              </a:spcBef>
            </a:pPr>
            <a:r>
              <a:rPr sz="1000" b="1" spc="-40" dirty="0">
                <a:latin typeface="Arial"/>
                <a:cs typeface="Arial"/>
              </a:rPr>
              <a:t>Required</a:t>
            </a:r>
            <a:r>
              <a:rPr sz="1000" b="1" spc="80" dirty="0">
                <a:latin typeface="Arial"/>
                <a:cs typeface="Arial"/>
              </a:rPr>
              <a:t> </a:t>
            </a:r>
            <a:r>
              <a:rPr sz="1000" b="1" spc="-50" dirty="0">
                <a:latin typeface="Arial"/>
                <a:cs typeface="Arial"/>
              </a:rPr>
              <a:t>Results:</a:t>
            </a:r>
            <a:r>
              <a:rPr sz="1000" b="1" spc="155" dirty="0">
                <a:latin typeface="Arial"/>
                <a:cs typeface="Arial"/>
              </a:rPr>
              <a:t> </a:t>
            </a:r>
            <a:r>
              <a:rPr sz="1000" spc="-10" dirty="0">
                <a:latin typeface="Tahoma"/>
                <a:cs typeface="Tahoma"/>
              </a:rPr>
              <a:t>Total</a:t>
            </a:r>
            <a:r>
              <a:rPr sz="1000" spc="15" dirty="0">
                <a:latin typeface="Tahoma"/>
                <a:cs typeface="Tahoma"/>
              </a:rPr>
              <a:t> </a:t>
            </a:r>
            <a:r>
              <a:rPr sz="1000" spc="-35" dirty="0">
                <a:latin typeface="Tahoma"/>
                <a:cs typeface="Tahoma"/>
              </a:rPr>
              <a:t>amount</a:t>
            </a:r>
            <a:r>
              <a:rPr sz="1000" spc="15" dirty="0">
                <a:latin typeface="Tahoma"/>
                <a:cs typeface="Tahoma"/>
              </a:rPr>
              <a:t> </a:t>
            </a:r>
            <a:r>
              <a:rPr sz="1000" spc="-10" dirty="0">
                <a:latin typeface="Tahoma"/>
                <a:cs typeface="Tahoma"/>
              </a:rPr>
              <a:t>to</a:t>
            </a:r>
            <a:r>
              <a:rPr sz="1000" spc="20" dirty="0">
                <a:latin typeface="Tahoma"/>
                <a:cs typeface="Tahoma"/>
              </a:rPr>
              <a:t> </a:t>
            </a:r>
            <a:r>
              <a:rPr sz="1000" spc="-55" dirty="0">
                <a:latin typeface="Tahoma"/>
                <a:cs typeface="Tahoma"/>
              </a:rPr>
              <a:t>pay</a:t>
            </a:r>
            <a:r>
              <a:rPr sz="1000" spc="10" dirty="0">
                <a:latin typeface="Tahoma"/>
                <a:cs typeface="Tahoma"/>
              </a:rPr>
              <a:t> </a:t>
            </a:r>
            <a:r>
              <a:rPr sz="1000" spc="-35" dirty="0">
                <a:latin typeface="Tahoma"/>
                <a:cs typeface="Tahoma"/>
              </a:rPr>
              <a:t>the</a:t>
            </a:r>
            <a:r>
              <a:rPr sz="1000" spc="15" dirty="0">
                <a:latin typeface="Tahoma"/>
                <a:cs typeface="Tahoma"/>
              </a:rPr>
              <a:t> </a:t>
            </a:r>
            <a:r>
              <a:rPr sz="1000" spc="-35" dirty="0">
                <a:latin typeface="Tahoma"/>
                <a:cs typeface="Tahoma"/>
              </a:rPr>
              <a:t>driver</a:t>
            </a:r>
            <a:r>
              <a:rPr sz="1000" spc="20" dirty="0">
                <a:latin typeface="Tahoma"/>
                <a:cs typeface="Tahoma"/>
              </a:rPr>
              <a:t> </a:t>
            </a:r>
            <a:r>
              <a:rPr sz="1000" spc="-40" dirty="0">
                <a:latin typeface="Tahoma"/>
                <a:cs typeface="Tahoma"/>
              </a:rPr>
              <a:t>for</a:t>
            </a:r>
            <a:r>
              <a:rPr sz="1000" spc="15" dirty="0">
                <a:latin typeface="Tahoma"/>
                <a:cs typeface="Tahoma"/>
              </a:rPr>
              <a:t> </a:t>
            </a:r>
            <a:r>
              <a:rPr sz="1000" spc="-35" dirty="0">
                <a:latin typeface="Tahoma"/>
                <a:cs typeface="Tahoma"/>
              </a:rPr>
              <a:t>the</a:t>
            </a:r>
            <a:r>
              <a:rPr sz="1000" spc="20" dirty="0">
                <a:latin typeface="Tahoma"/>
                <a:cs typeface="Tahoma"/>
              </a:rPr>
              <a:t> </a:t>
            </a:r>
            <a:r>
              <a:rPr sz="1000" spc="-45" dirty="0">
                <a:latin typeface="Tahoma"/>
                <a:cs typeface="Tahoma"/>
              </a:rPr>
              <a:t>hours </a:t>
            </a:r>
            <a:r>
              <a:rPr sz="1000" spc="-295" dirty="0">
                <a:latin typeface="Tahoma"/>
                <a:cs typeface="Tahoma"/>
              </a:rPr>
              <a:t> </a:t>
            </a:r>
            <a:r>
              <a:rPr sz="1000" spc="-55" dirty="0">
                <a:latin typeface="Tahoma"/>
                <a:cs typeface="Tahoma"/>
              </a:rPr>
              <a:t>worked,</a:t>
            </a:r>
            <a:r>
              <a:rPr sz="1000" spc="10" dirty="0">
                <a:latin typeface="Tahoma"/>
                <a:cs typeface="Tahoma"/>
              </a:rPr>
              <a:t> </a:t>
            </a:r>
            <a:r>
              <a:rPr sz="1000" spc="-25" dirty="0">
                <a:latin typeface="Tahoma"/>
                <a:cs typeface="Tahoma"/>
              </a:rPr>
              <a:t>including</a:t>
            </a:r>
            <a:r>
              <a:rPr sz="1000" spc="20" dirty="0">
                <a:latin typeface="Tahoma"/>
                <a:cs typeface="Tahoma"/>
              </a:rPr>
              <a:t> </a:t>
            </a:r>
            <a:r>
              <a:rPr sz="1000" spc="-45" dirty="0">
                <a:latin typeface="Tahoma"/>
                <a:cs typeface="Tahoma"/>
              </a:rPr>
              <a:t>any</a:t>
            </a:r>
            <a:r>
              <a:rPr sz="1000" spc="15" dirty="0">
                <a:latin typeface="Tahoma"/>
                <a:cs typeface="Tahoma"/>
              </a:rPr>
              <a:t> </a:t>
            </a:r>
            <a:r>
              <a:rPr sz="1000" spc="-25" dirty="0">
                <a:latin typeface="Tahoma"/>
                <a:cs typeface="Tahoma"/>
              </a:rPr>
              <a:t>additional</a:t>
            </a:r>
            <a:r>
              <a:rPr sz="1000" spc="20" dirty="0">
                <a:latin typeface="Tahoma"/>
                <a:cs typeface="Tahoma"/>
              </a:rPr>
              <a:t> </a:t>
            </a:r>
            <a:r>
              <a:rPr sz="1000" spc="-35" dirty="0">
                <a:latin typeface="Tahoma"/>
                <a:cs typeface="Tahoma"/>
              </a:rPr>
              <a:t>costs.</a:t>
            </a:r>
            <a:endParaRPr sz="1000">
              <a:latin typeface="Tahoma"/>
              <a:cs typeface="Tahoma"/>
            </a:endParaRPr>
          </a:p>
          <a:p>
            <a:pPr marL="289560">
              <a:lnSpc>
                <a:spcPts val="1150"/>
              </a:lnSpc>
            </a:pPr>
            <a:r>
              <a:rPr sz="1000" b="1" spc="-60" dirty="0">
                <a:latin typeface="Arial"/>
                <a:cs typeface="Arial"/>
              </a:rPr>
              <a:t>Processing</a:t>
            </a:r>
            <a:r>
              <a:rPr sz="1000" b="1" spc="85" dirty="0">
                <a:latin typeface="Arial"/>
                <a:cs typeface="Arial"/>
              </a:rPr>
              <a:t> </a:t>
            </a:r>
            <a:r>
              <a:rPr sz="1000" b="1" spc="-40" dirty="0">
                <a:latin typeface="Arial"/>
                <a:cs typeface="Arial"/>
              </a:rPr>
              <a:t>Required:</a:t>
            </a:r>
            <a:r>
              <a:rPr sz="1000" b="1" spc="155" dirty="0">
                <a:latin typeface="Arial"/>
                <a:cs typeface="Arial"/>
              </a:rPr>
              <a:t> </a:t>
            </a:r>
            <a:r>
              <a:rPr sz="1000" spc="-40" dirty="0">
                <a:latin typeface="Tahoma"/>
                <a:cs typeface="Tahoma"/>
              </a:rPr>
              <a:t>1.</a:t>
            </a:r>
            <a:r>
              <a:rPr sz="1000" spc="130" dirty="0">
                <a:latin typeface="Tahoma"/>
                <a:cs typeface="Tahoma"/>
              </a:rPr>
              <a:t> </a:t>
            </a:r>
            <a:r>
              <a:rPr sz="1000" spc="-25" dirty="0">
                <a:latin typeface="Tahoma"/>
                <a:cs typeface="Tahoma"/>
              </a:rPr>
              <a:t>Calculate</a:t>
            </a:r>
            <a:r>
              <a:rPr sz="1000" spc="25" dirty="0">
                <a:latin typeface="Tahoma"/>
                <a:cs typeface="Tahoma"/>
              </a:rPr>
              <a:t> </a:t>
            </a:r>
            <a:r>
              <a:rPr sz="1000" spc="-35" dirty="0">
                <a:latin typeface="Tahoma"/>
                <a:cs typeface="Tahoma"/>
              </a:rPr>
              <a:t>the</a:t>
            </a:r>
            <a:r>
              <a:rPr sz="1000" spc="15" dirty="0">
                <a:latin typeface="Tahoma"/>
                <a:cs typeface="Tahoma"/>
              </a:rPr>
              <a:t> </a:t>
            </a:r>
            <a:r>
              <a:rPr sz="1000" spc="-10" dirty="0">
                <a:latin typeface="Tahoma"/>
                <a:cs typeface="Tahoma"/>
              </a:rPr>
              <a:t>total</a:t>
            </a:r>
            <a:r>
              <a:rPr sz="1000" spc="20" dirty="0">
                <a:latin typeface="Tahoma"/>
                <a:cs typeface="Tahoma"/>
              </a:rPr>
              <a:t> </a:t>
            </a:r>
            <a:r>
              <a:rPr sz="1000" spc="-45" dirty="0">
                <a:latin typeface="Tahoma"/>
                <a:cs typeface="Tahoma"/>
              </a:rPr>
              <a:t>payment</a:t>
            </a:r>
            <a:r>
              <a:rPr sz="1000" spc="15" dirty="0">
                <a:latin typeface="Tahoma"/>
                <a:cs typeface="Tahoma"/>
              </a:rPr>
              <a:t> </a:t>
            </a:r>
            <a:r>
              <a:rPr sz="1000" spc="-55" dirty="0">
                <a:latin typeface="Tahoma"/>
                <a:cs typeface="Tahoma"/>
              </a:rPr>
              <a:t>based</a:t>
            </a:r>
            <a:r>
              <a:rPr sz="1000" spc="25" dirty="0">
                <a:latin typeface="Tahoma"/>
                <a:cs typeface="Tahoma"/>
              </a:rPr>
              <a:t> </a:t>
            </a:r>
            <a:r>
              <a:rPr sz="1000" spc="-45" dirty="0">
                <a:latin typeface="Tahoma"/>
                <a:cs typeface="Tahoma"/>
              </a:rPr>
              <a:t>on</a:t>
            </a:r>
            <a:r>
              <a:rPr sz="1000" spc="20" dirty="0">
                <a:latin typeface="Tahoma"/>
                <a:cs typeface="Tahoma"/>
              </a:rPr>
              <a:t> </a:t>
            </a:r>
            <a:r>
              <a:rPr sz="1000" spc="-45" dirty="0">
                <a:latin typeface="Tahoma"/>
                <a:cs typeface="Tahoma"/>
              </a:rPr>
              <a:t>hours</a:t>
            </a:r>
            <a:endParaRPr sz="1000">
              <a:latin typeface="Tahoma"/>
              <a:cs typeface="Tahoma"/>
            </a:endParaRPr>
          </a:p>
          <a:p>
            <a:pPr marL="289560">
              <a:lnSpc>
                <a:spcPts val="1195"/>
              </a:lnSpc>
            </a:pPr>
            <a:r>
              <a:rPr sz="1000" spc="-60" dirty="0">
                <a:latin typeface="Tahoma"/>
                <a:cs typeface="Tahoma"/>
              </a:rPr>
              <a:t>worked</a:t>
            </a:r>
            <a:r>
              <a:rPr sz="1000" spc="5" dirty="0">
                <a:latin typeface="Tahoma"/>
                <a:cs typeface="Tahoma"/>
              </a:rPr>
              <a:t> </a:t>
            </a:r>
            <a:r>
              <a:rPr sz="1000" spc="-45" dirty="0">
                <a:latin typeface="Tahoma"/>
                <a:cs typeface="Tahoma"/>
              </a:rPr>
              <a:t>and</a:t>
            </a:r>
            <a:r>
              <a:rPr sz="1000" spc="5" dirty="0">
                <a:latin typeface="Tahoma"/>
                <a:cs typeface="Tahoma"/>
              </a:rPr>
              <a:t> </a:t>
            </a:r>
            <a:r>
              <a:rPr sz="1000" spc="-35" dirty="0">
                <a:latin typeface="Tahoma"/>
                <a:cs typeface="Tahoma"/>
              </a:rPr>
              <a:t>hourly</a:t>
            </a:r>
            <a:r>
              <a:rPr sz="1000" spc="10" dirty="0">
                <a:latin typeface="Tahoma"/>
                <a:cs typeface="Tahoma"/>
              </a:rPr>
              <a:t> </a:t>
            </a:r>
            <a:r>
              <a:rPr sz="1000" spc="-35" dirty="0">
                <a:latin typeface="Tahoma"/>
                <a:cs typeface="Tahoma"/>
              </a:rPr>
              <a:t>rate.</a:t>
            </a:r>
            <a:endParaRPr sz="1000">
              <a:latin typeface="Tahoma"/>
              <a:cs typeface="Tahoma"/>
            </a:endParaRPr>
          </a:p>
          <a:p>
            <a:pPr marL="289560">
              <a:lnSpc>
                <a:spcPts val="1195"/>
              </a:lnSpc>
            </a:pPr>
            <a:r>
              <a:rPr sz="1000" spc="-40" dirty="0">
                <a:latin typeface="Tahoma"/>
                <a:cs typeface="Tahoma"/>
              </a:rPr>
              <a:t>2.</a:t>
            </a:r>
            <a:r>
              <a:rPr sz="1000" spc="125" dirty="0">
                <a:latin typeface="Tahoma"/>
                <a:cs typeface="Tahoma"/>
              </a:rPr>
              <a:t> </a:t>
            </a:r>
            <a:r>
              <a:rPr sz="1000" spc="-5" dirty="0">
                <a:latin typeface="Tahoma"/>
                <a:cs typeface="Tahoma"/>
              </a:rPr>
              <a:t>Add</a:t>
            </a:r>
            <a:r>
              <a:rPr sz="1000" spc="20" dirty="0">
                <a:latin typeface="Tahoma"/>
                <a:cs typeface="Tahoma"/>
              </a:rPr>
              <a:t> </a:t>
            </a:r>
            <a:r>
              <a:rPr sz="1000" spc="-45" dirty="0">
                <a:latin typeface="Tahoma"/>
                <a:cs typeface="Tahoma"/>
              </a:rPr>
              <a:t>any</a:t>
            </a:r>
            <a:r>
              <a:rPr sz="1000" spc="15" dirty="0">
                <a:latin typeface="Tahoma"/>
                <a:cs typeface="Tahoma"/>
              </a:rPr>
              <a:t> </a:t>
            </a:r>
            <a:r>
              <a:rPr sz="1000" spc="-25" dirty="0">
                <a:latin typeface="Tahoma"/>
                <a:cs typeface="Tahoma"/>
              </a:rPr>
              <a:t>additional</a:t>
            </a:r>
            <a:r>
              <a:rPr sz="1000" spc="15" dirty="0">
                <a:latin typeface="Tahoma"/>
                <a:cs typeface="Tahoma"/>
              </a:rPr>
              <a:t> </a:t>
            </a:r>
            <a:r>
              <a:rPr sz="1000" spc="-35" dirty="0">
                <a:latin typeface="Tahoma"/>
                <a:cs typeface="Tahoma"/>
              </a:rPr>
              <a:t>costs</a:t>
            </a:r>
            <a:r>
              <a:rPr sz="1000" spc="25" dirty="0">
                <a:latin typeface="Tahoma"/>
                <a:cs typeface="Tahoma"/>
              </a:rPr>
              <a:t> </a:t>
            </a:r>
            <a:r>
              <a:rPr sz="1000" spc="-10" dirty="0">
                <a:latin typeface="Tahoma"/>
                <a:cs typeface="Tahoma"/>
              </a:rPr>
              <a:t>to</a:t>
            </a:r>
            <a:r>
              <a:rPr sz="1000" spc="15" dirty="0">
                <a:latin typeface="Tahoma"/>
                <a:cs typeface="Tahoma"/>
              </a:rPr>
              <a:t> </a:t>
            </a:r>
            <a:r>
              <a:rPr sz="1000" spc="-35" dirty="0">
                <a:latin typeface="Tahoma"/>
                <a:cs typeface="Tahoma"/>
              </a:rPr>
              <a:t>the</a:t>
            </a:r>
            <a:r>
              <a:rPr sz="1000" spc="15" dirty="0">
                <a:latin typeface="Tahoma"/>
                <a:cs typeface="Tahoma"/>
              </a:rPr>
              <a:t> </a:t>
            </a:r>
            <a:r>
              <a:rPr sz="1000" spc="-10" dirty="0">
                <a:latin typeface="Tahoma"/>
                <a:cs typeface="Tahoma"/>
              </a:rPr>
              <a:t>total</a:t>
            </a:r>
            <a:r>
              <a:rPr sz="1000" spc="20" dirty="0">
                <a:latin typeface="Tahoma"/>
                <a:cs typeface="Tahoma"/>
              </a:rPr>
              <a:t> </a:t>
            </a:r>
            <a:r>
              <a:rPr sz="1000" spc="-45" dirty="0">
                <a:latin typeface="Tahoma"/>
                <a:cs typeface="Tahoma"/>
              </a:rPr>
              <a:t>payment.</a:t>
            </a:r>
            <a:endParaRPr sz="1000">
              <a:latin typeface="Tahoma"/>
              <a:cs typeface="Tahoma"/>
            </a:endParaRPr>
          </a:p>
          <a:p>
            <a:pPr marL="289560">
              <a:lnSpc>
                <a:spcPts val="1195"/>
              </a:lnSpc>
            </a:pPr>
            <a:r>
              <a:rPr sz="1000" b="1" spc="-35" dirty="0">
                <a:latin typeface="Arial"/>
                <a:cs typeface="Arial"/>
              </a:rPr>
              <a:t>Solution</a:t>
            </a:r>
            <a:r>
              <a:rPr sz="1000" b="1" spc="85" dirty="0">
                <a:latin typeface="Arial"/>
                <a:cs typeface="Arial"/>
              </a:rPr>
              <a:t> </a:t>
            </a:r>
            <a:r>
              <a:rPr sz="1000" b="1" spc="-25" dirty="0">
                <a:latin typeface="Arial"/>
                <a:cs typeface="Arial"/>
              </a:rPr>
              <a:t>Alternatives:</a:t>
            </a:r>
            <a:r>
              <a:rPr sz="1000" b="1" spc="160" dirty="0">
                <a:latin typeface="Arial"/>
                <a:cs typeface="Arial"/>
              </a:rPr>
              <a:t> </a:t>
            </a:r>
            <a:r>
              <a:rPr sz="1000" spc="-40" dirty="0">
                <a:latin typeface="Tahoma"/>
                <a:cs typeface="Tahoma"/>
              </a:rPr>
              <a:t>1.</a:t>
            </a:r>
            <a:r>
              <a:rPr sz="1000" spc="130" dirty="0">
                <a:latin typeface="Tahoma"/>
                <a:cs typeface="Tahoma"/>
              </a:rPr>
              <a:t> </a:t>
            </a:r>
            <a:r>
              <a:rPr sz="1000" spc="-25" dirty="0">
                <a:latin typeface="Tahoma"/>
                <a:cs typeface="Tahoma"/>
              </a:rPr>
              <a:t>Pay</a:t>
            </a:r>
            <a:r>
              <a:rPr sz="1000" spc="15" dirty="0">
                <a:latin typeface="Tahoma"/>
                <a:cs typeface="Tahoma"/>
              </a:rPr>
              <a:t> </a:t>
            </a:r>
            <a:r>
              <a:rPr sz="1000" spc="-35" dirty="0">
                <a:latin typeface="Tahoma"/>
                <a:cs typeface="Tahoma"/>
              </a:rPr>
              <a:t>the</a:t>
            </a:r>
            <a:r>
              <a:rPr sz="1000" spc="20" dirty="0">
                <a:latin typeface="Tahoma"/>
                <a:cs typeface="Tahoma"/>
              </a:rPr>
              <a:t> </a:t>
            </a:r>
            <a:r>
              <a:rPr sz="1000" spc="-35" dirty="0">
                <a:latin typeface="Tahoma"/>
                <a:cs typeface="Tahoma"/>
              </a:rPr>
              <a:t>driver</a:t>
            </a:r>
            <a:r>
              <a:rPr sz="1000" spc="20" dirty="0">
                <a:latin typeface="Tahoma"/>
                <a:cs typeface="Tahoma"/>
              </a:rPr>
              <a:t> </a:t>
            </a:r>
            <a:r>
              <a:rPr sz="1000" spc="-55" dirty="0">
                <a:latin typeface="Tahoma"/>
                <a:cs typeface="Tahoma"/>
              </a:rPr>
              <a:t>based</a:t>
            </a:r>
            <a:r>
              <a:rPr sz="1000" spc="20" dirty="0">
                <a:latin typeface="Tahoma"/>
                <a:cs typeface="Tahoma"/>
              </a:rPr>
              <a:t> </a:t>
            </a:r>
            <a:r>
              <a:rPr sz="1000" spc="-45" dirty="0">
                <a:latin typeface="Tahoma"/>
                <a:cs typeface="Tahoma"/>
              </a:rPr>
              <a:t>on</a:t>
            </a:r>
            <a:r>
              <a:rPr sz="1000" spc="15" dirty="0">
                <a:latin typeface="Tahoma"/>
                <a:cs typeface="Tahoma"/>
              </a:rPr>
              <a:t> </a:t>
            </a:r>
            <a:r>
              <a:rPr sz="1000" spc="-50" dirty="0">
                <a:latin typeface="Tahoma"/>
                <a:cs typeface="Tahoma"/>
              </a:rPr>
              <a:t>a</a:t>
            </a:r>
            <a:r>
              <a:rPr sz="1000" spc="25" dirty="0">
                <a:latin typeface="Tahoma"/>
                <a:cs typeface="Tahoma"/>
              </a:rPr>
              <a:t> </a:t>
            </a:r>
            <a:r>
              <a:rPr sz="1000" spc="-35" dirty="0">
                <a:latin typeface="Tahoma"/>
                <a:cs typeface="Tahoma"/>
              </a:rPr>
              <a:t>fixed</a:t>
            </a:r>
            <a:r>
              <a:rPr sz="1000" spc="15" dirty="0">
                <a:latin typeface="Tahoma"/>
                <a:cs typeface="Tahoma"/>
              </a:rPr>
              <a:t> </a:t>
            </a:r>
            <a:r>
              <a:rPr sz="1000" spc="-35" dirty="0">
                <a:latin typeface="Tahoma"/>
                <a:cs typeface="Tahoma"/>
              </a:rPr>
              <a:t>hourly</a:t>
            </a:r>
            <a:r>
              <a:rPr sz="1000" spc="20" dirty="0">
                <a:latin typeface="Tahoma"/>
                <a:cs typeface="Tahoma"/>
              </a:rPr>
              <a:t> </a:t>
            </a:r>
            <a:r>
              <a:rPr sz="1000" spc="-35" dirty="0">
                <a:latin typeface="Tahoma"/>
                <a:cs typeface="Tahoma"/>
              </a:rPr>
              <a:t>rate.</a:t>
            </a:r>
            <a:endParaRPr sz="1000">
              <a:latin typeface="Tahoma"/>
              <a:cs typeface="Tahoma"/>
            </a:endParaRPr>
          </a:p>
          <a:p>
            <a:pPr marL="443865" indent="-154940">
              <a:lnSpc>
                <a:spcPts val="1195"/>
              </a:lnSpc>
              <a:buAutoNum type="arabicPeriod" startAt="2"/>
              <a:tabLst>
                <a:tab pos="444500" algn="l"/>
              </a:tabLst>
            </a:pPr>
            <a:r>
              <a:rPr sz="1000" spc="-30" dirty="0">
                <a:latin typeface="Tahoma"/>
                <a:cs typeface="Tahoma"/>
              </a:rPr>
              <a:t>Offer</a:t>
            </a:r>
            <a:r>
              <a:rPr sz="1000" spc="15" dirty="0">
                <a:latin typeface="Tahoma"/>
                <a:cs typeface="Tahoma"/>
              </a:rPr>
              <a:t> </a:t>
            </a:r>
            <a:r>
              <a:rPr sz="1000" spc="-50" dirty="0">
                <a:latin typeface="Tahoma"/>
                <a:cs typeface="Tahoma"/>
              </a:rPr>
              <a:t>a</a:t>
            </a:r>
            <a:r>
              <a:rPr sz="1000" spc="15" dirty="0">
                <a:latin typeface="Tahoma"/>
                <a:cs typeface="Tahoma"/>
              </a:rPr>
              <a:t> </a:t>
            </a:r>
            <a:r>
              <a:rPr sz="1000" spc="-45" dirty="0">
                <a:latin typeface="Tahoma"/>
                <a:cs typeface="Tahoma"/>
              </a:rPr>
              <a:t>bonus</a:t>
            </a:r>
            <a:r>
              <a:rPr sz="1000" spc="15" dirty="0">
                <a:latin typeface="Tahoma"/>
                <a:cs typeface="Tahoma"/>
              </a:rPr>
              <a:t> </a:t>
            </a:r>
            <a:r>
              <a:rPr sz="1000" spc="-40" dirty="0">
                <a:latin typeface="Tahoma"/>
                <a:cs typeface="Tahoma"/>
              </a:rPr>
              <a:t>for</a:t>
            </a:r>
            <a:r>
              <a:rPr sz="1000" spc="15" dirty="0">
                <a:latin typeface="Tahoma"/>
                <a:cs typeface="Tahoma"/>
              </a:rPr>
              <a:t> </a:t>
            </a:r>
            <a:r>
              <a:rPr sz="1000" spc="-40" dirty="0">
                <a:latin typeface="Tahoma"/>
                <a:cs typeface="Tahoma"/>
              </a:rPr>
              <a:t>overtime</a:t>
            </a:r>
            <a:r>
              <a:rPr sz="1000" spc="15" dirty="0">
                <a:latin typeface="Tahoma"/>
                <a:cs typeface="Tahoma"/>
              </a:rPr>
              <a:t> </a:t>
            </a:r>
            <a:r>
              <a:rPr sz="1000" spc="-45" dirty="0">
                <a:latin typeface="Tahoma"/>
                <a:cs typeface="Tahoma"/>
              </a:rPr>
              <a:t>hours</a:t>
            </a:r>
            <a:r>
              <a:rPr sz="1000" spc="20" dirty="0">
                <a:latin typeface="Tahoma"/>
                <a:cs typeface="Tahoma"/>
              </a:rPr>
              <a:t> </a:t>
            </a:r>
            <a:r>
              <a:rPr sz="1000" spc="-55" dirty="0">
                <a:latin typeface="Tahoma"/>
                <a:cs typeface="Tahoma"/>
              </a:rPr>
              <a:t>worked.</a:t>
            </a:r>
            <a:endParaRPr sz="1000">
              <a:latin typeface="Tahoma"/>
              <a:cs typeface="Tahoma"/>
            </a:endParaRPr>
          </a:p>
          <a:p>
            <a:pPr marL="443865" indent="-154940">
              <a:lnSpc>
                <a:spcPts val="1200"/>
              </a:lnSpc>
              <a:buAutoNum type="arabicPeriod" startAt="2"/>
              <a:tabLst>
                <a:tab pos="444500" algn="l"/>
              </a:tabLst>
            </a:pPr>
            <a:r>
              <a:rPr sz="1000" spc="-50" dirty="0">
                <a:latin typeface="Tahoma"/>
                <a:cs typeface="Tahoma"/>
              </a:rPr>
              <a:t>Include</a:t>
            </a:r>
            <a:r>
              <a:rPr sz="1000" spc="20" dirty="0">
                <a:latin typeface="Tahoma"/>
                <a:cs typeface="Tahoma"/>
              </a:rPr>
              <a:t> </a:t>
            </a:r>
            <a:r>
              <a:rPr sz="1000" spc="-50" dirty="0">
                <a:latin typeface="Tahoma"/>
                <a:cs typeface="Tahoma"/>
              </a:rPr>
              <a:t>a</a:t>
            </a:r>
            <a:r>
              <a:rPr sz="1000" spc="20" dirty="0">
                <a:latin typeface="Tahoma"/>
                <a:cs typeface="Tahoma"/>
              </a:rPr>
              <a:t> </a:t>
            </a:r>
            <a:r>
              <a:rPr sz="1000" spc="-35" dirty="0">
                <a:latin typeface="Tahoma"/>
                <a:cs typeface="Tahoma"/>
              </a:rPr>
              <a:t>fuel</a:t>
            </a:r>
            <a:r>
              <a:rPr sz="1000" spc="15" dirty="0">
                <a:latin typeface="Tahoma"/>
                <a:cs typeface="Tahoma"/>
              </a:rPr>
              <a:t> </a:t>
            </a:r>
            <a:r>
              <a:rPr sz="1000" spc="-45" dirty="0">
                <a:latin typeface="Tahoma"/>
                <a:cs typeface="Tahoma"/>
              </a:rPr>
              <a:t>reimbursement</a:t>
            </a:r>
            <a:r>
              <a:rPr sz="1000" spc="25" dirty="0">
                <a:latin typeface="Tahoma"/>
                <a:cs typeface="Tahoma"/>
              </a:rPr>
              <a:t> </a:t>
            </a:r>
            <a:r>
              <a:rPr sz="1000" spc="-35" dirty="0">
                <a:latin typeface="Tahoma"/>
                <a:cs typeface="Tahoma"/>
              </a:rPr>
              <a:t>policy.</a:t>
            </a:r>
            <a:endParaRPr sz="1000">
              <a:latin typeface="Tahoma"/>
              <a:cs typeface="Tahoma"/>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4" name="object 14"/>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35</a:t>
            </a:fld>
            <a:r>
              <a:rPr spc="-75" dirty="0"/>
              <a:t> </a:t>
            </a:r>
            <a:r>
              <a:rPr dirty="0"/>
              <a:t>/</a:t>
            </a:r>
            <a:r>
              <a:rPr spc="-75" dirty="0"/>
              <a:t> </a:t>
            </a:r>
            <a:r>
              <a:rPr dirty="0"/>
              <a:t>63</a:t>
            </a: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01370" cy="244475"/>
          </a:xfrm>
          <a:prstGeom prst="rect">
            <a:avLst/>
          </a:prstGeom>
        </p:spPr>
        <p:txBody>
          <a:bodyPr vert="horz" wrap="square" lIns="0" tIns="17145" rIns="0" bIns="0" rtlCol="0">
            <a:spAutoFit/>
          </a:bodyPr>
          <a:lstStyle/>
          <a:p>
            <a:pPr marL="12700">
              <a:lnSpc>
                <a:spcPct val="100000"/>
              </a:lnSpc>
              <a:spcBef>
                <a:spcPts val="135"/>
              </a:spcBef>
            </a:pPr>
            <a:r>
              <a:rPr spc="-45" dirty="0"/>
              <a:t>Example</a:t>
            </a:r>
            <a:r>
              <a:rPr spc="-40" dirty="0"/>
              <a:t> </a:t>
            </a:r>
            <a:r>
              <a:rPr spc="-65" dirty="0"/>
              <a:t>3</a:t>
            </a:r>
          </a:p>
        </p:txBody>
      </p:sp>
      <p:pic>
        <p:nvPicPr>
          <p:cNvPr id="3" name="object 3"/>
          <p:cNvPicPr/>
          <p:nvPr/>
        </p:nvPicPr>
        <p:blipFill>
          <a:blip r:embed="rId2" cstate="print"/>
          <a:stretch>
            <a:fillRect/>
          </a:stretch>
        </p:blipFill>
        <p:spPr>
          <a:xfrm>
            <a:off x="281089" y="1339138"/>
            <a:ext cx="65265" cy="65265"/>
          </a:xfrm>
          <a:prstGeom prst="rect">
            <a:avLst/>
          </a:prstGeom>
        </p:spPr>
      </p:pic>
      <p:pic>
        <p:nvPicPr>
          <p:cNvPr id="4" name="object 4"/>
          <p:cNvPicPr/>
          <p:nvPr/>
        </p:nvPicPr>
        <p:blipFill>
          <a:blip r:embed="rId3" cstate="print"/>
          <a:stretch>
            <a:fillRect/>
          </a:stretch>
        </p:blipFill>
        <p:spPr>
          <a:xfrm>
            <a:off x="570865" y="1528953"/>
            <a:ext cx="52590" cy="52590"/>
          </a:xfrm>
          <a:prstGeom prst="rect">
            <a:avLst/>
          </a:prstGeom>
        </p:spPr>
      </p:pic>
      <p:pic>
        <p:nvPicPr>
          <p:cNvPr id="5" name="object 5"/>
          <p:cNvPicPr/>
          <p:nvPr/>
        </p:nvPicPr>
        <p:blipFill>
          <a:blip r:embed="rId3" cstate="print"/>
          <a:stretch>
            <a:fillRect/>
          </a:stretch>
        </p:blipFill>
        <p:spPr>
          <a:xfrm>
            <a:off x="570865" y="1680781"/>
            <a:ext cx="52590" cy="52590"/>
          </a:xfrm>
          <a:prstGeom prst="rect">
            <a:avLst/>
          </a:prstGeom>
        </p:spPr>
      </p:pic>
      <p:pic>
        <p:nvPicPr>
          <p:cNvPr id="6" name="object 6"/>
          <p:cNvPicPr/>
          <p:nvPr/>
        </p:nvPicPr>
        <p:blipFill>
          <a:blip r:embed="rId3" cstate="print"/>
          <a:stretch>
            <a:fillRect/>
          </a:stretch>
        </p:blipFill>
        <p:spPr>
          <a:xfrm>
            <a:off x="570865" y="1832610"/>
            <a:ext cx="52590" cy="52590"/>
          </a:xfrm>
          <a:prstGeom prst="rect">
            <a:avLst/>
          </a:prstGeom>
        </p:spPr>
      </p:pic>
      <p:pic>
        <p:nvPicPr>
          <p:cNvPr id="7" name="object 7"/>
          <p:cNvPicPr/>
          <p:nvPr/>
        </p:nvPicPr>
        <p:blipFill>
          <a:blip r:embed="rId3" cstate="print"/>
          <a:stretch>
            <a:fillRect/>
          </a:stretch>
        </p:blipFill>
        <p:spPr>
          <a:xfrm>
            <a:off x="570865" y="1984438"/>
            <a:ext cx="52590" cy="52590"/>
          </a:xfrm>
          <a:prstGeom prst="rect">
            <a:avLst/>
          </a:prstGeom>
        </p:spPr>
      </p:pic>
      <p:sp>
        <p:nvSpPr>
          <p:cNvPr id="8" name="object 8"/>
          <p:cNvSpPr txBox="1"/>
          <p:nvPr/>
        </p:nvSpPr>
        <p:spPr>
          <a:xfrm>
            <a:off x="402932" y="1230604"/>
            <a:ext cx="3033395" cy="847090"/>
          </a:xfrm>
          <a:prstGeom prst="rect">
            <a:avLst/>
          </a:prstGeom>
        </p:spPr>
        <p:txBody>
          <a:bodyPr vert="horz" wrap="square" lIns="0" tIns="36195" rIns="0" bIns="0" rtlCol="0">
            <a:spAutoFit/>
          </a:bodyPr>
          <a:lstStyle/>
          <a:p>
            <a:pPr marL="12700">
              <a:lnSpc>
                <a:spcPct val="100000"/>
              </a:lnSpc>
              <a:spcBef>
                <a:spcPts val="285"/>
              </a:spcBef>
            </a:pPr>
            <a:r>
              <a:rPr sz="1100" spc="-30" dirty="0">
                <a:latin typeface="Tahoma"/>
                <a:cs typeface="Tahoma"/>
              </a:rPr>
              <a:t>Calculate</a:t>
            </a:r>
            <a:r>
              <a:rPr sz="1100" spc="15" dirty="0">
                <a:latin typeface="Tahoma"/>
                <a:cs typeface="Tahoma"/>
              </a:rPr>
              <a:t> </a:t>
            </a:r>
            <a:r>
              <a:rPr sz="1100" spc="-40" dirty="0">
                <a:latin typeface="Tahoma"/>
                <a:cs typeface="Tahoma"/>
              </a:rPr>
              <a:t>the</a:t>
            </a:r>
            <a:r>
              <a:rPr sz="1100" spc="20" dirty="0">
                <a:latin typeface="Tahoma"/>
                <a:cs typeface="Tahoma"/>
              </a:rPr>
              <a:t> </a:t>
            </a:r>
            <a:r>
              <a:rPr sz="1100" spc="-65" dirty="0">
                <a:latin typeface="Tahoma"/>
                <a:cs typeface="Tahoma"/>
              </a:rPr>
              <a:t>average</a:t>
            </a:r>
            <a:r>
              <a:rPr sz="1100" spc="20" dirty="0">
                <a:latin typeface="Tahoma"/>
                <a:cs typeface="Tahoma"/>
              </a:rPr>
              <a:t> </a:t>
            </a:r>
            <a:r>
              <a:rPr sz="1100" spc="-35" dirty="0">
                <a:latin typeface="Tahoma"/>
                <a:cs typeface="Tahoma"/>
              </a:rPr>
              <a:t>of</a:t>
            </a:r>
            <a:r>
              <a:rPr sz="1100" spc="20" dirty="0">
                <a:latin typeface="Tahoma"/>
                <a:cs typeface="Tahoma"/>
              </a:rPr>
              <a:t> </a:t>
            </a:r>
            <a:r>
              <a:rPr sz="1100" spc="-40" dirty="0">
                <a:latin typeface="Tahoma"/>
                <a:cs typeface="Tahoma"/>
              </a:rPr>
              <a:t>five</a:t>
            </a:r>
            <a:r>
              <a:rPr sz="1100" spc="20" dirty="0">
                <a:latin typeface="Tahoma"/>
                <a:cs typeface="Tahoma"/>
              </a:rPr>
              <a:t> </a:t>
            </a:r>
            <a:r>
              <a:rPr sz="1100" spc="-55" dirty="0">
                <a:latin typeface="Tahoma"/>
                <a:cs typeface="Tahoma"/>
              </a:rPr>
              <a:t>numbers</a:t>
            </a:r>
            <a:r>
              <a:rPr sz="1100" spc="20" dirty="0">
                <a:latin typeface="Tahoma"/>
                <a:cs typeface="Tahoma"/>
              </a:rPr>
              <a:t> </a:t>
            </a:r>
            <a:r>
              <a:rPr sz="1100" spc="-60" dirty="0">
                <a:latin typeface="Tahoma"/>
                <a:cs typeface="Tahoma"/>
              </a:rPr>
              <a:t>by</a:t>
            </a:r>
            <a:r>
              <a:rPr sz="1100" spc="20" dirty="0">
                <a:latin typeface="Tahoma"/>
                <a:cs typeface="Tahoma"/>
              </a:rPr>
              <a:t> </a:t>
            </a:r>
            <a:r>
              <a:rPr sz="1100" spc="-50" dirty="0">
                <a:latin typeface="Tahoma"/>
                <a:cs typeface="Tahoma"/>
              </a:rPr>
              <a:t>using</a:t>
            </a:r>
            <a:r>
              <a:rPr sz="1100" spc="20" dirty="0">
                <a:latin typeface="Tahoma"/>
                <a:cs typeface="Tahoma"/>
              </a:rPr>
              <a:t> PAC</a:t>
            </a:r>
            <a:endParaRPr sz="1100">
              <a:latin typeface="Tahoma"/>
              <a:cs typeface="Tahoma"/>
            </a:endParaRPr>
          </a:p>
          <a:p>
            <a:pPr marL="289560" marR="1522730">
              <a:lnSpc>
                <a:spcPct val="100000"/>
              </a:lnSpc>
              <a:spcBef>
                <a:spcPts val="175"/>
              </a:spcBef>
            </a:pPr>
            <a:r>
              <a:rPr sz="1000" b="1" spc="-50" dirty="0">
                <a:latin typeface="Arial"/>
                <a:cs typeface="Arial"/>
              </a:rPr>
              <a:t>Given</a:t>
            </a:r>
            <a:r>
              <a:rPr sz="1000" b="1" spc="210" dirty="0">
                <a:latin typeface="Arial"/>
                <a:cs typeface="Arial"/>
              </a:rPr>
              <a:t> </a:t>
            </a:r>
            <a:r>
              <a:rPr sz="1000" b="1" spc="5" dirty="0">
                <a:latin typeface="Arial"/>
                <a:cs typeface="Arial"/>
              </a:rPr>
              <a:t>Data: </a:t>
            </a:r>
            <a:r>
              <a:rPr sz="1000" b="1" spc="10" dirty="0">
                <a:latin typeface="Arial"/>
                <a:cs typeface="Arial"/>
              </a:rPr>
              <a:t> </a:t>
            </a:r>
            <a:r>
              <a:rPr sz="1000" b="1" spc="-40" dirty="0">
                <a:latin typeface="Arial"/>
                <a:cs typeface="Arial"/>
              </a:rPr>
              <a:t>Required</a:t>
            </a:r>
            <a:r>
              <a:rPr sz="1000" b="1" spc="-35" dirty="0">
                <a:latin typeface="Arial"/>
                <a:cs typeface="Arial"/>
              </a:rPr>
              <a:t> </a:t>
            </a:r>
            <a:r>
              <a:rPr sz="1000" b="1" spc="-50" dirty="0">
                <a:latin typeface="Arial"/>
                <a:cs typeface="Arial"/>
              </a:rPr>
              <a:t>Results: </a:t>
            </a:r>
            <a:r>
              <a:rPr sz="1000" b="1" spc="-45" dirty="0">
                <a:latin typeface="Arial"/>
                <a:cs typeface="Arial"/>
              </a:rPr>
              <a:t> </a:t>
            </a:r>
            <a:r>
              <a:rPr sz="1000" b="1" spc="-60" dirty="0">
                <a:latin typeface="Arial"/>
                <a:cs typeface="Arial"/>
              </a:rPr>
              <a:t>Processing</a:t>
            </a:r>
            <a:r>
              <a:rPr sz="1000" b="1" spc="50" dirty="0">
                <a:latin typeface="Arial"/>
                <a:cs typeface="Arial"/>
              </a:rPr>
              <a:t> </a:t>
            </a:r>
            <a:r>
              <a:rPr sz="1000" b="1" spc="-40" dirty="0">
                <a:latin typeface="Arial"/>
                <a:cs typeface="Arial"/>
              </a:rPr>
              <a:t>Required:</a:t>
            </a:r>
            <a:endParaRPr sz="1000">
              <a:latin typeface="Arial"/>
              <a:cs typeface="Arial"/>
            </a:endParaRPr>
          </a:p>
          <a:p>
            <a:pPr marL="289560">
              <a:lnSpc>
                <a:spcPts val="1185"/>
              </a:lnSpc>
            </a:pPr>
            <a:r>
              <a:rPr sz="1000" b="1" spc="-35" dirty="0">
                <a:latin typeface="Arial"/>
                <a:cs typeface="Arial"/>
              </a:rPr>
              <a:t>Solution</a:t>
            </a:r>
            <a:r>
              <a:rPr sz="1000" b="1" spc="40" dirty="0">
                <a:latin typeface="Arial"/>
                <a:cs typeface="Arial"/>
              </a:rPr>
              <a:t> </a:t>
            </a:r>
            <a:r>
              <a:rPr sz="1000" b="1" spc="-25" dirty="0">
                <a:latin typeface="Arial"/>
                <a:cs typeface="Arial"/>
              </a:rPr>
              <a:t>Alternatives:</a:t>
            </a:r>
            <a:endParaRPr sz="1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4" name="object 14"/>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36</a:t>
            </a:fld>
            <a:r>
              <a:rPr spc="-75" dirty="0"/>
              <a:t> </a:t>
            </a:r>
            <a:r>
              <a:rPr dirty="0"/>
              <a:t>/</a:t>
            </a:r>
            <a:r>
              <a:rPr spc="-75" dirty="0"/>
              <a:t> </a:t>
            </a:r>
            <a:r>
              <a:rPr dirty="0"/>
              <a:t>63</a:t>
            </a: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01370" cy="244475"/>
          </a:xfrm>
          <a:prstGeom prst="rect">
            <a:avLst/>
          </a:prstGeom>
        </p:spPr>
        <p:txBody>
          <a:bodyPr vert="horz" wrap="square" lIns="0" tIns="17145" rIns="0" bIns="0" rtlCol="0">
            <a:spAutoFit/>
          </a:bodyPr>
          <a:lstStyle/>
          <a:p>
            <a:pPr marL="12700">
              <a:lnSpc>
                <a:spcPct val="100000"/>
              </a:lnSpc>
              <a:spcBef>
                <a:spcPts val="135"/>
              </a:spcBef>
            </a:pPr>
            <a:r>
              <a:rPr spc="-45" dirty="0"/>
              <a:t>Example</a:t>
            </a:r>
            <a:r>
              <a:rPr spc="-40" dirty="0"/>
              <a:t> </a:t>
            </a:r>
            <a:r>
              <a:rPr spc="-65" dirty="0"/>
              <a:t>3</a:t>
            </a:r>
          </a:p>
        </p:txBody>
      </p:sp>
      <p:pic>
        <p:nvPicPr>
          <p:cNvPr id="3" name="object 3"/>
          <p:cNvPicPr/>
          <p:nvPr/>
        </p:nvPicPr>
        <p:blipFill>
          <a:blip r:embed="rId2" cstate="print"/>
          <a:stretch>
            <a:fillRect/>
          </a:stretch>
        </p:blipFill>
        <p:spPr>
          <a:xfrm>
            <a:off x="281089" y="1207833"/>
            <a:ext cx="65265" cy="65265"/>
          </a:xfrm>
          <a:prstGeom prst="rect">
            <a:avLst/>
          </a:prstGeom>
        </p:spPr>
      </p:pic>
      <p:pic>
        <p:nvPicPr>
          <p:cNvPr id="4" name="object 4"/>
          <p:cNvPicPr/>
          <p:nvPr/>
        </p:nvPicPr>
        <p:blipFill>
          <a:blip r:embed="rId3" cstate="print"/>
          <a:stretch>
            <a:fillRect/>
          </a:stretch>
        </p:blipFill>
        <p:spPr>
          <a:xfrm>
            <a:off x="570865" y="1397647"/>
            <a:ext cx="52590" cy="52590"/>
          </a:xfrm>
          <a:prstGeom prst="rect">
            <a:avLst/>
          </a:prstGeom>
        </p:spPr>
      </p:pic>
      <p:pic>
        <p:nvPicPr>
          <p:cNvPr id="5" name="object 5"/>
          <p:cNvPicPr/>
          <p:nvPr/>
        </p:nvPicPr>
        <p:blipFill>
          <a:blip r:embed="rId3" cstate="print"/>
          <a:stretch>
            <a:fillRect/>
          </a:stretch>
        </p:blipFill>
        <p:spPr>
          <a:xfrm>
            <a:off x="570865" y="1549476"/>
            <a:ext cx="52590" cy="52590"/>
          </a:xfrm>
          <a:prstGeom prst="rect">
            <a:avLst/>
          </a:prstGeom>
        </p:spPr>
      </p:pic>
      <p:pic>
        <p:nvPicPr>
          <p:cNvPr id="6" name="object 6"/>
          <p:cNvPicPr/>
          <p:nvPr/>
        </p:nvPicPr>
        <p:blipFill>
          <a:blip r:embed="rId3" cstate="print"/>
          <a:stretch>
            <a:fillRect/>
          </a:stretch>
        </p:blipFill>
        <p:spPr>
          <a:xfrm>
            <a:off x="570865" y="1701304"/>
            <a:ext cx="52590" cy="52590"/>
          </a:xfrm>
          <a:prstGeom prst="rect">
            <a:avLst/>
          </a:prstGeom>
        </p:spPr>
      </p:pic>
      <p:pic>
        <p:nvPicPr>
          <p:cNvPr id="7" name="object 7"/>
          <p:cNvPicPr/>
          <p:nvPr/>
        </p:nvPicPr>
        <p:blipFill>
          <a:blip r:embed="rId3" cstate="print"/>
          <a:stretch>
            <a:fillRect/>
          </a:stretch>
        </p:blipFill>
        <p:spPr>
          <a:xfrm>
            <a:off x="570865" y="2004961"/>
            <a:ext cx="52590" cy="52590"/>
          </a:xfrm>
          <a:prstGeom prst="rect">
            <a:avLst/>
          </a:prstGeom>
        </p:spPr>
      </p:pic>
      <p:sp>
        <p:nvSpPr>
          <p:cNvPr id="8" name="object 8"/>
          <p:cNvSpPr txBox="1"/>
          <p:nvPr/>
        </p:nvSpPr>
        <p:spPr>
          <a:xfrm>
            <a:off x="402932" y="1099299"/>
            <a:ext cx="3852545" cy="1151255"/>
          </a:xfrm>
          <a:prstGeom prst="rect">
            <a:avLst/>
          </a:prstGeom>
        </p:spPr>
        <p:txBody>
          <a:bodyPr vert="horz" wrap="square" lIns="0" tIns="36195" rIns="0" bIns="0" rtlCol="0">
            <a:spAutoFit/>
          </a:bodyPr>
          <a:lstStyle/>
          <a:p>
            <a:pPr marL="12700">
              <a:lnSpc>
                <a:spcPct val="100000"/>
              </a:lnSpc>
              <a:spcBef>
                <a:spcPts val="285"/>
              </a:spcBef>
            </a:pPr>
            <a:r>
              <a:rPr sz="1100" spc="-30" dirty="0">
                <a:latin typeface="Tahoma"/>
                <a:cs typeface="Tahoma"/>
              </a:rPr>
              <a:t>Calculate</a:t>
            </a:r>
            <a:r>
              <a:rPr sz="1100" spc="15" dirty="0">
                <a:latin typeface="Tahoma"/>
                <a:cs typeface="Tahoma"/>
              </a:rPr>
              <a:t> </a:t>
            </a:r>
            <a:r>
              <a:rPr sz="1100" spc="-40" dirty="0">
                <a:latin typeface="Tahoma"/>
                <a:cs typeface="Tahoma"/>
              </a:rPr>
              <a:t>the</a:t>
            </a:r>
            <a:r>
              <a:rPr sz="1100" spc="20" dirty="0">
                <a:latin typeface="Tahoma"/>
                <a:cs typeface="Tahoma"/>
              </a:rPr>
              <a:t> </a:t>
            </a:r>
            <a:r>
              <a:rPr sz="1100" spc="-65" dirty="0">
                <a:latin typeface="Tahoma"/>
                <a:cs typeface="Tahoma"/>
              </a:rPr>
              <a:t>average</a:t>
            </a:r>
            <a:r>
              <a:rPr sz="1100" spc="20" dirty="0">
                <a:latin typeface="Tahoma"/>
                <a:cs typeface="Tahoma"/>
              </a:rPr>
              <a:t> </a:t>
            </a:r>
            <a:r>
              <a:rPr sz="1100" spc="-35" dirty="0">
                <a:latin typeface="Tahoma"/>
                <a:cs typeface="Tahoma"/>
              </a:rPr>
              <a:t>of</a:t>
            </a:r>
            <a:r>
              <a:rPr sz="1100" spc="20" dirty="0">
                <a:latin typeface="Tahoma"/>
                <a:cs typeface="Tahoma"/>
              </a:rPr>
              <a:t> </a:t>
            </a:r>
            <a:r>
              <a:rPr sz="1100" spc="-40" dirty="0">
                <a:latin typeface="Tahoma"/>
                <a:cs typeface="Tahoma"/>
              </a:rPr>
              <a:t>five</a:t>
            </a:r>
            <a:r>
              <a:rPr sz="1100" spc="20" dirty="0">
                <a:latin typeface="Tahoma"/>
                <a:cs typeface="Tahoma"/>
              </a:rPr>
              <a:t> </a:t>
            </a:r>
            <a:r>
              <a:rPr sz="1100" spc="-55" dirty="0">
                <a:latin typeface="Tahoma"/>
                <a:cs typeface="Tahoma"/>
              </a:rPr>
              <a:t>numbers</a:t>
            </a:r>
            <a:r>
              <a:rPr sz="1100" spc="20" dirty="0">
                <a:latin typeface="Tahoma"/>
                <a:cs typeface="Tahoma"/>
              </a:rPr>
              <a:t> </a:t>
            </a:r>
            <a:r>
              <a:rPr sz="1100" spc="-60" dirty="0">
                <a:latin typeface="Tahoma"/>
                <a:cs typeface="Tahoma"/>
              </a:rPr>
              <a:t>by</a:t>
            </a:r>
            <a:r>
              <a:rPr sz="1100" spc="20" dirty="0">
                <a:latin typeface="Tahoma"/>
                <a:cs typeface="Tahoma"/>
              </a:rPr>
              <a:t> </a:t>
            </a:r>
            <a:r>
              <a:rPr sz="1100" spc="-50" dirty="0">
                <a:latin typeface="Tahoma"/>
                <a:cs typeface="Tahoma"/>
              </a:rPr>
              <a:t>using</a:t>
            </a:r>
            <a:r>
              <a:rPr sz="1100" spc="20" dirty="0">
                <a:latin typeface="Tahoma"/>
                <a:cs typeface="Tahoma"/>
              </a:rPr>
              <a:t> PAC</a:t>
            </a:r>
            <a:endParaRPr sz="1100">
              <a:latin typeface="Tahoma"/>
              <a:cs typeface="Tahoma"/>
            </a:endParaRPr>
          </a:p>
          <a:p>
            <a:pPr marL="289560" marR="155575">
              <a:lnSpc>
                <a:spcPct val="100000"/>
              </a:lnSpc>
              <a:spcBef>
                <a:spcPts val="175"/>
              </a:spcBef>
            </a:pPr>
            <a:r>
              <a:rPr sz="1000" b="1" spc="-50" dirty="0">
                <a:latin typeface="Arial"/>
                <a:cs typeface="Arial"/>
              </a:rPr>
              <a:t>Given</a:t>
            </a:r>
            <a:r>
              <a:rPr sz="1000" b="1" spc="90" dirty="0">
                <a:latin typeface="Arial"/>
                <a:cs typeface="Arial"/>
              </a:rPr>
              <a:t> </a:t>
            </a:r>
            <a:r>
              <a:rPr sz="1000" b="1" spc="5" dirty="0">
                <a:latin typeface="Arial"/>
                <a:cs typeface="Arial"/>
              </a:rPr>
              <a:t>Data:</a:t>
            </a:r>
            <a:r>
              <a:rPr sz="1000" b="1" spc="170" dirty="0">
                <a:latin typeface="Arial"/>
                <a:cs typeface="Arial"/>
              </a:rPr>
              <a:t> </a:t>
            </a:r>
            <a:r>
              <a:rPr sz="1000" spc="-20" dirty="0">
                <a:latin typeface="Tahoma"/>
                <a:cs typeface="Tahoma"/>
              </a:rPr>
              <a:t>Five</a:t>
            </a:r>
            <a:r>
              <a:rPr sz="1000" spc="25" dirty="0">
                <a:latin typeface="Tahoma"/>
                <a:cs typeface="Tahoma"/>
              </a:rPr>
              <a:t> </a:t>
            </a:r>
            <a:r>
              <a:rPr sz="1000" spc="-50" dirty="0">
                <a:latin typeface="Tahoma"/>
                <a:cs typeface="Tahoma"/>
              </a:rPr>
              <a:t>numbers</a:t>
            </a:r>
            <a:r>
              <a:rPr sz="1000" spc="25" dirty="0">
                <a:latin typeface="Tahoma"/>
                <a:cs typeface="Tahoma"/>
              </a:rPr>
              <a:t> </a:t>
            </a:r>
            <a:r>
              <a:rPr sz="1000" spc="-10" dirty="0">
                <a:latin typeface="Tahoma"/>
                <a:cs typeface="Tahoma"/>
              </a:rPr>
              <a:t>to</a:t>
            </a:r>
            <a:r>
              <a:rPr sz="1000" spc="25" dirty="0">
                <a:latin typeface="Tahoma"/>
                <a:cs typeface="Tahoma"/>
              </a:rPr>
              <a:t> </a:t>
            </a:r>
            <a:r>
              <a:rPr sz="1000" spc="-55" dirty="0">
                <a:latin typeface="Tahoma"/>
                <a:cs typeface="Tahoma"/>
              </a:rPr>
              <a:t>average</a:t>
            </a:r>
            <a:r>
              <a:rPr sz="1000" spc="20" dirty="0">
                <a:latin typeface="Tahoma"/>
                <a:cs typeface="Tahoma"/>
              </a:rPr>
              <a:t> </a:t>
            </a:r>
            <a:r>
              <a:rPr sz="1000" spc="-40" dirty="0">
                <a:latin typeface="Tahoma"/>
                <a:cs typeface="Tahoma"/>
              </a:rPr>
              <a:t>(e.g.,</a:t>
            </a:r>
            <a:r>
              <a:rPr sz="1000" spc="25" dirty="0">
                <a:latin typeface="Tahoma"/>
                <a:cs typeface="Tahoma"/>
              </a:rPr>
              <a:t> </a:t>
            </a:r>
            <a:r>
              <a:rPr sz="1000" spc="-45" dirty="0">
                <a:latin typeface="Tahoma"/>
                <a:cs typeface="Tahoma"/>
              </a:rPr>
              <a:t>12,</a:t>
            </a:r>
            <a:r>
              <a:rPr sz="1000" spc="25" dirty="0">
                <a:latin typeface="Tahoma"/>
                <a:cs typeface="Tahoma"/>
              </a:rPr>
              <a:t> </a:t>
            </a:r>
            <a:r>
              <a:rPr sz="1000" spc="-45" dirty="0">
                <a:latin typeface="Tahoma"/>
                <a:cs typeface="Tahoma"/>
              </a:rPr>
              <a:t>15,</a:t>
            </a:r>
            <a:r>
              <a:rPr sz="1000" spc="20" dirty="0">
                <a:latin typeface="Tahoma"/>
                <a:cs typeface="Tahoma"/>
              </a:rPr>
              <a:t> </a:t>
            </a:r>
            <a:r>
              <a:rPr sz="1000" spc="-45" dirty="0">
                <a:latin typeface="Tahoma"/>
                <a:cs typeface="Tahoma"/>
              </a:rPr>
              <a:t>20,</a:t>
            </a:r>
            <a:r>
              <a:rPr sz="1000" spc="30" dirty="0">
                <a:latin typeface="Tahoma"/>
                <a:cs typeface="Tahoma"/>
              </a:rPr>
              <a:t> </a:t>
            </a:r>
            <a:r>
              <a:rPr sz="1000" spc="-45" dirty="0">
                <a:latin typeface="Tahoma"/>
                <a:cs typeface="Tahoma"/>
              </a:rPr>
              <a:t>25,</a:t>
            </a:r>
            <a:r>
              <a:rPr sz="1000" spc="20" dirty="0">
                <a:latin typeface="Tahoma"/>
                <a:cs typeface="Tahoma"/>
              </a:rPr>
              <a:t> </a:t>
            </a:r>
            <a:r>
              <a:rPr sz="1000" spc="-35" dirty="0">
                <a:latin typeface="Tahoma"/>
                <a:cs typeface="Tahoma"/>
              </a:rPr>
              <a:t>30) </a:t>
            </a:r>
            <a:r>
              <a:rPr sz="1000" spc="-300" dirty="0">
                <a:latin typeface="Tahoma"/>
                <a:cs typeface="Tahoma"/>
              </a:rPr>
              <a:t> </a:t>
            </a:r>
            <a:r>
              <a:rPr sz="1000" b="1" spc="-40" dirty="0">
                <a:latin typeface="Arial"/>
                <a:cs typeface="Arial"/>
              </a:rPr>
              <a:t>Required</a:t>
            </a:r>
            <a:r>
              <a:rPr sz="1000" b="1" spc="80" dirty="0">
                <a:latin typeface="Arial"/>
                <a:cs typeface="Arial"/>
              </a:rPr>
              <a:t> </a:t>
            </a:r>
            <a:r>
              <a:rPr sz="1000" b="1" spc="-50" dirty="0">
                <a:latin typeface="Arial"/>
                <a:cs typeface="Arial"/>
              </a:rPr>
              <a:t>Results:</a:t>
            </a:r>
            <a:r>
              <a:rPr sz="1000" b="1" spc="160" dirty="0">
                <a:latin typeface="Arial"/>
                <a:cs typeface="Arial"/>
              </a:rPr>
              <a:t> </a:t>
            </a:r>
            <a:r>
              <a:rPr sz="1000" spc="-40" dirty="0">
                <a:latin typeface="Tahoma"/>
                <a:cs typeface="Tahoma"/>
              </a:rPr>
              <a:t>Average</a:t>
            </a:r>
            <a:r>
              <a:rPr sz="1000" spc="20" dirty="0">
                <a:latin typeface="Tahoma"/>
                <a:cs typeface="Tahoma"/>
              </a:rPr>
              <a:t> </a:t>
            </a:r>
            <a:r>
              <a:rPr sz="1000" spc="-30" dirty="0">
                <a:latin typeface="Tahoma"/>
                <a:cs typeface="Tahoma"/>
              </a:rPr>
              <a:t>of</a:t>
            </a:r>
            <a:r>
              <a:rPr sz="1000" spc="20" dirty="0">
                <a:latin typeface="Tahoma"/>
                <a:cs typeface="Tahoma"/>
              </a:rPr>
              <a:t> </a:t>
            </a:r>
            <a:r>
              <a:rPr sz="1000" spc="-35" dirty="0">
                <a:latin typeface="Tahoma"/>
                <a:cs typeface="Tahoma"/>
              </a:rPr>
              <a:t>the</a:t>
            </a:r>
            <a:r>
              <a:rPr sz="1000" spc="15" dirty="0">
                <a:latin typeface="Tahoma"/>
                <a:cs typeface="Tahoma"/>
              </a:rPr>
              <a:t> </a:t>
            </a:r>
            <a:r>
              <a:rPr sz="1000" spc="-35" dirty="0">
                <a:latin typeface="Tahoma"/>
                <a:cs typeface="Tahoma"/>
              </a:rPr>
              <a:t>five</a:t>
            </a:r>
            <a:r>
              <a:rPr sz="1000" spc="15" dirty="0">
                <a:latin typeface="Tahoma"/>
                <a:cs typeface="Tahoma"/>
              </a:rPr>
              <a:t> </a:t>
            </a:r>
            <a:r>
              <a:rPr sz="1000" spc="-50" dirty="0">
                <a:latin typeface="Tahoma"/>
                <a:cs typeface="Tahoma"/>
              </a:rPr>
              <a:t>numbers</a:t>
            </a:r>
            <a:r>
              <a:rPr sz="1000" spc="20" dirty="0">
                <a:latin typeface="Tahoma"/>
                <a:cs typeface="Tahoma"/>
              </a:rPr>
              <a:t> </a:t>
            </a:r>
            <a:r>
              <a:rPr sz="1000" spc="-30" dirty="0">
                <a:latin typeface="Tahoma"/>
                <a:cs typeface="Tahoma"/>
              </a:rPr>
              <a:t>(20.4) </a:t>
            </a:r>
            <a:r>
              <a:rPr sz="1000" spc="-25" dirty="0">
                <a:latin typeface="Tahoma"/>
                <a:cs typeface="Tahoma"/>
              </a:rPr>
              <a:t> </a:t>
            </a:r>
            <a:r>
              <a:rPr sz="1000" b="1" spc="-60" dirty="0">
                <a:latin typeface="Arial"/>
                <a:cs typeface="Arial"/>
              </a:rPr>
              <a:t>Processing</a:t>
            </a:r>
            <a:r>
              <a:rPr sz="1000" b="1" spc="80" dirty="0">
                <a:latin typeface="Arial"/>
                <a:cs typeface="Arial"/>
              </a:rPr>
              <a:t> </a:t>
            </a:r>
            <a:r>
              <a:rPr sz="1000" b="1" spc="-40" dirty="0">
                <a:latin typeface="Arial"/>
                <a:cs typeface="Arial"/>
              </a:rPr>
              <a:t>Required:</a:t>
            </a:r>
            <a:r>
              <a:rPr sz="1000" b="1" spc="155" dirty="0">
                <a:latin typeface="Arial"/>
                <a:cs typeface="Arial"/>
              </a:rPr>
              <a:t> </a:t>
            </a:r>
            <a:r>
              <a:rPr sz="1000" spc="-40" dirty="0">
                <a:latin typeface="Tahoma"/>
                <a:cs typeface="Tahoma"/>
              </a:rPr>
              <a:t>1.</a:t>
            </a:r>
            <a:r>
              <a:rPr sz="1000" spc="125" dirty="0">
                <a:latin typeface="Tahoma"/>
                <a:cs typeface="Tahoma"/>
              </a:rPr>
              <a:t> </a:t>
            </a:r>
            <a:r>
              <a:rPr sz="1000" spc="-35" dirty="0">
                <a:latin typeface="Tahoma"/>
                <a:cs typeface="Tahoma"/>
              </a:rPr>
              <a:t>Sum</a:t>
            </a:r>
            <a:r>
              <a:rPr sz="1000" spc="20" dirty="0">
                <a:latin typeface="Tahoma"/>
                <a:cs typeface="Tahoma"/>
              </a:rPr>
              <a:t> </a:t>
            </a:r>
            <a:r>
              <a:rPr sz="1000" spc="-35" dirty="0">
                <a:latin typeface="Tahoma"/>
                <a:cs typeface="Tahoma"/>
              </a:rPr>
              <a:t>the</a:t>
            </a:r>
            <a:r>
              <a:rPr sz="1000" spc="15" dirty="0">
                <a:latin typeface="Tahoma"/>
                <a:cs typeface="Tahoma"/>
              </a:rPr>
              <a:t> </a:t>
            </a:r>
            <a:r>
              <a:rPr sz="1000" spc="-35" dirty="0">
                <a:latin typeface="Tahoma"/>
                <a:cs typeface="Tahoma"/>
              </a:rPr>
              <a:t>five</a:t>
            </a:r>
            <a:r>
              <a:rPr sz="1000" spc="20" dirty="0">
                <a:latin typeface="Tahoma"/>
                <a:cs typeface="Tahoma"/>
              </a:rPr>
              <a:t> </a:t>
            </a:r>
            <a:r>
              <a:rPr sz="1000" spc="-45" dirty="0">
                <a:latin typeface="Tahoma"/>
                <a:cs typeface="Tahoma"/>
              </a:rPr>
              <a:t>numbers.</a:t>
            </a:r>
            <a:endParaRPr sz="1000">
              <a:latin typeface="Tahoma"/>
              <a:cs typeface="Tahoma"/>
            </a:endParaRPr>
          </a:p>
          <a:p>
            <a:pPr marL="289560">
              <a:lnSpc>
                <a:spcPts val="1185"/>
              </a:lnSpc>
            </a:pPr>
            <a:r>
              <a:rPr sz="1000" spc="-40" dirty="0">
                <a:latin typeface="Tahoma"/>
                <a:cs typeface="Tahoma"/>
              </a:rPr>
              <a:t>2.</a:t>
            </a:r>
            <a:r>
              <a:rPr sz="1000" spc="120" dirty="0">
                <a:latin typeface="Tahoma"/>
                <a:cs typeface="Tahoma"/>
              </a:rPr>
              <a:t> </a:t>
            </a:r>
            <a:r>
              <a:rPr sz="1000" spc="-20" dirty="0">
                <a:latin typeface="Tahoma"/>
                <a:cs typeface="Tahoma"/>
              </a:rPr>
              <a:t>Divide</a:t>
            </a:r>
            <a:r>
              <a:rPr sz="1000" spc="20" dirty="0">
                <a:latin typeface="Tahoma"/>
                <a:cs typeface="Tahoma"/>
              </a:rPr>
              <a:t> </a:t>
            </a:r>
            <a:r>
              <a:rPr sz="1000" spc="-35" dirty="0">
                <a:latin typeface="Tahoma"/>
                <a:cs typeface="Tahoma"/>
              </a:rPr>
              <a:t>the</a:t>
            </a:r>
            <a:r>
              <a:rPr sz="1000" spc="15" dirty="0">
                <a:latin typeface="Tahoma"/>
                <a:cs typeface="Tahoma"/>
              </a:rPr>
              <a:t> </a:t>
            </a:r>
            <a:r>
              <a:rPr sz="1000" spc="-10" dirty="0">
                <a:latin typeface="Tahoma"/>
                <a:cs typeface="Tahoma"/>
              </a:rPr>
              <a:t>total</a:t>
            </a:r>
            <a:r>
              <a:rPr sz="1000" spc="10" dirty="0">
                <a:latin typeface="Tahoma"/>
                <a:cs typeface="Tahoma"/>
              </a:rPr>
              <a:t> </a:t>
            </a:r>
            <a:r>
              <a:rPr sz="1000" spc="-55" dirty="0">
                <a:latin typeface="Tahoma"/>
                <a:cs typeface="Tahoma"/>
              </a:rPr>
              <a:t>sum</a:t>
            </a:r>
            <a:r>
              <a:rPr sz="1000" spc="20" dirty="0">
                <a:latin typeface="Tahoma"/>
                <a:cs typeface="Tahoma"/>
              </a:rPr>
              <a:t> </a:t>
            </a:r>
            <a:r>
              <a:rPr sz="1000" spc="-55" dirty="0">
                <a:latin typeface="Tahoma"/>
                <a:cs typeface="Tahoma"/>
              </a:rPr>
              <a:t>by</a:t>
            </a:r>
            <a:r>
              <a:rPr sz="1000" spc="15" dirty="0">
                <a:latin typeface="Tahoma"/>
                <a:cs typeface="Tahoma"/>
              </a:rPr>
              <a:t> </a:t>
            </a:r>
            <a:r>
              <a:rPr sz="1000" spc="-35" dirty="0">
                <a:latin typeface="Tahoma"/>
                <a:cs typeface="Tahoma"/>
              </a:rPr>
              <a:t>the</a:t>
            </a:r>
            <a:r>
              <a:rPr sz="1000" spc="20" dirty="0">
                <a:latin typeface="Tahoma"/>
                <a:cs typeface="Tahoma"/>
              </a:rPr>
              <a:t> </a:t>
            </a:r>
            <a:r>
              <a:rPr sz="1000" spc="-45" dirty="0">
                <a:latin typeface="Tahoma"/>
                <a:cs typeface="Tahoma"/>
              </a:rPr>
              <a:t>number</a:t>
            </a:r>
            <a:r>
              <a:rPr sz="1000" spc="15" dirty="0">
                <a:latin typeface="Tahoma"/>
                <a:cs typeface="Tahoma"/>
              </a:rPr>
              <a:t> </a:t>
            </a:r>
            <a:r>
              <a:rPr sz="1000" spc="-30" dirty="0">
                <a:latin typeface="Tahoma"/>
                <a:cs typeface="Tahoma"/>
              </a:rPr>
              <a:t>of</a:t>
            </a:r>
            <a:r>
              <a:rPr sz="1000" spc="15" dirty="0">
                <a:latin typeface="Tahoma"/>
                <a:cs typeface="Tahoma"/>
              </a:rPr>
              <a:t> </a:t>
            </a:r>
            <a:r>
              <a:rPr sz="1000" spc="-45" dirty="0">
                <a:latin typeface="Tahoma"/>
                <a:cs typeface="Tahoma"/>
              </a:rPr>
              <a:t>values</a:t>
            </a:r>
            <a:r>
              <a:rPr sz="1000" spc="15" dirty="0">
                <a:latin typeface="Tahoma"/>
                <a:cs typeface="Tahoma"/>
              </a:rPr>
              <a:t> </a:t>
            </a:r>
            <a:r>
              <a:rPr sz="1000" spc="-20" dirty="0">
                <a:latin typeface="Tahoma"/>
                <a:cs typeface="Tahoma"/>
              </a:rPr>
              <a:t>(5).</a:t>
            </a:r>
            <a:endParaRPr sz="1000">
              <a:latin typeface="Tahoma"/>
              <a:cs typeface="Tahoma"/>
            </a:endParaRPr>
          </a:p>
          <a:p>
            <a:pPr marL="289560">
              <a:lnSpc>
                <a:spcPts val="1195"/>
              </a:lnSpc>
            </a:pPr>
            <a:r>
              <a:rPr sz="1000" b="1" spc="-35" dirty="0">
                <a:latin typeface="Arial"/>
                <a:cs typeface="Arial"/>
              </a:rPr>
              <a:t>Solution</a:t>
            </a:r>
            <a:r>
              <a:rPr sz="1000" b="1" spc="85" dirty="0">
                <a:latin typeface="Arial"/>
                <a:cs typeface="Arial"/>
              </a:rPr>
              <a:t> </a:t>
            </a:r>
            <a:r>
              <a:rPr sz="1000" b="1" spc="-25" dirty="0">
                <a:latin typeface="Arial"/>
                <a:cs typeface="Arial"/>
              </a:rPr>
              <a:t>Alternatives:</a:t>
            </a:r>
            <a:r>
              <a:rPr sz="1000" b="1" spc="170" dirty="0">
                <a:latin typeface="Arial"/>
                <a:cs typeface="Arial"/>
              </a:rPr>
              <a:t> </a:t>
            </a:r>
            <a:r>
              <a:rPr sz="1000" spc="-40" dirty="0">
                <a:latin typeface="Tahoma"/>
                <a:cs typeface="Tahoma"/>
              </a:rPr>
              <a:t>1.</a:t>
            </a:r>
            <a:r>
              <a:rPr sz="1000" spc="130" dirty="0">
                <a:latin typeface="Tahoma"/>
                <a:cs typeface="Tahoma"/>
              </a:rPr>
              <a:t> </a:t>
            </a:r>
            <a:r>
              <a:rPr sz="1000" spc="-40" dirty="0">
                <a:latin typeface="Tahoma"/>
                <a:cs typeface="Tahoma"/>
              </a:rPr>
              <a:t>Use</a:t>
            </a:r>
            <a:r>
              <a:rPr sz="1000" spc="25" dirty="0">
                <a:latin typeface="Tahoma"/>
                <a:cs typeface="Tahoma"/>
              </a:rPr>
              <a:t> </a:t>
            </a:r>
            <a:r>
              <a:rPr sz="1000" spc="-50" dirty="0">
                <a:latin typeface="Tahoma"/>
                <a:cs typeface="Tahoma"/>
              </a:rPr>
              <a:t>a</a:t>
            </a:r>
            <a:r>
              <a:rPr sz="1000" spc="15" dirty="0">
                <a:latin typeface="Tahoma"/>
                <a:cs typeface="Tahoma"/>
              </a:rPr>
              <a:t> </a:t>
            </a:r>
            <a:r>
              <a:rPr sz="1000" spc="-25" dirty="0">
                <a:latin typeface="Tahoma"/>
                <a:cs typeface="Tahoma"/>
              </a:rPr>
              <a:t>calculator</a:t>
            </a:r>
            <a:r>
              <a:rPr sz="1000" spc="25" dirty="0">
                <a:latin typeface="Tahoma"/>
                <a:cs typeface="Tahoma"/>
              </a:rPr>
              <a:t> </a:t>
            </a:r>
            <a:r>
              <a:rPr sz="1000" spc="-40" dirty="0">
                <a:latin typeface="Tahoma"/>
                <a:cs typeface="Tahoma"/>
              </a:rPr>
              <a:t>for</a:t>
            </a:r>
            <a:r>
              <a:rPr sz="1000" spc="25" dirty="0">
                <a:latin typeface="Tahoma"/>
                <a:cs typeface="Tahoma"/>
              </a:rPr>
              <a:t> </a:t>
            </a:r>
            <a:r>
              <a:rPr sz="1000" spc="-25" dirty="0">
                <a:latin typeface="Tahoma"/>
                <a:cs typeface="Tahoma"/>
              </a:rPr>
              <a:t>quick</a:t>
            </a:r>
            <a:r>
              <a:rPr sz="1000" spc="25" dirty="0">
                <a:latin typeface="Tahoma"/>
                <a:cs typeface="Tahoma"/>
              </a:rPr>
              <a:t> </a:t>
            </a:r>
            <a:r>
              <a:rPr sz="1000" spc="-30" dirty="0">
                <a:latin typeface="Tahoma"/>
                <a:cs typeface="Tahoma"/>
              </a:rPr>
              <a:t>computation.</a:t>
            </a:r>
            <a:endParaRPr sz="1000">
              <a:latin typeface="Tahoma"/>
              <a:cs typeface="Tahoma"/>
            </a:endParaRPr>
          </a:p>
          <a:p>
            <a:pPr marL="289560">
              <a:lnSpc>
                <a:spcPts val="1200"/>
              </a:lnSpc>
            </a:pPr>
            <a:r>
              <a:rPr sz="1000" spc="-40" dirty="0">
                <a:latin typeface="Tahoma"/>
                <a:cs typeface="Tahoma"/>
              </a:rPr>
              <a:t>2.</a:t>
            </a:r>
            <a:r>
              <a:rPr sz="1000" spc="125" dirty="0">
                <a:latin typeface="Tahoma"/>
                <a:cs typeface="Tahoma"/>
              </a:rPr>
              <a:t> </a:t>
            </a:r>
            <a:r>
              <a:rPr sz="1000" spc="-30" dirty="0">
                <a:latin typeface="Tahoma"/>
                <a:cs typeface="Tahoma"/>
              </a:rPr>
              <a:t>Check</a:t>
            </a:r>
            <a:r>
              <a:rPr sz="1000" spc="25" dirty="0">
                <a:latin typeface="Tahoma"/>
                <a:cs typeface="Tahoma"/>
              </a:rPr>
              <a:t> </a:t>
            </a:r>
            <a:r>
              <a:rPr sz="1000" spc="-40" dirty="0">
                <a:latin typeface="Tahoma"/>
                <a:cs typeface="Tahoma"/>
              </a:rPr>
              <a:t>for</a:t>
            </a:r>
            <a:r>
              <a:rPr sz="1000" spc="20" dirty="0">
                <a:latin typeface="Tahoma"/>
                <a:cs typeface="Tahoma"/>
              </a:rPr>
              <a:t> </a:t>
            </a:r>
            <a:r>
              <a:rPr sz="1000" spc="-45" dirty="0">
                <a:latin typeface="Tahoma"/>
                <a:cs typeface="Tahoma"/>
              </a:rPr>
              <a:t>any</a:t>
            </a:r>
            <a:r>
              <a:rPr sz="1000" spc="25" dirty="0">
                <a:latin typeface="Tahoma"/>
                <a:cs typeface="Tahoma"/>
              </a:rPr>
              <a:t> </a:t>
            </a:r>
            <a:r>
              <a:rPr sz="1000" spc="-30" dirty="0">
                <a:latin typeface="Tahoma"/>
                <a:cs typeface="Tahoma"/>
              </a:rPr>
              <a:t>outliers</a:t>
            </a:r>
            <a:r>
              <a:rPr sz="1000" spc="20" dirty="0">
                <a:latin typeface="Tahoma"/>
                <a:cs typeface="Tahoma"/>
              </a:rPr>
              <a:t> </a:t>
            </a:r>
            <a:r>
              <a:rPr sz="1000" spc="-10" dirty="0">
                <a:latin typeface="Tahoma"/>
                <a:cs typeface="Tahoma"/>
              </a:rPr>
              <a:t>that</a:t>
            </a:r>
            <a:r>
              <a:rPr sz="1000" spc="20" dirty="0">
                <a:latin typeface="Tahoma"/>
                <a:cs typeface="Tahoma"/>
              </a:rPr>
              <a:t> </a:t>
            </a:r>
            <a:r>
              <a:rPr sz="1000" spc="-25" dirty="0">
                <a:latin typeface="Tahoma"/>
                <a:cs typeface="Tahoma"/>
              </a:rPr>
              <a:t>might</a:t>
            </a:r>
            <a:r>
              <a:rPr sz="1000" spc="20" dirty="0">
                <a:latin typeface="Tahoma"/>
                <a:cs typeface="Tahoma"/>
              </a:rPr>
              <a:t> </a:t>
            </a:r>
            <a:r>
              <a:rPr sz="1000" spc="-35" dirty="0">
                <a:latin typeface="Tahoma"/>
                <a:cs typeface="Tahoma"/>
              </a:rPr>
              <a:t>affect</a:t>
            </a:r>
            <a:r>
              <a:rPr sz="1000" spc="20" dirty="0">
                <a:latin typeface="Tahoma"/>
                <a:cs typeface="Tahoma"/>
              </a:rPr>
              <a:t> </a:t>
            </a:r>
            <a:r>
              <a:rPr sz="1000" spc="-35" dirty="0">
                <a:latin typeface="Tahoma"/>
                <a:cs typeface="Tahoma"/>
              </a:rPr>
              <a:t>the</a:t>
            </a:r>
            <a:r>
              <a:rPr sz="1000" spc="15" dirty="0">
                <a:latin typeface="Tahoma"/>
                <a:cs typeface="Tahoma"/>
              </a:rPr>
              <a:t> </a:t>
            </a:r>
            <a:r>
              <a:rPr sz="1000" spc="-55" dirty="0">
                <a:latin typeface="Tahoma"/>
                <a:cs typeface="Tahoma"/>
              </a:rPr>
              <a:t>average.</a:t>
            </a:r>
            <a:endParaRPr sz="1000">
              <a:latin typeface="Tahoma"/>
              <a:cs typeface="Tahoma"/>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4" name="object 14"/>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37</a:t>
            </a:fld>
            <a:r>
              <a:rPr spc="-75" dirty="0"/>
              <a:t> </a:t>
            </a:r>
            <a:r>
              <a:rPr dirty="0"/>
              <a:t>/</a:t>
            </a:r>
            <a:r>
              <a:rPr spc="-75" dirty="0"/>
              <a:t> </a:t>
            </a:r>
            <a:r>
              <a:rPr dirty="0"/>
              <a:t>63</a:t>
            </a: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450975" cy="244475"/>
          </a:xfrm>
          <a:prstGeom prst="rect">
            <a:avLst/>
          </a:prstGeom>
        </p:spPr>
        <p:txBody>
          <a:bodyPr vert="horz" wrap="square" lIns="0" tIns="17145" rIns="0" bIns="0" rtlCol="0">
            <a:spAutoFit/>
          </a:bodyPr>
          <a:lstStyle/>
          <a:p>
            <a:pPr marL="12700">
              <a:lnSpc>
                <a:spcPct val="100000"/>
              </a:lnSpc>
              <a:spcBef>
                <a:spcPts val="135"/>
              </a:spcBef>
            </a:pPr>
            <a:r>
              <a:rPr spc="-45" dirty="0"/>
              <a:t>Assignments</a:t>
            </a:r>
            <a:r>
              <a:rPr spc="-20" dirty="0"/>
              <a:t> </a:t>
            </a:r>
            <a:r>
              <a:rPr spc="-45" dirty="0"/>
              <a:t>-</a:t>
            </a:r>
            <a:r>
              <a:rPr spc="-15" dirty="0"/>
              <a:t> </a:t>
            </a:r>
            <a:r>
              <a:rPr spc="35" dirty="0"/>
              <a:t>PAC</a:t>
            </a:r>
          </a:p>
        </p:txBody>
      </p:sp>
      <p:pic>
        <p:nvPicPr>
          <p:cNvPr id="3" name="object 3"/>
          <p:cNvPicPr/>
          <p:nvPr/>
        </p:nvPicPr>
        <p:blipFill>
          <a:blip r:embed="rId2" cstate="print"/>
          <a:stretch>
            <a:fillRect/>
          </a:stretch>
        </p:blipFill>
        <p:spPr>
          <a:xfrm>
            <a:off x="281089" y="898131"/>
            <a:ext cx="65265" cy="65265"/>
          </a:xfrm>
          <a:prstGeom prst="rect">
            <a:avLst/>
          </a:prstGeom>
        </p:spPr>
      </p:pic>
      <p:sp>
        <p:nvSpPr>
          <p:cNvPr id="4" name="object 4"/>
          <p:cNvSpPr txBox="1"/>
          <p:nvPr/>
        </p:nvSpPr>
        <p:spPr>
          <a:xfrm>
            <a:off x="402932" y="770900"/>
            <a:ext cx="4073525" cy="1936114"/>
          </a:xfrm>
          <a:prstGeom prst="rect">
            <a:avLst/>
          </a:prstGeom>
        </p:spPr>
        <p:txBody>
          <a:bodyPr vert="horz" wrap="square" lIns="0" tIns="55244" rIns="0" bIns="0" rtlCol="0">
            <a:spAutoFit/>
          </a:bodyPr>
          <a:lstStyle/>
          <a:p>
            <a:pPr marL="12700">
              <a:lnSpc>
                <a:spcPct val="100000"/>
              </a:lnSpc>
              <a:spcBef>
                <a:spcPts val="434"/>
              </a:spcBef>
            </a:pPr>
            <a:r>
              <a:rPr sz="1100" spc="-30" dirty="0">
                <a:latin typeface="Tahoma"/>
                <a:cs typeface="Tahoma"/>
              </a:rPr>
              <a:t>Calculate</a:t>
            </a:r>
            <a:r>
              <a:rPr sz="1100" spc="15" dirty="0">
                <a:latin typeface="Tahoma"/>
                <a:cs typeface="Tahoma"/>
              </a:rPr>
              <a:t> </a:t>
            </a:r>
            <a:r>
              <a:rPr sz="1100" spc="-40" dirty="0">
                <a:latin typeface="Tahoma"/>
                <a:cs typeface="Tahoma"/>
              </a:rPr>
              <a:t>the</a:t>
            </a:r>
            <a:r>
              <a:rPr sz="1100" spc="20" dirty="0">
                <a:latin typeface="Tahoma"/>
                <a:cs typeface="Tahoma"/>
              </a:rPr>
              <a:t> </a:t>
            </a:r>
            <a:r>
              <a:rPr sz="1100" spc="-60" dirty="0">
                <a:latin typeface="Tahoma"/>
                <a:cs typeface="Tahoma"/>
              </a:rPr>
              <a:t>gross</a:t>
            </a:r>
            <a:r>
              <a:rPr sz="1100" spc="15" dirty="0">
                <a:latin typeface="Tahoma"/>
                <a:cs typeface="Tahoma"/>
              </a:rPr>
              <a:t> </a:t>
            </a:r>
            <a:r>
              <a:rPr sz="1100" spc="-60" dirty="0">
                <a:latin typeface="Tahoma"/>
                <a:cs typeface="Tahoma"/>
              </a:rPr>
              <a:t>pay</a:t>
            </a:r>
            <a:r>
              <a:rPr sz="1100" spc="20" dirty="0">
                <a:latin typeface="Tahoma"/>
                <a:cs typeface="Tahoma"/>
              </a:rPr>
              <a:t> </a:t>
            </a:r>
            <a:r>
              <a:rPr sz="1100" spc="-35" dirty="0">
                <a:latin typeface="Tahoma"/>
                <a:cs typeface="Tahoma"/>
              </a:rPr>
              <a:t>of</a:t>
            </a:r>
            <a:r>
              <a:rPr sz="1100" spc="15" dirty="0">
                <a:latin typeface="Tahoma"/>
                <a:cs typeface="Tahoma"/>
              </a:rPr>
              <a:t> </a:t>
            </a:r>
            <a:r>
              <a:rPr sz="1100" spc="-55" dirty="0">
                <a:latin typeface="Tahoma"/>
                <a:cs typeface="Tahoma"/>
              </a:rPr>
              <a:t>an</a:t>
            </a:r>
            <a:r>
              <a:rPr sz="1100" spc="20" dirty="0">
                <a:latin typeface="Tahoma"/>
                <a:cs typeface="Tahoma"/>
              </a:rPr>
              <a:t> </a:t>
            </a:r>
            <a:r>
              <a:rPr sz="1100" spc="-70" dirty="0">
                <a:latin typeface="Tahoma"/>
                <a:cs typeface="Tahoma"/>
              </a:rPr>
              <a:t>employee</a:t>
            </a:r>
            <a:r>
              <a:rPr sz="1100" spc="20" dirty="0">
                <a:latin typeface="Tahoma"/>
                <a:cs typeface="Tahoma"/>
              </a:rPr>
              <a:t> </a:t>
            </a:r>
            <a:r>
              <a:rPr sz="1100" spc="-60" dirty="0">
                <a:latin typeface="Tahoma"/>
                <a:cs typeface="Tahoma"/>
              </a:rPr>
              <a:t>by</a:t>
            </a:r>
            <a:r>
              <a:rPr sz="1100" spc="20" dirty="0">
                <a:latin typeface="Tahoma"/>
                <a:cs typeface="Tahoma"/>
              </a:rPr>
              <a:t> </a:t>
            </a:r>
            <a:r>
              <a:rPr sz="1100" spc="-50" dirty="0">
                <a:latin typeface="Tahoma"/>
                <a:cs typeface="Tahoma"/>
              </a:rPr>
              <a:t>using</a:t>
            </a:r>
            <a:r>
              <a:rPr sz="1100" spc="25" dirty="0">
                <a:latin typeface="Tahoma"/>
                <a:cs typeface="Tahoma"/>
              </a:rPr>
              <a:t> </a:t>
            </a:r>
            <a:r>
              <a:rPr sz="1100" spc="20" dirty="0">
                <a:latin typeface="Tahoma"/>
                <a:cs typeface="Tahoma"/>
              </a:rPr>
              <a:t>PAC</a:t>
            </a:r>
            <a:endParaRPr sz="1100">
              <a:latin typeface="Tahoma"/>
              <a:cs typeface="Tahoma"/>
            </a:endParaRPr>
          </a:p>
          <a:p>
            <a:pPr marL="12700" marR="101600">
              <a:lnSpc>
                <a:spcPct val="102600"/>
              </a:lnSpc>
              <a:spcBef>
                <a:spcPts val="300"/>
              </a:spcBef>
            </a:pPr>
            <a:r>
              <a:rPr sz="1100" spc="-35" dirty="0">
                <a:latin typeface="Tahoma"/>
                <a:cs typeface="Tahoma"/>
              </a:rPr>
              <a:t>Convert</a:t>
            </a:r>
            <a:r>
              <a:rPr sz="1100" spc="15" dirty="0">
                <a:latin typeface="Tahoma"/>
                <a:cs typeface="Tahoma"/>
              </a:rPr>
              <a:t> </a:t>
            </a:r>
            <a:r>
              <a:rPr sz="1100" spc="-40" dirty="0">
                <a:latin typeface="Tahoma"/>
                <a:cs typeface="Tahoma"/>
              </a:rPr>
              <a:t>the</a:t>
            </a:r>
            <a:r>
              <a:rPr sz="1100" spc="25" dirty="0">
                <a:latin typeface="Tahoma"/>
                <a:cs typeface="Tahoma"/>
              </a:rPr>
              <a:t> </a:t>
            </a:r>
            <a:r>
              <a:rPr sz="1100" spc="-40" dirty="0">
                <a:latin typeface="Tahoma"/>
                <a:cs typeface="Tahoma"/>
              </a:rPr>
              <a:t>distance</a:t>
            </a:r>
            <a:r>
              <a:rPr sz="1100" spc="25" dirty="0">
                <a:latin typeface="Tahoma"/>
                <a:cs typeface="Tahoma"/>
              </a:rPr>
              <a:t> </a:t>
            </a:r>
            <a:r>
              <a:rPr sz="1100" spc="-25" dirty="0">
                <a:latin typeface="Tahoma"/>
                <a:cs typeface="Tahoma"/>
              </a:rPr>
              <a:t>in</a:t>
            </a:r>
            <a:r>
              <a:rPr sz="1100" spc="25" dirty="0">
                <a:latin typeface="Tahoma"/>
                <a:cs typeface="Tahoma"/>
              </a:rPr>
              <a:t> </a:t>
            </a:r>
            <a:r>
              <a:rPr sz="1100" spc="-40" dirty="0">
                <a:latin typeface="Tahoma"/>
                <a:cs typeface="Tahoma"/>
              </a:rPr>
              <a:t>kilometres</a:t>
            </a:r>
            <a:r>
              <a:rPr sz="1100" spc="25" dirty="0">
                <a:latin typeface="Tahoma"/>
                <a:cs typeface="Tahoma"/>
              </a:rPr>
              <a:t> </a:t>
            </a:r>
            <a:r>
              <a:rPr sz="1100" spc="-15" dirty="0">
                <a:latin typeface="Tahoma"/>
                <a:cs typeface="Tahoma"/>
              </a:rPr>
              <a:t>to</a:t>
            </a:r>
            <a:r>
              <a:rPr sz="1100" spc="20" dirty="0">
                <a:latin typeface="Tahoma"/>
                <a:cs typeface="Tahoma"/>
              </a:rPr>
              <a:t> </a:t>
            </a:r>
            <a:r>
              <a:rPr sz="1100" spc="-45" dirty="0">
                <a:latin typeface="Tahoma"/>
                <a:cs typeface="Tahoma"/>
              </a:rPr>
              <a:t>miles</a:t>
            </a:r>
            <a:r>
              <a:rPr sz="1100" spc="25" dirty="0">
                <a:latin typeface="Tahoma"/>
                <a:cs typeface="Tahoma"/>
              </a:rPr>
              <a:t> </a:t>
            </a:r>
            <a:r>
              <a:rPr sz="1100" spc="-65" dirty="0">
                <a:latin typeface="Tahoma"/>
                <a:cs typeface="Tahoma"/>
              </a:rPr>
              <a:t>where,</a:t>
            </a:r>
            <a:r>
              <a:rPr sz="1100" spc="20" dirty="0">
                <a:latin typeface="Tahoma"/>
                <a:cs typeface="Tahoma"/>
              </a:rPr>
              <a:t> </a:t>
            </a:r>
            <a:r>
              <a:rPr sz="1100" spc="-40" dirty="0">
                <a:latin typeface="Tahoma"/>
                <a:cs typeface="Tahoma"/>
              </a:rPr>
              <a:t>1mile</a:t>
            </a:r>
            <a:r>
              <a:rPr sz="1100" spc="20" dirty="0">
                <a:latin typeface="Tahoma"/>
                <a:cs typeface="Tahoma"/>
              </a:rPr>
              <a:t> </a:t>
            </a:r>
            <a:r>
              <a:rPr sz="1100" spc="45" dirty="0">
                <a:latin typeface="Tahoma"/>
                <a:cs typeface="Tahoma"/>
              </a:rPr>
              <a:t>=</a:t>
            </a:r>
            <a:r>
              <a:rPr sz="1100" spc="20" dirty="0">
                <a:latin typeface="Tahoma"/>
                <a:cs typeface="Tahoma"/>
              </a:rPr>
              <a:t> </a:t>
            </a:r>
            <a:r>
              <a:rPr sz="1100" spc="-50" dirty="0">
                <a:latin typeface="Tahoma"/>
                <a:cs typeface="Tahoma"/>
              </a:rPr>
              <a:t>1.609km </a:t>
            </a:r>
            <a:r>
              <a:rPr sz="1100" spc="-325" dirty="0">
                <a:latin typeface="Tahoma"/>
                <a:cs typeface="Tahoma"/>
              </a:rPr>
              <a:t> </a:t>
            </a:r>
            <a:r>
              <a:rPr sz="1100" spc="-60" dirty="0">
                <a:latin typeface="Tahoma"/>
                <a:cs typeface="Tahoma"/>
              </a:rPr>
              <a:t>by</a:t>
            </a:r>
            <a:r>
              <a:rPr sz="1100" spc="15" dirty="0">
                <a:latin typeface="Tahoma"/>
                <a:cs typeface="Tahoma"/>
              </a:rPr>
              <a:t> </a:t>
            </a:r>
            <a:r>
              <a:rPr sz="1100" spc="-50" dirty="0">
                <a:latin typeface="Tahoma"/>
                <a:cs typeface="Tahoma"/>
              </a:rPr>
              <a:t>using</a:t>
            </a:r>
            <a:r>
              <a:rPr sz="1100" spc="20" dirty="0">
                <a:latin typeface="Tahoma"/>
                <a:cs typeface="Tahoma"/>
              </a:rPr>
              <a:t> PAC</a:t>
            </a:r>
            <a:endParaRPr sz="1100">
              <a:latin typeface="Tahoma"/>
              <a:cs typeface="Tahoma"/>
            </a:endParaRPr>
          </a:p>
          <a:p>
            <a:pPr marL="12700" marR="160020">
              <a:lnSpc>
                <a:spcPct val="102600"/>
              </a:lnSpc>
              <a:spcBef>
                <a:spcPts val="300"/>
              </a:spcBef>
            </a:pPr>
            <a:r>
              <a:rPr sz="1100" spc="-30" dirty="0">
                <a:latin typeface="Tahoma"/>
                <a:cs typeface="Tahoma"/>
              </a:rPr>
              <a:t>Calculate</a:t>
            </a:r>
            <a:r>
              <a:rPr sz="1100" spc="15" dirty="0">
                <a:latin typeface="Tahoma"/>
                <a:cs typeface="Tahoma"/>
              </a:rPr>
              <a:t> </a:t>
            </a:r>
            <a:r>
              <a:rPr sz="1100" spc="-40" dirty="0">
                <a:latin typeface="Tahoma"/>
                <a:cs typeface="Tahoma"/>
              </a:rPr>
              <a:t>the</a:t>
            </a:r>
            <a:r>
              <a:rPr sz="1100" spc="20" dirty="0">
                <a:latin typeface="Tahoma"/>
                <a:cs typeface="Tahoma"/>
              </a:rPr>
              <a:t> </a:t>
            </a:r>
            <a:r>
              <a:rPr sz="1100" spc="-60" dirty="0">
                <a:latin typeface="Tahoma"/>
                <a:cs typeface="Tahoma"/>
              </a:rPr>
              <a:t>gross</a:t>
            </a:r>
            <a:r>
              <a:rPr sz="1100" spc="15" dirty="0">
                <a:latin typeface="Tahoma"/>
                <a:cs typeface="Tahoma"/>
              </a:rPr>
              <a:t> </a:t>
            </a:r>
            <a:r>
              <a:rPr sz="1100" spc="-60" dirty="0">
                <a:latin typeface="Tahoma"/>
                <a:cs typeface="Tahoma"/>
              </a:rPr>
              <a:t>pay</a:t>
            </a:r>
            <a:r>
              <a:rPr sz="1100" spc="20" dirty="0">
                <a:latin typeface="Tahoma"/>
                <a:cs typeface="Tahoma"/>
              </a:rPr>
              <a:t> </a:t>
            </a:r>
            <a:r>
              <a:rPr sz="1100" spc="-35" dirty="0">
                <a:latin typeface="Tahoma"/>
                <a:cs typeface="Tahoma"/>
              </a:rPr>
              <a:t>of</a:t>
            </a:r>
            <a:r>
              <a:rPr sz="1100" spc="15" dirty="0">
                <a:latin typeface="Tahoma"/>
                <a:cs typeface="Tahoma"/>
              </a:rPr>
              <a:t> </a:t>
            </a:r>
            <a:r>
              <a:rPr sz="1100" spc="-55" dirty="0">
                <a:latin typeface="Tahoma"/>
                <a:cs typeface="Tahoma"/>
              </a:rPr>
              <a:t>an</a:t>
            </a:r>
            <a:r>
              <a:rPr sz="1100" spc="20" dirty="0">
                <a:latin typeface="Tahoma"/>
                <a:cs typeface="Tahoma"/>
              </a:rPr>
              <a:t> </a:t>
            </a:r>
            <a:r>
              <a:rPr sz="1100" spc="-70" dirty="0">
                <a:latin typeface="Tahoma"/>
                <a:cs typeface="Tahoma"/>
              </a:rPr>
              <a:t>employee</a:t>
            </a:r>
            <a:r>
              <a:rPr sz="1100" spc="20" dirty="0">
                <a:latin typeface="Tahoma"/>
                <a:cs typeface="Tahoma"/>
              </a:rPr>
              <a:t> </a:t>
            </a:r>
            <a:r>
              <a:rPr sz="1100" spc="-50" dirty="0">
                <a:latin typeface="Tahoma"/>
                <a:cs typeface="Tahoma"/>
              </a:rPr>
              <a:t>given</a:t>
            </a:r>
            <a:r>
              <a:rPr sz="1100" spc="15" dirty="0">
                <a:latin typeface="Tahoma"/>
                <a:cs typeface="Tahoma"/>
              </a:rPr>
              <a:t> </a:t>
            </a:r>
            <a:r>
              <a:rPr sz="1100" spc="-40" dirty="0">
                <a:latin typeface="Tahoma"/>
                <a:cs typeface="Tahoma"/>
              </a:rPr>
              <a:t>the</a:t>
            </a:r>
            <a:r>
              <a:rPr sz="1100" spc="20" dirty="0">
                <a:latin typeface="Tahoma"/>
                <a:cs typeface="Tahoma"/>
              </a:rPr>
              <a:t> </a:t>
            </a:r>
            <a:r>
              <a:rPr sz="1100" spc="-50" dirty="0">
                <a:latin typeface="Tahoma"/>
                <a:cs typeface="Tahoma"/>
              </a:rPr>
              <a:t>hours</a:t>
            </a:r>
            <a:r>
              <a:rPr sz="1100" spc="25" dirty="0">
                <a:latin typeface="Tahoma"/>
                <a:cs typeface="Tahoma"/>
              </a:rPr>
              <a:t> </a:t>
            </a:r>
            <a:r>
              <a:rPr sz="1100" spc="-70" dirty="0">
                <a:latin typeface="Tahoma"/>
                <a:cs typeface="Tahoma"/>
              </a:rPr>
              <a:t>worked</a:t>
            </a:r>
            <a:r>
              <a:rPr sz="1100" spc="20" dirty="0">
                <a:latin typeface="Tahoma"/>
                <a:cs typeface="Tahoma"/>
              </a:rPr>
              <a:t> </a:t>
            </a:r>
            <a:r>
              <a:rPr sz="1100" spc="-50" dirty="0">
                <a:latin typeface="Tahoma"/>
                <a:cs typeface="Tahoma"/>
              </a:rPr>
              <a:t>and </a:t>
            </a:r>
            <a:r>
              <a:rPr sz="1100" spc="-330" dirty="0">
                <a:latin typeface="Tahoma"/>
                <a:cs typeface="Tahoma"/>
              </a:rPr>
              <a:t> </a:t>
            </a:r>
            <a:r>
              <a:rPr sz="1100" spc="-40" dirty="0">
                <a:latin typeface="Tahoma"/>
                <a:cs typeface="Tahoma"/>
              </a:rPr>
              <a:t>rate</a:t>
            </a:r>
            <a:r>
              <a:rPr sz="1100" spc="20" dirty="0">
                <a:latin typeface="Tahoma"/>
                <a:cs typeface="Tahoma"/>
              </a:rPr>
              <a:t> </a:t>
            </a:r>
            <a:r>
              <a:rPr sz="1100" spc="-35" dirty="0">
                <a:latin typeface="Tahoma"/>
                <a:cs typeface="Tahoma"/>
              </a:rPr>
              <a:t>of</a:t>
            </a:r>
            <a:r>
              <a:rPr sz="1100" spc="20" dirty="0">
                <a:latin typeface="Tahoma"/>
                <a:cs typeface="Tahoma"/>
              </a:rPr>
              <a:t> </a:t>
            </a:r>
            <a:r>
              <a:rPr sz="1100" spc="-75" dirty="0">
                <a:latin typeface="Tahoma"/>
                <a:cs typeface="Tahoma"/>
              </a:rPr>
              <a:t>pay.</a:t>
            </a:r>
            <a:r>
              <a:rPr sz="1100" spc="145" dirty="0">
                <a:latin typeface="Tahoma"/>
                <a:cs typeface="Tahoma"/>
              </a:rPr>
              <a:t> </a:t>
            </a:r>
            <a:r>
              <a:rPr sz="1100" spc="-20" dirty="0">
                <a:latin typeface="Tahoma"/>
                <a:cs typeface="Tahoma"/>
              </a:rPr>
              <a:t>The</a:t>
            </a:r>
            <a:r>
              <a:rPr sz="1100" spc="25" dirty="0">
                <a:latin typeface="Tahoma"/>
                <a:cs typeface="Tahoma"/>
              </a:rPr>
              <a:t> </a:t>
            </a:r>
            <a:r>
              <a:rPr sz="1100" spc="-60" dirty="0">
                <a:latin typeface="Tahoma"/>
                <a:cs typeface="Tahoma"/>
              </a:rPr>
              <a:t>gross</a:t>
            </a:r>
            <a:r>
              <a:rPr sz="1100" spc="20" dirty="0">
                <a:latin typeface="Tahoma"/>
                <a:cs typeface="Tahoma"/>
              </a:rPr>
              <a:t> </a:t>
            </a:r>
            <a:r>
              <a:rPr sz="1100" spc="-60" dirty="0">
                <a:latin typeface="Tahoma"/>
                <a:cs typeface="Tahoma"/>
              </a:rPr>
              <a:t>pay</a:t>
            </a:r>
            <a:r>
              <a:rPr sz="1100" spc="20" dirty="0">
                <a:latin typeface="Tahoma"/>
                <a:cs typeface="Tahoma"/>
              </a:rPr>
              <a:t> </a:t>
            </a:r>
            <a:r>
              <a:rPr sz="1100" spc="-35" dirty="0">
                <a:latin typeface="Tahoma"/>
                <a:cs typeface="Tahoma"/>
              </a:rPr>
              <a:t>is</a:t>
            </a:r>
            <a:r>
              <a:rPr sz="1100" spc="20" dirty="0">
                <a:latin typeface="Tahoma"/>
                <a:cs typeface="Tahoma"/>
              </a:rPr>
              <a:t> </a:t>
            </a:r>
            <a:r>
              <a:rPr sz="1100" spc="-35" dirty="0">
                <a:latin typeface="Tahoma"/>
                <a:cs typeface="Tahoma"/>
              </a:rPr>
              <a:t>calculated</a:t>
            </a:r>
            <a:r>
              <a:rPr sz="1100" spc="25" dirty="0">
                <a:latin typeface="Tahoma"/>
                <a:cs typeface="Tahoma"/>
              </a:rPr>
              <a:t> </a:t>
            </a:r>
            <a:r>
              <a:rPr sz="1100" spc="-60" dirty="0">
                <a:latin typeface="Tahoma"/>
                <a:cs typeface="Tahoma"/>
              </a:rPr>
              <a:t>by</a:t>
            </a:r>
            <a:r>
              <a:rPr sz="1100" spc="15" dirty="0">
                <a:latin typeface="Tahoma"/>
                <a:cs typeface="Tahoma"/>
              </a:rPr>
              <a:t> </a:t>
            </a:r>
            <a:r>
              <a:rPr sz="1100" spc="-25" dirty="0">
                <a:latin typeface="Tahoma"/>
                <a:cs typeface="Tahoma"/>
              </a:rPr>
              <a:t>multiplying</a:t>
            </a:r>
            <a:r>
              <a:rPr sz="1100" spc="25" dirty="0">
                <a:latin typeface="Tahoma"/>
                <a:cs typeface="Tahoma"/>
              </a:rPr>
              <a:t> </a:t>
            </a:r>
            <a:r>
              <a:rPr sz="1100" spc="-45" dirty="0">
                <a:latin typeface="Tahoma"/>
                <a:cs typeface="Tahoma"/>
              </a:rPr>
              <a:t>the</a:t>
            </a:r>
            <a:r>
              <a:rPr sz="1100" spc="20" dirty="0">
                <a:latin typeface="Tahoma"/>
                <a:cs typeface="Tahoma"/>
              </a:rPr>
              <a:t> </a:t>
            </a:r>
            <a:r>
              <a:rPr sz="1100" spc="-50" dirty="0">
                <a:latin typeface="Tahoma"/>
                <a:cs typeface="Tahoma"/>
              </a:rPr>
              <a:t>hours </a:t>
            </a:r>
            <a:r>
              <a:rPr sz="1100" spc="-45" dirty="0">
                <a:latin typeface="Tahoma"/>
                <a:cs typeface="Tahoma"/>
              </a:rPr>
              <a:t> </a:t>
            </a:r>
            <a:r>
              <a:rPr sz="1100" spc="-70" dirty="0">
                <a:latin typeface="Tahoma"/>
                <a:cs typeface="Tahoma"/>
              </a:rPr>
              <a:t>worked</a:t>
            </a:r>
            <a:r>
              <a:rPr sz="1100" spc="15" dirty="0">
                <a:latin typeface="Tahoma"/>
                <a:cs typeface="Tahoma"/>
              </a:rPr>
              <a:t> </a:t>
            </a:r>
            <a:r>
              <a:rPr sz="1100" spc="-60" dirty="0">
                <a:latin typeface="Tahoma"/>
                <a:cs typeface="Tahoma"/>
              </a:rPr>
              <a:t>by</a:t>
            </a:r>
            <a:r>
              <a:rPr sz="1100" spc="20" dirty="0">
                <a:latin typeface="Tahoma"/>
                <a:cs typeface="Tahoma"/>
              </a:rPr>
              <a:t> </a:t>
            </a:r>
            <a:r>
              <a:rPr sz="1100" spc="-40" dirty="0">
                <a:latin typeface="Tahoma"/>
                <a:cs typeface="Tahoma"/>
              </a:rPr>
              <a:t>the</a:t>
            </a:r>
            <a:r>
              <a:rPr sz="1100" spc="15" dirty="0">
                <a:latin typeface="Tahoma"/>
                <a:cs typeface="Tahoma"/>
              </a:rPr>
              <a:t> </a:t>
            </a:r>
            <a:r>
              <a:rPr sz="1100" spc="-40" dirty="0">
                <a:latin typeface="Tahoma"/>
                <a:cs typeface="Tahoma"/>
              </a:rPr>
              <a:t>rate</a:t>
            </a:r>
            <a:r>
              <a:rPr sz="1100" spc="20" dirty="0">
                <a:latin typeface="Tahoma"/>
                <a:cs typeface="Tahoma"/>
              </a:rPr>
              <a:t> </a:t>
            </a:r>
            <a:r>
              <a:rPr sz="1100" spc="-35" dirty="0">
                <a:latin typeface="Tahoma"/>
                <a:cs typeface="Tahoma"/>
              </a:rPr>
              <a:t>of</a:t>
            </a:r>
            <a:r>
              <a:rPr sz="1100" spc="15" dirty="0">
                <a:latin typeface="Tahoma"/>
                <a:cs typeface="Tahoma"/>
              </a:rPr>
              <a:t> </a:t>
            </a:r>
            <a:r>
              <a:rPr sz="1100" spc="-75" dirty="0">
                <a:latin typeface="Tahoma"/>
                <a:cs typeface="Tahoma"/>
              </a:rPr>
              <a:t>pay.</a:t>
            </a:r>
            <a:endParaRPr sz="1100">
              <a:latin typeface="Tahoma"/>
              <a:cs typeface="Tahoma"/>
            </a:endParaRPr>
          </a:p>
          <a:p>
            <a:pPr marL="12700">
              <a:lnSpc>
                <a:spcPct val="100000"/>
              </a:lnSpc>
              <a:spcBef>
                <a:spcPts val="330"/>
              </a:spcBef>
            </a:pPr>
            <a:r>
              <a:rPr sz="1100" spc="-35" dirty="0">
                <a:latin typeface="Tahoma"/>
                <a:cs typeface="Tahoma"/>
              </a:rPr>
              <a:t>Analyse</a:t>
            </a:r>
            <a:r>
              <a:rPr sz="1100" spc="15" dirty="0">
                <a:latin typeface="Tahoma"/>
                <a:cs typeface="Tahoma"/>
              </a:rPr>
              <a:t> </a:t>
            </a:r>
            <a:r>
              <a:rPr sz="1100" spc="-40" dirty="0">
                <a:latin typeface="Tahoma"/>
                <a:cs typeface="Tahoma"/>
              </a:rPr>
              <a:t>the</a:t>
            </a:r>
            <a:r>
              <a:rPr sz="1100" spc="15" dirty="0">
                <a:latin typeface="Tahoma"/>
                <a:cs typeface="Tahoma"/>
              </a:rPr>
              <a:t> </a:t>
            </a:r>
            <a:r>
              <a:rPr sz="1100" spc="-50" dirty="0">
                <a:latin typeface="Tahoma"/>
                <a:cs typeface="Tahoma"/>
              </a:rPr>
              <a:t>problem</a:t>
            </a:r>
            <a:r>
              <a:rPr sz="1100" spc="15" dirty="0">
                <a:latin typeface="Tahoma"/>
                <a:cs typeface="Tahoma"/>
              </a:rPr>
              <a:t> </a:t>
            </a:r>
            <a:r>
              <a:rPr sz="1100" spc="-45" dirty="0">
                <a:latin typeface="Tahoma"/>
                <a:cs typeface="Tahoma"/>
              </a:rPr>
              <a:t>for</a:t>
            </a:r>
            <a:r>
              <a:rPr sz="1100" spc="20" dirty="0">
                <a:latin typeface="Tahoma"/>
                <a:cs typeface="Tahoma"/>
              </a:rPr>
              <a:t> </a:t>
            </a:r>
            <a:r>
              <a:rPr sz="1100" spc="-65" dirty="0">
                <a:latin typeface="Tahoma"/>
                <a:cs typeface="Tahoma"/>
              </a:rPr>
              <a:t>area</a:t>
            </a:r>
            <a:r>
              <a:rPr sz="1100" spc="15" dirty="0">
                <a:latin typeface="Tahoma"/>
                <a:cs typeface="Tahoma"/>
              </a:rPr>
              <a:t> </a:t>
            </a:r>
            <a:r>
              <a:rPr sz="1100" spc="-35" dirty="0">
                <a:latin typeface="Tahoma"/>
                <a:cs typeface="Tahoma"/>
              </a:rPr>
              <a:t>of</a:t>
            </a:r>
            <a:r>
              <a:rPr sz="1100" spc="10" dirty="0">
                <a:latin typeface="Tahoma"/>
                <a:cs typeface="Tahoma"/>
              </a:rPr>
              <a:t> </a:t>
            </a:r>
            <a:r>
              <a:rPr sz="1100" spc="-30" dirty="0">
                <a:latin typeface="Tahoma"/>
                <a:cs typeface="Tahoma"/>
              </a:rPr>
              <a:t>circle,</a:t>
            </a:r>
            <a:r>
              <a:rPr sz="1100" spc="20" dirty="0">
                <a:latin typeface="Tahoma"/>
                <a:cs typeface="Tahoma"/>
              </a:rPr>
              <a:t> </a:t>
            </a:r>
            <a:r>
              <a:rPr sz="1100" spc="-65" dirty="0">
                <a:latin typeface="Tahoma"/>
                <a:cs typeface="Tahoma"/>
              </a:rPr>
              <a:t>area</a:t>
            </a:r>
            <a:r>
              <a:rPr sz="1100" spc="15" dirty="0">
                <a:latin typeface="Tahoma"/>
                <a:cs typeface="Tahoma"/>
              </a:rPr>
              <a:t> </a:t>
            </a:r>
            <a:r>
              <a:rPr sz="1100" spc="45" dirty="0">
                <a:latin typeface="Tahoma"/>
                <a:cs typeface="Tahoma"/>
              </a:rPr>
              <a:t>=</a:t>
            </a:r>
            <a:r>
              <a:rPr sz="1100" spc="15" dirty="0">
                <a:latin typeface="Tahoma"/>
                <a:cs typeface="Tahoma"/>
              </a:rPr>
              <a:t> </a:t>
            </a:r>
            <a:r>
              <a:rPr sz="1100" spc="-40" dirty="0">
                <a:latin typeface="Tahoma"/>
                <a:cs typeface="Tahoma"/>
              </a:rPr>
              <a:t>pi*radius*radius</a:t>
            </a:r>
            <a:endParaRPr sz="1100">
              <a:latin typeface="Tahoma"/>
              <a:cs typeface="Tahoma"/>
            </a:endParaRPr>
          </a:p>
          <a:p>
            <a:pPr marL="12700" marR="5080">
              <a:lnSpc>
                <a:spcPct val="102600"/>
              </a:lnSpc>
              <a:spcBef>
                <a:spcPts val="300"/>
              </a:spcBef>
            </a:pPr>
            <a:r>
              <a:rPr sz="1100" spc="-20" dirty="0">
                <a:latin typeface="Tahoma"/>
                <a:cs typeface="Tahoma"/>
              </a:rPr>
              <a:t>Write</a:t>
            </a:r>
            <a:r>
              <a:rPr sz="1100" spc="20" dirty="0">
                <a:latin typeface="Tahoma"/>
                <a:cs typeface="Tahoma"/>
              </a:rPr>
              <a:t> </a:t>
            </a:r>
            <a:r>
              <a:rPr sz="1100" spc="-55" dirty="0">
                <a:latin typeface="Tahoma"/>
                <a:cs typeface="Tahoma"/>
              </a:rPr>
              <a:t>a</a:t>
            </a:r>
            <a:r>
              <a:rPr sz="1100" spc="25" dirty="0">
                <a:latin typeface="Tahoma"/>
                <a:cs typeface="Tahoma"/>
              </a:rPr>
              <a:t> </a:t>
            </a:r>
            <a:r>
              <a:rPr sz="1100" spc="20" dirty="0">
                <a:latin typeface="Tahoma"/>
                <a:cs typeface="Tahoma"/>
              </a:rPr>
              <a:t>PAC</a:t>
            </a:r>
            <a:r>
              <a:rPr sz="1100" spc="15" dirty="0">
                <a:latin typeface="Tahoma"/>
                <a:cs typeface="Tahoma"/>
              </a:rPr>
              <a:t> </a:t>
            </a:r>
            <a:r>
              <a:rPr sz="1100" spc="-15" dirty="0">
                <a:latin typeface="Tahoma"/>
                <a:cs typeface="Tahoma"/>
              </a:rPr>
              <a:t>to</a:t>
            </a:r>
            <a:r>
              <a:rPr sz="1100" spc="20" dirty="0">
                <a:latin typeface="Tahoma"/>
                <a:cs typeface="Tahoma"/>
              </a:rPr>
              <a:t> </a:t>
            </a:r>
            <a:r>
              <a:rPr sz="1100" spc="-45" dirty="0">
                <a:latin typeface="Tahoma"/>
                <a:cs typeface="Tahoma"/>
              </a:rPr>
              <a:t>compute</a:t>
            </a:r>
            <a:r>
              <a:rPr sz="1100" spc="25" dirty="0">
                <a:latin typeface="Tahoma"/>
                <a:cs typeface="Tahoma"/>
              </a:rPr>
              <a:t> </a:t>
            </a:r>
            <a:r>
              <a:rPr sz="1100" spc="-50" dirty="0">
                <a:latin typeface="Tahoma"/>
                <a:cs typeface="Tahoma"/>
              </a:rPr>
              <a:t>and</a:t>
            </a:r>
            <a:r>
              <a:rPr sz="1100" spc="20" dirty="0">
                <a:latin typeface="Tahoma"/>
                <a:cs typeface="Tahoma"/>
              </a:rPr>
              <a:t> </a:t>
            </a:r>
            <a:r>
              <a:rPr sz="1100" spc="-40" dirty="0">
                <a:latin typeface="Tahoma"/>
                <a:cs typeface="Tahoma"/>
              </a:rPr>
              <a:t>display</a:t>
            </a:r>
            <a:r>
              <a:rPr sz="1100" spc="25" dirty="0">
                <a:latin typeface="Tahoma"/>
                <a:cs typeface="Tahoma"/>
              </a:rPr>
              <a:t> </a:t>
            </a:r>
            <a:r>
              <a:rPr sz="1100" spc="-40" dirty="0">
                <a:latin typeface="Tahoma"/>
                <a:cs typeface="Tahoma"/>
              </a:rPr>
              <a:t>the</a:t>
            </a:r>
            <a:r>
              <a:rPr sz="1100" spc="15" dirty="0">
                <a:latin typeface="Tahoma"/>
                <a:cs typeface="Tahoma"/>
              </a:rPr>
              <a:t> </a:t>
            </a:r>
            <a:r>
              <a:rPr sz="1100" spc="-45" dirty="0">
                <a:latin typeface="Tahoma"/>
                <a:cs typeface="Tahoma"/>
              </a:rPr>
              <a:t>temperature</a:t>
            </a:r>
            <a:r>
              <a:rPr sz="1100" spc="25" dirty="0">
                <a:latin typeface="Tahoma"/>
                <a:cs typeface="Tahoma"/>
              </a:rPr>
              <a:t> </a:t>
            </a:r>
            <a:r>
              <a:rPr sz="1100" spc="-45" dirty="0">
                <a:latin typeface="Tahoma"/>
                <a:cs typeface="Tahoma"/>
              </a:rPr>
              <a:t>inside</a:t>
            </a:r>
            <a:r>
              <a:rPr sz="1100" spc="25" dirty="0">
                <a:latin typeface="Tahoma"/>
                <a:cs typeface="Tahoma"/>
              </a:rPr>
              <a:t> </a:t>
            </a:r>
            <a:r>
              <a:rPr sz="1100" spc="-40" dirty="0">
                <a:latin typeface="Tahoma"/>
                <a:cs typeface="Tahoma"/>
              </a:rPr>
              <a:t>the</a:t>
            </a:r>
            <a:r>
              <a:rPr sz="1100" spc="20" dirty="0">
                <a:latin typeface="Tahoma"/>
                <a:cs typeface="Tahoma"/>
              </a:rPr>
              <a:t> </a:t>
            </a:r>
            <a:r>
              <a:rPr sz="1100" spc="-50" dirty="0">
                <a:latin typeface="Tahoma"/>
                <a:cs typeface="Tahoma"/>
              </a:rPr>
              <a:t>earth </a:t>
            </a:r>
            <a:r>
              <a:rPr sz="1100" spc="-330" dirty="0">
                <a:latin typeface="Tahoma"/>
                <a:cs typeface="Tahoma"/>
              </a:rPr>
              <a:t> </a:t>
            </a:r>
            <a:r>
              <a:rPr sz="1100" spc="-25" dirty="0">
                <a:latin typeface="Tahoma"/>
                <a:cs typeface="Tahoma"/>
              </a:rPr>
              <a:t>in</a:t>
            </a:r>
            <a:r>
              <a:rPr sz="1100" spc="20" dirty="0">
                <a:latin typeface="Tahoma"/>
                <a:cs typeface="Tahoma"/>
              </a:rPr>
              <a:t> </a:t>
            </a:r>
            <a:r>
              <a:rPr sz="1100" spc="-40" dirty="0">
                <a:latin typeface="Tahoma"/>
                <a:cs typeface="Tahoma"/>
              </a:rPr>
              <a:t>Celsius</a:t>
            </a:r>
            <a:r>
              <a:rPr sz="1100" spc="20" dirty="0">
                <a:latin typeface="Tahoma"/>
                <a:cs typeface="Tahoma"/>
              </a:rPr>
              <a:t> </a:t>
            </a:r>
            <a:r>
              <a:rPr sz="1100" spc="85" dirty="0">
                <a:latin typeface="Tahoma"/>
                <a:cs typeface="Tahoma"/>
              </a:rPr>
              <a:t>&amp;</a:t>
            </a:r>
            <a:r>
              <a:rPr sz="1100" spc="15" dirty="0">
                <a:latin typeface="Tahoma"/>
                <a:cs typeface="Tahoma"/>
              </a:rPr>
              <a:t> </a:t>
            </a:r>
            <a:r>
              <a:rPr sz="1100" spc="-40" dirty="0">
                <a:latin typeface="Tahoma"/>
                <a:cs typeface="Tahoma"/>
              </a:rPr>
              <a:t>Fahrenheit,</a:t>
            </a:r>
            <a:r>
              <a:rPr sz="1100" spc="20" dirty="0">
                <a:latin typeface="Tahoma"/>
                <a:cs typeface="Tahoma"/>
              </a:rPr>
              <a:t> </a:t>
            </a:r>
            <a:r>
              <a:rPr sz="1100" spc="-70" dirty="0">
                <a:latin typeface="Tahoma"/>
                <a:cs typeface="Tahoma"/>
              </a:rPr>
              <a:t>where</a:t>
            </a:r>
            <a:r>
              <a:rPr sz="1100" spc="15" dirty="0">
                <a:latin typeface="Tahoma"/>
                <a:cs typeface="Tahoma"/>
              </a:rPr>
              <a:t> </a:t>
            </a:r>
            <a:r>
              <a:rPr sz="1100" spc="-40" dirty="0">
                <a:latin typeface="Tahoma"/>
                <a:cs typeface="Tahoma"/>
              </a:rPr>
              <a:t>Celsius</a:t>
            </a:r>
            <a:r>
              <a:rPr sz="1100" spc="20" dirty="0">
                <a:latin typeface="Tahoma"/>
                <a:cs typeface="Tahoma"/>
              </a:rPr>
              <a:t> </a:t>
            </a:r>
            <a:r>
              <a:rPr sz="1100" spc="45" dirty="0">
                <a:latin typeface="Tahoma"/>
                <a:cs typeface="Tahoma"/>
              </a:rPr>
              <a:t>=</a:t>
            </a:r>
            <a:r>
              <a:rPr sz="1100" spc="20" dirty="0">
                <a:latin typeface="Tahoma"/>
                <a:cs typeface="Tahoma"/>
              </a:rPr>
              <a:t> </a:t>
            </a:r>
            <a:r>
              <a:rPr sz="1100" spc="-40" dirty="0">
                <a:latin typeface="Tahoma"/>
                <a:cs typeface="Tahoma"/>
              </a:rPr>
              <a:t>10*(depth)</a:t>
            </a:r>
            <a:r>
              <a:rPr sz="1100" spc="15" dirty="0">
                <a:latin typeface="Tahoma"/>
                <a:cs typeface="Tahoma"/>
              </a:rPr>
              <a:t> </a:t>
            </a:r>
            <a:r>
              <a:rPr sz="1100" spc="45" dirty="0">
                <a:latin typeface="Tahoma"/>
                <a:cs typeface="Tahoma"/>
              </a:rPr>
              <a:t>+</a:t>
            </a:r>
            <a:r>
              <a:rPr sz="1100" spc="20" dirty="0">
                <a:latin typeface="Tahoma"/>
                <a:cs typeface="Tahoma"/>
              </a:rPr>
              <a:t> </a:t>
            </a:r>
            <a:r>
              <a:rPr sz="1100" spc="-55" dirty="0">
                <a:latin typeface="Tahoma"/>
                <a:cs typeface="Tahoma"/>
              </a:rPr>
              <a:t>20</a:t>
            </a:r>
            <a:r>
              <a:rPr sz="1100" spc="20" dirty="0">
                <a:latin typeface="Tahoma"/>
                <a:cs typeface="Tahoma"/>
              </a:rPr>
              <a:t> </a:t>
            </a:r>
            <a:r>
              <a:rPr sz="1100" spc="85" dirty="0">
                <a:latin typeface="Tahoma"/>
                <a:cs typeface="Tahoma"/>
              </a:rPr>
              <a:t>&amp; </a:t>
            </a:r>
            <a:r>
              <a:rPr sz="1100" spc="90" dirty="0">
                <a:latin typeface="Tahoma"/>
                <a:cs typeface="Tahoma"/>
              </a:rPr>
              <a:t> </a:t>
            </a:r>
            <a:r>
              <a:rPr sz="1100" spc="-40" dirty="0">
                <a:latin typeface="Tahoma"/>
                <a:cs typeface="Tahoma"/>
              </a:rPr>
              <a:t>Fahrenheit</a:t>
            </a:r>
            <a:r>
              <a:rPr sz="1100" spc="15" dirty="0">
                <a:latin typeface="Tahoma"/>
                <a:cs typeface="Tahoma"/>
              </a:rPr>
              <a:t> </a:t>
            </a:r>
            <a:r>
              <a:rPr sz="1100" spc="45" dirty="0">
                <a:latin typeface="Tahoma"/>
                <a:cs typeface="Tahoma"/>
              </a:rPr>
              <a:t>=</a:t>
            </a:r>
            <a:r>
              <a:rPr sz="1100" spc="20" dirty="0">
                <a:latin typeface="Tahoma"/>
                <a:cs typeface="Tahoma"/>
              </a:rPr>
              <a:t> </a:t>
            </a:r>
            <a:r>
              <a:rPr sz="1100" spc="-50" dirty="0">
                <a:latin typeface="Tahoma"/>
                <a:cs typeface="Tahoma"/>
              </a:rPr>
              <a:t>1.8</a:t>
            </a:r>
            <a:r>
              <a:rPr sz="1100" spc="15" dirty="0">
                <a:latin typeface="Tahoma"/>
                <a:cs typeface="Tahoma"/>
              </a:rPr>
              <a:t> </a:t>
            </a:r>
            <a:r>
              <a:rPr sz="1100" spc="-55" dirty="0">
                <a:latin typeface="Tahoma"/>
                <a:cs typeface="Tahoma"/>
              </a:rPr>
              <a:t>*</a:t>
            </a:r>
            <a:r>
              <a:rPr sz="1100" spc="20" dirty="0">
                <a:latin typeface="Tahoma"/>
                <a:cs typeface="Tahoma"/>
              </a:rPr>
              <a:t> </a:t>
            </a:r>
            <a:r>
              <a:rPr sz="1100" spc="-30" dirty="0">
                <a:latin typeface="Tahoma"/>
                <a:cs typeface="Tahoma"/>
              </a:rPr>
              <a:t>(Celsius)</a:t>
            </a:r>
            <a:r>
              <a:rPr sz="1100" spc="20" dirty="0">
                <a:latin typeface="Tahoma"/>
                <a:cs typeface="Tahoma"/>
              </a:rPr>
              <a:t> </a:t>
            </a:r>
            <a:r>
              <a:rPr sz="1100" spc="45" dirty="0">
                <a:latin typeface="Tahoma"/>
                <a:cs typeface="Tahoma"/>
              </a:rPr>
              <a:t>+</a:t>
            </a:r>
            <a:r>
              <a:rPr sz="1100" spc="20" dirty="0">
                <a:latin typeface="Tahoma"/>
                <a:cs typeface="Tahoma"/>
              </a:rPr>
              <a:t> </a:t>
            </a:r>
            <a:r>
              <a:rPr sz="1100" spc="-55" dirty="0">
                <a:latin typeface="Tahoma"/>
                <a:cs typeface="Tahoma"/>
              </a:rPr>
              <a:t>32</a:t>
            </a:r>
            <a:endParaRPr sz="1100">
              <a:latin typeface="Tahoma"/>
              <a:cs typeface="Tahoma"/>
            </a:endParaRPr>
          </a:p>
        </p:txBody>
      </p:sp>
      <p:pic>
        <p:nvPicPr>
          <p:cNvPr id="5" name="object 5"/>
          <p:cNvPicPr/>
          <p:nvPr/>
        </p:nvPicPr>
        <p:blipFill>
          <a:blip r:embed="rId2" cstate="print"/>
          <a:stretch>
            <a:fillRect/>
          </a:stretch>
        </p:blipFill>
        <p:spPr>
          <a:xfrm>
            <a:off x="281089" y="1108163"/>
            <a:ext cx="65265" cy="65265"/>
          </a:xfrm>
          <a:prstGeom prst="rect">
            <a:avLst/>
          </a:prstGeom>
        </p:spPr>
      </p:pic>
      <p:pic>
        <p:nvPicPr>
          <p:cNvPr id="6" name="object 6"/>
          <p:cNvPicPr/>
          <p:nvPr/>
        </p:nvPicPr>
        <p:blipFill>
          <a:blip r:embed="rId2" cstate="print"/>
          <a:stretch>
            <a:fillRect/>
          </a:stretch>
        </p:blipFill>
        <p:spPr>
          <a:xfrm>
            <a:off x="281089" y="1490268"/>
            <a:ext cx="65265" cy="65265"/>
          </a:xfrm>
          <a:prstGeom prst="rect">
            <a:avLst/>
          </a:prstGeom>
        </p:spPr>
      </p:pic>
      <p:pic>
        <p:nvPicPr>
          <p:cNvPr id="7" name="object 7"/>
          <p:cNvPicPr/>
          <p:nvPr/>
        </p:nvPicPr>
        <p:blipFill>
          <a:blip r:embed="rId3" cstate="print"/>
          <a:stretch>
            <a:fillRect/>
          </a:stretch>
        </p:blipFill>
        <p:spPr>
          <a:xfrm>
            <a:off x="281089" y="2044458"/>
            <a:ext cx="65265" cy="65265"/>
          </a:xfrm>
          <a:prstGeom prst="rect">
            <a:avLst/>
          </a:prstGeom>
        </p:spPr>
      </p:pic>
      <p:pic>
        <p:nvPicPr>
          <p:cNvPr id="8" name="object 8"/>
          <p:cNvPicPr/>
          <p:nvPr/>
        </p:nvPicPr>
        <p:blipFill>
          <a:blip r:embed="rId4" cstate="print"/>
          <a:stretch>
            <a:fillRect/>
          </a:stretch>
        </p:blipFill>
        <p:spPr>
          <a:xfrm>
            <a:off x="281089" y="2254491"/>
            <a:ext cx="65265" cy="65265"/>
          </a:xfrm>
          <a:prstGeom prst="rect">
            <a:avLst/>
          </a:prstGeom>
        </p:spPr>
      </p:pic>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4" name="object 14"/>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38</a:t>
            </a:fld>
            <a:r>
              <a:rPr spc="-75" dirty="0"/>
              <a:t> </a:t>
            </a:r>
            <a:r>
              <a:rPr dirty="0"/>
              <a:t>/</a:t>
            </a:r>
            <a:r>
              <a:rPr spc="-75" dirty="0"/>
              <a:t> </a:t>
            </a:r>
            <a:r>
              <a:rPr dirty="0"/>
              <a:t>63</a:t>
            </a: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27405" cy="244475"/>
          </a:xfrm>
          <a:prstGeom prst="rect">
            <a:avLst/>
          </a:prstGeom>
        </p:spPr>
        <p:txBody>
          <a:bodyPr vert="horz" wrap="square" lIns="0" tIns="17145" rIns="0" bIns="0" rtlCol="0">
            <a:spAutoFit/>
          </a:bodyPr>
          <a:lstStyle/>
          <a:p>
            <a:pPr marL="12700">
              <a:lnSpc>
                <a:spcPct val="100000"/>
              </a:lnSpc>
              <a:spcBef>
                <a:spcPts val="135"/>
              </a:spcBef>
            </a:pPr>
            <a:r>
              <a:rPr spc="-30" dirty="0"/>
              <a:t>Algorithms</a:t>
            </a:r>
          </a:p>
        </p:txBody>
      </p:sp>
      <p:pic>
        <p:nvPicPr>
          <p:cNvPr id="3" name="object 3"/>
          <p:cNvPicPr/>
          <p:nvPr/>
        </p:nvPicPr>
        <p:blipFill>
          <a:blip r:embed="rId2" cstate="print"/>
          <a:stretch>
            <a:fillRect/>
          </a:stretch>
        </p:blipFill>
        <p:spPr>
          <a:xfrm>
            <a:off x="281089" y="1206893"/>
            <a:ext cx="65265" cy="65265"/>
          </a:xfrm>
          <a:prstGeom prst="rect">
            <a:avLst/>
          </a:prstGeom>
        </p:spPr>
      </p:pic>
      <p:sp>
        <p:nvSpPr>
          <p:cNvPr id="4" name="object 4"/>
          <p:cNvSpPr txBox="1">
            <a:spLocks noGrp="1"/>
          </p:cNvSpPr>
          <p:nvPr>
            <p:ph type="body" idx="1"/>
          </p:nvPr>
        </p:nvSpPr>
        <p:spPr>
          <a:prstGeom prst="rect">
            <a:avLst/>
          </a:prstGeom>
        </p:spPr>
        <p:txBody>
          <a:bodyPr vert="horz" wrap="square" lIns="0" tIns="159816" rIns="0" bIns="0" rtlCol="0">
            <a:spAutoFit/>
          </a:bodyPr>
          <a:lstStyle/>
          <a:p>
            <a:pPr marL="288925" marR="309880">
              <a:lnSpc>
                <a:spcPct val="102699"/>
              </a:lnSpc>
              <a:spcBef>
                <a:spcPts val="55"/>
              </a:spcBef>
            </a:pPr>
            <a:r>
              <a:rPr spc="5" dirty="0"/>
              <a:t>An</a:t>
            </a:r>
            <a:r>
              <a:rPr spc="20" dirty="0"/>
              <a:t> </a:t>
            </a:r>
            <a:r>
              <a:rPr spc="-35" dirty="0"/>
              <a:t>algorithm</a:t>
            </a:r>
            <a:r>
              <a:rPr spc="25" dirty="0"/>
              <a:t> </a:t>
            </a:r>
            <a:r>
              <a:rPr spc="-35" dirty="0"/>
              <a:t>is</a:t>
            </a:r>
            <a:r>
              <a:rPr spc="25" dirty="0"/>
              <a:t> </a:t>
            </a:r>
            <a:r>
              <a:rPr spc="-55" dirty="0"/>
              <a:t>a</a:t>
            </a:r>
            <a:r>
              <a:rPr spc="25" dirty="0"/>
              <a:t> </a:t>
            </a:r>
            <a:r>
              <a:rPr spc="-50" dirty="0"/>
              <a:t>step-by-step</a:t>
            </a:r>
            <a:r>
              <a:rPr spc="20" dirty="0"/>
              <a:t> </a:t>
            </a:r>
            <a:r>
              <a:rPr spc="-55" dirty="0"/>
              <a:t>procedure</a:t>
            </a:r>
            <a:r>
              <a:rPr spc="25" dirty="0"/>
              <a:t> </a:t>
            </a:r>
            <a:r>
              <a:rPr spc="-55" dirty="0"/>
              <a:t>or</a:t>
            </a:r>
            <a:r>
              <a:rPr spc="20" dirty="0"/>
              <a:t> </a:t>
            </a:r>
            <a:r>
              <a:rPr spc="-40" dirty="0"/>
              <a:t>formula</a:t>
            </a:r>
            <a:r>
              <a:rPr spc="25" dirty="0"/>
              <a:t> </a:t>
            </a:r>
            <a:r>
              <a:rPr spc="-45" dirty="0"/>
              <a:t>for</a:t>
            </a:r>
            <a:r>
              <a:rPr spc="25" dirty="0"/>
              <a:t> </a:t>
            </a:r>
            <a:r>
              <a:rPr spc="-40" dirty="0"/>
              <a:t>solving</a:t>
            </a:r>
            <a:r>
              <a:rPr spc="20" dirty="0"/>
              <a:t> </a:t>
            </a:r>
            <a:r>
              <a:rPr spc="-55" dirty="0"/>
              <a:t>a </a:t>
            </a:r>
            <a:r>
              <a:rPr spc="-330" dirty="0"/>
              <a:t> </a:t>
            </a:r>
            <a:r>
              <a:rPr spc="-50" dirty="0"/>
              <a:t>problem.</a:t>
            </a:r>
          </a:p>
          <a:p>
            <a:pPr marL="288925" marR="324485">
              <a:lnSpc>
                <a:spcPct val="102600"/>
              </a:lnSpc>
              <a:spcBef>
                <a:spcPts val="300"/>
              </a:spcBef>
            </a:pPr>
            <a:r>
              <a:rPr spc="-45" dirty="0"/>
              <a:t>It</a:t>
            </a:r>
            <a:r>
              <a:rPr spc="20" dirty="0"/>
              <a:t> </a:t>
            </a:r>
            <a:r>
              <a:rPr spc="-35" dirty="0"/>
              <a:t>is</a:t>
            </a:r>
            <a:r>
              <a:rPr spc="25" dirty="0"/>
              <a:t> </a:t>
            </a:r>
            <a:r>
              <a:rPr spc="-55" dirty="0"/>
              <a:t>a</a:t>
            </a:r>
            <a:r>
              <a:rPr spc="25" dirty="0"/>
              <a:t> </a:t>
            </a:r>
            <a:r>
              <a:rPr spc="-70" dirty="0"/>
              <a:t>sequence</a:t>
            </a:r>
            <a:r>
              <a:rPr spc="20" dirty="0"/>
              <a:t> </a:t>
            </a:r>
            <a:r>
              <a:rPr spc="-35" dirty="0"/>
              <a:t>of</a:t>
            </a:r>
            <a:r>
              <a:rPr spc="25" dirty="0"/>
              <a:t> </a:t>
            </a:r>
            <a:r>
              <a:rPr spc="-30" dirty="0"/>
              <a:t>instructions</a:t>
            </a:r>
            <a:r>
              <a:rPr spc="25" dirty="0"/>
              <a:t> </a:t>
            </a:r>
            <a:r>
              <a:rPr spc="-15" dirty="0"/>
              <a:t>that</a:t>
            </a:r>
            <a:r>
              <a:rPr spc="15" dirty="0"/>
              <a:t> </a:t>
            </a:r>
            <a:r>
              <a:rPr spc="-45" dirty="0"/>
              <a:t>can</a:t>
            </a:r>
            <a:r>
              <a:rPr spc="25" dirty="0"/>
              <a:t> </a:t>
            </a:r>
            <a:r>
              <a:rPr spc="-55" dirty="0"/>
              <a:t>be</a:t>
            </a:r>
            <a:r>
              <a:rPr spc="25" dirty="0"/>
              <a:t> </a:t>
            </a:r>
            <a:r>
              <a:rPr spc="-50" dirty="0"/>
              <a:t>followed</a:t>
            </a:r>
            <a:r>
              <a:rPr spc="25" dirty="0"/>
              <a:t> </a:t>
            </a:r>
            <a:r>
              <a:rPr spc="-15" dirty="0"/>
              <a:t>to</a:t>
            </a:r>
            <a:r>
              <a:rPr spc="20" dirty="0"/>
              <a:t> </a:t>
            </a:r>
            <a:r>
              <a:rPr spc="-55" dirty="0"/>
              <a:t>achieve</a:t>
            </a:r>
            <a:r>
              <a:rPr spc="25" dirty="0"/>
              <a:t> </a:t>
            </a:r>
            <a:r>
              <a:rPr spc="-55" dirty="0"/>
              <a:t>a </a:t>
            </a:r>
            <a:r>
              <a:rPr spc="-330" dirty="0"/>
              <a:t> </a:t>
            </a:r>
            <a:r>
              <a:rPr spc="-30" dirty="0"/>
              <a:t>specific</a:t>
            </a:r>
            <a:r>
              <a:rPr spc="15" dirty="0"/>
              <a:t> </a:t>
            </a:r>
            <a:r>
              <a:rPr spc="-40" dirty="0"/>
              <a:t>goal</a:t>
            </a:r>
            <a:r>
              <a:rPr spc="20" dirty="0"/>
              <a:t> </a:t>
            </a:r>
            <a:r>
              <a:rPr spc="-60" dirty="0"/>
              <a:t>or</a:t>
            </a:r>
            <a:r>
              <a:rPr spc="20" dirty="0"/>
              <a:t> </a:t>
            </a:r>
            <a:r>
              <a:rPr spc="-50" dirty="0"/>
              <a:t>perform</a:t>
            </a:r>
            <a:r>
              <a:rPr spc="20" dirty="0"/>
              <a:t> </a:t>
            </a:r>
            <a:r>
              <a:rPr spc="-55" dirty="0"/>
              <a:t>a</a:t>
            </a:r>
            <a:r>
              <a:rPr spc="15" dirty="0"/>
              <a:t> </a:t>
            </a:r>
            <a:r>
              <a:rPr spc="-30" dirty="0"/>
              <a:t>task.</a:t>
            </a:r>
          </a:p>
          <a:p>
            <a:pPr marL="288925" marR="5080">
              <a:lnSpc>
                <a:spcPct val="102600"/>
              </a:lnSpc>
              <a:spcBef>
                <a:spcPts val="300"/>
              </a:spcBef>
            </a:pPr>
            <a:r>
              <a:rPr spc="-25" dirty="0"/>
              <a:t>Algorithms</a:t>
            </a:r>
            <a:r>
              <a:rPr dirty="0"/>
              <a:t> </a:t>
            </a:r>
            <a:r>
              <a:rPr spc="-70" dirty="0"/>
              <a:t>are</a:t>
            </a:r>
            <a:r>
              <a:rPr dirty="0"/>
              <a:t> </a:t>
            </a:r>
            <a:r>
              <a:rPr spc="-40" dirty="0"/>
              <a:t>fundamental</a:t>
            </a:r>
            <a:r>
              <a:rPr dirty="0"/>
              <a:t> </a:t>
            </a:r>
            <a:r>
              <a:rPr spc="-15" dirty="0"/>
              <a:t>to</a:t>
            </a:r>
            <a:r>
              <a:rPr spc="-5" dirty="0"/>
              <a:t> </a:t>
            </a:r>
            <a:r>
              <a:rPr spc="-45" dirty="0"/>
              <a:t>computer</a:t>
            </a:r>
            <a:r>
              <a:rPr dirty="0"/>
              <a:t> </a:t>
            </a:r>
            <a:r>
              <a:rPr spc="-55" dirty="0"/>
              <a:t>science</a:t>
            </a:r>
            <a:r>
              <a:rPr spc="-5" dirty="0"/>
              <a:t> </a:t>
            </a:r>
            <a:r>
              <a:rPr spc="-50" dirty="0"/>
              <a:t>and</a:t>
            </a:r>
            <a:r>
              <a:rPr dirty="0"/>
              <a:t> </a:t>
            </a:r>
            <a:r>
              <a:rPr spc="-50" dirty="0"/>
              <a:t>programming,</a:t>
            </a:r>
            <a:r>
              <a:rPr dirty="0"/>
              <a:t> </a:t>
            </a:r>
            <a:r>
              <a:rPr spc="-65" dirty="0"/>
              <a:t>as </a:t>
            </a:r>
            <a:r>
              <a:rPr spc="-330" dirty="0"/>
              <a:t> </a:t>
            </a:r>
            <a:r>
              <a:rPr spc="-45" dirty="0"/>
              <a:t>they</a:t>
            </a:r>
            <a:r>
              <a:rPr spc="5" dirty="0"/>
              <a:t> </a:t>
            </a:r>
            <a:r>
              <a:rPr spc="-50" dirty="0"/>
              <a:t>provide</a:t>
            </a:r>
            <a:r>
              <a:rPr spc="10" dirty="0"/>
              <a:t> </a:t>
            </a:r>
            <a:r>
              <a:rPr spc="-55" dirty="0"/>
              <a:t>a</a:t>
            </a:r>
            <a:r>
              <a:rPr spc="5" dirty="0"/>
              <a:t> </a:t>
            </a:r>
            <a:r>
              <a:rPr spc="-45" dirty="0"/>
              <a:t>clear</a:t>
            </a:r>
            <a:r>
              <a:rPr spc="10" dirty="0"/>
              <a:t> </a:t>
            </a:r>
            <a:r>
              <a:rPr spc="-45" dirty="0"/>
              <a:t>method</a:t>
            </a:r>
            <a:r>
              <a:rPr spc="10" dirty="0"/>
              <a:t> </a:t>
            </a:r>
            <a:r>
              <a:rPr spc="-45" dirty="0"/>
              <a:t>for</a:t>
            </a:r>
            <a:r>
              <a:rPr spc="5" dirty="0"/>
              <a:t> </a:t>
            </a:r>
            <a:r>
              <a:rPr spc="-50" dirty="0"/>
              <a:t>processing</a:t>
            </a:r>
            <a:r>
              <a:rPr spc="10" dirty="0"/>
              <a:t> </a:t>
            </a:r>
            <a:r>
              <a:rPr spc="-35" dirty="0"/>
              <a:t>data</a:t>
            </a:r>
            <a:r>
              <a:rPr spc="5" dirty="0"/>
              <a:t> </a:t>
            </a:r>
            <a:r>
              <a:rPr spc="-50" dirty="0"/>
              <a:t>and</a:t>
            </a:r>
            <a:r>
              <a:rPr spc="10" dirty="0"/>
              <a:t> </a:t>
            </a:r>
            <a:r>
              <a:rPr spc="-40" dirty="0"/>
              <a:t>making</a:t>
            </a:r>
            <a:r>
              <a:rPr spc="10" dirty="0"/>
              <a:t> </a:t>
            </a:r>
            <a:r>
              <a:rPr spc="-45" dirty="0"/>
              <a:t>decisions.</a:t>
            </a:r>
          </a:p>
        </p:txBody>
      </p:sp>
      <p:pic>
        <p:nvPicPr>
          <p:cNvPr id="5" name="object 5"/>
          <p:cNvPicPr/>
          <p:nvPr/>
        </p:nvPicPr>
        <p:blipFill>
          <a:blip r:embed="rId3" cstate="print"/>
          <a:stretch>
            <a:fillRect/>
          </a:stretch>
        </p:blipFill>
        <p:spPr>
          <a:xfrm>
            <a:off x="281089" y="1588998"/>
            <a:ext cx="65265" cy="65265"/>
          </a:xfrm>
          <a:prstGeom prst="rect">
            <a:avLst/>
          </a:prstGeom>
        </p:spPr>
      </p:pic>
      <p:pic>
        <p:nvPicPr>
          <p:cNvPr id="6" name="object 6"/>
          <p:cNvPicPr/>
          <p:nvPr/>
        </p:nvPicPr>
        <p:blipFill>
          <a:blip r:embed="rId3" cstate="print"/>
          <a:stretch>
            <a:fillRect/>
          </a:stretch>
        </p:blipFill>
        <p:spPr>
          <a:xfrm>
            <a:off x="281089" y="1971116"/>
            <a:ext cx="65265" cy="65265"/>
          </a:xfrm>
          <a:prstGeom prst="rect">
            <a:avLst/>
          </a:prstGeom>
        </p:spPr>
      </p:pic>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2" name="object 12"/>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39</a:t>
            </a:fld>
            <a:r>
              <a:rPr spc="-75" dirty="0"/>
              <a:t> </a:t>
            </a:r>
            <a:r>
              <a:rPr dirty="0"/>
              <a:t>/</a:t>
            </a:r>
            <a:r>
              <a:rPr spc="-75" dirty="0"/>
              <a:t> </a:t>
            </a:r>
            <a:r>
              <a:rPr dirty="0"/>
              <a:t>63</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B701-959A-9283-B1B4-16C140CE2086}"/>
              </a:ext>
            </a:extLst>
          </p:cNvPr>
          <p:cNvSpPr>
            <a:spLocks noGrp="1"/>
          </p:cNvSpPr>
          <p:nvPr>
            <p:ph type="title"/>
          </p:nvPr>
        </p:nvSpPr>
        <p:spPr>
          <a:xfrm>
            <a:off x="323850" y="53975"/>
            <a:ext cx="3307461" cy="215444"/>
          </a:xfrm>
        </p:spPr>
        <p:txBody>
          <a:bodyPr/>
          <a:lstStyle/>
          <a:p>
            <a:r>
              <a:rPr lang="en-US" dirty="0"/>
              <a:t>What is python</a:t>
            </a:r>
            <a:endParaRPr lang="en-IN" dirty="0"/>
          </a:p>
        </p:txBody>
      </p:sp>
      <p:sp>
        <p:nvSpPr>
          <p:cNvPr id="3" name="Text Placeholder 2">
            <a:extLst>
              <a:ext uri="{FF2B5EF4-FFF2-40B4-BE49-F238E27FC236}">
                <a16:creationId xmlns:a16="http://schemas.microsoft.com/office/drawing/2014/main" id="{99EA09FA-FB02-11CD-28D0-37007E45BFC0}"/>
              </a:ext>
            </a:extLst>
          </p:cNvPr>
          <p:cNvSpPr>
            <a:spLocks noGrp="1"/>
          </p:cNvSpPr>
          <p:nvPr>
            <p:ph type="body" idx="1"/>
          </p:nvPr>
        </p:nvSpPr>
        <p:spPr>
          <a:xfrm>
            <a:off x="171450" y="1349375"/>
            <a:ext cx="4356785" cy="1184940"/>
          </a:xfrm>
        </p:spPr>
        <p:txBody>
          <a:bodyPr/>
          <a:lstStyle/>
          <a:p>
            <a:r>
              <a:rPr lang="en-US" dirty="0"/>
              <a:t>Python is a high-level, interpreted programming language known for its simplicity and readability. It was created by </a:t>
            </a:r>
            <a:r>
              <a:rPr lang="en-US" dirty="0">
                <a:solidFill>
                  <a:srgbClr val="FF0000"/>
                </a:solidFill>
              </a:rPr>
              <a:t>Guido van Rossum </a:t>
            </a:r>
            <a:r>
              <a:rPr lang="en-US" dirty="0"/>
              <a:t>and first released in 1991. </a:t>
            </a:r>
          </a:p>
          <a:p>
            <a:r>
              <a:rPr lang="en-US" dirty="0"/>
              <a:t>It was named after the popular British comedy troupe </a:t>
            </a:r>
            <a:r>
              <a:rPr lang="en-US" dirty="0">
                <a:solidFill>
                  <a:srgbClr val="FF0000"/>
                </a:solidFill>
              </a:rPr>
              <a:t>Monty Python’s Flying Circus</a:t>
            </a:r>
            <a:r>
              <a:rPr lang="en-US" dirty="0"/>
              <a:t>.</a:t>
            </a:r>
          </a:p>
          <a:p>
            <a:pPr>
              <a:buFont typeface="+mj-lt"/>
              <a:buAutoNum type="arabicPeriod"/>
            </a:pPr>
            <a:endParaRPr lang="en-US" dirty="0"/>
          </a:p>
          <a:p>
            <a:endParaRPr lang="en-IN" dirty="0"/>
          </a:p>
        </p:txBody>
      </p:sp>
    </p:spTree>
    <p:extLst>
      <p:ext uri="{BB962C8B-B14F-4D97-AF65-F5344CB8AC3E}">
        <p14:creationId xmlns:p14="http://schemas.microsoft.com/office/powerpoint/2010/main" val="3098205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5E1E22-6720-7A21-6121-1C4BC528A0BB}"/>
              </a:ext>
            </a:extLst>
          </p:cNvPr>
          <p:cNvSpPr txBox="1"/>
          <p:nvPr/>
        </p:nvSpPr>
        <p:spPr>
          <a:xfrm>
            <a:off x="126657" y="0"/>
            <a:ext cx="4243353" cy="369332"/>
          </a:xfrm>
          <a:prstGeom prst="rect">
            <a:avLst/>
          </a:prstGeom>
          <a:noFill/>
        </p:spPr>
        <p:txBody>
          <a:bodyPr wrap="square">
            <a:spAutoFit/>
          </a:bodyPr>
          <a:lstStyle/>
          <a:p>
            <a:r>
              <a:rPr lang="en-IN" dirty="0">
                <a:solidFill>
                  <a:schemeClr val="bg1"/>
                </a:solidFill>
              </a:rPr>
              <a:t>Different patterns in Algorithm</a:t>
            </a:r>
          </a:p>
        </p:txBody>
      </p:sp>
      <p:pic>
        <p:nvPicPr>
          <p:cNvPr id="7" name="Picture 6">
            <a:extLst>
              <a:ext uri="{FF2B5EF4-FFF2-40B4-BE49-F238E27FC236}">
                <a16:creationId xmlns:a16="http://schemas.microsoft.com/office/drawing/2014/main" id="{1ED0EFBF-6639-D1DB-CBC8-7C4F0F5DD40F}"/>
              </a:ext>
            </a:extLst>
          </p:cNvPr>
          <p:cNvPicPr>
            <a:picLocks noChangeAspect="1"/>
          </p:cNvPicPr>
          <p:nvPr/>
        </p:nvPicPr>
        <p:blipFill>
          <a:blip r:embed="rId2"/>
          <a:stretch>
            <a:fillRect/>
          </a:stretch>
        </p:blipFill>
        <p:spPr>
          <a:xfrm>
            <a:off x="150545" y="587375"/>
            <a:ext cx="4514850" cy="2532975"/>
          </a:xfrm>
          <a:prstGeom prst="rect">
            <a:avLst/>
          </a:prstGeom>
        </p:spPr>
      </p:pic>
    </p:spTree>
    <p:extLst>
      <p:ext uri="{BB962C8B-B14F-4D97-AF65-F5344CB8AC3E}">
        <p14:creationId xmlns:p14="http://schemas.microsoft.com/office/powerpoint/2010/main" val="2087907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827405" cy="244475"/>
          </a:xfrm>
          <a:prstGeom prst="rect">
            <a:avLst/>
          </a:prstGeom>
        </p:spPr>
        <p:txBody>
          <a:bodyPr vert="horz" wrap="square" lIns="0" tIns="17145" rIns="0" bIns="0" rtlCol="0">
            <a:spAutoFit/>
          </a:bodyPr>
          <a:lstStyle/>
          <a:p>
            <a:pPr marL="12700">
              <a:lnSpc>
                <a:spcPct val="100000"/>
              </a:lnSpc>
              <a:spcBef>
                <a:spcPts val="135"/>
              </a:spcBef>
            </a:pPr>
            <a:r>
              <a:rPr spc="-30" dirty="0"/>
              <a:t>Algorithms</a:t>
            </a:r>
          </a:p>
        </p:txBody>
      </p:sp>
      <p:pic>
        <p:nvPicPr>
          <p:cNvPr id="3" name="object 3"/>
          <p:cNvPicPr/>
          <p:nvPr/>
        </p:nvPicPr>
        <p:blipFill>
          <a:blip r:embed="rId2" cstate="print"/>
          <a:stretch>
            <a:fillRect/>
          </a:stretch>
        </p:blipFill>
        <p:spPr>
          <a:xfrm>
            <a:off x="281089" y="1054049"/>
            <a:ext cx="65265" cy="65265"/>
          </a:xfrm>
          <a:prstGeom prst="rect">
            <a:avLst/>
          </a:prstGeom>
        </p:spPr>
      </p:pic>
      <p:sp>
        <p:nvSpPr>
          <p:cNvPr id="4" name="object 4"/>
          <p:cNvSpPr txBox="1">
            <a:spLocks noGrp="1"/>
          </p:cNvSpPr>
          <p:nvPr>
            <p:ph type="body" idx="1"/>
          </p:nvPr>
        </p:nvSpPr>
        <p:spPr>
          <a:prstGeom prst="rect">
            <a:avLst/>
          </a:prstGeom>
        </p:spPr>
        <p:txBody>
          <a:bodyPr vert="horz" wrap="square" lIns="0" tIns="6985" rIns="0" bIns="0" rtlCol="0">
            <a:spAutoFit/>
          </a:bodyPr>
          <a:lstStyle/>
          <a:p>
            <a:pPr marL="288925" marR="223520">
              <a:lnSpc>
                <a:spcPct val="102600"/>
              </a:lnSpc>
              <a:spcBef>
                <a:spcPts val="55"/>
              </a:spcBef>
            </a:pPr>
            <a:r>
              <a:rPr b="1" spc="-20" dirty="0">
                <a:latin typeface="Arial"/>
                <a:cs typeface="Arial"/>
              </a:rPr>
              <a:t>Finite</a:t>
            </a:r>
            <a:r>
              <a:rPr b="1" spc="95" dirty="0">
                <a:latin typeface="Arial"/>
                <a:cs typeface="Arial"/>
              </a:rPr>
              <a:t> </a:t>
            </a:r>
            <a:r>
              <a:rPr b="1" spc="-60" dirty="0">
                <a:latin typeface="Arial"/>
                <a:cs typeface="Arial"/>
              </a:rPr>
              <a:t>Sequence:</a:t>
            </a:r>
            <a:r>
              <a:rPr b="1" spc="-55" dirty="0">
                <a:latin typeface="Arial"/>
                <a:cs typeface="Arial"/>
              </a:rPr>
              <a:t> </a:t>
            </a:r>
            <a:r>
              <a:rPr spc="-25" dirty="0"/>
              <a:t>Algorithms</a:t>
            </a:r>
            <a:r>
              <a:rPr spc="25" dirty="0"/>
              <a:t> </a:t>
            </a:r>
            <a:r>
              <a:rPr spc="-70" dirty="0"/>
              <a:t>are</a:t>
            </a:r>
            <a:r>
              <a:rPr spc="25" dirty="0"/>
              <a:t> </a:t>
            </a:r>
            <a:r>
              <a:rPr spc="-55" dirty="0"/>
              <a:t>a</a:t>
            </a:r>
            <a:r>
              <a:rPr spc="25" dirty="0"/>
              <a:t> </a:t>
            </a:r>
            <a:r>
              <a:rPr spc="-25" dirty="0"/>
              <a:t>finite</a:t>
            </a:r>
            <a:r>
              <a:rPr spc="25" dirty="0"/>
              <a:t> </a:t>
            </a:r>
            <a:r>
              <a:rPr spc="-70" dirty="0"/>
              <a:t>sequence</a:t>
            </a:r>
            <a:r>
              <a:rPr spc="20" dirty="0"/>
              <a:t> </a:t>
            </a:r>
            <a:r>
              <a:rPr spc="-35" dirty="0"/>
              <a:t>of</a:t>
            </a:r>
            <a:r>
              <a:rPr spc="20" dirty="0"/>
              <a:t> </a:t>
            </a:r>
            <a:r>
              <a:rPr spc="-30" dirty="0"/>
              <a:t>instructions </a:t>
            </a:r>
            <a:r>
              <a:rPr spc="-330" dirty="0"/>
              <a:t> </a:t>
            </a:r>
            <a:r>
              <a:rPr spc="-15" dirty="0"/>
              <a:t>that</a:t>
            </a:r>
            <a:r>
              <a:rPr spc="10" dirty="0"/>
              <a:t> </a:t>
            </a:r>
            <a:r>
              <a:rPr spc="-40" dirty="0"/>
              <a:t>must</a:t>
            </a:r>
            <a:r>
              <a:rPr spc="20" dirty="0"/>
              <a:t> </a:t>
            </a:r>
            <a:r>
              <a:rPr spc="-55" dirty="0"/>
              <a:t>be</a:t>
            </a:r>
            <a:r>
              <a:rPr spc="20" dirty="0"/>
              <a:t> </a:t>
            </a:r>
            <a:r>
              <a:rPr spc="-50" dirty="0"/>
              <a:t>followed</a:t>
            </a:r>
            <a:r>
              <a:rPr spc="20" dirty="0"/>
              <a:t> </a:t>
            </a:r>
            <a:r>
              <a:rPr spc="-15" dirty="0"/>
              <a:t>to</a:t>
            </a:r>
            <a:r>
              <a:rPr spc="15" dirty="0"/>
              <a:t> </a:t>
            </a:r>
            <a:r>
              <a:rPr spc="-45" dirty="0"/>
              <a:t>complete</a:t>
            </a:r>
            <a:r>
              <a:rPr spc="15" dirty="0"/>
              <a:t> </a:t>
            </a:r>
            <a:r>
              <a:rPr spc="-55" dirty="0"/>
              <a:t>a</a:t>
            </a:r>
            <a:r>
              <a:rPr spc="20" dirty="0"/>
              <a:t> </a:t>
            </a:r>
            <a:r>
              <a:rPr spc="-30" dirty="0"/>
              <a:t>particular</a:t>
            </a:r>
            <a:r>
              <a:rPr spc="20" dirty="0"/>
              <a:t> </a:t>
            </a:r>
            <a:r>
              <a:rPr spc="-30" dirty="0"/>
              <a:t>task.</a:t>
            </a:r>
          </a:p>
          <a:p>
            <a:pPr marL="288925" marR="5080">
              <a:lnSpc>
                <a:spcPct val="102600"/>
              </a:lnSpc>
              <a:spcBef>
                <a:spcPts val="300"/>
              </a:spcBef>
            </a:pPr>
            <a:r>
              <a:rPr b="1" spc="-20" dirty="0">
                <a:latin typeface="Arial"/>
                <a:cs typeface="Arial"/>
              </a:rPr>
              <a:t>Well-Defined:</a:t>
            </a:r>
            <a:r>
              <a:rPr b="1" spc="170" dirty="0">
                <a:latin typeface="Arial"/>
                <a:cs typeface="Arial"/>
              </a:rPr>
              <a:t> </a:t>
            </a:r>
            <a:r>
              <a:rPr spc="-25" dirty="0"/>
              <a:t>They</a:t>
            </a:r>
            <a:r>
              <a:rPr dirty="0"/>
              <a:t> </a:t>
            </a:r>
            <a:r>
              <a:rPr spc="-40" dirty="0"/>
              <a:t>must</a:t>
            </a:r>
            <a:r>
              <a:rPr dirty="0"/>
              <a:t> </a:t>
            </a:r>
            <a:r>
              <a:rPr spc="-55" dirty="0"/>
              <a:t>be</a:t>
            </a:r>
            <a:r>
              <a:rPr dirty="0"/>
              <a:t> </a:t>
            </a:r>
            <a:r>
              <a:rPr spc="-40" dirty="0"/>
              <a:t>clearly</a:t>
            </a:r>
            <a:r>
              <a:rPr dirty="0"/>
              <a:t> </a:t>
            </a:r>
            <a:r>
              <a:rPr spc="-50" dirty="0"/>
              <a:t>defined</a:t>
            </a:r>
            <a:r>
              <a:rPr dirty="0"/>
              <a:t> </a:t>
            </a:r>
            <a:r>
              <a:rPr spc="-50" dirty="0"/>
              <a:t>and</a:t>
            </a:r>
            <a:r>
              <a:rPr dirty="0"/>
              <a:t> </a:t>
            </a:r>
            <a:r>
              <a:rPr spc="-50" dirty="0"/>
              <a:t>produce</a:t>
            </a:r>
            <a:r>
              <a:rPr dirty="0"/>
              <a:t> </a:t>
            </a:r>
            <a:r>
              <a:rPr spc="-15" dirty="0"/>
              <a:t>at</a:t>
            </a:r>
            <a:r>
              <a:rPr dirty="0"/>
              <a:t> </a:t>
            </a:r>
            <a:r>
              <a:rPr spc="-40" dirty="0"/>
              <a:t>least</a:t>
            </a:r>
            <a:r>
              <a:rPr dirty="0"/>
              <a:t> </a:t>
            </a:r>
            <a:r>
              <a:rPr spc="-70" dirty="0"/>
              <a:t>one </a:t>
            </a:r>
            <a:r>
              <a:rPr spc="-330" dirty="0"/>
              <a:t> </a:t>
            </a:r>
            <a:r>
              <a:rPr spc="-30" dirty="0"/>
              <a:t>output.</a:t>
            </a:r>
          </a:p>
          <a:p>
            <a:pPr marL="288925" marR="5080">
              <a:lnSpc>
                <a:spcPct val="102600"/>
              </a:lnSpc>
              <a:spcBef>
                <a:spcPts val="300"/>
              </a:spcBef>
            </a:pPr>
            <a:r>
              <a:rPr b="1" spc="-15" dirty="0">
                <a:latin typeface="Arial"/>
                <a:cs typeface="Arial"/>
              </a:rPr>
              <a:t>Input</a:t>
            </a:r>
            <a:r>
              <a:rPr b="1" spc="80" dirty="0">
                <a:latin typeface="Arial"/>
                <a:cs typeface="Arial"/>
              </a:rPr>
              <a:t> </a:t>
            </a:r>
            <a:r>
              <a:rPr b="1" spc="-55" dirty="0">
                <a:latin typeface="Arial"/>
                <a:cs typeface="Arial"/>
              </a:rPr>
              <a:t>and</a:t>
            </a:r>
            <a:r>
              <a:rPr b="1" spc="85" dirty="0">
                <a:latin typeface="Arial"/>
                <a:cs typeface="Arial"/>
              </a:rPr>
              <a:t> </a:t>
            </a:r>
            <a:r>
              <a:rPr b="1" spc="-10" dirty="0">
                <a:latin typeface="Arial"/>
                <a:cs typeface="Arial"/>
              </a:rPr>
              <a:t>Output:</a:t>
            </a:r>
            <a:r>
              <a:rPr b="1" spc="180" dirty="0">
                <a:latin typeface="Arial"/>
                <a:cs typeface="Arial"/>
              </a:rPr>
              <a:t> </a:t>
            </a:r>
            <a:r>
              <a:rPr spc="-25" dirty="0"/>
              <a:t>Algorithms</a:t>
            </a:r>
            <a:r>
              <a:rPr spc="15" dirty="0"/>
              <a:t> </a:t>
            </a:r>
            <a:r>
              <a:rPr spc="-45" dirty="0"/>
              <a:t>take</a:t>
            </a:r>
            <a:r>
              <a:rPr spc="15" dirty="0"/>
              <a:t> </a:t>
            </a:r>
            <a:r>
              <a:rPr spc="-50" dirty="0"/>
              <a:t>zero</a:t>
            </a:r>
            <a:r>
              <a:rPr spc="10" dirty="0"/>
              <a:t> </a:t>
            </a:r>
            <a:r>
              <a:rPr spc="-55" dirty="0"/>
              <a:t>or</a:t>
            </a:r>
            <a:r>
              <a:rPr spc="15" dirty="0"/>
              <a:t> </a:t>
            </a:r>
            <a:r>
              <a:rPr spc="-70" dirty="0"/>
              <a:t>more</a:t>
            </a:r>
            <a:r>
              <a:rPr spc="15" dirty="0"/>
              <a:t> </a:t>
            </a:r>
            <a:r>
              <a:rPr spc="-35" dirty="0"/>
              <a:t>inputs</a:t>
            </a:r>
            <a:r>
              <a:rPr spc="15" dirty="0"/>
              <a:t> </a:t>
            </a:r>
            <a:r>
              <a:rPr spc="-55" dirty="0"/>
              <a:t>and</a:t>
            </a:r>
            <a:r>
              <a:rPr spc="15" dirty="0"/>
              <a:t> </a:t>
            </a:r>
            <a:r>
              <a:rPr spc="-50" dirty="0"/>
              <a:t>produce </a:t>
            </a:r>
            <a:r>
              <a:rPr spc="-330" dirty="0"/>
              <a:t> </a:t>
            </a:r>
            <a:r>
              <a:rPr spc="-15" dirty="0"/>
              <a:t>at</a:t>
            </a:r>
            <a:r>
              <a:rPr spc="15" dirty="0"/>
              <a:t> </a:t>
            </a:r>
            <a:r>
              <a:rPr spc="-40" dirty="0"/>
              <a:t>least</a:t>
            </a:r>
            <a:r>
              <a:rPr spc="20" dirty="0"/>
              <a:t> </a:t>
            </a:r>
            <a:r>
              <a:rPr spc="-70" dirty="0"/>
              <a:t>one</a:t>
            </a:r>
            <a:r>
              <a:rPr spc="15" dirty="0"/>
              <a:t> </a:t>
            </a:r>
            <a:r>
              <a:rPr spc="-30" dirty="0"/>
              <a:t>output.</a:t>
            </a:r>
          </a:p>
          <a:p>
            <a:pPr marL="288925" marR="6350">
              <a:lnSpc>
                <a:spcPct val="102600"/>
              </a:lnSpc>
              <a:spcBef>
                <a:spcPts val="300"/>
              </a:spcBef>
            </a:pPr>
            <a:r>
              <a:rPr b="1" spc="-45" dirty="0">
                <a:latin typeface="Arial"/>
                <a:cs typeface="Arial"/>
              </a:rPr>
              <a:t>Execution:</a:t>
            </a:r>
            <a:r>
              <a:rPr b="1" spc="175" dirty="0">
                <a:latin typeface="Arial"/>
                <a:cs typeface="Arial"/>
              </a:rPr>
              <a:t> </a:t>
            </a:r>
            <a:r>
              <a:rPr spc="-25" dirty="0"/>
              <a:t>They</a:t>
            </a:r>
            <a:r>
              <a:rPr spc="20" dirty="0"/>
              <a:t> </a:t>
            </a:r>
            <a:r>
              <a:rPr spc="-40" dirty="0"/>
              <a:t>must</a:t>
            </a:r>
            <a:r>
              <a:rPr spc="20" dirty="0"/>
              <a:t> </a:t>
            </a:r>
            <a:r>
              <a:rPr spc="-55" dirty="0"/>
              <a:t>be</a:t>
            </a:r>
            <a:r>
              <a:rPr spc="15" dirty="0"/>
              <a:t> </a:t>
            </a:r>
            <a:r>
              <a:rPr spc="-55" dirty="0"/>
              <a:t>executed</a:t>
            </a:r>
            <a:r>
              <a:rPr spc="20" dirty="0"/>
              <a:t> </a:t>
            </a:r>
            <a:r>
              <a:rPr spc="-50" dirty="0"/>
              <a:t>and</a:t>
            </a:r>
            <a:r>
              <a:rPr spc="20" dirty="0"/>
              <a:t> </a:t>
            </a:r>
            <a:r>
              <a:rPr spc="-45" dirty="0"/>
              <a:t>finished</a:t>
            </a:r>
            <a:r>
              <a:rPr spc="20" dirty="0"/>
              <a:t> </a:t>
            </a:r>
            <a:r>
              <a:rPr spc="-25" dirty="0"/>
              <a:t>in</a:t>
            </a:r>
            <a:r>
              <a:rPr spc="20" dirty="0"/>
              <a:t> </a:t>
            </a:r>
            <a:r>
              <a:rPr spc="-55" dirty="0"/>
              <a:t>a</a:t>
            </a:r>
            <a:r>
              <a:rPr spc="20" dirty="0"/>
              <a:t> </a:t>
            </a:r>
            <a:r>
              <a:rPr spc="-25" dirty="0"/>
              <a:t>finite</a:t>
            </a:r>
            <a:r>
              <a:rPr spc="20" dirty="0"/>
              <a:t> </a:t>
            </a:r>
            <a:r>
              <a:rPr spc="-50" dirty="0"/>
              <a:t>number</a:t>
            </a:r>
            <a:r>
              <a:rPr spc="20" dirty="0"/>
              <a:t> </a:t>
            </a:r>
            <a:r>
              <a:rPr spc="-35" dirty="0"/>
              <a:t>of </a:t>
            </a:r>
            <a:r>
              <a:rPr spc="-330" dirty="0"/>
              <a:t> </a:t>
            </a:r>
            <a:r>
              <a:rPr spc="-50" dirty="0"/>
              <a:t>steps.</a:t>
            </a:r>
          </a:p>
        </p:txBody>
      </p:sp>
      <p:pic>
        <p:nvPicPr>
          <p:cNvPr id="5" name="object 5"/>
          <p:cNvPicPr/>
          <p:nvPr/>
        </p:nvPicPr>
        <p:blipFill>
          <a:blip r:embed="rId3" cstate="print"/>
          <a:stretch>
            <a:fillRect/>
          </a:stretch>
        </p:blipFill>
        <p:spPr>
          <a:xfrm>
            <a:off x="281089" y="1436166"/>
            <a:ext cx="65265" cy="65265"/>
          </a:xfrm>
          <a:prstGeom prst="rect">
            <a:avLst/>
          </a:prstGeom>
        </p:spPr>
      </p:pic>
      <p:pic>
        <p:nvPicPr>
          <p:cNvPr id="6" name="object 6"/>
          <p:cNvPicPr/>
          <p:nvPr/>
        </p:nvPicPr>
        <p:blipFill>
          <a:blip r:embed="rId3" cstate="print"/>
          <a:stretch>
            <a:fillRect/>
          </a:stretch>
        </p:blipFill>
        <p:spPr>
          <a:xfrm>
            <a:off x="281089" y="1818271"/>
            <a:ext cx="65265" cy="65265"/>
          </a:xfrm>
          <a:prstGeom prst="rect">
            <a:avLst/>
          </a:prstGeom>
        </p:spPr>
      </p:pic>
      <p:pic>
        <p:nvPicPr>
          <p:cNvPr id="7" name="object 7"/>
          <p:cNvPicPr/>
          <p:nvPr/>
        </p:nvPicPr>
        <p:blipFill>
          <a:blip r:embed="rId3" cstate="print"/>
          <a:stretch>
            <a:fillRect/>
          </a:stretch>
        </p:blipFill>
        <p:spPr>
          <a:xfrm>
            <a:off x="281089" y="2200376"/>
            <a:ext cx="65265" cy="65265"/>
          </a:xfrm>
          <a:prstGeom prst="rect">
            <a:avLst/>
          </a:prstGeom>
        </p:spPr>
      </p:pic>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3" name="object 13"/>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41</a:t>
            </a:fld>
            <a:r>
              <a:rPr spc="-75" dirty="0"/>
              <a:t> </a:t>
            </a:r>
            <a:r>
              <a:rPr dirty="0"/>
              <a:t>/</a:t>
            </a:r>
            <a:r>
              <a:rPr spc="-75" dirty="0"/>
              <a:t> </a:t>
            </a:r>
            <a:r>
              <a:rPr dirty="0"/>
              <a:t>63</a:t>
            </a: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1522730" cy="244475"/>
          </a:xfrm>
          <a:prstGeom prst="rect">
            <a:avLst/>
          </a:prstGeom>
        </p:spPr>
        <p:txBody>
          <a:bodyPr vert="horz" wrap="square" lIns="0" tIns="17145" rIns="0" bIns="0" rtlCol="0">
            <a:spAutoFit/>
          </a:bodyPr>
          <a:lstStyle/>
          <a:p>
            <a:pPr marL="12700">
              <a:lnSpc>
                <a:spcPct val="100000"/>
              </a:lnSpc>
              <a:spcBef>
                <a:spcPts val="135"/>
              </a:spcBef>
            </a:pPr>
            <a:r>
              <a:rPr sz="1400" spc="-50" dirty="0">
                <a:solidFill>
                  <a:srgbClr val="FFFFFF"/>
                </a:solidFill>
                <a:latin typeface="Tahoma"/>
                <a:cs typeface="Tahoma"/>
              </a:rPr>
              <a:t>Types</a:t>
            </a:r>
            <a:r>
              <a:rPr sz="1400" spc="-5" dirty="0">
                <a:solidFill>
                  <a:srgbClr val="FFFFFF"/>
                </a:solidFill>
                <a:latin typeface="Tahoma"/>
                <a:cs typeface="Tahoma"/>
              </a:rPr>
              <a:t> </a:t>
            </a:r>
            <a:r>
              <a:rPr sz="1400" spc="-40" dirty="0">
                <a:solidFill>
                  <a:srgbClr val="FFFFFF"/>
                </a:solidFill>
                <a:latin typeface="Tahoma"/>
                <a:cs typeface="Tahoma"/>
              </a:rPr>
              <a:t>of</a:t>
            </a:r>
            <a:r>
              <a:rPr sz="1400" dirty="0">
                <a:solidFill>
                  <a:srgbClr val="FFFFFF"/>
                </a:solidFill>
                <a:latin typeface="Tahoma"/>
                <a:cs typeface="Tahoma"/>
              </a:rPr>
              <a:t> </a:t>
            </a:r>
            <a:r>
              <a:rPr sz="1400" spc="-30" dirty="0">
                <a:solidFill>
                  <a:srgbClr val="FFFFFF"/>
                </a:solidFill>
                <a:latin typeface="Tahoma"/>
                <a:cs typeface="Tahoma"/>
              </a:rPr>
              <a:t>Algorithms</a:t>
            </a:r>
            <a:endParaRPr sz="1400">
              <a:latin typeface="Tahoma"/>
              <a:cs typeface="Tahoma"/>
            </a:endParaRPr>
          </a:p>
        </p:txBody>
      </p:sp>
      <p:pic>
        <p:nvPicPr>
          <p:cNvPr id="3" name="object 3"/>
          <p:cNvPicPr/>
          <p:nvPr/>
        </p:nvPicPr>
        <p:blipFill>
          <a:blip r:embed="rId2" cstate="print"/>
          <a:stretch>
            <a:fillRect/>
          </a:stretch>
        </p:blipFill>
        <p:spPr>
          <a:xfrm>
            <a:off x="281089" y="1359738"/>
            <a:ext cx="65265" cy="65265"/>
          </a:xfrm>
          <a:prstGeom prst="rect">
            <a:avLst/>
          </a:prstGeom>
        </p:spPr>
      </p:pic>
      <p:sp>
        <p:nvSpPr>
          <p:cNvPr id="4" name="object 4"/>
          <p:cNvSpPr txBox="1"/>
          <p:nvPr/>
        </p:nvSpPr>
        <p:spPr>
          <a:xfrm>
            <a:off x="402932" y="1276285"/>
            <a:ext cx="4057650" cy="1115434"/>
          </a:xfrm>
          <a:prstGeom prst="rect">
            <a:avLst/>
          </a:prstGeom>
        </p:spPr>
        <p:txBody>
          <a:bodyPr vert="horz" wrap="square" lIns="0" tIns="6985" rIns="0" bIns="0" rtlCol="0">
            <a:spAutoFit/>
          </a:bodyPr>
          <a:lstStyle/>
          <a:p>
            <a:pPr marL="12700" marR="5080">
              <a:lnSpc>
                <a:spcPct val="102699"/>
              </a:lnSpc>
              <a:spcBef>
                <a:spcPts val="55"/>
              </a:spcBef>
            </a:pPr>
            <a:r>
              <a:rPr sz="1100" b="1" spc="-30" dirty="0">
                <a:latin typeface="Arial"/>
                <a:cs typeface="Arial"/>
              </a:rPr>
              <a:t>Exact</a:t>
            </a:r>
            <a:r>
              <a:rPr sz="1100" b="1" spc="95" dirty="0">
                <a:latin typeface="Arial"/>
                <a:cs typeface="Arial"/>
              </a:rPr>
              <a:t> </a:t>
            </a:r>
            <a:r>
              <a:rPr sz="1100" b="1" spc="-45" dirty="0">
                <a:latin typeface="Arial"/>
                <a:cs typeface="Arial"/>
              </a:rPr>
              <a:t>Algorithms:</a:t>
            </a:r>
            <a:r>
              <a:rPr sz="1100" b="1" spc="185" dirty="0">
                <a:latin typeface="Arial"/>
                <a:cs typeface="Arial"/>
              </a:rPr>
              <a:t> </a:t>
            </a:r>
            <a:r>
              <a:rPr sz="1100" spc="-45" dirty="0">
                <a:latin typeface="Tahoma"/>
                <a:cs typeface="Tahoma"/>
              </a:rPr>
              <a:t>These</a:t>
            </a:r>
            <a:r>
              <a:rPr sz="1100" spc="25" dirty="0">
                <a:latin typeface="Tahoma"/>
                <a:cs typeface="Tahoma"/>
              </a:rPr>
              <a:t> </a:t>
            </a:r>
            <a:r>
              <a:rPr sz="1100" spc="-55" dirty="0">
                <a:latin typeface="Tahoma"/>
                <a:cs typeface="Tahoma"/>
              </a:rPr>
              <a:t>solve</a:t>
            </a:r>
            <a:r>
              <a:rPr sz="1100" spc="25" dirty="0">
                <a:latin typeface="Tahoma"/>
                <a:cs typeface="Tahoma"/>
              </a:rPr>
              <a:t> </a:t>
            </a:r>
            <a:r>
              <a:rPr sz="1100" spc="-55" dirty="0">
                <a:latin typeface="Tahoma"/>
                <a:cs typeface="Tahoma"/>
              </a:rPr>
              <a:t>problems</a:t>
            </a:r>
            <a:r>
              <a:rPr sz="1100" spc="20" dirty="0">
                <a:latin typeface="Tahoma"/>
                <a:cs typeface="Tahoma"/>
              </a:rPr>
              <a:t> </a:t>
            </a:r>
            <a:r>
              <a:rPr sz="1100" spc="-35" dirty="0">
                <a:latin typeface="Tahoma"/>
                <a:cs typeface="Tahoma"/>
              </a:rPr>
              <a:t>exactly</a:t>
            </a:r>
            <a:r>
              <a:rPr sz="1100" spc="25" dirty="0">
                <a:latin typeface="Tahoma"/>
                <a:cs typeface="Tahoma"/>
              </a:rPr>
              <a:t> </a:t>
            </a:r>
            <a:r>
              <a:rPr sz="1100" spc="-50" dirty="0">
                <a:latin typeface="Tahoma"/>
                <a:cs typeface="Tahoma"/>
              </a:rPr>
              <a:t>and</a:t>
            </a:r>
            <a:r>
              <a:rPr sz="1100" spc="25" dirty="0">
                <a:latin typeface="Tahoma"/>
                <a:cs typeface="Tahoma"/>
              </a:rPr>
              <a:t> </a:t>
            </a:r>
            <a:r>
              <a:rPr sz="1100" spc="-70" dirty="0">
                <a:latin typeface="Tahoma"/>
                <a:cs typeface="Tahoma"/>
              </a:rPr>
              <a:t>are</a:t>
            </a:r>
            <a:r>
              <a:rPr sz="1100" spc="25" dirty="0">
                <a:latin typeface="Tahoma"/>
                <a:cs typeface="Tahoma"/>
              </a:rPr>
              <a:t> </a:t>
            </a:r>
            <a:r>
              <a:rPr sz="1100" spc="-35" dirty="0">
                <a:latin typeface="Tahoma"/>
                <a:cs typeface="Tahoma"/>
              </a:rPr>
              <a:t>suitable</a:t>
            </a:r>
            <a:r>
              <a:rPr sz="1100" spc="25" dirty="0">
                <a:latin typeface="Tahoma"/>
                <a:cs typeface="Tahoma"/>
              </a:rPr>
              <a:t> </a:t>
            </a:r>
            <a:r>
              <a:rPr sz="1100" spc="-45" dirty="0">
                <a:latin typeface="Tahoma"/>
                <a:cs typeface="Tahoma"/>
              </a:rPr>
              <a:t>for </a:t>
            </a:r>
            <a:r>
              <a:rPr sz="1100" spc="-330" dirty="0">
                <a:latin typeface="Tahoma"/>
                <a:cs typeface="Tahoma"/>
              </a:rPr>
              <a:t> </a:t>
            </a:r>
            <a:r>
              <a:rPr sz="1100" spc="-55" dirty="0">
                <a:latin typeface="Tahoma"/>
                <a:cs typeface="Tahoma"/>
              </a:rPr>
              <a:t>problems</a:t>
            </a:r>
            <a:r>
              <a:rPr sz="1100" spc="15" dirty="0">
                <a:latin typeface="Tahoma"/>
                <a:cs typeface="Tahoma"/>
              </a:rPr>
              <a:t> </a:t>
            </a:r>
            <a:r>
              <a:rPr sz="1100" spc="-70" dirty="0">
                <a:latin typeface="Tahoma"/>
                <a:cs typeface="Tahoma"/>
              </a:rPr>
              <a:t>where</a:t>
            </a:r>
            <a:r>
              <a:rPr sz="1100" spc="15" dirty="0">
                <a:latin typeface="Tahoma"/>
                <a:cs typeface="Tahoma"/>
              </a:rPr>
              <a:t> </a:t>
            </a:r>
            <a:r>
              <a:rPr sz="1100" spc="-40" dirty="0">
                <a:latin typeface="Tahoma"/>
                <a:cs typeface="Tahoma"/>
              </a:rPr>
              <a:t>exact</a:t>
            </a:r>
            <a:r>
              <a:rPr sz="1100" spc="20" dirty="0">
                <a:latin typeface="Tahoma"/>
                <a:cs typeface="Tahoma"/>
              </a:rPr>
              <a:t> </a:t>
            </a:r>
            <a:r>
              <a:rPr sz="1100" spc="-35" dirty="0">
                <a:latin typeface="Tahoma"/>
                <a:cs typeface="Tahoma"/>
              </a:rPr>
              <a:t>solutions</a:t>
            </a:r>
            <a:r>
              <a:rPr sz="1100" spc="20" dirty="0">
                <a:latin typeface="Tahoma"/>
                <a:cs typeface="Tahoma"/>
              </a:rPr>
              <a:t> </a:t>
            </a:r>
            <a:r>
              <a:rPr sz="1100" spc="-70" dirty="0">
                <a:latin typeface="Tahoma"/>
                <a:cs typeface="Tahoma"/>
              </a:rPr>
              <a:t>are</a:t>
            </a:r>
            <a:r>
              <a:rPr sz="1100" spc="20" dirty="0">
                <a:latin typeface="Tahoma"/>
                <a:cs typeface="Tahoma"/>
              </a:rPr>
              <a:t> </a:t>
            </a:r>
            <a:r>
              <a:rPr sz="1100" spc="-45" dirty="0">
                <a:latin typeface="Tahoma"/>
                <a:cs typeface="Tahoma"/>
              </a:rPr>
              <a:t>required.</a:t>
            </a:r>
            <a:endParaRPr sz="1100" dirty="0">
              <a:latin typeface="Tahoma"/>
              <a:cs typeface="Tahoma"/>
            </a:endParaRPr>
          </a:p>
          <a:p>
            <a:pPr marL="12700" marR="175260">
              <a:lnSpc>
                <a:spcPct val="102699"/>
              </a:lnSpc>
              <a:spcBef>
                <a:spcPts val="295"/>
              </a:spcBef>
            </a:pPr>
            <a:r>
              <a:rPr sz="1100" b="1" spc="-45" dirty="0">
                <a:latin typeface="Arial"/>
                <a:cs typeface="Arial"/>
              </a:rPr>
              <a:t>Approximation</a:t>
            </a:r>
            <a:r>
              <a:rPr sz="1100" b="1" spc="95" dirty="0">
                <a:latin typeface="Arial"/>
                <a:cs typeface="Arial"/>
              </a:rPr>
              <a:t> </a:t>
            </a:r>
            <a:r>
              <a:rPr sz="1100" b="1" spc="-45" dirty="0">
                <a:latin typeface="Arial"/>
                <a:cs typeface="Arial"/>
              </a:rPr>
              <a:t>Algorithms:</a:t>
            </a:r>
            <a:r>
              <a:rPr sz="1100" b="1" spc="190" dirty="0">
                <a:latin typeface="Arial"/>
                <a:cs typeface="Arial"/>
              </a:rPr>
              <a:t> </a:t>
            </a:r>
            <a:r>
              <a:rPr sz="1100" spc="-45" dirty="0">
                <a:latin typeface="Tahoma"/>
                <a:cs typeface="Tahoma"/>
              </a:rPr>
              <a:t>These</a:t>
            </a:r>
            <a:r>
              <a:rPr sz="1100" spc="25" dirty="0">
                <a:latin typeface="Tahoma"/>
                <a:cs typeface="Tahoma"/>
              </a:rPr>
              <a:t> </a:t>
            </a:r>
            <a:r>
              <a:rPr sz="1100" spc="-50" dirty="0">
                <a:latin typeface="Tahoma"/>
                <a:cs typeface="Tahoma"/>
              </a:rPr>
              <a:t>provide</a:t>
            </a:r>
            <a:r>
              <a:rPr sz="1100" spc="25" dirty="0">
                <a:latin typeface="Tahoma"/>
                <a:cs typeface="Tahoma"/>
              </a:rPr>
              <a:t> </a:t>
            </a:r>
            <a:r>
              <a:rPr sz="1100" spc="-45" dirty="0">
                <a:latin typeface="Tahoma"/>
                <a:cs typeface="Tahoma"/>
              </a:rPr>
              <a:t>approximate</a:t>
            </a:r>
            <a:r>
              <a:rPr sz="1100" spc="30" dirty="0">
                <a:latin typeface="Tahoma"/>
                <a:cs typeface="Tahoma"/>
              </a:rPr>
              <a:t> </a:t>
            </a:r>
            <a:r>
              <a:rPr sz="1100" spc="-35" dirty="0">
                <a:latin typeface="Tahoma"/>
                <a:cs typeface="Tahoma"/>
              </a:rPr>
              <a:t>solutions </a:t>
            </a:r>
            <a:r>
              <a:rPr sz="1100" spc="-330" dirty="0">
                <a:latin typeface="Tahoma"/>
                <a:cs typeface="Tahoma"/>
              </a:rPr>
              <a:t> </a:t>
            </a:r>
            <a:r>
              <a:rPr sz="1100" spc="-50" dirty="0">
                <a:latin typeface="Tahoma"/>
                <a:cs typeface="Tahoma"/>
              </a:rPr>
              <a:t>and</a:t>
            </a:r>
            <a:r>
              <a:rPr sz="1100" spc="20" dirty="0">
                <a:latin typeface="Tahoma"/>
                <a:cs typeface="Tahoma"/>
              </a:rPr>
              <a:t> </a:t>
            </a:r>
            <a:r>
              <a:rPr sz="1100" spc="-70" dirty="0">
                <a:latin typeface="Tahoma"/>
                <a:cs typeface="Tahoma"/>
              </a:rPr>
              <a:t>are</a:t>
            </a:r>
            <a:r>
              <a:rPr sz="1100" spc="20" dirty="0">
                <a:latin typeface="Tahoma"/>
                <a:cs typeface="Tahoma"/>
              </a:rPr>
              <a:t> </a:t>
            </a:r>
            <a:r>
              <a:rPr sz="1100" spc="-70" dirty="0">
                <a:latin typeface="Tahoma"/>
                <a:cs typeface="Tahoma"/>
              </a:rPr>
              <a:t>used</a:t>
            </a:r>
            <a:r>
              <a:rPr sz="1100" spc="20" dirty="0">
                <a:latin typeface="Tahoma"/>
                <a:cs typeface="Tahoma"/>
              </a:rPr>
              <a:t> </a:t>
            </a:r>
            <a:r>
              <a:rPr sz="1100" spc="-45" dirty="0">
                <a:latin typeface="Tahoma"/>
                <a:cs typeface="Tahoma"/>
              </a:rPr>
              <a:t>for</a:t>
            </a:r>
            <a:r>
              <a:rPr sz="1100" spc="20" dirty="0">
                <a:latin typeface="Tahoma"/>
                <a:cs typeface="Tahoma"/>
              </a:rPr>
              <a:t> </a:t>
            </a:r>
            <a:r>
              <a:rPr sz="1100" spc="-55" dirty="0">
                <a:latin typeface="Tahoma"/>
                <a:cs typeface="Tahoma"/>
              </a:rPr>
              <a:t>problems</a:t>
            </a:r>
            <a:r>
              <a:rPr sz="1100" spc="20" dirty="0">
                <a:latin typeface="Tahoma"/>
                <a:cs typeface="Tahoma"/>
              </a:rPr>
              <a:t> </a:t>
            </a:r>
            <a:r>
              <a:rPr sz="1100" spc="-70" dirty="0">
                <a:latin typeface="Tahoma"/>
                <a:cs typeface="Tahoma"/>
              </a:rPr>
              <a:t>where</a:t>
            </a:r>
            <a:r>
              <a:rPr sz="1100" spc="25" dirty="0">
                <a:latin typeface="Tahoma"/>
                <a:cs typeface="Tahoma"/>
              </a:rPr>
              <a:t> </a:t>
            </a:r>
            <a:r>
              <a:rPr sz="1100" spc="-40" dirty="0">
                <a:latin typeface="Tahoma"/>
                <a:cs typeface="Tahoma"/>
              </a:rPr>
              <a:t>exact</a:t>
            </a:r>
            <a:r>
              <a:rPr sz="1100" spc="20" dirty="0">
                <a:latin typeface="Tahoma"/>
                <a:cs typeface="Tahoma"/>
              </a:rPr>
              <a:t> </a:t>
            </a:r>
            <a:r>
              <a:rPr sz="1100" spc="-35" dirty="0">
                <a:latin typeface="Tahoma"/>
                <a:cs typeface="Tahoma"/>
              </a:rPr>
              <a:t>solutions</a:t>
            </a:r>
            <a:r>
              <a:rPr sz="1100" spc="15" dirty="0">
                <a:latin typeface="Tahoma"/>
                <a:cs typeface="Tahoma"/>
              </a:rPr>
              <a:t> </a:t>
            </a:r>
            <a:r>
              <a:rPr sz="1100" spc="-70" dirty="0">
                <a:latin typeface="Tahoma"/>
                <a:cs typeface="Tahoma"/>
              </a:rPr>
              <a:t>are</a:t>
            </a:r>
            <a:r>
              <a:rPr sz="1100" spc="20" dirty="0">
                <a:latin typeface="Tahoma"/>
                <a:cs typeface="Tahoma"/>
              </a:rPr>
              <a:t> </a:t>
            </a:r>
            <a:r>
              <a:rPr sz="1100" spc="-25" dirty="0">
                <a:latin typeface="Tahoma"/>
                <a:cs typeface="Tahoma"/>
              </a:rPr>
              <a:t>impractical.</a:t>
            </a:r>
            <a:endParaRPr lang="en-US" sz="1100" spc="-25" dirty="0">
              <a:latin typeface="Tahoma"/>
              <a:cs typeface="Tahoma"/>
            </a:endParaRPr>
          </a:p>
          <a:p>
            <a:pPr marL="12700" marR="175260">
              <a:lnSpc>
                <a:spcPct val="102699"/>
              </a:lnSpc>
              <a:spcBef>
                <a:spcPts val="295"/>
              </a:spcBef>
            </a:pPr>
            <a:r>
              <a:rPr lang="en-IN" sz="1100" spc="-25" dirty="0">
                <a:latin typeface="Tahoma"/>
                <a:cs typeface="Tahoma"/>
              </a:rPr>
              <a:t>Applications: </a:t>
            </a:r>
            <a:r>
              <a:rPr lang="en-US" sz="1100" spc="-25" dirty="0">
                <a:latin typeface="Tahoma"/>
                <a:cs typeface="Tahoma"/>
              </a:rPr>
              <a:t>Computer science, operations research, artificial intelligence, and bioinformatics, traveling sales man problem</a:t>
            </a:r>
            <a:endParaRPr sz="1100" dirty="0">
              <a:latin typeface="Tahoma"/>
              <a:cs typeface="Tahoma"/>
            </a:endParaRPr>
          </a:p>
        </p:txBody>
      </p:sp>
      <p:pic>
        <p:nvPicPr>
          <p:cNvPr id="5" name="object 5"/>
          <p:cNvPicPr/>
          <p:nvPr/>
        </p:nvPicPr>
        <p:blipFill>
          <a:blip r:embed="rId2" cstate="print"/>
          <a:stretch>
            <a:fillRect/>
          </a:stretch>
        </p:blipFill>
        <p:spPr>
          <a:xfrm>
            <a:off x="281089" y="1741843"/>
            <a:ext cx="65265" cy="65265"/>
          </a:xfrm>
          <a:prstGeom prst="rect">
            <a:avLst/>
          </a:prstGeom>
        </p:spPr>
      </p:pic>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1" name="object 11"/>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42</a:t>
            </a:fld>
            <a:r>
              <a:rPr spc="-75" dirty="0"/>
              <a:t> </a:t>
            </a:r>
            <a:r>
              <a:rPr dirty="0"/>
              <a:t>/</a:t>
            </a:r>
            <a:r>
              <a:rPr spc="-75" dirty="0"/>
              <a:t> </a:t>
            </a:r>
            <a:r>
              <a:rPr dirty="0"/>
              <a:t>63</a:t>
            </a: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806700" cy="244475"/>
          </a:xfrm>
          <a:prstGeom prst="rect">
            <a:avLst/>
          </a:prstGeom>
        </p:spPr>
        <p:txBody>
          <a:bodyPr vert="horz" wrap="square" lIns="0" tIns="17145" rIns="0" bIns="0" rtlCol="0">
            <a:spAutoFit/>
          </a:bodyPr>
          <a:lstStyle/>
          <a:p>
            <a:pPr marL="12700">
              <a:lnSpc>
                <a:spcPct val="100000"/>
              </a:lnSpc>
              <a:spcBef>
                <a:spcPts val="135"/>
              </a:spcBef>
            </a:pPr>
            <a:r>
              <a:rPr spc="-45" dirty="0"/>
              <a:t>Steps</a:t>
            </a:r>
            <a:r>
              <a:rPr spc="25" dirty="0"/>
              <a:t> </a:t>
            </a:r>
            <a:r>
              <a:rPr spc="-30" dirty="0"/>
              <a:t>in</a:t>
            </a:r>
            <a:r>
              <a:rPr spc="25" dirty="0"/>
              <a:t> </a:t>
            </a:r>
            <a:r>
              <a:rPr spc="-20" dirty="0"/>
              <a:t>Algorithmic</a:t>
            </a:r>
            <a:r>
              <a:rPr spc="25" dirty="0"/>
              <a:t> </a:t>
            </a:r>
            <a:r>
              <a:rPr spc="-30" dirty="0"/>
              <a:t>Problem</a:t>
            </a:r>
            <a:r>
              <a:rPr spc="25" dirty="0"/>
              <a:t> </a:t>
            </a:r>
            <a:r>
              <a:rPr spc="-35" dirty="0"/>
              <a:t>Solving</a:t>
            </a:r>
          </a:p>
        </p:txBody>
      </p:sp>
      <p:pic>
        <p:nvPicPr>
          <p:cNvPr id="3" name="object 3"/>
          <p:cNvPicPr/>
          <p:nvPr/>
        </p:nvPicPr>
        <p:blipFill>
          <a:blip r:embed="rId2" cstate="print"/>
          <a:stretch>
            <a:fillRect/>
          </a:stretch>
        </p:blipFill>
        <p:spPr>
          <a:xfrm>
            <a:off x="281089" y="985228"/>
            <a:ext cx="65265" cy="65265"/>
          </a:xfrm>
          <a:prstGeom prst="rect">
            <a:avLst/>
          </a:prstGeom>
        </p:spPr>
      </p:pic>
      <p:sp>
        <p:nvSpPr>
          <p:cNvPr id="4" name="object 4"/>
          <p:cNvSpPr txBox="1"/>
          <p:nvPr/>
        </p:nvSpPr>
        <p:spPr>
          <a:xfrm>
            <a:off x="402932" y="901774"/>
            <a:ext cx="4079875" cy="1682750"/>
          </a:xfrm>
          <a:prstGeom prst="rect">
            <a:avLst/>
          </a:prstGeom>
        </p:spPr>
        <p:txBody>
          <a:bodyPr vert="horz" wrap="square" lIns="0" tIns="6985" rIns="0" bIns="0" rtlCol="0">
            <a:spAutoFit/>
          </a:bodyPr>
          <a:lstStyle/>
          <a:p>
            <a:pPr marL="12700" marR="210185" algn="just">
              <a:lnSpc>
                <a:spcPct val="102600"/>
              </a:lnSpc>
              <a:spcBef>
                <a:spcPts val="55"/>
              </a:spcBef>
            </a:pPr>
            <a:r>
              <a:rPr sz="1100" b="1" spc="-35" dirty="0">
                <a:latin typeface="Arial"/>
                <a:cs typeface="Arial"/>
              </a:rPr>
              <a:t>Problem </a:t>
            </a:r>
            <a:r>
              <a:rPr sz="1100" b="1" spc="-65" dirty="0">
                <a:latin typeface="Arial"/>
                <a:cs typeface="Arial"/>
              </a:rPr>
              <a:t>Analysis:</a:t>
            </a:r>
            <a:r>
              <a:rPr sz="1100" b="1" spc="-60" dirty="0">
                <a:latin typeface="Arial"/>
                <a:cs typeface="Arial"/>
              </a:rPr>
              <a:t> </a:t>
            </a:r>
            <a:r>
              <a:rPr sz="1100" spc="-40" dirty="0">
                <a:latin typeface="Tahoma"/>
                <a:cs typeface="Tahoma"/>
              </a:rPr>
              <a:t>Understand the </a:t>
            </a:r>
            <a:r>
              <a:rPr sz="1100" spc="-50" dirty="0">
                <a:latin typeface="Tahoma"/>
                <a:cs typeface="Tahoma"/>
              </a:rPr>
              <a:t>problem and </a:t>
            </a:r>
            <a:r>
              <a:rPr sz="1100" spc="-30" dirty="0">
                <a:latin typeface="Tahoma"/>
                <a:cs typeface="Tahoma"/>
              </a:rPr>
              <a:t>identify </a:t>
            </a:r>
            <a:r>
              <a:rPr sz="1100" spc="-40" dirty="0">
                <a:latin typeface="Tahoma"/>
                <a:cs typeface="Tahoma"/>
              </a:rPr>
              <a:t>the </a:t>
            </a:r>
            <a:r>
              <a:rPr sz="1100" spc="-35" dirty="0">
                <a:latin typeface="Tahoma"/>
                <a:cs typeface="Tahoma"/>
              </a:rPr>
              <a:t>data </a:t>
            </a:r>
            <a:r>
              <a:rPr sz="1100" spc="-30" dirty="0">
                <a:latin typeface="Tahoma"/>
                <a:cs typeface="Tahoma"/>
              </a:rPr>
              <a:t> </a:t>
            </a:r>
            <a:r>
              <a:rPr sz="1100" spc="-50" dirty="0">
                <a:latin typeface="Tahoma"/>
                <a:cs typeface="Tahoma"/>
              </a:rPr>
              <a:t>requirements,</a:t>
            </a:r>
            <a:r>
              <a:rPr sz="1100" spc="25" dirty="0">
                <a:latin typeface="Tahoma"/>
                <a:cs typeface="Tahoma"/>
              </a:rPr>
              <a:t> </a:t>
            </a:r>
            <a:r>
              <a:rPr sz="1100" spc="-50" dirty="0">
                <a:latin typeface="Tahoma"/>
                <a:cs typeface="Tahoma"/>
              </a:rPr>
              <a:t>processing</a:t>
            </a:r>
            <a:r>
              <a:rPr sz="1100" spc="25" dirty="0">
                <a:latin typeface="Tahoma"/>
                <a:cs typeface="Tahoma"/>
              </a:rPr>
              <a:t> </a:t>
            </a:r>
            <a:r>
              <a:rPr sz="1100" spc="-50" dirty="0">
                <a:latin typeface="Tahoma"/>
                <a:cs typeface="Tahoma"/>
              </a:rPr>
              <a:t>requirements,</a:t>
            </a:r>
            <a:r>
              <a:rPr sz="1100" spc="25" dirty="0">
                <a:latin typeface="Tahoma"/>
                <a:cs typeface="Tahoma"/>
              </a:rPr>
              <a:t> </a:t>
            </a:r>
            <a:r>
              <a:rPr sz="1100" spc="-50" dirty="0">
                <a:latin typeface="Tahoma"/>
                <a:cs typeface="Tahoma"/>
              </a:rPr>
              <a:t>and</a:t>
            </a:r>
            <a:r>
              <a:rPr sz="1100" spc="30" dirty="0">
                <a:latin typeface="Tahoma"/>
                <a:cs typeface="Tahoma"/>
              </a:rPr>
              <a:t> </a:t>
            </a:r>
            <a:r>
              <a:rPr sz="1100" spc="-25" dirty="0">
                <a:latin typeface="Tahoma"/>
                <a:cs typeface="Tahoma"/>
              </a:rPr>
              <a:t>output</a:t>
            </a:r>
            <a:r>
              <a:rPr sz="1100" spc="25" dirty="0">
                <a:latin typeface="Tahoma"/>
                <a:cs typeface="Tahoma"/>
              </a:rPr>
              <a:t> </a:t>
            </a:r>
            <a:r>
              <a:rPr sz="1100" spc="-50" dirty="0">
                <a:latin typeface="Tahoma"/>
                <a:cs typeface="Tahoma"/>
              </a:rPr>
              <a:t>requirements.</a:t>
            </a:r>
            <a:endParaRPr sz="1100">
              <a:latin typeface="Tahoma"/>
              <a:cs typeface="Tahoma"/>
            </a:endParaRPr>
          </a:p>
          <a:p>
            <a:pPr marL="12700" marR="117475" algn="just">
              <a:lnSpc>
                <a:spcPct val="102600"/>
              </a:lnSpc>
              <a:spcBef>
                <a:spcPts val="300"/>
              </a:spcBef>
            </a:pPr>
            <a:r>
              <a:rPr sz="1100" b="1" spc="-45" dirty="0">
                <a:latin typeface="Arial"/>
                <a:cs typeface="Arial"/>
              </a:rPr>
              <a:t>Developing </a:t>
            </a:r>
            <a:r>
              <a:rPr sz="1100" b="1" spc="-40" dirty="0">
                <a:latin typeface="Arial"/>
                <a:cs typeface="Arial"/>
              </a:rPr>
              <a:t>a </a:t>
            </a:r>
            <a:r>
              <a:rPr sz="1100" b="1" spc="-30" dirty="0">
                <a:latin typeface="Arial"/>
                <a:cs typeface="Arial"/>
              </a:rPr>
              <a:t>High-Level </a:t>
            </a:r>
            <a:r>
              <a:rPr sz="1100" b="1" spc="-35" dirty="0">
                <a:latin typeface="Arial"/>
                <a:cs typeface="Arial"/>
              </a:rPr>
              <a:t>Algorithm: </a:t>
            </a:r>
            <a:r>
              <a:rPr sz="1100" spc="-40" dirty="0">
                <a:latin typeface="Tahoma"/>
                <a:cs typeface="Tahoma"/>
              </a:rPr>
              <a:t>Create </a:t>
            </a:r>
            <a:r>
              <a:rPr sz="1100" spc="-55" dirty="0">
                <a:latin typeface="Tahoma"/>
                <a:cs typeface="Tahoma"/>
              </a:rPr>
              <a:t>a </a:t>
            </a:r>
            <a:r>
              <a:rPr sz="1100" spc="-45" dirty="0">
                <a:latin typeface="Tahoma"/>
                <a:cs typeface="Tahoma"/>
              </a:rPr>
              <a:t>high-level </a:t>
            </a:r>
            <a:r>
              <a:rPr sz="1100" spc="-40" dirty="0">
                <a:latin typeface="Tahoma"/>
                <a:cs typeface="Tahoma"/>
              </a:rPr>
              <a:t>plan </a:t>
            </a:r>
            <a:r>
              <a:rPr sz="1100" spc="-45" dirty="0">
                <a:latin typeface="Tahoma"/>
                <a:cs typeface="Tahoma"/>
              </a:rPr>
              <a:t>for </a:t>
            </a:r>
            <a:r>
              <a:rPr sz="1100" spc="-40" dirty="0">
                <a:latin typeface="Tahoma"/>
                <a:cs typeface="Tahoma"/>
              </a:rPr>
              <a:t> solving the </a:t>
            </a:r>
            <a:r>
              <a:rPr sz="1100" spc="-50" dirty="0">
                <a:latin typeface="Tahoma"/>
                <a:cs typeface="Tahoma"/>
              </a:rPr>
              <a:t>problem, </a:t>
            </a:r>
            <a:r>
              <a:rPr sz="1100" spc="-40" dirty="0">
                <a:latin typeface="Tahoma"/>
                <a:cs typeface="Tahoma"/>
              </a:rPr>
              <a:t>which </a:t>
            </a:r>
            <a:r>
              <a:rPr sz="1100" spc="-35" dirty="0">
                <a:latin typeface="Tahoma"/>
                <a:cs typeface="Tahoma"/>
              </a:rPr>
              <a:t>is </a:t>
            </a:r>
            <a:r>
              <a:rPr sz="1100" spc="-40" dirty="0">
                <a:latin typeface="Tahoma"/>
                <a:cs typeface="Tahoma"/>
              </a:rPr>
              <a:t>often </a:t>
            </a:r>
            <a:r>
              <a:rPr sz="1100" spc="-60" dirty="0">
                <a:latin typeface="Tahoma"/>
                <a:cs typeface="Tahoma"/>
              </a:rPr>
              <a:t>represented </a:t>
            </a:r>
            <a:r>
              <a:rPr sz="1100" spc="-50" dirty="0">
                <a:latin typeface="Tahoma"/>
                <a:cs typeface="Tahoma"/>
              </a:rPr>
              <a:t>using </a:t>
            </a:r>
            <a:r>
              <a:rPr sz="1100" spc="-55" dirty="0">
                <a:latin typeface="Tahoma"/>
                <a:cs typeface="Tahoma"/>
              </a:rPr>
              <a:t>pseudocode </a:t>
            </a:r>
            <a:r>
              <a:rPr sz="1100" spc="-60" dirty="0">
                <a:latin typeface="Tahoma"/>
                <a:cs typeface="Tahoma"/>
              </a:rPr>
              <a:t>or </a:t>
            </a:r>
            <a:r>
              <a:rPr sz="1100" spc="-55" dirty="0">
                <a:latin typeface="Tahoma"/>
                <a:cs typeface="Tahoma"/>
              </a:rPr>
              <a:t> </a:t>
            </a:r>
            <a:r>
              <a:rPr sz="1100" spc="-45" dirty="0">
                <a:latin typeface="Tahoma"/>
                <a:cs typeface="Tahoma"/>
              </a:rPr>
              <a:t>flowcharts.</a:t>
            </a:r>
            <a:endParaRPr sz="1100">
              <a:latin typeface="Tahoma"/>
              <a:cs typeface="Tahoma"/>
            </a:endParaRPr>
          </a:p>
          <a:p>
            <a:pPr marL="12700" marR="5080" algn="just">
              <a:lnSpc>
                <a:spcPct val="102699"/>
              </a:lnSpc>
              <a:spcBef>
                <a:spcPts val="300"/>
              </a:spcBef>
            </a:pPr>
            <a:r>
              <a:rPr sz="1100" b="1" spc="-45" dirty="0">
                <a:latin typeface="Arial"/>
                <a:cs typeface="Arial"/>
              </a:rPr>
              <a:t>Refining </a:t>
            </a:r>
            <a:r>
              <a:rPr sz="1100" b="1" spc="-15" dirty="0">
                <a:latin typeface="Arial"/>
                <a:cs typeface="Arial"/>
              </a:rPr>
              <a:t>the </a:t>
            </a:r>
            <a:r>
              <a:rPr sz="1100" b="1" spc="-35" dirty="0">
                <a:latin typeface="Arial"/>
                <a:cs typeface="Arial"/>
              </a:rPr>
              <a:t>Algorithm:</a:t>
            </a:r>
            <a:r>
              <a:rPr sz="1100" b="1" spc="235" dirty="0">
                <a:latin typeface="Arial"/>
                <a:cs typeface="Arial"/>
              </a:rPr>
              <a:t> </a:t>
            </a:r>
            <a:r>
              <a:rPr sz="1100" spc="-10" dirty="0">
                <a:latin typeface="Tahoma"/>
                <a:cs typeface="Tahoma"/>
              </a:rPr>
              <a:t>Add </a:t>
            </a:r>
            <a:r>
              <a:rPr sz="1100" spc="-70" dirty="0">
                <a:latin typeface="Tahoma"/>
                <a:cs typeface="Tahoma"/>
              </a:rPr>
              <a:t>more </a:t>
            </a:r>
            <a:r>
              <a:rPr sz="1100" spc="-30" dirty="0">
                <a:latin typeface="Tahoma"/>
                <a:cs typeface="Tahoma"/>
              </a:rPr>
              <a:t>detail </a:t>
            </a:r>
            <a:r>
              <a:rPr sz="1100" spc="-15" dirty="0">
                <a:latin typeface="Tahoma"/>
                <a:cs typeface="Tahoma"/>
              </a:rPr>
              <a:t>to </a:t>
            </a:r>
            <a:r>
              <a:rPr sz="1100" spc="-40" dirty="0">
                <a:latin typeface="Tahoma"/>
                <a:cs typeface="Tahoma"/>
              </a:rPr>
              <a:t>the </a:t>
            </a:r>
            <a:r>
              <a:rPr sz="1100" spc="-45" dirty="0">
                <a:latin typeface="Tahoma"/>
                <a:cs typeface="Tahoma"/>
              </a:rPr>
              <a:t>high-level </a:t>
            </a:r>
            <a:r>
              <a:rPr sz="1100" spc="-35" dirty="0">
                <a:latin typeface="Tahoma"/>
                <a:cs typeface="Tahoma"/>
              </a:rPr>
              <a:t>algorithm </a:t>
            </a:r>
            <a:r>
              <a:rPr sz="1100" spc="-30" dirty="0">
                <a:latin typeface="Tahoma"/>
                <a:cs typeface="Tahoma"/>
              </a:rPr>
              <a:t> </a:t>
            </a:r>
            <a:r>
              <a:rPr sz="1100" spc="-15" dirty="0">
                <a:latin typeface="Tahoma"/>
                <a:cs typeface="Tahoma"/>
              </a:rPr>
              <a:t>to</a:t>
            </a:r>
            <a:r>
              <a:rPr sz="1100" spc="10" dirty="0">
                <a:latin typeface="Tahoma"/>
                <a:cs typeface="Tahoma"/>
              </a:rPr>
              <a:t> </a:t>
            </a:r>
            <a:r>
              <a:rPr sz="1100" spc="-65" dirty="0">
                <a:latin typeface="Tahoma"/>
                <a:cs typeface="Tahoma"/>
              </a:rPr>
              <a:t>make</a:t>
            </a:r>
            <a:r>
              <a:rPr sz="1100" spc="20" dirty="0">
                <a:latin typeface="Tahoma"/>
                <a:cs typeface="Tahoma"/>
              </a:rPr>
              <a:t> </a:t>
            </a:r>
            <a:r>
              <a:rPr sz="1100" spc="15" dirty="0">
                <a:latin typeface="Tahoma"/>
                <a:cs typeface="Tahoma"/>
              </a:rPr>
              <a:t>it</a:t>
            </a:r>
            <a:r>
              <a:rPr sz="1100" spc="20" dirty="0">
                <a:latin typeface="Tahoma"/>
                <a:cs typeface="Tahoma"/>
              </a:rPr>
              <a:t> </a:t>
            </a:r>
            <a:r>
              <a:rPr sz="1100" spc="-65" dirty="0">
                <a:latin typeface="Tahoma"/>
                <a:cs typeface="Tahoma"/>
              </a:rPr>
              <a:t>more</a:t>
            </a:r>
            <a:r>
              <a:rPr sz="1100" spc="20" dirty="0">
                <a:latin typeface="Tahoma"/>
                <a:cs typeface="Tahoma"/>
              </a:rPr>
              <a:t> </a:t>
            </a:r>
            <a:r>
              <a:rPr sz="1100" spc="-30" dirty="0">
                <a:latin typeface="Tahoma"/>
                <a:cs typeface="Tahoma"/>
              </a:rPr>
              <a:t>specific</a:t>
            </a:r>
            <a:r>
              <a:rPr sz="1100" spc="20" dirty="0">
                <a:latin typeface="Tahoma"/>
                <a:cs typeface="Tahoma"/>
              </a:rPr>
              <a:t> </a:t>
            </a:r>
            <a:r>
              <a:rPr sz="1100" spc="-50" dirty="0">
                <a:latin typeface="Tahoma"/>
                <a:cs typeface="Tahoma"/>
              </a:rPr>
              <a:t>and</a:t>
            </a:r>
            <a:r>
              <a:rPr sz="1100" spc="20" dirty="0">
                <a:latin typeface="Tahoma"/>
                <a:cs typeface="Tahoma"/>
              </a:rPr>
              <a:t> </a:t>
            </a:r>
            <a:r>
              <a:rPr sz="1100" spc="-50" dirty="0">
                <a:latin typeface="Tahoma"/>
                <a:cs typeface="Tahoma"/>
              </a:rPr>
              <a:t>executable.</a:t>
            </a:r>
            <a:endParaRPr sz="1100">
              <a:latin typeface="Tahoma"/>
              <a:cs typeface="Tahoma"/>
            </a:endParaRPr>
          </a:p>
          <a:p>
            <a:pPr marL="12700" marR="6350" algn="just">
              <a:lnSpc>
                <a:spcPct val="102600"/>
              </a:lnSpc>
              <a:spcBef>
                <a:spcPts val="295"/>
              </a:spcBef>
            </a:pPr>
            <a:r>
              <a:rPr sz="1100" b="1" spc="-50" dirty="0">
                <a:latin typeface="Arial"/>
                <a:cs typeface="Arial"/>
              </a:rPr>
              <a:t>Reviewing </a:t>
            </a:r>
            <a:r>
              <a:rPr sz="1100" b="1" spc="-15" dirty="0">
                <a:latin typeface="Arial"/>
                <a:cs typeface="Arial"/>
              </a:rPr>
              <a:t>the </a:t>
            </a:r>
            <a:r>
              <a:rPr sz="1100" b="1" spc="-35" dirty="0">
                <a:latin typeface="Arial"/>
                <a:cs typeface="Arial"/>
              </a:rPr>
              <a:t>Algorithm: </a:t>
            </a:r>
            <a:r>
              <a:rPr sz="1100" spc="-45" dirty="0">
                <a:latin typeface="Tahoma"/>
                <a:cs typeface="Tahoma"/>
              </a:rPr>
              <a:t>Ensure </a:t>
            </a:r>
            <a:r>
              <a:rPr sz="1100" spc="-40" dirty="0">
                <a:latin typeface="Tahoma"/>
                <a:cs typeface="Tahoma"/>
              </a:rPr>
              <a:t>the </a:t>
            </a:r>
            <a:r>
              <a:rPr sz="1100" spc="-35" dirty="0">
                <a:latin typeface="Tahoma"/>
                <a:cs typeface="Tahoma"/>
              </a:rPr>
              <a:t>algorithm </a:t>
            </a:r>
            <a:r>
              <a:rPr sz="1100" spc="-55" dirty="0">
                <a:latin typeface="Tahoma"/>
                <a:cs typeface="Tahoma"/>
              </a:rPr>
              <a:t>solves </a:t>
            </a:r>
            <a:r>
              <a:rPr sz="1100" spc="-40" dirty="0">
                <a:latin typeface="Tahoma"/>
                <a:cs typeface="Tahoma"/>
              </a:rPr>
              <a:t>the </a:t>
            </a:r>
            <a:r>
              <a:rPr sz="1100" spc="-50" dirty="0">
                <a:latin typeface="Tahoma"/>
                <a:cs typeface="Tahoma"/>
              </a:rPr>
              <a:t>problem </a:t>
            </a:r>
            <a:r>
              <a:rPr sz="1100" spc="-45" dirty="0">
                <a:latin typeface="Tahoma"/>
                <a:cs typeface="Tahoma"/>
              </a:rPr>
              <a:t> </a:t>
            </a:r>
            <a:r>
              <a:rPr sz="1100" spc="-35" dirty="0">
                <a:latin typeface="Tahoma"/>
                <a:cs typeface="Tahoma"/>
              </a:rPr>
              <a:t>correctly</a:t>
            </a:r>
            <a:r>
              <a:rPr sz="1100" spc="15" dirty="0">
                <a:latin typeface="Tahoma"/>
                <a:cs typeface="Tahoma"/>
              </a:rPr>
              <a:t> </a:t>
            </a:r>
            <a:r>
              <a:rPr sz="1100" spc="-50" dirty="0">
                <a:latin typeface="Tahoma"/>
                <a:cs typeface="Tahoma"/>
              </a:rPr>
              <a:t>and</a:t>
            </a:r>
            <a:r>
              <a:rPr sz="1100" spc="20" dirty="0">
                <a:latin typeface="Tahoma"/>
                <a:cs typeface="Tahoma"/>
              </a:rPr>
              <a:t> </a:t>
            </a:r>
            <a:r>
              <a:rPr sz="1100" spc="-30" dirty="0">
                <a:latin typeface="Tahoma"/>
                <a:cs typeface="Tahoma"/>
              </a:rPr>
              <a:t>identify</a:t>
            </a:r>
            <a:r>
              <a:rPr sz="1100" spc="20" dirty="0">
                <a:latin typeface="Tahoma"/>
                <a:cs typeface="Tahoma"/>
              </a:rPr>
              <a:t> </a:t>
            </a:r>
            <a:r>
              <a:rPr sz="1100" spc="-35" dirty="0">
                <a:latin typeface="Tahoma"/>
                <a:cs typeface="Tahoma"/>
              </a:rPr>
              <a:t>opportunities</a:t>
            </a:r>
            <a:r>
              <a:rPr sz="1100" spc="20" dirty="0">
                <a:latin typeface="Tahoma"/>
                <a:cs typeface="Tahoma"/>
              </a:rPr>
              <a:t> </a:t>
            </a:r>
            <a:r>
              <a:rPr sz="1100" spc="-45" dirty="0">
                <a:latin typeface="Tahoma"/>
                <a:cs typeface="Tahoma"/>
              </a:rPr>
              <a:t>for</a:t>
            </a:r>
            <a:r>
              <a:rPr sz="1100" spc="20" dirty="0">
                <a:latin typeface="Tahoma"/>
                <a:cs typeface="Tahoma"/>
              </a:rPr>
              <a:t> </a:t>
            </a:r>
            <a:r>
              <a:rPr sz="1100" spc="-25" dirty="0">
                <a:latin typeface="Tahoma"/>
                <a:cs typeface="Tahoma"/>
              </a:rPr>
              <a:t>simplification</a:t>
            </a:r>
            <a:r>
              <a:rPr sz="1100" spc="15" dirty="0">
                <a:latin typeface="Tahoma"/>
                <a:cs typeface="Tahoma"/>
              </a:rPr>
              <a:t> </a:t>
            </a:r>
            <a:r>
              <a:rPr sz="1100" spc="-55" dirty="0">
                <a:latin typeface="Tahoma"/>
                <a:cs typeface="Tahoma"/>
              </a:rPr>
              <a:t>or</a:t>
            </a:r>
            <a:r>
              <a:rPr sz="1100" spc="20" dirty="0">
                <a:latin typeface="Tahoma"/>
                <a:cs typeface="Tahoma"/>
              </a:rPr>
              <a:t> </a:t>
            </a:r>
            <a:r>
              <a:rPr sz="1100" spc="-40" dirty="0">
                <a:latin typeface="Tahoma"/>
                <a:cs typeface="Tahoma"/>
              </a:rPr>
              <a:t>generalization.</a:t>
            </a:r>
            <a:endParaRPr sz="1100">
              <a:latin typeface="Tahoma"/>
              <a:cs typeface="Tahoma"/>
            </a:endParaRPr>
          </a:p>
        </p:txBody>
      </p:sp>
      <p:pic>
        <p:nvPicPr>
          <p:cNvPr id="5" name="object 5"/>
          <p:cNvPicPr/>
          <p:nvPr/>
        </p:nvPicPr>
        <p:blipFill>
          <a:blip r:embed="rId3" cstate="print"/>
          <a:stretch>
            <a:fillRect/>
          </a:stretch>
        </p:blipFill>
        <p:spPr>
          <a:xfrm>
            <a:off x="281089" y="1367332"/>
            <a:ext cx="65265" cy="65265"/>
          </a:xfrm>
          <a:prstGeom prst="rect">
            <a:avLst/>
          </a:prstGeom>
        </p:spPr>
      </p:pic>
      <p:pic>
        <p:nvPicPr>
          <p:cNvPr id="6" name="object 6"/>
          <p:cNvPicPr/>
          <p:nvPr/>
        </p:nvPicPr>
        <p:blipFill>
          <a:blip r:embed="rId3" cstate="print"/>
          <a:stretch>
            <a:fillRect/>
          </a:stretch>
        </p:blipFill>
        <p:spPr>
          <a:xfrm>
            <a:off x="281089" y="1921510"/>
            <a:ext cx="65265" cy="65265"/>
          </a:xfrm>
          <a:prstGeom prst="rect">
            <a:avLst/>
          </a:prstGeom>
        </p:spPr>
      </p:pic>
      <p:pic>
        <p:nvPicPr>
          <p:cNvPr id="7" name="object 7"/>
          <p:cNvPicPr/>
          <p:nvPr/>
        </p:nvPicPr>
        <p:blipFill>
          <a:blip r:embed="rId3" cstate="print"/>
          <a:stretch>
            <a:fillRect/>
          </a:stretch>
        </p:blipFill>
        <p:spPr>
          <a:xfrm>
            <a:off x="281089" y="2303615"/>
            <a:ext cx="65265" cy="65265"/>
          </a:xfrm>
          <a:prstGeom prst="rect">
            <a:avLst/>
          </a:prstGeom>
        </p:spPr>
      </p:pic>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3" name="object 13"/>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43</a:t>
            </a:fld>
            <a:r>
              <a:rPr spc="-75" dirty="0"/>
              <a:t> </a:t>
            </a:r>
            <a:r>
              <a:rPr dirty="0"/>
              <a:t>/</a:t>
            </a:r>
            <a:r>
              <a:rPr spc="-75" dirty="0"/>
              <a:t> </a:t>
            </a:r>
            <a:r>
              <a:rPr dirty="0"/>
              <a:t>63</a:t>
            </a:r>
          </a:p>
        </p:txBody>
      </p:sp>
    </p:spTree>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779395" cy="244475"/>
          </a:xfrm>
          <a:prstGeom prst="rect">
            <a:avLst/>
          </a:prstGeom>
        </p:spPr>
        <p:txBody>
          <a:bodyPr vert="horz" wrap="square" lIns="0" tIns="17145" rIns="0" bIns="0" rtlCol="0">
            <a:spAutoFit/>
          </a:bodyPr>
          <a:lstStyle/>
          <a:p>
            <a:pPr marL="12700">
              <a:lnSpc>
                <a:spcPct val="100000"/>
              </a:lnSpc>
              <a:spcBef>
                <a:spcPts val="135"/>
              </a:spcBef>
            </a:pPr>
            <a:r>
              <a:rPr spc="-45" dirty="0"/>
              <a:t>Example</a:t>
            </a:r>
            <a:r>
              <a:rPr spc="20" dirty="0"/>
              <a:t> </a:t>
            </a:r>
            <a:r>
              <a:rPr spc="-85" dirty="0"/>
              <a:t>1:</a:t>
            </a:r>
            <a:r>
              <a:rPr spc="180" dirty="0"/>
              <a:t> </a:t>
            </a:r>
            <a:r>
              <a:rPr spc="-25" dirty="0"/>
              <a:t>Cooking</a:t>
            </a:r>
            <a:r>
              <a:rPr spc="20" dirty="0"/>
              <a:t> </a:t>
            </a:r>
            <a:r>
              <a:rPr spc="-15" dirty="0"/>
              <a:t>Maggi</a:t>
            </a:r>
            <a:r>
              <a:rPr spc="25" dirty="0"/>
              <a:t> </a:t>
            </a:r>
            <a:r>
              <a:rPr spc="-25" dirty="0"/>
              <a:t>with</a:t>
            </a:r>
            <a:r>
              <a:rPr spc="25" dirty="0"/>
              <a:t> </a:t>
            </a:r>
            <a:r>
              <a:rPr spc="-35" dirty="0"/>
              <a:t>Egg</a:t>
            </a:r>
          </a:p>
        </p:txBody>
      </p:sp>
      <p:pic>
        <p:nvPicPr>
          <p:cNvPr id="3" name="object 3"/>
          <p:cNvPicPr/>
          <p:nvPr/>
        </p:nvPicPr>
        <p:blipFill>
          <a:blip r:embed="rId2" cstate="print"/>
          <a:stretch>
            <a:fillRect/>
          </a:stretch>
        </p:blipFill>
        <p:spPr>
          <a:xfrm>
            <a:off x="281089" y="771652"/>
            <a:ext cx="65265" cy="65265"/>
          </a:xfrm>
          <a:prstGeom prst="rect">
            <a:avLst/>
          </a:prstGeom>
        </p:spPr>
      </p:pic>
      <p:sp>
        <p:nvSpPr>
          <p:cNvPr id="4" name="object 4"/>
          <p:cNvSpPr txBox="1"/>
          <p:nvPr/>
        </p:nvSpPr>
        <p:spPr>
          <a:xfrm>
            <a:off x="402932" y="644421"/>
            <a:ext cx="4079240" cy="2259965"/>
          </a:xfrm>
          <a:prstGeom prst="rect">
            <a:avLst/>
          </a:prstGeom>
        </p:spPr>
        <p:txBody>
          <a:bodyPr vert="horz" wrap="square" lIns="0" tIns="55244" rIns="0" bIns="0" rtlCol="0">
            <a:spAutoFit/>
          </a:bodyPr>
          <a:lstStyle/>
          <a:p>
            <a:pPr marL="12700">
              <a:lnSpc>
                <a:spcPct val="100000"/>
              </a:lnSpc>
              <a:spcBef>
                <a:spcPts val="434"/>
              </a:spcBef>
            </a:pPr>
            <a:r>
              <a:rPr sz="1100" spc="-30" dirty="0">
                <a:latin typeface="Tahoma"/>
                <a:cs typeface="Tahoma"/>
              </a:rPr>
              <a:t>Start:</a:t>
            </a:r>
            <a:r>
              <a:rPr sz="1100" spc="145" dirty="0">
                <a:latin typeface="Tahoma"/>
                <a:cs typeface="Tahoma"/>
              </a:rPr>
              <a:t> </a:t>
            </a:r>
            <a:r>
              <a:rPr sz="1100" spc="-25" dirty="0">
                <a:latin typeface="Tahoma"/>
                <a:cs typeface="Tahoma"/>
              </a:rPr>
              <a:t>Begin</a:t>
            </a:r>
            <a:r>
              <a:rPr sz="1100" spc="25" dirty="0">
                <a:latin typeface="Tahoma"/>
                <a:cs typeface="Tahoma"/>
              </a:rPr>
              <a:t> </a:t>
            </a:r>
            <a:r>
              <a:rPr sz="1100" spc="-60" dirty="0">
                <a:latin typeface="Tahoma"/>
                <a:cs typeface="Tahoma"/>
              </a:rPr>
              <a:t>by</a:t>
            </a:r>
            <a:r>
              <a:rPr sz="1100" spc="20" dirty="0">
                <a:latin typeface="Tahoma"/>
                <a:cs typeface="Tahoma"/>
              </a:rPr>
              <a:t> </a:t>
            </a:r>
            <a:r>
              <a:rPr sz="1100" spc="-55" dirty="0">
                <a:latin typeface="Tahoma"/>
                <a:cs typeface="Tahoma"/>
              </a:rPr>
              <a:t>preparing</a:t>
            </a:r>
            <a:r>
              <a:rPr sz="1100" spc="25" dirty="0">
                <a:latin typeface="Tahoma"/>
                <a:cs typeface="Tahoma"/>
              </a:rPr>
              <a:t> </a:t>
            </a:r>
            <a:r>
              <a:rPr sz="1100" spc="-40" dirty="0">
                <a:latin typeface="Tahoma"/>
                <a:cs typeface="Tahoma"/>
              </a:rPr>
              <a:t>the</a:t>
            </a:r>
            <a:r>
              <a:rPr sz="1100" spc="20" dirty="0">
                <a:latin typeface="Tahoma"/>
                <a:cs typeface="Tahoma"/>
              </a:rPr>
              <a:t> </a:t>
            </a:r>
            <a:r>
              <a:rPr sz="1100" spc="-45" dirty="0">
                <a:latin typeface="Tahoma"/>
                <a:cs typeface="Tahoma"/>
              </a:rPr>
              <a:t>ingredients.</a:t>
            </a:r>
            <a:endParaRPr sz="1100">
              <a:latin typeface="Tahoma"/>
              <a:cs typeface="Tahoma"/>
            </a:endParaRPr>
          </a:p>
          <a:p>
            <a:pPr marL="12700" marR="46990">
              <a:lnSpc>
                <a:spcPct val="102600"/>
              </a:lnSpc>
              <a:spcBef>
                <a:spcPts val="300"/>
              </a:spcBef>
            </a:pPr>
            <a:r>
              <a:rPr sz="1100" spc="10" dirty="0">
                <a:latin typeface="Tahoma"/>
                <a:cs typeface="Tahoma"/>
              </a:rPr>
              <a:t>Boil</a:t>
            </a:r>
            <a:r>
              <a:rPr sz="1100" spc="20" dirty="0">
                <a:latin typeface="Tahoma"/>
                <a:cs typeface="Tahoma"/>
              </a:rPr>
              <a:t> </a:t>
            </a:r>
            <a:r>
              <a:rPr sz="1100" spc="-40" dirty="0">
                <a:latin typeface="Tahoma"/>
                <a:cs typeface="Tahoma"/>
              </a:rPr>
              <a:t>Water:</a:t>
            </a:r>
            <a:r>
              <a:rPr sz="1100" spc="140" dirty="0">
                <a:latin typeface="Tahoma"/>
                <a:cs typeface="Tahoma"/>
              </a:rPr>
              <a:t> </a:t>
            </a:r>
            <a:r>
              <a:rPr sz="1100" spc="-20" dirty="0">
                <a:latin typeface="Tahoma"/>
                <a:cs typeface="Tahoma"/>
              </a:rPr>
              <a:t>Pour</a:t>
            </a:r>
            <a:r>
              <a:rPr sz="1100" spc="15" dirty="0">
                <a:latin typeface="Tahoma"/>
                <a:cs typeface="Tahoma"/>
              </a:rPr>
              <a:t> </a:t>
            </a:r>
            <a:r>
              <a:rPr sz="1100" spc="-50" dirty="0">
                <a:latin typeface="Tahoma"/>
                <a:cs typeface="Tahoma"/>
              </a:rPr>
              <a:t>1.5</a:t>
            </a:r>
            <a:r>
              <a:rPr sz="1100" spc="20" dirty="0">
                <a:latin typeface="Tahoma"/>
                <a:cs typeface="Tahoma"/>
              </a:rPr>
              <a:t> </a:t>
            </a:r>
            <a:r>
              <a:rPr sz="1100" spc="-50" dirty="0">
                <a:latin typeface="Tahoma"/>
                <a:cs typeface="Tahoma"/>
              </a:rPr>
              <a:t>cups</a:t>
            </a:r>
            <a:r>
              <a:rPr sz="1100" spc="20" dirty="0">
                <a:latin typeface="Tahoma"/>
                <a:cs typeface="Tahoma"/>
              </a:rPr>
              <a:t> </a:t>
            </a:r>
            <a:r>
              <a:rPr sz="1100" spc="-35" dirty="0">
                <a:latin typeface="Tahoma"/>
                <a:cs typeface="Tahoma"/>
              </a:rPr>
              <a:t>of</a:t>
            </a:r>
            <a:r>
              <a:rPr sz="1100" spc="15" dirty="0">
                <a:latin typeface="Tahoma"/>
                <a:cs typeface="Tahoma"/>
              </a:rPr>
              <a:t> </a:t>
            </a:r>
            <a:r>
              <a:rPr sz="1100" spc="-50" dirty="0">
                <a:latin typeface="Tahoma"/>
                <a:cs typeface="Tahoma"/>
              </a:rPr>
              <a:t>water</a:t>
            </a:r>
            <a:r>
              <a:rPr sz="1100" spc="20" dirty="0">
                <a:latin typeface="Tahoma"/>
                <a:cs typeface="Tahoma"/>
              </a:rPr>
              <a:t> </a:t>
            </a:r>
            <a:r>
              <a:rPr sz="1100" spc="-20" dirty="0">
                <a:latin typeface="Tahoma"/>
                <a:cs typeface="Tahoma"/>
              </a:rPr>
              <a:t>into</a:t>
            </a:r>
            <a:r>
              <a:rPr sz="1100" spc="20" dirty="0">
                <a:latin typeface="Tahoma"/>
                <a:cs typeface="Tahoma"/>
              </a:rPr>
              <a:t> </a:t>
            </a:r>
            <a:r>
              <a:rPr sz="1100" spc="-55" dirty="0">
                <a:latin typeface="Tahoma"/>
                <a:cs typeface="Tahoma"/>
              </a:rPr>
              <a:t>a</a:t>
            </a:r>
            <a:r>
              <a:rPr sz="1100" spc="20" dirty="0">
                <a:latin typeface="Tahoma"/>
                <a:cs typeface="Tahoma"/>
              </a:rPr>
              <a:t> </a:t>
            </a:r>
            <a:r>
              <a:rPr sz="1100" spc="-35" dirty="0">
                <a:latin typeface="Tahoma"/>
                <a:cs typeface="Tahoma"/>
              </a:rPr>
              <a:t>small</a:t>
            </a:r>
            <a:r>
              <a:rPr sz="1100" spc="15" dirty="0">
                <a:latin typeface="Tahoma"/>
                <a:cs typeface="Tahoma"/>
              </a:rPr>
              <a:t> </a:t>
            </a:r>
            <a:r>
              <a:rPr sz="1100" spc="-15" dirty="0">
                <a:latin typeface="Tahoma"/>
                <a:cs typeface="Tahoma"/>
              </a:rPr>
              <a:t>pot</a:t>
            </a:r>
            <a:r>
              <a:rPr sz="1100" spc="15" dirty="0">
                <a:latin typeface="Tahoma"/>
                <a:cs typeface="Tahoma"/>
              </a:rPr>
              <a:t> </a:t>
            </a:r>
            <a:r>
              <a:rPr sz="1100" spc="-50" dirty="0">
                <a:latin typeface="Tahoma"/>
                <a:cs typeface="Tahoma"/>
              </a:rPr>
              <a:t>and</a:t>
            </a:r>
            <a:r>
              <a:rPr sz="1100" spc="20" dirty="0">
                <a:latin typeface="Tahoma"/>
                <a:cs typeface="Tahoma"/>
              </a:rPr>
              <a:t> </a:t>
            </a:r>
            <a:r>
              <a:rPr sz="1100" spc="-45" dirty="0">
                <a:latin typeface="Tahoma"/>
                <a:cs typeface="Tahoma"/>
              </a:rPr>
              <a:t>bring</a:t>
            </a:r>
            <a:r>
              <a:rPr sz="1100" spc="20" dirty="0">
                <a:latin typeface="Tahoma"/>
                <a:cs typeface="Tahoma"/>
              </a:rPr>
              <a:t> </a:t>
            </a:r>
            <a:r>
              <a:rPr sz="1100" spc="15" dirty="0">
                <a:latin typeface="Tahoma"/>
                <a:cs typeface="Tahoma"/>
              </a:rPr>
              <a:t>it</a:t>
            </a:r>
            <a:r>
              <a:rPr sz="1100" spc="20" dirty="0">
                <a:latin typeface="Tahoma"/>
                <a:cs typeface="Tahoma"/>
              </a:rPr>
              <a:t> </a:t>
            </a:r>
            <a:r>
              <a:rPr sz="1100" spc="-15" dirty="0">
                <a:latin typeface="Tahoma"/>
                <a:cs typeface="Tahoma"/>
              </a:rPr>
              <a:t>to</a:t>
            </a:r>
            <a:r>
              <a:rPr sz="1100" spc="20" dirty="0">
                <a:latin typeface="Tahoma"/>
                <a:cs typeface="Tahoma"/>
              </a:rPr>
              <a:t> </a:t>
            </a:r>
            <a:r>
              <a:rPr sz="1100" spc="-55" dirty="0">
                <a:latin typeface="Tahoma"/>
                <a:cs typeface="Tahoma"/>
              </a:rPr>
              <a:t>a </a:t>
            </a:r>
            <a:r>
              <a:rPr sz="1100" spc="-330" dirty="0">
                <a:latin typeface="Tahoma"/>
                <a:cs typeface="Tahoma"/>
              </a:rPr>
              <a:t> </a:t>
            </a:r>
            <a:r>
              <a:rPr sz="1100" spc="-20" dirty="0">
                <a:latin typeface="Tahoma"/>
                <a:cs typeface="Tahoma"/>
              </a:rPr>
              <a:t>boil.</a:t>
            </a:r>
            <a:endParaRPr sz="1100">
              <a:latin typeface="Tahoma"/>
              <a:cs typeface="Tahoma"/>
            </a:endParaRPr>
          </a:p>
          <a:p>
            <a:pPr marL="12700" marR="137795">
              <a:lnSpc>
                <a:spcPct val="102600"/>
              </a:lnSpc>
              <a:spcBef>
                <a:spcPts val="300"/>
              </a:spcBef>
            </a:pPr>
            <a:r>
              <a:rPr sz="1100" spc="-10" dirty="0">
                <a:latin typeface="Tahoma"/>
                <a:cs typeface="Tahoma"/>
              </a:rPr>
              <a:t>Add</a:t>
            </a:r>
            <a:r>
              <a:rPr sz="1100" spc="20" dirty="0">
                <a:latin typeface="Tahoma"/>
                <a:cs typeface="Tahoma"/>
              </a:rPr>
              <a:t> </a:t>
            </a:r>
            <a:r>
              <a:rPr sz="1100" spc="-40" dirty="0">
                <a:latin typeface="Tahoma"/>
                <a:cs typeface="Tahoma"/>
              </a:rPr>
              <a:t>Noodles:</a:t>
            </a:r>
            <a:r>
              <a:rPr sz="1100" spc="140" dirty="0">
                <a:latin typeface="Tahoma"/>
                <a:cs typeface="Tahoma"/>
              </a:rPr>
              <a:t> </a:t>
            </a:r>
            <a:r>
              <a:rPr sz="1100" spc="-35" dirty="0">
                <a:latin typeface="Tahoma"/>
                <a:cs typeface="Tahoma"/>
              </a:rPr>
              <a:t>Open</a:t>
            </a:r>
            <a:r>
              <a:rPr sz="1100" spc="20" dirty="0">
                <a:latin typeface="Tahoma"/>
                <a:cs typeface="Tahoma"/>
              </a:rPr>
              <a:t> </a:t>
            </a:r>
            <a:r>
              <a:rPr sz="1100" spc="-40" dirty="0">
                <a:latin typeface="Tahoma"/>
                <a:cs typeface="Tahoma"/>
              </a:rPr>
              <a:t>the</a:t>
            </a:r>
            <a:r>
              <a:rPr sz="1100" spc="20" dirty="0">
                <a:latin typeface="Tahoma"/>
                <a:cs typeface="Tahoma"/>
              </a:rPr>
              <a:t> </a:t>
            </a:r>
            <a:r>
              <a:rPr sz="1100" spc="-15" dirty="0">
                <a:latin typeface="Tahoma"/>
                <a:cs typeface="Tahoma"/>
              </a:rPr>
              <a:t>Maggi</a:t>
            </a:r>
            <a:r>
              <a:rPr sz="1100" spc="15" dirty="0">
                <a:latin typeface="Tahoma"/>
                <a:cs typeface="Tahoma"/>
              </a:rPr>
              <a:t> </a:t>
            </a:r>
            <a:r>
              <a:rPr sz="1100" spc="-45" dirty="0">
                <a:latin typeface="Tahoma"/>
                <a:cs typeface="Tahoma"/>
              </a:rPr>
              <a:t>noodles</a:t>
            </a:r>
            <a:r>
              <a:rPr sz="1100" spc="20" dirty="0">
                <a:latin typeface="Tahoma"/>
                <a:cs typeface="Tahoma"/>
              </a:rPr>
              <a:t> </a:t>
            </a:r>
            <a:r>
              <a:rPr sz="1100" spc="-40" dirty="0">
                <a:latin typeface="Tahoma"/>
                <a:cs typeface="Tahoma"/>
              </a:rPr>
              <a:t>packet</a:t>
            </a:r>
            <a:r>
              <a:rPr sz="1100" spc="20" dirty="0">
                <a:latin typeface="Tahoma"/>
                <a:cs typeface="Tahoma"/>
              </a:rPr>
              <a:t> </a:t>
            </a:r>
            <a:r>
              <a:rPr sz="1100" spc="-55" dirty="0">
                <a:latin typeface="Tahoma"/>
                <a:cs typeface="Tahoma"/>
              </a:rPr>
              <a:t>and</a:t>
            </a:r>
            <a:r>
              <a:rPr sz="1100" spc="20" dirty="0">
                <a:latin typeface="Tahoma"/>
                <a:cs typeface="Tahoma"/>
              </a:rPr>
              <a:t> </a:t>
            </a:r>
            <a:r>
              <a:rPr sz="1100" spc="-50" dirty="0">
                <a:latin typeface="Tahoma"/>
                <a:cs typeface="Tahoma"/>
              </a:rPr>
              <a:t>add</a:t>
            </a:r>
            <a:r>
              <a:rPr sz="1100" spc="20" dirty="0">
                <a:latin typeface="Tahoma"/>
                <a:cs typeface="Tahoma"/>
              </a:rPr>
              <a:t> </a:t>
            </a:r>
            <a:r>
              <a:rPr sz="1100" spc="-40" dirty="0">
                <a:latin typeface="Tahoma"/>
                <a:cs typeface="Tahoma"/>
              </a:rPr>
              <a:t>the</a:t>
            </a:r>
            <a:r>
              <a:rPr sz="1100" spc="15" dirty="0">
                <a:latin typeface="Tahoma"/>
                <a:cs typeface="Tahoma"/>
              </a:rPr>
              <a:t> </a:t>
            </a:r>
            <a:r>
              <a:rPr sz="1100" spc="-45" dirty="0">
                <a:latin typeface="Tahoma"/>
                <a:cs typeface="Tahoma"/>
              </a:rPr>
              <a:t>noodles </a:t>
            </a:r>
            <a:r>
              <a:rPr sz="1100" spc="-330" dirty="0">
                <a:latin typeface="Tahoma"/>
                <a:cs typeface="Tahoma"/>
              </a:rPr>
              <a:t> </a:t>
            </a:r>
            <a:r>
              <a:rPr sz="1100" spc="-15" dirty="0">
                <a:latin typeface="Tahoma"/>
                <a:cs typeface="Tahoma"/>
              </a:rPr>
              <a:t>to</a:t>
            </a:r>
            <a:r>
              <a:rPr sz="1100" spc="10" dirty="0">
                <a:latin typeface="Tahoma"/>
                <a:cs typeface="Tahoma"/>
              </a:rPr>
              <a:t> </a:t>
            </a:r>
            <a:r>
              <a:rPr sz="1100" spc="-40" dirty="0">
                <a:latin typeface="Tahoma"/>
                <a:cs typeface="Tahoma"/>
              </a:rPr>
              <a:t>the</a:t>
            </a:r>
            <a:r>
              <a:rPr sz="1100" spc="20" dirty="0">
                <a:latin typeface="Tahoma"/>
                <a:cs typeface="Tahoma"/>
              </a:rPr>
              <a:t> </a:t>
            </a:r>
            <a:r>
              <a:rPr sz="1100" spc="-25" dirty="0">
                <a:latin typeface="Tahoma"/>
                <a:cs typeface="Tahoma"/>
              </a:rPr>
              <a:t>boiling</a:t>
            </a:r>
            <a:r>
              <a:rPr sz="1100" spc="20" dirty="0">
                <a:latin typeface="Tahoma"/>
                <a:cs typeface="Tahoma"/>
              </a:rPr>
              <a:t> </a:t>
            </a:r>
            <a:r>
              <a:rPr sz="1100" spc="-50" dirty="0">
                <a:latin typeface="Tahoma"/>
                <a:cs typeface="Tahoma"/>
              </a:rPr>
              <a:t>water.</a:t>
            </a:r>
            <a:endParaRPr sz="1100">
              <a:latin typeface="Tahoma"/>
              <a:cs typeface="Tahoma"/>
            </a:endParaRPr>
          </a:p>
          <a:p>
            <a:pPr marL="12700" marR="246379">
              <a:lnSpc>
                <a:spcPct val="125299"/>
              </a:lnSpc>
            </a:pPr>
            <a:r>
              <a:rPr sz="1100" spc="-10" dirty="0">
                <a:latin typeface="Tahoma"/>
                <a:cs typeface="Tahoma"/>
              </a:rPr>
              <a:t>Add</a:t>
            </a:r>
            <a:r>
              <a:rPr sz="1100" spc="20" dirty="0">
                <a:latin typeface="Tahoma"/>
                <a:cs typeface="Tahoma"/>
              </a:rPr>
              <a:t> </a:t>
            </a:r>
            <a:r>
              <a:rPr sz="1100" spc="-30" dirty="0">
                <a:latin typeface="Tahoma"/>
                <a:cs typeface="Tahoma"/>
              </a:rPr>
              <a:t>Flavor</a:t>
            </a:r>
            <a:r>
              <a:rPr sz="1100" spc="20" dirty="0">
                <a:latin typeface="Tahoma"/>
                <a:cs typeface="Tahoma"/>
              </a:rPr>
              <a:t> </a:t>
            </a:r>
            <a:r>
              <a:rPr sz="1100" spc="-35" dirty="0">
                <a:latin typeface="Tahoma"/>
                <a:cs typeface="Tahoma"/>
              </a:rPr>
              <a:t>Packet:</a:t>
            </a:r>
            <a:r>
              <a:rPr sz="1100" spc="145" dirty="0">
                <a:latin typeface="Tahoma"/>
                <a:cs typeface="Tahoma"/>
              </a:rPr>
              <a:t> </a:t>
            </a:r>
            <a:r>
              <a:rPr sz="1100" spc="-40" dirty="0">
                <a:latin typeface="Tahoma"/>
                <a:cs typeface="Tahoma"/>
              </a:rPr>
              <a:t>Open</a:t>
            </a:r>
            <a:r>
              <a:rPr sz="1100" spc="20" dirty="0">
                <a:latin typeface="Tahoma"/>
                <a:cs typeface="Tahoma"/>
              </a:rPr>
              <a:t> </a:t>
            </a:r>
            <a:r>
              <a:rPr sz="1100" spc="-40" dirty="0">
                <a:latin typeface="Tahoma"/>
                <a:cs typeface="Tahoma"/>
              </a:rPr>
              <a:t>the</a:t>
            </a:r>
            <a:r>
              <a:rPr sz="1100" spc="15" dirty="0">
                <a:latin typeface="Tahoma"/>
                <a:cs typeface="Tahoma"/>
              </a:rPr>
              <a:t> </a:t>
            </a:r>
            <a:r>
              <a:rPr sz="1100" spc="-40" dirty="0">
                <a:latin typeface="Tahoma"/>
                <a:cs typeface="Tahoma"/>
              </a:rPr>
              <a:t>flavor</a:t>
            </a:r>
            <a:r>
              <a:rPr sz="1100" spc="25" dirty="0">
                <a:latin typeface="Tahoma"/>
                <a:cs typeface="Tahoma"/>
              </a:rPr>
              <a:t> </a:t>
            </a:r>
            <a:r>
              <a:rPr sz="1100" spc="-40" dirty="0">
                <a:latin typeface="Tahoma"/>
                <a:cs typeface="Tahoma"/>
              </a:rPr>
              <a:t>packet</a:t>
            </a:r>
            <a:r>
              <a:rPr sz="1100" spc="20" dirty="0">
                <a:latin typeface="Tahoma"/>
                <a:cs typeface="Tahoma"/>
              </a:rPr>
              <a:t> </a:t>
            </a:r>
            <a:r>
              <a:rPr sz="1100" spc="-50" dirty="0">
                <a:latin typeface="Tahoma"/>
                <a:cs typeface="Tahoma"/>
              </a:rPr>
              <a:t>and</a:t>
            </a:r>
            <a:r>
              <a:rPr sz="1100" spc="20" dirty="0">
                <a:latin typeface="Tahoma"/>
                <a:cs typeface="Tahoma"/>
              </a:rPr>
              <a:t> </a:t>
            </a:r>
            <a:r>
              <a:rPr sz="1100" spc="-50" dirty="0">
                <a:latin typeface="Tahoma"/>
                <a:cs typeface="Tahoma"/>
              </a:rPr>
              <a:t>add</a:t>
            </a:r>
            <a:r>
              <a:rPr sz="1100" spc="25" dirty="0">
                <a:latin typeface="Tahoma"/>
                <a:cs typeface="Tahoma"/>
              </a:rPr>
              <a:t> </a:t>
            </a:r>
            <a:r>
              <a:rPr sz="1100" spc="15" dirty="0">
                <a:latin typeface="Tahoma"/>
                <a:cs typeface="Tahoma"/>
              </a:rPr>
              <a:t>it</a:t>
            </a:r>
            <a:r>
              <a:rPr sz="1100" spc="20" dirty="0">
                <a:latin typeface="Tahoma"/>
                <a:cs typeface="Tahoma"/>
              </a:rPr>
              <a:t> </a:t>
            </a:r>
            <a:r>
              <a:rPr sz="1100" spc="-15" dirty="0">
                <a:latin typeface="Tahoma"/>
                <a:cs typeface="Tahoma"/>
              </a:rPr>
              <a:t>to</a:t>
            </a:r>
            <a:r>
              <a:rPr sz="1100" spc="15" dirty="0">
                <a:latin typeface="Tahoma"/>
                <a:cs typeface="Tahoma"/>
              </a:rPr>
              <a:t> </a:t>
            </a:r>
            <a:r>
              <a:rPr sz="1100" spc="-40" dirty="0">
                <a:latin typeface="Tahoma"/>
                <a:cs typeface="Tahoma"/>
              </a:rPr>
              <a:t>the</a:t>
            </a:r>
            <a:r>
              <a:rPr sz="1100" spc="20" dirty="0">
                <a:latin typeface="Tahoma"/>
                <a:cs typeface="Tahoma"/>
              </a:rPr>
              <a:t> </a:t>
            </a:r>
            <a:r>
              <a:rPr sz="1100" spc="-20" dirty="0">
                <a:latin typeface="Tahoma"/>
                <a:cs typeface="Tahoma"/>
              </a:rPr>
              <a:t>pot. </a:t>
            </a:r>
            <a:r>
              <a:rPr sz="1100" spc="-325" dirty="0">
                <a:latin typeface="Tahoma"/>
                <a:cs typeface="Tahoma"/>
              </a:rPr>
              <a:t> </a:t>
            </a:r>
            <a:r>
              <a:rPr sz="1100" spc="-50" dirty="0">
                <a:latin typeface="Tahoma"/>
                <a:cs typeface="Tahoma"/>
              </a:rPr>
              <a:t>Simmer:</a:t>
            </a:r>
            <a:r>
              <a:rPr sz="1100" spc="140" dirty="0">
                <a:latin typeface="Tahoma"/>
                <a:cs typeface="Tahoma"/>
              </a:rPr>
              <a:t> </a:t>
            </a:r>
            <a:r>
              <a:rPr sz="1100" spc="-55" dirty="0">
                <a:latin typeface="Tahoma"/>
                <a:cs typeface="Tahoma"/>
              </a:rPr>
              <a:t>Lower</a:t>
            </a:r>
            <a:r>
              <a:rPr sz="1100" spc="20" dirty="0">
                <a:latin typeface="Tahoma"/>
                <a:cs typeface="Tahoma"/>
              </a:rPr>
              <a:t> </a:t>
            </a:r>
            <a:r>
              <a:rPr sz="1100" spc="-40" dirty="0">
                <a:latin typeface="Tahoma"/>
                <a:cs typeface="Tahoma"/>
              </a:rPr>
              <a:t>the</a:t>
            </a:r>
            <a:r>
              <a:rPr sz="1100" spc="20" dirty="0">
                <a:latin typeface="Tahoma"/>
                <a:cs typeface="Tahoma"/>
              </a:rPr>
              <a:t> </a:t>
            </a:r>
            <a:r>
              <a:rPr sz="1100" spc="-45" dirty="0">
                <a:latin typeface="Tahoma"/>
                <a:cs typeface="Tahoma"/>
              </a:rPr>
              <a:t>heat</a:t>
            </a:r>
            <a:r>
              <a:rPr sz="1100" spc="20" dirty="0">
                <a:latin typeface="Tahoma"/>
                <a:cs typeface="Tahoma"/>
              </a:rPr>
              <a:t> </a:t>
            </a:r>
            <a:r>
              <a:rPr sz="1100" spc="-50" dirty="0">
                <a:latin typeface="Tahoma"/>
                <a:cs typeface="Tahoma"/>
              </a:rPr>
              <a:t>and</a:t>
            </a:r>
            <a:r>
              <a:rPr sz="1100" spc="20" dirty="0">
                <a:latin typeface="Tahoma"/>
                <a:cs typeface="Tahoma"/>
              </a:rPr>
              <a:t> </a:t>
            </a:r>
            <a:r>
              <a:rPr sz="1100" spc="-50" dirty="0">
                <a:latin typeface="Tahoma"/>
                <a:cs typeface="Tahoma"/>
              </a:rPr>
              <a:t>simmer</a:t>
            </a:r>
            <a:r>
              <a:rPr sz="1100" spc="20" dirty="0">
                <a:latin typeface="Tahoma"/>
                <a:cs typeface="Tahoma"/>
              </a:rPr>
              <a:t> </a:t>
            </a:r>
            <a:r>
              <a:rPr sz="1100" spc="-40" dirty="0">
                <a:latin typeface="Tahoma"/>
                <a:cs typeface="Tahoma"/>
              </a:rPr>
              <a:t>the</a:t>
            </a:r>
            <a:r>
              <a:rPr sz="1100" spc="15" dirty="0">
                <a:latin typeface="Tahoma"/>
                <a:cs typeface="Tahoma"/>
              </a:rPr>
              <a:t> </a:t>
            </a:r>
            <a:r>
              <a:rPr sz="1100" spc="-45" dirty="0">
                <a:latin typeface="Tahoma"/>
                <a:cs typeface="Tahoma"/>
              </a:rPr>
              <a:t>noodles</a:t>
            </a:r>
            <a:r>
              <a:rPr sz="1100" spc="15" dirty="0">
                <a:latin typeface="Tahoma"/>
                <a:cs typeface="Tahoma"/>
              </a:rPr>
              <a:t> </a:t>
            </a:r>
            <a:r>
              <a:rPr sz="1100" spc="-45" dirty="0">
                <a:latin typeface="Tahoma"/>
                <a:cs typeface="Tahoma"/>
              </a:rPr>
              <a:t>for</a:t>
            </a:r>
            <a:r>
              <a:rPr sz="1100" spc="20" dirty="0">
                <a:latin typeface="Tahoma"/>
                <a:cs typeface="Tahoma"/>
              </a:rPr>
              <a:t> </a:t>
            </a:r>
            <a:r>
              <a:rPr sz="1100" spc="-55" dirty="0">
                <a:latin typeface="Tahoma"/>
                <a:cs typeface="Tahoma"/>
              </a:rPr>
              <a:t>2</a:t>
            </a:r>
            <a:r>
              <a:rPr sz="1100" spc="20" dirty="0">
                <a:latin typeface="Tahoma"/>
                <a:cs typeface="Tahoma"/>
              </a:rPr>
              <a:t> </a:t>
            </a:r>
            <a:r>
              <a:rPr sz="1100" spc="-45" dirty="0">
                <a:latin typeface="Tahoma"/>
                <a:cs typeface="Tahoma"/>
              </a:rPr>
              <a:t>minutes.</a:t>
            </a:r>
            <a:endParaRPr sz="1100">
              <a:latin typeface="Tahoma"/>
              <a:cs typeface="Tahoma"/>
            </a:endParaRPr>
          </a:p>
          <a:p>
            <a:pPr marL="12700" marR="5080">
              <a:lnSpc>
                <a:spcPct val="125299"/>
              </a:lnSpc>
            </a:pPr>
            <a:r>
              <a:rPr sz="1100" spc="-10" dirty="0">
                <a:latin typeface="Tahoma"/>
                <a:cs typeface="Tahoma"/>
              </a:rPr>
              <a:t>Add</a:t>
            </a:r>
            <a:r>
              <a:rPr sz="1100" spc="-15" dirty="0">
                <a:latin typeface="Tahoma"/>
                <a:cs typeface="Tahoma"/>
              </a:rPr>
              <a:t> </a:t>
            </a:r>
            <a:r>
              <a:rPr sz="1100" spc="-45" dirty="0">
                <a:latin typeface="Tahoma"/>
                <a:cs typeface="Tahoma"/>
              </a:rPr>
              <a:t>Egg:</a:t>
            </a:r>
            <a:r>
              <a:rPr sz="1100" spc="130" dirty="0">
                <a:latin typeface="Tahoma"/>
                <a:cs typeface="Tahoma"/>
              </a:rPr>
              <a:t> </a:t>
            </a:r>
            <a:r>
              <a:rPr sz="1100" spc="-25" dirty="0">
                <a:latin typeface="Tahoma"/>
                <a:cs typeface="Tahoma"/>
              </a:rPr>
              <a:t>Crack</a:t>
            </a:r>
            <a:r>
              <a:rPr sz="1100" spc="-15" dirty="0">
                <a:latin typeface="Tahoma"/>
                <a:cs typeface="Tahoma"/>
              </a:rPr>
              <a:t> </a:t>
            </a:r>
            <a:r>
              <a:rPr sz="1100" spc="-55" dirty="0">
                <a:latin typeface="Tahoma"/>
                <a:cs typeface="Tahoma"/>
              </a:rPr>
              <a:t>an</a:t>
            </a:r>
            <a:r>
              <a:rPr sz="1100" spc="-15" dirty="0">
                <a:latin typeface="Tahoma"/>
                <a:cs typeface="Tahoma"/>
              </a:rPr>
              <a:t> </a:t>
            </a:r>
            <a:r>
              <a:rPr sz="1100" spc="-75" dirty="0">
                <a:latin typeface="Tahoma"/>
                <a:cs typeface="Tahoma"/>
              </a:rPr>
              <a:t>egg</a:t>
            </a:r>
            <a:r>
              <a:rPr sz="1100" spc="-10" dirty="0">
                <a:latin typeface="Tahoma"/>
                <a:cs typeface="Tahoma"/>
              </a:rPr>
              <a:t> </a:t>
            </a:r>
            <a:r>
              <a:rPr sz="1100" spc="-20" dirty="0">
                <a:latin typeface="Tahoma"/>
                <a:cs typeface="Tahoma"/>
              </a:rPr>
              <a:t>into</a:t>
            </a:r>
            <a:r>
              <a:rPr sz="1100" spc="-15" dirty="0">
                <a:latin typeface="Tahoma"/>
                <a:cs typeface="Tahoma"/>
              </a:rPr>
              <a:t> </a:t>
            </a:r>
            <a:r>
              <a:rPr sz="1100" spc="-55" dirty="0">
                <a:latin typeface="Tahoma"/>
                <a:cs typeface="Tahoma"/>
              </a:rPr>
              <a:t>a</a:t>
            </a:r>
            <a:r>
              <a:rPr sz="1100" spc="-10" dirty="0">
                <a:latin typeface="Tahoma"/>
                <a:cs typeface="Tahoma"/>
              </a:rPr>
              <a:t> </a:t>
            </a:r>
            <a:r>
              <a:rPr sz="1100" spc="-40" dirty="0">
                <a:latin typeface="Tahoma"/>
                <a:cs typeface="Tahoma"/>
              </a:rPr>
              <a:t>bowl,</a:t>
            </a:r>
            <a:r>
              <a:rPr sz="1100" spc="-10" dirty="0">
                <a:latin typeface="Tahoma"/>
                <a:cs typeface="Tahoma"/>
              </a:rPr>
              <a:t> </a:t>
            </a:r>
            <a:r>
              <a:rPr sz="1100" spc="-45" dirty="0">
                <a:latin typeface="Tahoma"/>
                <a:cs typeface="Tahoma"/>
              </a:rPr>
              <a:t>whisk</a:t>
            </a:r>
            <a:r>
              <a:rPr sz="1100" spc="-15" dirty="0">
                <a:latin typeface="Tahoma"/>
                <a:cs typeface="Tahoma"/>
              </a:rPr>
              <a:t> </a:t>
            </a:r>
            <a:r>
              <a:rPr sz="1100" dirty="0">
                <a:latin typeface="Tahoma"/>
                <a:cs typeface="Tahoma"/>
              </a:rPr>
              <a:t>it, </a:t>
            </a:r>
            <a:r>
              <a:rPr sz="1100" spc="-50" dirty="0">
                <a:latin typeface="Tahoma"/>
                <a:cs typeface="Tahoma"/>
              </a:rPr>
              <a:t>and</a:t>
            </a:r>
            <a:r>
              <a:rPr sz="1100" spc="-15" dirty="0">
                <a:latin typeface="Tahoma"/>
                <a:cs typeface="Tahoma"/>
              </a:rPr>
              <a:t> </a:t>
            </a:r>
            <a:r>
              <a:rPr sz="1100" spc="-40" dirty="0">
                <a:latin typeface="Tahoma"/>
                <a:cs typeface="Tahoma"/>
              </a:rPr>
              <a:t>pour</a:t>
            </a:r>
            <a:r>
              <a:rPr sz="1100" spc="-10" dirty="0">
                <a:latin typeface="Tahoma"/>
                <a:cs typeface="Tahoma"/>
              </a:rPr>
              <a:t> </a:t>
            </a:r>
            <a:r>
              <a:rPr sz="1100" spc="15" dirty="0">
                <a:latin typeface="Tahoma"/>
                <a:cs typeface="Tahoma"/>
              </a:rPr>
              <a:t>it</a:t>
            </a:r>
            <a:r>
              <a:rPr sz="1100" spc="-10" dirty="0">
                <a:latin typeface="Tahoma"/>
                <a:cs typeface="Tahoma"/>
              </a:rPr>
              <a:t> </a:t>
            </a:r>
            <a:r>
              <a:rPr sz="1100" spc="-20" dirty="0">
                <a:latin typeface="Tahoma"/>
                <a:cs typeface="Tahoma"/>
              </a:rPr>
              <a:t>into</a:t>
            </a:r>
            <a:r>
              <a:rPr sz="1100" spc="-10" dirty="0">
                <a:latin typeface="Tahoma"/>
                <a:cs typeface="Tahoma"/>
              </a:rPr>
              <a:t> </a:t>
            </a:r>
            <a:r>
              <a:rPr sz="1100" spc="-40" dirty="0">
                <a:latin typeface="Tahoma"/>
                <a:cs typeface="Tahoma"/>
              </a:rPr>
              <a:t>the</a:t>
            </a:r>
            <a:r>
              <a:rPr sz="1100" spc="-10" dirty="0">
                <a:latin typeface="Tahoma"/>
                <a:cs typeface="Tahoma"/>
              </a:rPr>
              <a:t> </a:t>
            </a:r>
            <a:r>
              <a:rPr sz="1100" spc="-20" dirty="0">
                <a:latin typeface="Tahoma"/>
                <a:cs typeface="Tahoma"/>
              </a:rPr>
              <a:t>pot. </a:t>
            </a:r>
            <a:r>
              <a:rPr sz="1100" spc="-330" dirty="0">
                <a:latin typeface="Tahoma"/>
                <a:cs typeface="Tahoma"/>
              </a:rPr>
              <a:t> </a:t>
            </a:r>
            <a:r>
              <a:rPr sz="1100" spc="-20" dirty="0">
                <a:latin typeface="Tahoma"/>
                <a:cs typeface="Tahoma"/>
              </a:rPr>
              <a:t>Stir:</a:t>
            </a:r>
            <a:r>
              <a:rPr sz="1100" spc="135" dirty="0">
                <a:latin typeface="Tahoma"/>
                <a:cs typeface="Tahoma"/>
              </a:rPr>
              <a:t> </a:t>
            </a:r>
            <a:r>
              <a:rPr sz="1100" dirty="0">
                <a:latin typeface="Tahoma"/>
                <a:cs typeface="Tahoma"/>
              </a:rPr>
              <a:t>Stir</a:t>
            </a:r>
            <a:r>
              <a:rPr sz="1100" spc="20" dirty="0">
                <a:latin typeface="Tahoma"/>
                <a:cs typeface="Tahoma"/>
              </a:rPr>
              <a:t> </a:t>
            </a:r>
            <a:r>
              <a:rPr sz="1100" spc="-40" dirty="0">
                <a:latin typeface="Tahoma"/>
                <a:cs typeface="Tahoma"/>
              </a:rPr>
              <a:t>the</a:t>
            </a:r>
            <a:r>
              <a:rPr sz="1100" spc="15" dirty="0">
                <a:latin typeface="Tahoma"/>
                <a:cs typeface="Tahoma"/>
              </a:rPr>
              <a:t> </a:t>
            </a:r>
            <a:r>
              <a:rPr sz="1100" spc="-75" dirty="0">
                <a:latin typeface="Tahoma"/>
                <a:cs typeface="Tahoma"/>
              </a:rPr>
              <a:t>egg</a:t>
            </a:r>
            <a:r>
              <a:rPr sz="1100" spc="20" dirty="0">
                <a:latin typeface="Tahoma"/>
                <a:cs typeface="Tahoma"/>
              </a:rPr>
              <a:t> </a:t>
            </a:r>
            <a:r>
              <a:rPr sz="1100" spc="-20" dirty="0">
                <a:latin typeface="Tahoma"/>
                <a:cs typeface="Tahoma"/>
              </a:rPr>
              <a:t>into</a:t>
            </a:r>
            <a:r>
              <a:rPr sz="1100" spc="20" dirty="0">
                <a:latin typeface="Tahoma"/>
                <a:cs typeface="Tahoma"/>
              </a:rPr>
              <a:t> </a:t>
            </a:r>
            <a:r>
              <a:rPr sz="1100" spc="-40" dirty="0">
                <a:latin typeface="Tahoma"/>
                <a:cs typeface="Tahoma"/>
              </a:rPr>
              <a:t>the</a:t>
            </a:r>
            <a:r>
              <a:rPr sz="1100" spc="15" dirty="0">
                <a:latin typeface="Tahoma"/>
                <a:cs typeface="Tahoma"/>
              </a:rPr>
              <a:t> </a:t>
            </a:r>
            <a:r>
              <a:rPr sz="1100" spc="-45" dirty="0">
                <a:latin typeface="Tahoma"/>
                <a:cs typeface="Tahoma"/>
              </a:rPr>
              <a:t>noodles</a:t>
            </a:r>
            <a:r>
              <a:rPr sz="1100" spc="20" dirty="0">
                <a:latin typeface="Tahoma"/>
                <a:cs typeface="Tahoma"/>
              </a:rPr>
              <a:t> </a:t>
            </a:r>
            <a:r>
              <a:rPr sz="1100" spc="-15" dirty="0">
                <a:latin typeface="Tahoma"/>
                <a:cs typeface="Tahoma"/>
              </a:rPr>
              <a:t>until</a:t>
            </a:r>
            <a:r>
              <a:rPr sz="1100" spc="20" dirty="0">
                <a:latin typeface="Tahoma"/>
                <a:cs typeface="Tahoma"/>
              </a:rPr>
              <a:t> </a:t>
            </a:r>
            <a:r>
              <a:rPr sz="1100" spc="15" dirty="0">
                <a:latin typeface="Tahoma"/>
                <a:cs typeface="Tahoma"/>
              </a:rPr>
              <a:t>it</a:t>
            </a:r>
            <a:r>
              <a:rPr sz="1100" spc="20" dirty="0">
                <a:latin typeface="Tahoma"/>
                <a:cs typeface="Tahoma"/>
              </a:rPr>
              <a:t> </a:t>
            </a:r>
            <a:r>
              <a:rPr sz="1100" spc="-35" dirty="0">
                <a:latin typeface="Tahoma"/>
                <a:cs typeface="Tahoma"/>
              </a:rPr>
              <a:t>is</a:t>
            </a:r>
            <a:r>
              <a:rPr sz="1100" spc="20" dirty="0">
                <a:latin typeface="Tahoma"/>
                <a:cs typeface="Tahoma"/>
              </a:rPr>
              <a:t> </a:t>
            </a:r>
            <a:r>
              <a:rPr sz="1100" spc="-45" dirty="0">
                <a:latin typeface="Tahoma"/>
                <a:cs typeface="Tahoma"/>
              </a:rPr>
              <a:t>scrambled.</a:t>
            </a:r>
            <a:endParaRPr sz="1100">
              <a:latin typeface="Tahoma"/>
              <a:cs typeface="Tahoma"/>
            </a:endParaRPr>
          </a:p>
          <a:p>
            <a:pPr marL="12700" marR="1421130">
              <a:lnSpc>
                <a:spcPct val="125299"/>
              </a:lnSpc>
            </a:pPr>
            <a:r>
              <a:rPr sz="1100" spc="-10" dirty="0">
                <a:latin typeface="Tahoma"/>
                <a:cs typeface="Tahoma"/>
              </a:rPr>
              <a:t>Add</a:t>
            </a:r>
            <a:r>
              <a:rPr sz="1100" spc="15" dirty="0">
                <a:latin typeface="Tahoma"/>
                <a:cs typeface="Tahoma"/>
              </a:rPr>
              <a:t> </a:t>
            </a:r>
            <a:r>
              <a:rPr sz="1100" spc="-70" dirty="0">
                <a:latin typeface="Tahoma"/>
                <a:cs typeface="Tahoma"/>
              </a:rPr>
              <a:t>Cheese:</a:t>
            </a:r>
            <a:r>
              <a:rPr sz="1100" spc="135" dirty="0">
                <a:latin typeface="Tahoma"/>
                <a:cs typeface="Tahoma"/>
              </a:rPr>
              <a:t> </a:t>
            </a:r>
            <a:r>
              <a:rPr sz="1100" dirty="0">
                <a:latin typeface="Tahoma"/>
                <a:cs typeface="Tahoma"/>
              </a:rPr>
              <a:t>Stir</a:t>
            </a:r>
            <a:r>
              <a:rPr sz="1100" spc="15" dirty="0">
                <a:latin typeface="Tahoma"/>
                <a:cs typeface="Tahoma"/>
              </a:rPr>
              <a:t> </a:t>
            </a:r>
            <a:r>
              <a:rPr sz="1100" spc="-25" dirty="0">
                <a:latin typeface="Tahoma"/>
                <a:cs typeface="Tahoma"/>
              </a:rPr>
              <a:t>in</a:t>
            </a:r>
            <a:r>
              <a:rPr sz="1100" spc="20" dirty="0">
                <a:latin typeface="Tahoma"/>
                <a:cs typeface="Tahoma"/>
              </a:rPr>
              <a:t> </a:t>
            </a:r>
            <a:r>
              <a:rPr sz="1100" spc="-50" dirty="0">
                <a:latin typeface="Tahoma"/>
                <a:cs typeface="Tahoma"/>
              </a:rPr>
              <a:t>0.5</a:t>
            </a:r>
            <a:r>
              <a:rPr sz="1100" spc="15" dirty="0">
                <a:latin typeface="Tahoma"/>
                <a:cs typeface="Tahoma"/>
              </a:rPr>
              <a:t> </a:t>
            </a:r>
            <a:r>
              <a:rPr sz="1100" spc="-40" dirty="0">
                <a:latin typeface="Tahoma"/>
                <a:cs typeface="Tahoma"/>
              </a:rPr>
              <a:t>cup</a:t>
            </a:r>
            <a:r>
              <a:rPr sz="1100" spc="20" dirty="0">
                <a:latin typeface="Tahoma"/>
                <a:cs typeface="Tahoma"/>
              </a:rPr>
              <a:t> </a:t>
            </a:r>
            <a:r>
              <a:rPr sz="1100" spc="-35" dirty="0">
                <a:latin typeface="Tahoma"/>
                <a:cs typeface="Tahoma"/>
              </a:rPr>
              <a:t>of</a:t>
            </a:r>
            <a:r>
              <a:rPr sz="1100" spc="10" dirty="0">
                <a:latin typeface="Tahoma"/>
                <a:cs typeface="Tahoma"/>
              </a:rPr>
              <a:t> </a:t>
            </a:r>
            <a:r>
              <a:rPr sz="1100" spc="-45" dirty="0">
                <a:latin typeface="Tahoma"/>
                <a:cs typeface="Tahoma"/>
              </a:rPr>
              <a:t>grated</a:t>
            </a:r>
            <a:r>
              <a:rPr sz="1100" spc="15" dirty="0">
                <a:latin typeface="Tahoma"/>
                <a:cs typeface="Tahoma"/>
              </a:rPr>
              <a:t> </a:t>
            </a:r>
            <a:r>
              <a:rPr sz="1100" spc="-70" dirty="0">
                <a:latin typeface="Tahoma"/>
                <a:cs typeface="Tahoma"/>
              </a:rPr>
              <a:t>cheese. </a:t>
            </a:r>
            <a:r>
              <a:rPr sz="1100" spc="-325" dirty="0">
                <a:latin typeface="Tahoma"/>
                <a:cs typeface="Tahoma"/>
              </a:rPr>
              <a:t> </a:t>
            </a:r>
            <a:r>
              <a:rPr sz="1100" spc="-60" dirty="0">
                <a:latin typeface="Tahoma"/>
                <a:cs typeface="Tahoma"/>
              </a:rPr>
              <a:t>Serve:</a:t>
            </a:r>
            <a:r>
              <a:rPr sz="1100" spc="135" dirty="0">
                <a:latin typeface="Tahoma"/>
                <a:cs typeface="Tahoma"/>
              </a:rPr>
              <a:t> </a:t>
            </a:r>
            <a:r>
              <a:rPr sz="1100" spc="-55" dirty="0">
                <a:latin typeface="Tahoma"/>
                <a:cs typeface="Tahoma"/>
              </a:rPr>
              <a:t>Serve</a:t>
            </a:r>
            <a:r>
              <a:rPr sz="1100" spc="15" dirty="0">
                <a:latin typeface="Tahoma"/>
                <a:cs typeface="Tahoma"/>
              </a:rPr>
              <a:t> </a:t>
            </a:r>
            <a:r>
              <a:rPr sz="1100" spc="-40" dirty="0">
                <a:latin typeface="Tahoma"/>
                <a:cs typeface="Tahoma"/>
              </a:rPr>
              <a:t>the</a:t>
            </a:r>
            <a:r>
              <a:rPr sz="1100" spc="15" dirty="0">
                <a:latin typeface="Tahoma"/>
                <a:cs typeface="Tahoma"/>
              </a:rPr>
              <a:t> </a:t>
            </a:r>
            <a:r>
              <a:rPr sz="1100" spc="-15" dirty="0">
                <a:latin typeface="Tahoma"/>
                <a:cs typeface="Tahoma"/>
              </a:rPr>
              <a:t>Maggi</a:t>
            </a:r>
            <a:r>
              <a:rPr sz="1100" spc="10" dirty="0">
                <a:latin typeface="Tahoma"/>
                <a:cs typeface="Tahoma"/>
              </a:rPr>
              <a:t> </a:t>
            </a:r>
            <a:r>
              <a:rPr sz="1100" spc="-45" dirty="0">
                <a:latin typeface="Tahoma"/>
                <a:cs typeface="Tahoma"/>
              </a:rPr>
              <a:t>noodles</a:t>
            </a:r>
            <a:r>
              <a:rPr sz="1100" spc="20" dirty="0">
                <a:latin typeface="Tahoma"/>
                <a:cs typeface="Tahoma"/>
              </a:rPr>
              <a:t> </a:t>
            </a:r>
            <a:r>
              <a:rPr sz="1100" spc="-30" dirty="0">
                <a:latin typeface="Tahoma"/>
                <a:cs typeface="Tahoma"/>
              </a:rPr>
              <a:t>hot.</a:t>
            </a:r>
            <a:endParaRPr sz="1100">
              <a:latin typeface="Tahoma"/>
              <a:cs typeface="Tahoma"/>
            </a:endParaRPr>
          </a:p>
        </p:txBody>
      </p:sp>
      <p:pic>
        <p:nvPicPr>
          <p:cNvPr id="5" name="object 5"/>
          <p:cNvPicPr/>
          <p:nvPr/>
        </p:nvPicPr>
        <p:blipFill>
          <a:blip r:embed="rId2" cstate="print"/>
          <a:stretch>
            <a:fillRect/>
          </a:stretch>
        </p:blipFill>
        <p:spPr>
          <a:xfrm>
            <a:off x="281089" y="981684"/>
            <a:ext cx="65265" cy="65265"/>
          </a:xfrm>
          <a:prstGeom prst="rect">
            <a:avLst/>
          </a:prstGeom>
        </p:spPr>
      </p:pic>
      <p:pic>
        <p:nvPicPr>
          <p:cNvPr id="6" name="object 6"/>
          <p:cNvPicPr/>
          <p:nvPr/>
        </p:nvPicPr>
        <p:blipFill>
          <a:blip r:embed="rId3" cstate="print"/>
          <a:stretch>
            <a:fillRect/>
          </a:stretch>
        </p:blipFill>
        <p:spPr>
          <a:xfrm>
            <a:off x="281089" y="1363789"/>
            <a:ext cx="65265" cy="65265"/>
          </a:xfrm>
          <a:prstGeom prst="rect">
            <a:avLst/>
          </a:prstGeom>
        </p:spPr>
      </p:pic>
      <p:pic>
        <p:nvPicPr>
          <p:cNvPr id="7" name="object 7"/>
          <p:cNvPicPr/>
          <p:nvPr/>
        </p:nvPicPr>
        <p:blipFill>
          <a:blip r:embed="rId2" cstate="print"/>
          <a:stretch>
            <a:fillRect/>
          </a:stretch>
        </p:blipFill>
        <p:spPr>
          <a:xfrm>
            <a:off x="281089" y="1745894"/>
            <a:ext cx="65265" cy="65265"/>
          </a:xfrm>
          <a:prstGeom prst="rect">
            <a:avLst/>
          </a:prstGeom>
        </p:spPr>
      </p:pic>
      <p:pic>
        <p:nvPicPr>
          <p:cNvPr id="8" name="object 8"/>
          <p:cNvPicPr/>
          <p:nvPr/>
        </p:nvPicPr>
        <p:blipFill>
          <a:blip r:embed="rId2" cstate="print"/>
          <a:stretch>
            <a:fillRect/>
          </a:stretch>
        </p:blipFill>
        <p:spPr>
          <a:xfrm>
            <a:off x="281089" y="1955927"/>
            <a:ext cx="65265" cy="65265"/>
          </a:xfrm>
          <a:prstGeom prst="rect">
            <a:avLst/>
          </a:prstGeom>
        </p:spPr>
      </p:pic>
      <p:pic>
        <p:nvPicPr>
          <p:cNvPr id="9" name="object 9"/>
          <p:cNvPicPr/>
          <p:nvPr/>
        </p:nvPicPr>
        <p:blipFill>
          <a:blip r:embed="rId4" cstate="print"/>
          <a:stretch>
            <a:fillRect/>
          </a:stretch>
        </p:blipFill>
        <p:spPr>
          <a:xfrm>
            <a:off x="281089" y="2165959"/>
            <a:ext cx="65265" cy="65265"/>
          </a:xfrm>
          <a:prstGeom prst="rect">
            <a:avLst/>
          </a:prstGeom>
        </p:spPr>
      </p:pic>
      <p:pic>
        <p:nvPicPr>
          <p:cNvPr id="10" name="object 10"/>
          <p:cNvPicPr/>
          <p:nvPr/>
        </p:nvPicPr>
        <p:blipFill>
          <a:blip r:embed="rId2" cstate="print"/>
          <a:stretch>
            <a:fillRect/>
          </a:stretch>
        </p:blipFill>
        <p:spPr>
          <a:xfrm>
            <a:off x="281089" y="2375992"/>
            <a:ext cx="65265" cy="65265"/>
          </a:xfrm>
          <a:prstGeom prst="rect">
            <a:avLst/>
          </a:prstGeom>
        </p:spPr>
      </p:pic>
      <p:pic>
        <p:nvPicPr>
          <p:cNvPr id="11" name="object 11"/>
          <p:cNvPicPr/>
          <p:nvPr/>
        </p:nvPicPr>
        <p:blipFill>
          <a:blip r:embed="rId4" cstate="print"/>
          <a:stretch>
            <a:fillRect/>
          </a:stretch>
        </p:blipFill>
        <p:spPr>
          <a:xfrm>
            <a:off x="281089" y="2586024"/>
            <a:ext cx="65265" cy="65265"/>
          </a:xfrm>
          <a:prstGeom prst="rect">
            <a:avLst/>
          </a:prstGeom>
        </p:spPr>
      </p:pic>
      <p:pic>
        <p:nvPicPr>
          <p:cNvPr id="12" name="object 12"/>
          <p:cNvPicPr/>
          <p:nvPr/>
        </p:nvPicPr>
        <p:blipFill>
          <a:blip r:embed="rId2" cstate="print"/>
          <a:stretch>
            <a:fillRect/>
          </a:stretch>
        </p:blipFill>
        <p:spPr>
          <a:xfrm>
            <a:off x="281089" y="2796057"/>
            <a:ext cx="65265" cy="65265"/>
          </a:xfrm>
          <a:prstGeom prst="rect">
            <a:avLst/>
          </a:prstGeom>
        </p:spPr>
      </p:pic>
      <p:sp>
        <p:nvSpPr>
          <p:cNvPr id="17" name="object 17"/>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8" name="object 18"/>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44</a:t>
            </a:fld>
            <a:r>
              <a:rPr spc="-75" dirty="0"/>
              <a:t> </a:t>
            </a:r>
            <a:r>
              <a:rPr dirty="0"/>
              <a:t>/</a:t>
            </a:r>
            <a:r>
              <a:rPr spc="-75" dirty="0"/>
              <a:t> </a:t>
            </a:r>
            <a:r>
              <a:rPr dirty="0"/>
              <a:t>63</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4419550" cy="232756"/>
          </a:xfrm>
          <a:prstGeom prst="rect">
            <a:avLst/>
          </a:prstGeom>
        </p:spPr>
        <p:txBody>
          <a:bodyPr vert="horz" wrap="square" lIns="0" tIns="17145" rIns="0" bIns="0" rtlCol="0">
            <a:spAutoFit/>
          </a:bodyPr>
          <a:lstStyle/>
          <a:p>
            <a:pPr marL="12700">
              <a:lnSpc>
                <a:spcPct val="100000"/>
              </a:lnSpc>
              <a:spcBef>
                <a:spcPts val="135"/>
              </a:spcBef>
            </a:pPr>
            <a:r>
              <a:rPr spc="-45" dirty="0"/>
              <a:t>Example</a:t>
            </a:r>
            <a:r>
              <a:rPr spc="20" dirty="0"/>
              <a:t> </a:t>
            </a:r>
            <a:r>
              <a:rPr spc="-85" dirty="0"/>
              <a:t>2:</a:t>
            </a:r>
            <a:r>
              <a:rPr spc="175" dirty="0"/>
              <a:t> </a:t>
            </a:r>
            <a:r>
              <a:rPr spc="-25" dirty="0"/>
              <a:t>Adding</a:t>
            </a:r>
            <a:r>
              <a:rPr spc="20" dirty="0"/>
              <a:t> </a:t>
            </a:r>
            <a:r>
              <a:rPr spc="-15" dirty="0"/>
              <a:t>Two</a:t>
            </a:r>
            <a:r>
              <a:rPr spc="25" dirty="0"/>
              <a:t> </a:t>
            </a:r>
            <a:r>
              <a:rPr spc="-50" dirty="0"/>
              <a:t>Numbers</a:t>
            </a:r>
            <a:r>
              <a:rPr lang="en-US" spc="-50" dirty="0"/>
              <a:t>  </a:t>
            </a:r>
            <a:r>
              <a:rPr lang="en-US" spc="-50" dirty="0">
                <a:sym typeface="Wingdings" panose="05000000000000000000" pitchFamily="2" charset="2"/>
              </a:rPr>
              <a:t> Sequential </a:t>
            </a:r>
            <a:r>
              <a:rPr lang="en-US" spc="-50" dirty="0" err="1">
                <a:sym typeface="Wingdings" panose="05000000000000000000" pitchFamily="2" charset="2"/>
              </a:rPr>
              <a:t>Agorithm</a:t>
            </a:r>
            <a:endParaRPr spc="-50" dirty="0"/>
          </a:p>
        </p:txBody>
      </p:sp>
      <p:pic>
        <p:nvPicPr>
          <p:cNvPr id="3" name="object 3"/>
          <p:cNvPicPr/>
          <p:nvPr/>
        </p:nvPicPr>
        <p:blipFill>
          <a:blip r:embed="rId2" cstate="print"/>
          <a:stretch>
            <a:fillRect/>
          </a:stretch>
        </p:blipFill>
        <p:spPr>
          <a:xfrm>
            <a:off x="281089" y="1161351"/>
            <a:ext cx="65265" cy="65265"/>
          </a:xfrm>
          <a:prstGeom prst="rect">
            <a:avLst/>
          </a:prstGeom>
        </p:spPr>
      </p:pic>
      <p:sp>
        <p:nvSpPr>
          <p:cNvPr id="4" name="object 4"/>
          <p:cNvSpPr txBox="1"/>
          <p:nvPr/>
        </p:nvSpPr>
        <p:spPr>
          <a:xfrm>
            <a:off x="402932" y="1034120"/>
            <a:ext cx="1985645" cy="1285875"/>
          </a:xfrm>
          <a:prstGeom prst="rect">
            <a:avLst/>
          </a:prstGeom>
        </p:spPr>
        <p:txBody>
          <a:bodyPr vert="horz" wrap="square" lIns="0" tIns="12700" rIns="0" bIns="0" rtlCol="0">
            <a:spAutoFit/>
          </a:bodyPr>
          <a:lstStyle/>
          <a:p>
            <a:pPr marL="12700" marR="5080">
              <a:lnSpc>
                <a:spcPct val="125299"/>
              </a:lnSpc>
              <a:spcBef>
                <a:spcPts val="100"/>
              </a:spcBef>
            </a:pPr>
            <a:r>
              <a:rPr sz="1100" spc="-30" dirty="0">
                <a:latin typeface="Tahoma"/>
                <a:cs typeface="Tahoma"/>
              </a:rPr>
              <a:t>Start:</a:t>
            </a:r>
            <a:r>
              <a:rPr sz="1100" spc="135" dirty="0">
                <a:latin typeface="Tahoma"/>
                <a:cs typeface="Tahoma"/>
              </a:rPr>
              <a:t> </a:t>
            </a:r>
            <a:r>
              <a:rPr sz="1100" spc="-25" dirty="0">
                <a:latin typeface="Tahoma"/>
                <a:cs typeface="Tahoma"/>
              </a:rPr>
              <a:t>Begin</a:t>
            </a:r>
            <a:r>
              <a:rPr sz="1100" spc="20" dirty="0">
                <a:latin typeface="Tahoma"/>
                <a:cs typeface="Tahoma"/>
              </a:rPr>
              <a:t> </a:t>
            </a:r>
            <a:r>
              <a:rPr sz="1100" spc="-40" dirty="0">
                <a:latin typeface="Tahoma"/>
                <a:cs typeface="Tahoma"/>
              </a:rPr>
              <a:t>the</a:t>
            </a:r>
            <a:r>
              <a:rPr sz="1100" spc="15" dirty="0">
                <a:latin typeface="Tahoma"/>
                <a:cs typeface="Tahoma"/>
              </a:rPr>
              <a:t> </a:t>
            </a:r>
            <a:r>
              <a:rPr sz="1100" spc="-30" dirty="0">
                <a:latin typeface="Tahoma"/>
                <a:cs typeface="Tahoma"/>
              </a:rPr>
              <a:t>addition</a:t>
            </a:r>
            <a:r>
              <a:rPr sz="1100" spc="15" dirty="0">
                <a:latin typeface="Tahoma"/>
                <a:cs typeface="Tahoma"/>
              </a:rPr>
              <a:t> </a:t>
            </a:r>
            <a:r>
              <a:rPr sz="1100" spc="-55" dirty="0">
                <a:latin typeface="Tahoma"/>
                <a:cs typeface="Tahoma"/>
              </a:rPr>
              <a:t>process. </a:t>
            </a:r>
            <a:r>
              <a:rPr sz="1100" spc="-325" dirty="0">
                <a:latin typeface="Tahoma"/>
                <a:cs typeface="Tahoma"/>
              </a:rPr>
              <a:t> </a:t>
            </a:r>
            <a:r>
              <a:rPr sz="1100" spc="-45" dirty="0">
                <a:latin typeface="Tahoma"/>
                <a:cs typeface="Tahoma"/>
              </a:rPr>
              <a:t>Read</a:t>
            </a:r>
            <a:r>
              <a:rPr sz="1100" spc="15" dirty="0">
                <a:latin typeface="Tahoma"/>
                <a:cs typeface="Tahoma"/>
              </a:rPr>
              <a:t> </a:t>
            </a:r>
            <a:r>
              <a:rPr sz="1100" spc="-40" dirty="0">
                <a:latin typeface="Tahoma"/>
                <a:cs typeface="Tahoma"/>
              </a:rPr>
              <a:t>the</a:t>
            </a:r>
            <a:r>
              <a:rPr sz="1100" spc="15" dirty="0">
                <a:latin typeface="Tahoma"/>
                <a:cs typeface="Tahoma"/>
              </a:rPr>
              <a:t> </a:t>
            </a:r>
            <a:r>
              <a:rPr sz="1100" spc="-5" dirty="0">
                <a:latin typeface="Tahoma"/>
                <a:cs typeface="Tahoma"/>
              </a:rPr>
              <a:t>First</a:t>
            </a:r>
            <a:r>
              <a:rPr sz="1100" spc="15" dirty="0">
                <a:latin typeface="Tahoma"/>
                <a:cs typeface="Tahoma"/>
              </a:rPr>
              <a:t> </a:t>
            </a:r>
            <a:r>
              <a:rPr sz="1100" spc="-45" dirty="0">
                <a:latin typeface="Tahoma"/>
                <a:cs typeface="Tahoma"/>
              </a:rPr>
              <a:t>Number:</a:t>
            </a:r>
            <a:r>
              <a:rPr sz="1100" spc="135" dirty="0">
                <a:latin typeface="Tahoma"/>
                <a:cs typeface="Tahoma"/>
              </a:rPr>
              <a:t> </a:t>
            </a:r>
            <a:r>
              <a:rPr sz="1100" spc="-45" dirty="0">
                <a:latin typeface="Tahoma"/>
                <a:cs typeface="Tahoma"/>
              </a:rPr>
              <a:t>5.</a:t>
            </a:r>
            <a:endParaRPr sz="1100">
              <a:latin typeface="Tahoma"/>
              <a:cs typeface="Tahoma"/>
            </a:endParaRPr>
          </a:p>
          <a:p>
            <a:pPr marL="12700" marR="190500">
              <a:lnSpc>
                <a:spcPct val="125299"/>
              </a:lnSpc>
            </a:pPr>
            <a:r>
              <a:rPr sz="1100" spc="-45" dirty="0">
                <a:latin typeface="Tahoma"/>
                <a:cs typeface="Tahoma"/>
              </a:rPr>
              <a:t>Read</a:t>
            </a:r>
            <a:r>
              <a:rPr sz="1100" spc="10" dirty="0">
                <a:latin typeface="Tahoma"/>
                <a:cs typeface="Tahoma"/>
              </a:rPr>
              <a:t> </a:t>
            </a:r>
            <a:r>
              <a:rPr sz="1100" spc="-40" dirty="0">
                <a:latin typeface="Tahoma"/>
                <a:cs typeface="Tahoma"/>
              </a:rPr>
              <a:t>the</a:t>
            </a:r>
            <a:r>
              <a:rPr sz="1100" spc="15" dirty="0">
                <a:latin typeface="Tahoma"/>
                <a:cs typeface="Tahoma"/>
              </a:rPr>
              <a:t> </a:t>
            </a:r>
            <a:r>
              <a:rPr sz="1100" spc="-50" dirty="0">
                <a:latin typeface="Tahoma"/>
                <a:cs typeface="Tahoma"/>
              </a:rPr>
              <a:t>Second</a:t>
            </a:r>
            <a:r>
              <a:rPr sz="1100" spc="15" dirty="0">
                <a:latin typeface="Tahoma"/>
                <a:cs typeface="Tahoma"/>
              </a:rPr>
              <a:t> </a:t>
            </a:r>
            <a:r>
              <a:rPr sz="1100" spc="-45" dirty="0">
                <a:latin typeface="Tahoma"/>
                <a:cs typeface="Tahoma"/>
              </a:rPr>
              <a:t>Number:</a:t>
            </a:r>
            <a:r>
              <a:rPr sz="1100" spc="130" dirty="0">
                <a:latin typeface="Tahoma"/>
                <a:cs typeface="Tahoma"/>
              </a:rPr>
              <a:t> </a:t>
            </a:r>
            <a:r>
              <a:rPr sz="1100" spc="-45" dirty="0">
                <a:latin typeface="Tahoma"/>
                <a:cs typeface="Tahoma"/>
              </a:rPr>
              <a:t>3. </a:t>
            </a:r>
            <a:r>
              <a:rPr sz="1100" spc="-40" dirty="0">
                <a:latin typeface="Tahoma"/>
                <a:cs typeface="Tahoma"/>
              </a:rPr>
              <a:t> </a:t>
            </a:r>
            <a:r>
              <a:rPr sz="1100" spc="-10" dirty="0">
                <a:latin typeface="Tahoma"/>
                <a:cs typeface="Tahoma"/>
              </a:rPr>
              <a:t>Add</a:t>
            </a:r>
            <a:r>
              <a:rPr sz="1100" spc="10" dirty="0">
                <a:latin typeface="Tahoma"/>
                <a:cs typeface="Tahoma"/>
              </a:rPr>
              <a:t> </a:t>
            </a:r>
            <a:r>
              <a:rPr sz="1100" spc="-40" dirty="0">
                <a:latin typeface="Tahoma"/>
                <a:cs typeface="Tahoma"/>
              </a:rPr>
              <a:t>the</a:t>
            </a:r>
            <a:r>
              <a:rPr sz="1100" spc="15" dirty="0">
                <a:latin typeface="Tahoma"/>
                <a:cs typeface="Tahoma"/>
              </a:rPr>
              <a:t> </a:t>
            </a:r>
            <a:r>
              <a:rPr sz="1100" spc="-50" dirty="0">
                <a:latin typeface="Tahoma"/>
                <a:cs typeface="Tahoma"/>
              </a:rPr>
              <a:t>Numbers:</a:t>
            </a:r>
            <a:r>
              <a:rPr sz="1100" spc="130" dirty="0">
                <a:latin typeface="Tahoma"/>
                <a:cs typeface="Tahoma"/>
              </a:rPr>
              <a:t> </a:t>
            </a:r>
            <a:r>
              <a:rPr sz="1100" spc="-55" dirty="0">
                <a:latin typeface="Tahoma"/>
                <a:cs typeface="Tahoma"/>
              </a:rPr>
              <a:t>5</a:t>
            </a:r>
            <a:r>
              <a:rPr sz="1100" spc="5" dirty="0">
                <a:latin typeface="Tahoma"/>
                <a:cs typeface="Tahoma"/>
              </a:rPr>
              <a:t> </a:t>
            </a:r>
            <a:r>
              <a:rPr sz="1100" spc="45" dirty="0">
                <a:latin typeface="Tahoma"/>
                <a:cs typeface="Tahoma"/>
              </a:rPr>
              <a:t>+</a:t>
            </a:r>
            <a:r>
              <a:rPr sz="1100" spc="15" dirty="0">
                <a:latin typeface="Tahoma"/>
                <a:cs typeface="Tahoma"/>
              </a:rPr>
              <a:t> </a:t>
            </a:r>
            <a:r>
              <a:rPr sz="1100" spc="-55" dirty="0">
                <a:latin typeface="Tahoma"/>
                <a:cs typeface="Tahoma"/>
              </a:rPr>
              <a:t>3</a:t>
            </a:r>
            <a:r>
              <a:rPr sz="1100" spc="10" dirty="0">
                <a:latin typeface="Tahoma"/>
                <a:cs typeface="Tahoma"/>
              </a:rPr>
              <a:t> </a:t>
            </a:r>
            <a:r>
              <a:rPr sz="1100" spc="45" dirty="0">
                <a:latin typeface="Tahoma"/>
                <a:cs typeface="Tahoma"/>
              </a:rPr>
              <a:t>=</a:t>
            </a:r>
            <a:r>
              <a:rPr sz="1100" spc="10" dirty="0">
                <a:latin typeface="Tahoma"/>
                <a:cs typeface="Tahoma"/>
              </a:rPr>
              <a:t> </a:t>
            </a:r>
            <a:r>
              <a:rPr sz="1100" spc="-45" dirty="0">
                <a:latin typeface="Tahoma"/>
                <a:cs typeface="Tahoma"/>
              </a:rPr>
              <a:t>8. </a:t>
            </a:r>
            <a:r>
              <a:rPr sz="1100" spc="-330" dirty="0">
                <a:latin typeface="Tahoma"/>
                <a:cs typeface="Tahoma"/>
              </a:rPr>
              <a:t> </a:t>
            </a:r>
            <a:r>
              <a:rPr sz="1100" spc="-20" dirty="0">
                <a:latin typeface="Tahoma"/>
                <a:cs typeface="Tahoma"/>
              </a:rPr>
              <a:t>Write</a:t>
            </a:r>
            <a:r>
              <a:rPr sz="1100" spc="15" dirty="0">
                <a:latin typeface="Tahoma"/>
                <a:cs typeface="Tahoma"/>
              </a:rPr>
              <a:t> </a:t>
            </a:r>
            <a:r>
              <a:rPr sz="1100" spc="-40" dirty="0">
                <a:latin typeface="Tahoma"/>
                <a:cs typeface="Tahoma"/>
              </a:rPr>
              <a:t>the</a:t>
            </a:r>
            <a:r>
              <a:rPr sz="1100" spc="10" dirty="0">
                <a:latin typeface="Tahoma"/>
                <a:cs typeface="Tahoma"/>
              </a:rPr>
              <a:t> </a:t>
            </a:r>
            <a:r>
              <a:rPr sz="1100" spc="-55" dirty="0">
                <a:latin typeface="Tahoma"/>
                <a:cs typeface="Tahoma"/>
              </a:rPr>
              <a:t>Sum:</a:t>
            </a:r>
            <a:r>
              <a:rPr sz="1100" spc="135" dirty="0">
                <a:latin typeface="Tahoma"/>
                <a:cs typeface="Tahoma"/>
              </a:rPr>
              <a:t> </a:t>
            </a:r>
            <a:r>
              <a:rPr sz="1100" spc="-45" dirty="0">
                <a:latin typeface="Tahoma"/>
                <a:cs typeface="Tahoma"/>
              </a:rPr>
              <a:t>8.</a:t>
            </a:r>
            <a:endParaRPr sz="1100">
              <a:latin typeface="Tahoma"/>
              <a:cs typeface="Tahoma"/>
            </a:endParaRPr>
          </a:p>
          <a:p>
            <a:pPr marL="12700">
              <a:lnSpc>
                <a:spcPct val="100000"/>
              </a:lnSpc>
              <a:spcBef>
                <a:spcPts val="335"/>
              </a:spcBef>
            </a:pPr>
            <a:r>
              <a:rPr sz="1100" spc="-35" dirty="0">
                <a:latin typeface="Tahoma"/>
                <a:cs typeface="Tahoma"/>
              </a:rPr>
              <a:t>Stop:</a:t>
            </a:r>
            <a:r>
              <a:rPr sz="1100" spc="135" dirty="0">
                <a:latin typeface="Tahoma"/>
                <a:cs typeface="Tahoma"/>
              </a:rPr>
              <a:t> </a:t>
            </a:r>
            <a:r>
              <a:rPr sz="1100" spc="-25" dirty="0">
                <a:latin typeface="Tahoma"/>
                <a:cs typeface="Tahoma"/>
              </a:rPr>
              <a:t>End</a:t>
            </a:r>
            <a:r>
              <a:rPr sz="1100" spc="15" dirty="0">
                <a:latin typeface="Tahoma"/>
                <a:cs typeface="Tahoma"/>
              </a:rPr>
              <a:t> </a:t>
            </a:r>
            <a:r>
              <a:rPr sz="1100" spc="-40" dirty="0">
                <a:latin typeface="Tahoma"/>
                <a:cs typeface="Tahoma"/>
              </a:rPr>
              <a:t>the</a:t>
            </a:r>
            <a:r>
              <a:rPr sz="1100" spc="15" dirty="0">
                <a:latin typeface="Tahoma"/>
                <a:cs typeface="Tahoma"/>
              </a:rPr>
              <a:t> </a:t>
            </a:r>
            <a:r>
              <a:rPr sz="1100" spc="-30" dirty="0">
                <a:latin typeface="Tahoma"/>
                <a:cs typeface="Tahoma"/>
              </a:rPr>
              <a:t>addition</a:t>
            </a:r>
            <a:r>
              <a:rPr sz="1100" spc="15" dirty="0">
                <a:latin typeface="Tahoma"/>
                <a:cs typeface="Tahoma"/>
              </a:rPr>
              <a:t> </a:t>
            </a:r>
            <a:r>
              <a:rPr sz="1100" spc="-55" dirty="0">
                <a:latin typeface="Tahoma"/>
                <a:cs typeface="Tahoma"/>
              </a:rPr>
              <a:t>process.</a:t>
            </a:r>
            <a:endParaRPr sz="1100">
              <a:latin typeface="Tahoma"/>
              <a:cs typeface="Tahoma"/>
            </a:endParaRPr>
          </a:p>
        </p:txBody>
      </p:sp>
      <p:pic>
        <p:nvPicPr>
          <p:cNvPr id="5" name="object 5"/>
          <p:cNvPicPr/>
          <p:nvPr/>
        </p:nvPicPr>
        <p:blipFill>
          <a:blip r:embed="rId2" cstate="print"/>
          <a:stretch>
            <a:fillRect/>
          </a:stretch>
        </p:blipFill>
        <p:spPr>
          <a:xfrm>
            <a:off x="281089" y="1371384"/>
            <a:ext cx="65265" cy="65265"/>
          </a:xfrm>
          <a:prstGeom prst="rect">
            <a:avLst/>
          </a:prstGeom>
        </p:spPr>
      </p:pic>
      <p:pic>
        <p:nvPicPr>
          <p:cNvPr id="6" name="object 6"/>
          <p:cNvPicPr/>
          <p:nvPr/>
        </p:nvPicPr>
        <p:blipFill>
          <a:blip r:embed="rId3" cstate="print"/>
          <a:stretch>
            <a:fillRect/>
          </a:stretch>
        </p:blipFill>
        <p:spPr>
          <a:xfrm>
            <a:off x="281089" y="1581416"/>
            <a:ext cx="65265" cy="65265"/>
          </a:xfrm>
          <a:prstGeom prst="rect">
            <a:avLst/>
          </a:prstGeom>
        </p:spPr>
      </p:pic>
      <p:pic>
        <p:nvPicPr>
          <p:cNvPr id="7" name="object 7"/>
          <p:cNvPicPr/>
          <p:nvPr/>
        </p:nvPicPr>
        <p:blipFill>
          <a:blip r:embed="rId2" cstate="print"/>
          <a:stretch>
            <a:fillRect/>
          </a:stretch>
        </p:blipFill>
        <p:spPr>
          <a:xfrm>
            <a:off x="281089" y="1791449"/>
            <a:ext cx="65265" cy="65265"/>
          </a:xfrm>
          <a:prstGeom prst="rect">
            <a:avLst/>
          </a:prstGeom>
        </p:spPr>
      </p:pic>
      <p:pic>
        <p:nvPicPr>
          <p:cNvPr id="8" name="object 8"/>
          <p:cNvPicPr/>
          <p:nvPr/>
        </p:nvPicPr>
        <p:blipFill>
          <a:blip r:embed="rId4" cstate="print"/>
          <a:stretch>
            <a:fillRect/>
          </a:stretch>
        </p:blipFill>
        <p:spPr>
          <a:xfrm>
            <a:off x="281089" y="2001481"/>
            <a:ext cx="65265" cy="65265"/>
          </a:xfrm>
          <a:prstGeom prst="rect">
            <a:avLst/>
          </a:prstGeom>
        </p:spPr>
      </p:pic>
      <p:pic>
        <p:nvPicPr>
          <p:cNvPr id="9" name="object 9"/>
          <p:cNvPicPr/>
          <p:nvPr/>
        </p:nvPicPr>
        <p:blipFill>
          <a:blip r:embed="rId5" cstate="print"/>
          <a:stretch>
            <a:fillRect/>
          </a:stretch>
        </p:blipFill>
        <p:spPr>
          <a:xfrm>
            <a:off x="281089" y="2211514"/>
            <a:ext cx="65265" cy="65265"/>
          </a:xfrm>
          <a:prstGeom prst="rect">
            <a:avLst/>
          </a:prstGeom>
        </p:spPr>
      </p:pic>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5" name="object 15"/>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45</a:t>
            </a:fld>
            <a:r>
              <a:rPr spc="-75" dirty="0"/>
              <a:t> </a:t>
            </a:r>
            <a:r>
              <a:rPr dirty="0"/>
              <a:t>/</a:t>
            </a:r>
            <a:r>
              <a:rPr spc="-75" dirty="0"/>
              <a:t> </a:t>
            </a:r>
            <a:r>
              <a:rPr dirty="0"/>
              <a:t>63</a:t>
            </a:r>
          </a:p>
        </p:txBody>
      </p:sp>
    </p:spTree>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430780" cy="244475"/>
          </a:xfrm>
          <a:prstGeom prst="rect">
            <a:avLst/>
          </a:prstGeom>
        </p:spPr>
        <p:txBody>
          <a:bodyPr vert="horz" wrap="square" lIns="0" tIns="17145" rIns="0" bIns="0" rtlCol="0">
            <a:spAutoFit/>
          </a:bodyPr>
          <a:lstStyle/>
          <a:p>
            <a:pPr marL="12700">
              <a:lnSpc>
                <a:spcPct val="100000"/>
              </a:lnSpc>
              <a:spcBef>
                <a:spcPts val="135"/>
              </a:spcBef>
            </a:pPr>
            <a:r>
              <a:rPr spc="-45" dirty="0"/>
              <a:t>Example</a:t>
            </a:r>
            <a:r>
              <a:rPr spc="20" dirty="0"/>
              <a:t> </a:t>
            </a:r>
            <a:r>
              <a:rPr spc="-85" dirty="0"/>
              <a:t>3:</a:t>
            </a:r>
            <a:r>
              <a:rPr spc="180" dirty="0"/>
              <a:t> </a:t>
            </a:r>
            <a:r>
              <a:rPr spc="-65" dirty="0"/>
              <a:t>Swap</a:t>
            </a:r>
            <a:r>
              <a:rPr spc="25" dirty="0"/>
              <a:t> </a:t>
            </a:r>
            <a:r>
              <a:rPr spc="-15" dirty="0"/>
              <a:t>Two</a:t>
            </a:r>
            <a:r>
              <a:rPr spc="20" dirty="0"/>
              <a:t> </a:t>
            </a:r>
            <a:r>
              <a:rPr spc="-50" dirty="0"/>
              <a:t>Numbers</a:t>
            </a:r>
          </a:p>
        </p:txBody>
      </p:sp>
      <p:pic>
        <p:nvPicPr>
          <p:cNvPr id="3" name="object 3"/>
          <p:cNvPicPr/>
          <p:nvPr/>
        </p:nvPicPr>
        <p:blipFill>
          <a:blip r:embed="rId2" cstate="print"/>
          <a:stretch>
            <a:fillRect/>
          </a:stretch>
        </p:blipFill>
        <p:spPr>
          <a:xfrm>
            <a:off x="281089" y="993317"/>
            <a:ext cx="65265" cy="65265"/>
          </a:xfrm>
          <a:prstGeom prst="rect">
            <a:avLst/>
          </a:prstGeom>
        </p:spPr>
      </p:pic>
      <p:sp>
        <p:nvSpPr>
          <p:cNvPr id="4" name="object 4"/>
          <p:cNvSpPr txBox="1"/>
          <p:nvPr/>
        </p:nvSpPr>
        <p:spPr>
          <a:xfrm>
            <a:off x="402932" y="866086"/>
            <a:ext cx="3484879" cy="1706245"/>
          </a:xfrm>
          <a:prstGeom prst="rect">
            <a:avLst/>
          </a:prstGeom>
        </p:spPr>
        <p:txBody>
          <a:bodyPr vert="horz" wrap="square" lIns="0" tIns="55244" rIns="0" bIns="0" rtlCol="0">
            <a:spAutoFit/>
          </a:bodyPr>
          <a:lstStyle/>
          <a:p>
            <a:pPr marL="12700">
              <a:lnSpc>
                <a:spcPct val="100000"/>
              </a:lnSpc>
              <a:spcBef>
                <a:spcPts val="434"/>
              </a:spcBef>
            </a:pPr>
            <a:r>
              <a:rPr sz="1100" spc="-35" dirty="0">
                <a:latin typeface="Tahoma"/>
                <a:cs typeface="Tahoma"/>
              </a:rPr>
              <a:t>Step</a:t>
            </a:r>
            <a:r>
              <a:rPr sz="1100" dirty="0">
                <a:latin typeface="Tahoma"/>
                <a:cs typeface="Tahoma"/>
              </a:rPr>
              <a:t> </a:t>
            </a:r>
            <a:r>
              <a:rPr sz="1100" spc="-75" dirty="0">
                <a:latin typeface="Tahoma"/>
                <a:cs typeface="Tahoma"/>
              </a:rPr>
              <a:t>1:</a:t>
            </a:r>
            <a:r>
              <a:rPr sz="1100" spc="114" dirty="0">
                <a:latin typeface="Tahoma"/>
                <a:cs typeface="Tahoma"/>
              </a:rPr>
              <a:t> </a:t>
            </a:r>
            <a:r>
              <a:rPr sz="1100" spc="-15" dirty="0">
                <a:latin typeface="Tahoma"/>
                <a:cs typeface="Tahoma"/>
              </a:rPr>
              <a:t>Start</a:t>
            </a:r>
            <a:endParaRPr sz="1100">
              <a:latin typeface="Tahoma"/>
              <a:cs typeface="Tahoma"/>
            </a:endParaRPr>
          </a:p>
          <a:p>
            <a:pPr marL="12700" marR="1293495">
              <a:lnSpc>
                <a:spcPct val="125299"/>
              </a:lnSpc>
            </a:pPr>
            <a:r>
              <a:rPr sz="1100" spc="-35" dirty="0">
                <a:latin typeface="Tahoma"/>
                <a:cs typeface="Tahoma"/>
              </a:rPr>
              <a:t>Step</a:t>
            </a:r>
            <a:r>
              <a:rPr sz="1100" spc="15" dirty="0">
                <a:latin typeface="Tahoma"/>
                <a:cs typeface="Tahoma"/>
              </a:rPr>
              <a:t> </a:t>
            </a:r>
            <a:r>
              <a:rPr sz="1100" spc="-75" dirty="0">
                <a:latin typeface="Tahoma"/>
                <a:cs typeface="Tahoma"/>
              </a:rPr>
              <a:t>2:</a:t>
            </a:r>
            <a:r>
              <a:rPr sz="1100" spc="135" dirty="0">
                <a:latin typeface="Tahoma"/>
                <a:cs typeface="Tahoma"/>
              </a:rPr>
              <a:t> </a:t>
            </a:r>
            <a:r>
              <a:rPr sz="1100" spc="-50" dirty="0">
                <a:latin typeface="Tahoma"/>
                <a:cs typeface="Tahoma"/>
              </a:rPr>
              <a:t>Take</a:t>
            </a:r>
            <a:r>
              <a:rPr sz="1100" spc="20" dirty="0">
                <a:latin typeface="Tahoma"/>
                <a:cs typeface="Tahoma"/>
              </a:rPr>
              <a:t> </a:t>
            </a:r>
            <a:r>
              <a:rPr sz="1100" spc="-60" dirty="0">
                <a:latin typeface="Tahoma"/>
                <a:cs typeface="Tahoma"/>
              </a:rPr>
              <a:t>two</a:t>
            </a:r>
            <a:r>
              <a:rPr sz="1100" spc="15" dirty="0">
                <a:latin typeface="Tahoma"/>
                <a:cs typeface="Tahoma"/>
              </a:rPr>
              <a:t> </a:t>
            </a:r>
            <a:r>
              <a:rPr sz="1100" spc="-55" dirty="0">
                <a:latin typeface="Tahoma"/>
                <a:cs typeface="Tahoma"/>
              </a:rPr>
              <a:t>numbers</a:t>
            </a:r>
            <a:r>
              <a:rPr sz="1100" spc="20" dirty="0">
                <a:latin typeface="Tahoma"/>
                <a:cs typeface="Tahoma"/>
              </a:rPr>
              <a:t> </a:t>
            </a:r>
            <a:r>
              <a:rPr sz="1100" spc="-65" dirty="0">
                <a:latin typeface="Tahoma"/>
                <a:cs typeface="Tahoma"/>
              </a:rPr>
              <a:t>as</a:t>
            </a:r>
            <a:r>
              <a:rPr sz="1100" spc="15" dirty="0">
                <a:latin typeface="Tahoma"/>
                <a:cs typeface="Tahoma"/>
              </a:rPr>
              <a:t> </a:t>
            </a:r>
            <a:r>
              <a:rPr sz="1100" spc="-25" dirty="0">
                <a:latin typeface="Tahoma"/>
                <a:cs typeface="Tahoma"/>
              </a:rPr>
              <a:t>input. </a:t>
            </a:r>
            <a:r>
              <a:rPr sz="1100" spc="-20" dirty="0">
                <a:latin typeface="Tahoma"/>
                <a:cs typeface="Tahoma"/>
              </a:rPr>
              <a:t> </a:t>
            </a:r>
            <a:r>
              <a:rPr sz="1100" spc="-35" dirty="0">
                <a:latin typeface="Tahoma"/>
                <a:cs typeface="Tahoma"/>
              </a:rPr>
              <a:t>Step</a:t>
            </a:r>
            <a:r>
              <a:rPr sz="1100" spc="20" dirty="0">
                <a:latin typeface="Tahoma"/>
                <a:cs typeface="Tahoma"/>
              </a:rPr>
              <a:t> </a:t>
            </a:r>
            <a:r>
              <a:rPr sz="1100" spc="-75" dirty="0">
                <a:latin typeface="Tahoma"/>
                <a:cs typeface="Tahoma"/>
              </a:rPr>
              <a:t>3:</a:t>
            </a:r>
            <a:r>
              <a:rPr sz="1100" spc="145" dirty="0">
                <a:latin typeface="Tahoma"/>
                <a:cs typeface="Tahoma"/>
              </a:rPr>
              <a:t> </a:t>
            </a:r>
            <a:r>
              <a:rPr sz="1100" spc="-40" dirty="0">
                <a:latin typeface="Tahoma"/>
                <a:cs typeface="Tahoma"/>
              </a:rPr>
              <a:t>Declare</a:t>
            </a:r>
            <a:r>
              <a:rPr sz="1100" spc="20" dirty="0">
                <a:latin typeface="Tahoma"/>
                <a:cs typeface="Tahoma"/>
              </a:rPr>
              <a:t> </a:t>
            </a:r>
            <a:r>
              <a:rPr sz="1100" spc="-55" dirty="0">
                <a:latin typeface="Tahoma"/>
                <a:cs typeface="Tahoma"/>
              </a:rPr>
              <a:t>a</a:t>
            </a:r>
            <a:r>
              <a:rPr sz="1100" spc="25" dirty="0">
                <a:latin typeface="Tahoma"/>
                <a:cs typeface="Tahoma"/>
              </a:rPr>
              <a:t> </a:t>
            </a:r>
            <a:r>
              <a:rPr sz="1100" spc="-50" dirty="0">
                <a:latin typeface="Tahoma"/>
                <a:cs typeface="Tahoma"/>
              </a:rPr>
              <a:t>temporary</a:t>
            </a:r>
            <a:r>
              <a:rPr sz="1100" spc="25" dirty="0">
                <a:latin typeface="Tahoma"/>
                <a:cs typeface="Tahoma"/>
              </a:rPr>
              <a:t> </a:t>
            </a:r>
            <a:r>
              <a:rPr sz="1100" spc="-45" dirty="0">
                <a:latin typeface="Tahoma"/>
                <a:cs typeface="Tahoma"/>
              </a:rPr>
              <a:t>variable.</a:t>
            </a:r>
            <a:endParaRPr sz="1100">
              <a:latin typeface="Tahoma"/>
              <a:cs typeface="Tahoma"/>
            </a:endParaRPr>
          </a:p>
          <a:p>
            <a:pPr marL="12700" marR="168910">
              <a:lnSpc>
                <a:spcPct val="125299"/>
              </a:lnSpc>
            </a:pPr>
            <a:r>
              <a:rPr sz="1100" spc="-35" dirty="0">
                <a:latin typeface="Tahoma"/>
                <a:cs typeface="Tahoma"/>
              </a:rPr>
              <a:t>Step</a:t>
            </a:r>
            <a:r>
              <a:rPr sz="1100" spc="25" dirty="0">
                <a:latin typeface="Tahoma"/>
                <a:cs typeface="Tahoma"/>
              </a:rPr>
              <a:t> </a:t>
            </a:r>
            <a:r>
              <a:rPr sz="1100" spc="-75" dirty="0">
                <a:latin typeface="Tahoma"/>
                <a:cs typeface="Tahoma"/>
              </a:rPr>
              <a:t>4:</a:t>
            </a:r>
            <a:r>
              <a:rPr sz="1100" spc="145" dirty="0">
                <a:latin typeface="Tahoma"/>
                <a:cs typeface="Tahoma"/>
              </a:rPr>
              <a:t> </a:t>
            </a:r>
            <a:r>
              <a:rPr sz="1100" spc="-40" dirty="0">
                <a:latin typeface="Tahoma"/>
                <a:cs typeface="Tahoma"/>
              </a:rPr>
              <a:t>Store</a:t>
            </a:r>
            <a:r>
              <a:rPr sz="1100" spc="25" dirty="0">
                <a:latin typeface="Tahoma"/>
                <a:cs typeface="Tahoma"/>
              </a:rPr>
              <a:t> </a:t>
            </a:r>
            <a:r>
              <a:rPr sz="1100" spc="-40" dirty="0">
                <a:latin typeface="Tahoma"/>
                <a:cs typeface="Tahoma"/>
              </a:rPr>
              <a:t>the</a:t>
            </a:r>
            <a:r>
              <a:rPr sz="1100" spc="30" dirty="0">
                <a:latin typeface="Tahoma"/>
                <a:cs typeface="Tahoma"/>
              </a:rPr>
              <a:t> </a:t>
            </a:r>
            <a:r>
              <a:rPr sz="1100" spc="-20" dirty="0">
                <a:latin typeface="Tahoma"/>
                <a:cs typeface="Tahoma"/>
              </a:rPr>
              <a:t>first</a:t>
            </a:r>
            <a:r>
              <a:rPr sz="1100" spc="20" dirty="0">
                <a:latin typeface="Tahoma"/>
                <a:cs typeface="Tahoma"/>
              </a:rPr>
              <a:t> </a:t>
            </a:r>
            <a:r>
              <a:rPr sz="1100" spc="-50" dirty="0">
                <a:latin typeface="Tahoma"/>
                <a:cs typeface="Tahoma"/>
              </a:rPr>
              <a:t>number</a:t>
            </a:r>
            <a:r>
              <a:rPr sz="1100" spc="25" dirty="0">
                <a:latin typeface="Tahoma"/>
                <a:cs typeface="Tahoma"/>
              </a:rPr>
              <a:t> </a:t>
            </a:r>
            <a:r>
              <a:rPr sz="1100" spc="-25" dirty="0">
                <a:latin typeface="Tahoma"/>
                <a:cs typeface="Tahoma"/>
              </a:rPr>
              <a:t>in</a:t>
            </a:r>
            <a:r>
              <a:rPr sz="1100" spc="25" dirty="0">
                <a:latin typeface="Tahoma"/>
                <a:cs typeface="Tahoma"/>
              </a:rPr>
              <a:t> </a:t>
            </a:r>
            <a:r>
              <a:rPr sz="1100" spc="-40" dirty="0">
                <a:latin typeface="Tahoma"/>
                <a:cs typeface="Tahoma"/>
              </a:rPr>
              <a:t>the</a:t>
            </a:r>
            <a:r>
              <a:rPr sz="1100" spc="25" dirty="0">
                <a:latin typeface="Tahoma"/>
                <a:cs typeface="Tahoma"/>
              </a:rPr>
              <a:t> </a:t>
            </a:r>
            <a:r>
              <a:rPr sz="1100" spc="-50" dirty="0">
                <a:latin typeface="Tahoma"/>
                <a:cs typeface="Tahoma"/>
              </a:rPr>
              <a:t>temporary</a:t>
            </a:r>
            <a:r>
              <a:rPr sz="1100" spc="30" dirty="0">
                <a:latin typeface="Tahoma"/>
                <a:cs typeface="Tahoma"/>
              </a:rPr>
              <a:t> </a:t>
            </a:r>
            <a:r>
              <a:rPr sz="1100" spc="-45" dirty="0">
                <a:latin typeface="Tahoma"/>
                <a:cs typeface="Tahoma"/>
              </a:rPr>
              <a:t>variable. </a:t>
            </a:r>
            <a:r>
              <a:rPr sz="1100" spc="-330" dirty="0">
                <a:latin typeface="Tahoma"/>
                <a:cs typeface="Tahoma"/>
              </a:rPr>
              <a:t> </a:t>
            </a:r>
            <a:r>
              <a:rPr sz="1100" spc="-35" dirty="0">
                <a:latin typeface="Tahoma"/>
                <a:cs typeface="Tahoma"/>
              </a:rPr>
              <a:t>Step</a:t>
            </a:r>
            <a:r>
              <a:rPr sz="1100" spc="20" dirty="0">
                <a:latin typeface="Tahoma"/>
                <a:cs typeface="Tahoma"/>
              </a:rPr>
              <a:t> </a:t>
            </a:r>
            <a:r>
              <a:rPr sz="1100" spc="-75" dirty="0">
                <a:latin typeface="Tahoma"/>
                <a:cs typeface="Tahoma"/>
              </a:rPr>
              <a:t>5:</a:t>
            </a:r>
            <a:r>
              <a:rPr sz="1100" spc="140" dirty="0">
                <a:latin typeface="Tahoma"/>
                <a:cs typeface="Tahoma"/>
              </a:rPr>
              <a:t> </a:t>
            </a:r>
            <a:r>
              <a:rPr sz="1100" spc="-40" dirty="0">
                <a:latin typeface="Tahoma"/>
                <a:cs typeface="Tahoma"/>
              </a:rPr>
              <a:t>Store</a:t>
            </a:r>
            <a:r>
              <a:rPr sz="1100" spc="25" dirty="0">
                <a:latin typeface="Tahoma"/>
                <a:cs typeface="Tahoma"/>
              </a:rPr>
              <a:t> </a:t>
            </a:r>
            <a:r>
              <a:rPr sz="1100" spc="-40" dirty="0">
                <a:latin typeface="Tahoma"/>
                <a:cs typeface="Tahoma"/>
              </a:rPr>
              <a:t>the</a:t>
            </a:r>
            <a:r>
              <a:rPr sz="1100" spc="20" dirty="0">
                <a:latin typeface="Tahoma"/>
                <a:cs typeface="Tahoma"/>
              </a:rPr>
              <a:t> </a:t>
            </a:r>
            <a:r>
              <a:rPr sz="1100" spc="-60" dirty="0">
                <a:latin typeface="Tahoma"/>
                <a:cs typeface="Tahoma"/>
              </a:rPr>
              <a:t>second</a:t>
            </a:r>
            <a:r>
              <a:rPr sz="1100" spc="15" dirty="0">
                <a:latin typeface="Tahoma"/>
                <a:cs typeface="Tahoma"/>
              </a:rPr>
              <a:t> </a:t>
            </a:r>
            <a:r>
              <a:rPr sz="1100" spc="-50" dirty="0">
                <a:latin typeface="Tahoma"/>
                <a:cs typeface="Tahoma"/>
              </a:rPr>
              <a:t>number</a:t>
            </a:r>
            <a:r>
              <a:rPr sz="1100" spc="20" dirty="0">
                <a:latin typeface="Tahoma"/>
                <a:cs typeface="Tahoma"/>
              </a:rPr>
              <a:t> </a:t>
            </a:r>
            <a:r>
              <a:rPr sz="1100" spc="-25" dirty="0">
                <a:latin typeface="Tahoma"/>
                <a:cs typeface="Tahoma"/>
              </a:rPr>
              <a:t>in</a:t>
            </a:r>
            <a:r>
              <a:rPr sz="1100" spc="25" dirty="0">
                <a:latin typeface="Tahoma"/>
                <a:cs typeface="Tahoma"/>
              </a:rPr>
              <a:t> </a:t>
            </a:r>
            <a:r>
              <a:rPr sz="1100" spc="-40" dirty="0">
                <a:latin typeface="Tahoma"/>
                <a:cs typeface="Tahoma"/>
              </a:rPr>
              <a:t>the</a:t>
            </a:r>
            <a:r>
              <a:rPr sz="1100" spc="20" dirty="0">
                <a:latin typeface="Tahoma"/>
                <a:cs typeface="Tahoma"/>
              </a:rPr>
              <a:t> </a:t>
            </a:r>
            <a:r>
              <a:rPr sz="1100" spc="-20" dirty="0">
                <a:latin typeface="Tahoma"/>
                <a:cs typeface="Tahoma"/>
              </a:rPr>
              <a:t>first</a:t>
            </a:r>
            <a:r>
              <a:rPr sz="1100" spc="15" dirty="0">
                <a:latin typeface="Tahoma"/>
                <a:cs typeface="Tahoma"/>
              </a:rPr>
              <a:t> </a:t>
            </a:r>
            <a:r>
              <a:rPr sz="1100" spc="-50" dirty="0">
                <a:latin typeface="Tahoma"/>
                <a:cs typeface="Tahoma"/>
              </a:rPr>
              <a:t>number.</a:t>
            </a:r>
            <a:endParaRPr sz="1100">
              <a:latin typeface="Tahoma"/>
              <a:cs typeface="Tahoma"/>
            </a:endParaRPr>
          </a:p>
          <a:p>
            <a:pPr marL="12700" marR="5080">
              <a:lnSpc>
                <a:spcPct val="125299"/>
              </a:lnSpc>
            </a:pPr>
            <a:r>
              <a:rPr sz="1100" spc="-35" dirty="0">
                <a:latin typeface="Tahoma"/>
                <a:cs typeface="Tahoma"/>
              </a:rPr>
              <a:t>Step</a:t>
            </a:r>
            <a:r>
              <a:rPr sz="1100" spc="25" dirty="0">
                <a:latin typeface="Tahoma"/>
                <a:cs typeface="Tahoma"/>
              </a:rPr>
              <a:t> </a:t>
            </a:r>
            <a:r>
              <a:rPr sz="1100" spc="-75" dirty="0">
                <a:latin typeface="Tahoma"/>
                <a:cs typeface="Tahoma"/>
              </a:rPr>
              <a:t>6:</a:t>
            </a:r>
            <a:r>
              <a:rPr sz="1100" spc="150" dirty="0">
                <a:latin typeface="Tahoma"/>
                <a:cs typeface="Tahoma"/>
              </a:rPr>
              <a:t> </a:t>
            </a:r>
            <a:r>
              <a:rPr sz="1100" spc="-40" dirty="0">
                <a:latin typeface="Tahoma"/>
                <a:cs typeface="Tahoma"/>
              </a:rPr>
              <a:t>Store</a:t>
            </a:r>
            <a:r>
              <a:rPr sz="1100" spc="30" dirty="0">
                <a:latin typeface="Tahoma"/>
                <a:cs typeface="Tahoma"/>
              </a:rPr>
              <a:t> </a:t>
            </a:r>
            <a:r>
              <a:rPr sz="1100" spc="-40" dirty="0">
                <a:latin typeface="Tahoma"/>
                <a:cs typeface="Tahoma"/>
              </a:rPr>
              <a:t>the</a:t>
            </a:r>
            <a:r>
              <a:rPr sz="1100" spc="25" dirty="0">
                <a:latin typeface="Tahoma"/>
                <a:cs typeface="Tahoma"/>
              </a:rPr>
              <a:t> </a:t>
            </a:r>
            <a:r>
              <a:rPr sz="1100" spc="-50" dirty="0">
                <a:latin typeface="Tahoma"/>
                <a:cs typeface="Tahoma"/>
              </a:rPr>
              <a:t>temporary</a:t>
            </a:r>
            <a:r>
              <a:rPr sz="1100" spc="30" dirty="0">
                <a:latin typeface="Tahoma"/>
                <a:cs typeface="Tahoma"/>
              </a:rPr>
              <a:t> </a:t>
            </a:r>
            <a:r>
              <a:rPr sz="1100" spc="-45" dirty="0">
                <a:latin typeface="Tahoma"/>
                <a:cs typeface="Tahoma"/>
              </a:rPr>
              <a:t>variable</a:t>
            </a:r>
            <a:r>
              <a:rPr sz="1100" spc="25" dirty="0">
                <a:latin typeface="Tahoma"/>
                <a:cs typeface="Tahoma"/>
              </a:rPr>
              <a:t> </a:t>
            </a:r>
            <a:r>
              <a:rPr sz="1100" spc="-25" dirty="0">
                <a:latin typeface="Tahoma"/>
                <a:cs typeface="Tahoma"/>
              </a:rPr>
              <a:t>in</a:t>
            </a:r>
            <a:r>
              <a:rPr sz="1100" spc="30" dirty="0">
                <a:latin typeface="Tahoma"/>
                <a:cs typeface="Tahoma"/>
              </a:rPr>
              <a:t> </a:t>
            </a:r>
            <a:r>
              <a:rPr sz="1100" spc="-40" dirty="0">
                <a:latin typeface="Tahoma"/>
                <a:cs typeface="Tahoma"/>
              </a:rPr>
              <a:t>the</a:t>
            </a:r>
            <a:r>
              <a:rPr sz="1100" spc="20" dirty="0">
                <a:latin typeface="Tahoma"/>
                <a:cs typeface="Tahoma"/>
              </a:rPr>
              <a:t> </a:t>
            </a:r>
            <a:r>
              <a:rPr sz="1100" spc="-60" dirty="0">
                <a:latin typeface="Tahoma"/>
                <a:cs typeface="Tahoma"/>
              </a:rPr>
              <a:t>second</a:t>
            </a:r>
            <a:r>
              <a:rPr sz="1100" spc="30" dirty="0">
                <a:latin typeface="Tahoma"/>
                <a:cs typeface="Tahoma"/>
              </a:rPr>
              <a:t> </a:t>
            </a:r>
            <a:r>
              <a:rPr sz="1100" spc="-50" dirty="0">
                <a:latin typeface="Tahoma"/>
                <a:cs typeface="Tahoma"/>
              </a:rPr>
              <a:t>number. </a:t>
            </a:r>
            <a:r>
              <a:rPr sz="1100" spc="-330" dirty="0">
                <a:latin typeface="Tahoma"/>
                <a:cs typeface="Tahoma"/>
              </a:rPr>
              <a:t> </a:t>
            </a:r>
            <a:r>
              <a:rPr sz="1100" spc="-35" dirty="0">
                <a:latin typeface="Tahoma"/>
                <a:cs typeface="Tahoma"/>
              </a:rPr>
              <a:t>Step</a:t>
            </a:r>
            <a:r>
              <a:rPr sz="1100" spc="15" dirty="0">
                <a:latin typeface="Tahoma"/>
                <a:cs typeface="Tahoma"/>
              </a:rPr>
              <a:t> </a:t>
            </a:r>
            <a:r>
              <a:rPr sz="1100" spc="-75" dirty="0">
                <a:latin typeface="Tahoma"/>
                <a:cs typeface="Tahoma"/>
              </a:rPr>
              <a:t>7:</a:t>
            </a:r>
            <a:r>
              <a:rPr sz="1100" spc="140" dirty="0">
                <a:latin typeface="Tahoma"/>
                <a:cs typeface="Tahoma"/>
              </a:rPr>
              <a:t> </a:t>
            </a:r>
            <a:r>
              <a:rPr sz="1100" spc="5" dirty="0">
                <a:latin typeface="Tahoma"/>
                <a:cs typeface="Tahoma"/>
              </a:rPr>
              <a:t>Print</a:t>
            </a:r>
            <a:r>
              <a:rPr sz="1100" spc="20" dirty="0">
                <a:latin typeface="Tahoma"/>
                <a:cs typeface="Tahoma"/>
              </a:rPr>
              <a:t> </a:t>
            </a:r>
            <a:r>
              <a:rPr sz="1100" spc="-40" dirty="0">
                <a:latin typeface="Tahoma"/>
                <a:cs typeface="Tahoma"/>
              </a:rPr>
              <a:t>the</a:t>
            </a:r>
            <a:r>
              <a:rPr sz="1100" spc="15" dirty="0">
                <a:latin typeface="Tahoma"/>
                <a:cs typeface="Tahoma"/>
              </a:rPr>
              <a:t> </a:t>
            </a:r>
            <a:r>
              <a:rPr sz="1100" spc="-20" dirty="0">
                <a:latin typeface="Tahoma"/>
                <a:cs typeface="Tahoma"/>
              </a:rPr>
              <a:t>first</a:t>
            </a:r>
            <a:r>
              <a:rPr sz="1100" spc="20" dirty="0">
                <a:latin typeface="Tahoma"/>
                <a:cs typeface="Tahoma"/>
              </a:rPr>
              <a:t> </a:t>
            </a:r>
            <a:r>
              <a:rPr sz="1100" spc="-50" dirty="0">
                <a:latin typeface="Tahoma"/>
                <a:cs typeface="Tahoma"/>
              </a:rPr>
              <a:t>and</a:t>
            </a:r>
            <a:r>
              <a:rPr sz="1100" spc="20" dirty="0">
                <a:latin typeface="Tahoma"/>
                <a:cs typeface="Tahoma"/>
              </a:rPr>
              <a:t> </a:t>
            </a:r>
            <a:r>
              <a:rPr sz="1100" spc="-60" dirty="0">
                <a:latin typeface="Tahoma"/>
                <a:cs typeface="Tahoma"/>
              </a:rPr>
              <a:t>second</a:t>
            </a:r>
            <a:r>
              <a:rPr sz="1100" spc="15" dirty="0">
                <a:latin typeface="Tahoma"/>
                <a:cs typeface="Tahoma"/>
              </a:rPr>
              <a:t> </a:t>
            </a:r>
            <a:r>
              <a:rPr sz="1100" spc="-50" dirty="0">
                <a:latin typeface="Tahoma"/>
                <a:cs typeface="Tahoma"/>
              </a:rPr>
              <a:t>numbers.</a:t>
            </a:r>
            <a:endParaRPr sz="1100">
              <a:latin typeface="Tahoma"/>
              <a:cs typeface="Tahoma"/>
            </a:endParaRPr>
          </a:p>
          <a:p>
            <a:pPr marL="12700">
              <a:lnSpc>
                <a:spcPct val="100000"/>
              </a:lnSpc>
              <a:spcBef>
                <a:spcPts val="330"/>
              </a:spcBef>
            </a:pPr>
            <a:r>
              <a:rPr sz="1100" spc="-35" dirty="0">
                <a:latin typeface="Tahoma"/>
                <a:cs typeface="Tahoma"/>
              </a:rPr>
              <a:t>Step</a:t>
            </a:r>
            <a:r>
              <a:rPr sz="1100" dirty="0">
                <a:latin typeface="Tahoma"/>
                <a:cs typeface="Tahoma"/>
              </a:rPr>
              <a:t> </a:t>
            </a:r>
            <a:r>
              <a:rPr sz="1100" spc="-75" dirty="0">
                <a:latin typeface="Tahoma"/>
                <a:cs typeface="Tahoma"/>
              </a:rPr>
              <a:t>8:</a:t>
            </a:r>
            <a:r>
              <a:rPr sz="1100" spc="110" dirty="0">
                <a:latin typeface="Tahoma"/>
                <a:cs typeface="Tahoma"/>
              </a:rPr>
              <a:t> </a:t>
            </a:r>
            <a:r>
              <a:rPr sz="1100" spc="-25" dirty="0">
                <a:latin typeface="Tahoma"/>
                <a:cs typeface="Tahoma"/>
              </a:rPr>
              <a:t>End.</a:t>
            </a:r>
            <a:endParaRPr sz="1100">
              <a:latin typeface="Tahoma"/>
              <a:cs typeface="Tahoma"/>
            </a:endParaRPr>
          </a:p>
        </p:txBody>
      </p:sp>
      <p:pic>
        <p:nvPicPr>
          <p:cNvPr id="5" name="object 5"/>
          <p:cNvPicPr/>
          <p:nvPr/>
        </p:nvPicPr>
        <p:blipFill>
          <a:blip r:embed="rId2" cstate="print"/>
          <a:stretch>
            <a:fillRect/>
          </a:stretch>
        </p:blipFill>
        <p:spPr>
          <a:xfrm>
            <a:off x="281089" y="1203350"/>
            <a:ext cx="65265" cy="65265"/>
          </a:xfrm>
          <a:prstGeom prst="rect">
            <a:avLst/>
          </a:prstGeom>
        </p:spPr>
      </p:pic>
      <p:pic>
        <p:nvPicPr>
          <p:cNvPr id="6" name="object 6"/>
          <p:cNvPicPr/>
          <p:nvPr/>
        </p:nvPicPr>
        <p:blipFill>
          <a:blip r:embed="rId2" cstate="print"/>
          <a:stretch>
            <a:fillRect/>
          </a:stretch>
        </p:blipFill>
        <p:spPr>
          <a:xfrm>
            <a:off x="281089" y="1413383"/>
            <a:ext cx="65265" cy="65265"/>
          </a:xfrm>
          <a:prstGeom prst="rect">
            <a:avLst/>
          </a:prstGeom>
        </p:spPr>
      </p:pic>
      <p:pic>
        <p:nvPicPr>
          <p:cNvPr id="7" name="object 7"/>
          <p:cNvPicPr/>
          <p:nvPr/>
        </p:nvPicPr>
        <p:blipFill>
          <a:blip r:embed="rId2" cstate="print"/>
          <a:stretch>
            <a:fillRect/>
          </a:stretch>
        </p:blipFill>
        <p:spPr>
          <a:xfrm>
            <a:off x="281089" y="1623415"/>
            <a:ext cx="65265" cy="65265"/>
          </a:xfrm>
          <a:prstGeom prst="rect">
            <a:avLst/>
          </a:prstGeom>
        </p:spPr>
      </p:pic>
      <p:pic>
        <p:nvPicPr>
          <p:cNvPr id="8" name="object 8"/>
          <p:cNvPicPr/>
          <p:nvPr/>
        </p:nvPicPr>
        <p:blipFill>
          <a:blip r:embed="rId2" cstate="print"/>
          <a:stretch>
            <a:fillRect/>
          </a:stretch>
        </p:blipFill>
        <p:spPr>
          <a:xfrm>
            <a:off x="281089" y="1833448"/>
            <a:ext cx="65265" cy="65265"/>
          </a:xfrm>
          <a:prstGeom prst="rect">
            <a:avLst/>
          </a:prstGeom>
        </p:spPr>
      </p:pic>
      <p:pic>
        <p:nvPicPr>
          <p:cNvPr id="9" name="object 9"/>
          <p:cNvPicPr/>
          <p:nvPr/>
        </p:nvPicPr>
        <p:blipFill>
          <a:blip r:embed="rId2" cstate="print"/>
          <a:stretch>
            <a:fillRect/>
          </a:stretch>
        </p:blipFill>
        <p:spPr>
          <a:xfrm>
            <a:off x="281089" y="2043480"/>
            <a:ext cx="65265" cy="65265"/>
          </a:xfrm>
          <a:prstGeom prst="rect">
            <a:avLst/>
          </a:prstGeom>
        </p:spPr>
      </p:pic>
      <p:pic>
        <p:nvPicPr>
          <p:cNvPr id="10" name="object 10"/>
          <p:cNvPicPr/>
          <p:nvPr/>
        </p:nvPicPr>
        <p:blipFill>
          <a:blip r:embed="rId3" cstate="print"/>
          <a:stretch>
            <a:fillRect/>
          </a:stretch>
        </p:blipFill>
        <p:spPr>
          <a:xfrm>
            <a:off x="281089" y="2253513"/>
            <a:ext cx="65265" cy="65265"/>
          </a:xfrm>
          <a:prstGeom prst="rect">
            <a:avLst/>
          </a:prstGeom>
        </p:spPr>
      </p:pic>
      <p:pic>
        <p:nvPicPr>
          <p:cNvPr id="11" name="object 11"/>
          <p:cNvPicPr/>
          <p:nvPr/>
        </p:nvPicPr>
        <p:blipFill>
          <a:blip r:embed="rId3" cstate="print"/>
          <a:stretch>
            <a:fillRect/>
          </a:stretch>
        </p:blipFill>
        <p:spPr>
          <a:xfrm>
            <a:off x="281089" y="2463546"/>
            <a:ext cx="65265" cy="65265"/>
          </a:xfrm>
          <a:prstGeom prst="rect">
            <a:avLst/>
          </a:prstGeom>
        </p:spPr>
      </p:pic>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7" name="object 17"/>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46</a:t>
            </a:fld>
            <a:r>
              <a:rPr spc="-75" dirty="0"/>
              <a:t> </a:t>
            </a:r>
            <a:r>
              <a:rPr dirty="0"/>
              <a:t>/</a:t>
            </a:r>
            <a:r>
              <a:rPr spc="-75" dirty="0"/>
              <a:t> </a:t>
            </a:r>
            <a:r>
              <a:rPr dirty="0"/>
              <a:t>63</a:t>
            </a:r>
          </a:p>
        </p:txBody>
      </p:sp>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190240" cy="244475"/>
          </a:xfrm>
          <a:prstGeom prst="rect">
            <a:avLst/>
          </a:prstGeom>
        </p:spPr>
        <p:txBody>
          <a:bodyPr vert="horz" wrap="square" lIns="0" tIns="17145" rIns="0" bIns="0" rtlCol="0">
            <a:spAutoFit/>
          </a:bodyPr>
          <a:lstStyle/>
          <a:p>
            <a:pPr marL="12700">
              <a:lnSpc>
                <a:spcPct val="100000"/>
              </a:lnSpc>
              <a:spcBef>
                <a:spcPts val="135"/>
              </a:spcBef>
            </a:pPr>
            <a:r>
              <a:rPr spc="-45" dirty="0"/>
              <a:t>Example</a:t>
            </a:r>
            <a:r>
              <a:rPr spc="30" dirty="0"/>
              <a:t> </a:t>
            </a:r>
            <a:r>
              <a:rPr spc="-85" dirty="0"/>
              <a:t>4:</a:t>
            </a:r>
            <a:r>
              <a:rPr spc="185" dirty="0"/>
              <a:t> </a:t>
            </a:r>
            <a:r>
              <a:rPr spc="-50" dirty="0"/>
              <a:t>Greater</a:t>
            </a:r>
            <a:r>
              <a:rPr spc="25" dirty="0"/>
              <a:t> </a:t>
            </a:r>
            <a:r>
              <a:rPr spc="-65" dirty="0"/>
              <a:t>among</a:t>
            </a:r>
            <a:r>
              <a:rPr spc="30" dirty="0"/>
              <a:t> </a:t>
            </a:r>
            <a:r>
              <a:rPr spc="-60" dirty="0"/>
              <a:t>three</a:t>
            </a:r>
            <a:r>
              <a:rPr spc="30" dirty="0"/>
              <a:t> </a:t>
            </a:r>
            <a:r>
              <a:rPr spc="-50" dirty="0"/>
              <a:t>Numbers</a:t>
            </a:r>
          </a:p>
        </p:txBody>
      </p:sp>
      <p:pic>
        <p:nvPicPr>
          <p:cNvPr id="3" name="object 3"/>
          <p:cNvPicPr/>
          <p:nvPr/>
        </p:nvPicPr>
        <p:blipFill>
          <a:blip r:embed="rId2" cstate="print"/>
          <a:stretch>
            <a:fillRect/>
          </a:stretch>
        </p:blipFill>
        <p:spPr>
          <a:xfrm>
            <a:off x="281089" y="993317"/>
            <a:ext cx="65265" cy="65265"/>
          </a:xfrm>
          <a:prstGeom prst="rect">
            <a:avLst/>
          </a:prstGeom>
        </p:spPr>
      </p:pic>
      <p:sp>
        <p:nvSpPr>
          <p:cNvPr id="4" name="object 4"/>
          <p:cNvSpPr txBox="1"/>
          <p:nvPr/>
        </p:nvSpPr>
        <p:spPr>
          <a:xfrm>
            <a:off x="402932" y="866086"/>
            <a:ext cx="2407285" cy="1706245"/>
          </a:xfrm>
          <a:prstGeom prst="rect">
            <a:avLst/>
          </a:prstGeom>
        </p:spPr>
        <p:txBody>
          <a:bodyPr vert="horz" wrap="square" lIns="0" tIns="12700" rIns="0" bIns="0" rtlCol="0">
            <a:spAutoFit/>
          </a:bodyPr>
          <a:lstStyle/>
          <a:p>
            <a:pPr marL="12700" marR="243204">
              <a:lnSpc>
                <a:spcPct val="125299"/>
              </a:lnSpc>
              <a:spcBef>
                <a:spcPts val="100"/>
              </a:spcBef>
            </a:pPr>
            <a:r>
              <a:rPr sz="1100" spc="-30" dirty="0">
                <a:latin typeface="Tahoma"/>
                <a:cs typeface="Tahoma"/>
              </a:rPr>
              <a:t>Start:</a:t>
            </a:r>
            <a:r>
              <a:rPr sz="1100" spc="140" dirty="0">
                <a:latin typeface="Tahoma"/>
                <a:cs typeface="Tahoma"/>
              </a:rPr>
              <a:t> </a:t>
            </a:r>
            <a:r>
              <a:rPr sz="1100" spc="-25" dirty="0">
                <a:latin typeface="Tahoma"/>
                <a:cs typeface="Tahoma"/>
              </a:rPr>
              <a:t>Begin</a:t>
            </a:r>
            <a:r>
              <a:rPr sz="1100" spc="20" dirty="0">
                <a:latin typeface="Tahoma"/>
                <a:cs typeface="Tahoma"/>
              </a:rPr>
              <a:t> </a:t>
            </a:r>
            <a:r>
              <a:rPr sz="1100" spc="-40" dirty="0">
                <a:latin typeface="Tahoma"/>
                <a:cs typeface="Tahoma"/>
              </a:rPr>
              <a:t>the</a:t>
            </a:r>
            <a:r>
              <a:rPr sz="1100" spc="15" dirty="0">
                <a:latin typeface="Tahoma"/>
                <a:cs typeface="Tahoma"/>
              </a:rPr>
              <a:t> </a:t>
            </a:r>
            <a:r>
              <a:rPr sz="1100" spc="-50" dirty="0">
                <a:latin typeface="Tahoma"/>
                <a:cs typeface="Tahoma"/>
              </a:rPr>
              <a:t>comparison</a:t>
            </a:r>
            <a:r>
              <a:rPr sz="1100" spc="20" dirty="0">
                <a:latin typeface="Tahoma"/>
                <a:cs typeface="Tahoma"/>
              </a:rPr>
              <a:t> </a:t>
            </a:r>
            <a:r>
              <a:rPr sz="1100" spc="-55" dirty="0">
                <a:latin typeface="Tahoma"/>
                <a:cs typeface="Tahoma"/>
              </a:rPr>
              <a:t>process. </a:t>
            </a:r>
            <a:r>
              <a:rPr sz="1100" spc="-330" dirty="0">
                <a:latin typeface="Tahoma"/>
                <a:cs typeface="Tahoma"/>
              </a:rPr>
              <a:t> </a:t>
            </a:r>
            <a:r>
              <a:rPr sz="1100" spc="-45" dirty="0">
                <a:latin typeface="Tahoma"/>
                <a:cs typeface="Tahoma"/>
              </a:rPr>
              <a:t>Read</a:t>
            </a:r>
            <a:r>
              <a:rPr sz="1100" spc="15" dirty="0">
                <a:latin typeface="Tahoma"/>
                <a:cs typeface="Tahoma"/>
              </a:rPr>
              <a:t> </a:t>
            </a:r>
            <a:r>
              <a:rPr sz="1100" spc="-40" dirty="0">
                <a:latin typeface="Tahoma"/>
                <a:cs typeface="Tahoma"/>
              </a:rPr>
              <a:t>the</a:t>
            </a:r>
            <a:r>
              <a:rPr sz="1100" spc="15" dirty="0">
                <a:latin typeface="Tahoma"/>
                <a:cs typeface="Tahoma"/>
              </a:rPr>
              <a:t> </a:t>
            </a:r>
            <a:r>
              <a:rPr sz="1100" spc="-5" dirty="0">
                <a:latin typeface="Tahoma"/>
                <a:cs typeface="Tahoma"/>
              </a:rPr>
              <a:t>First</a:t>
            </a:r>
            <a:r>
              <a:rPr sz="1100" spc="20" dirty="0">
                <a:latin typeface="Tahoma"/>
                <a:cs typeface="Tahoma"/>
              </a:rPr>
              <a:t> </a:t>
            </a:r>
            <a:r>
              <a:rPr sz="1100" spc="-45" dirty="0">
                <a:latin typeface="Tahoma"/>
                <a:cs typeface="Tahoma"/>
              </a:rPr>
              <a:t>Number:</a:t>
            </a:r>
            <a:r>
              <a:rPr sz="1100" spc="135" dirty="0">
                <a:latin typeface="Tahoma"/>
                <a:cs typeface="Tahoma"/>
              </a:rPr>
              <a:t> </a:t>
            </a:r>
            <a:r>
              <a:rPr sz="1100" spc="-45" dirty="0">
                <a:latin typeface="Tahoma"/>
                <a:cs typeface="Tahoma"/>
              </a:rPr>
              <a:t>5.</a:t>
            </a:r>
            <a:endParaRPr sz="1100">
              <a:latin typeface="Tahoma"/>
              <a:cs typeface="Tahoma"/>
            </a:endParaRPr>
          </a:p>
          <a:p>
            <a:pPr marL="12700" marR="690880">
              <a:lnSpc>
                <a:spcPct val="125299"/>
              </a:lnSpc>
            </a:pPr>
            <a:r>
              <a:rPr sz="1100" spc="-45" dirty="0">
                <a:latin typeface="Tahoma"/>
                <a:cs typeface="Tahoma"/>
              </a:rPr>
              <a:t>Read</a:t>
            </a:r>
            <a:r>
              <a:rPr sz="1100" spc="10" dirty="0">
                <a:latin typeface="Tahoma"/>
                <a:cs typeface="Tahoma"/>
              </a:rPr>
              <a:t> </a:t>
            </a:r>
            <a:r>
              <a:rPr sz="1100" spc="-40" dirty="0">
                <a:latin typeface="Tahoma"/>
                <a:cs typeface="Tahoma"/>
              </a:rPr>
              <a:t>the</a:t>
            </a:r>
            <a:r>
              <a:rPr sz="1100" spc="10" dirty="0">
                <a:latin typeface="Tahoma"/>
                <a:cs typeface="Tahoma"/>
              </a:rPr>
              <a:t> </a:t>
            </a:r>
            <a:r>
              <a:rPr sz="1100" spc="-50" dirty="0">
                <a:latin typeface="Tahoma"/>
                <a:cs typeface="Tahoma"/>
              </a:rPr>
              <a:t>Second</a:t>
            </a:r>
            <a:r>
              <a:rPr sz="1100" spc="15" dirty="0">
                <a:latin typeface="Tahoma"/>
                <a:cs typeface="Tahoma"/>
              </a:rPr>
              <a:t> </a:t>
            </a:r>
            <a:r>
              <a:rPr sz="1100" spc="-45" dirty="0">
                <a:latin typeface="Tahoma"/>
                <a:cs typeface="Tahoma"/>
              </a:rPr>
              <a:t>Number:</a:t>
            </a:r>
            <a:r>
              <a:rPr sz="1100" spc="125" dirty="0">
                <a:latin typeface="Tahoma"/>
                <a:cs typeface="Tahoma"/>
              </a:rPr>
              <a:t> </a:t>
            </a:r>
            <a:r>
              <a:rPr sz="1100" spc="-45" dirty="0">
                <a:latin typeface="Tahoma"/>
                <a:cs typeface="Tahoma"/>
              </a:rPr>
              <a:t>8. </a:t>
            </a:r>
            <a:r>
              <a:rPr sz="1100" spc="-325" dirty="0">
                <a:latin typeface="Tahoma"/>
                <a:cs typeface="Tahoma"/>
              </a:rPr>
              <a:t> </a:t>
            </a:r>
            <a:r>
              <a:rPr sz="1100" spc="-45" dirty="0">
                <a:latin typeface="Tahoma"/>
                <a:cs typeface="Tahoma"/>
              </a:rPr>
              <a:t>Read</a:t>
            </a:r>
            <a:r>
              <a:rPr sz="1100" spc="10" dirty="0">
                <a:latin typeface="Tahoma"/>
                <a:cs typeface="Tahoma"/>
              </a:rPr>
              <a:t> </a:t>
            </a:r>
            <a:r>
              <a:rPr sz="1100" spc="-40" dirty="0">
                <a:latin typeface="Tahoma"/>
                <a:cs typeface="Tahoma"/>
              </a:rPr>
              <a:t>the</a:t>
            </a:r>
            <a:r>
              <a:rPr sz="1100" spc="10" dirty="0">
                <a:latin typeface="Tahoma"/>
                <a:cs typeface="Tahoma"/>
              </a:rPr>
              <a:t> </a:t>
            </a:r>
            <a:r>
              <a:rPr sz="1100" spc="-5" dirty="0">
                <a:latin typeface="Tahoma"/>
                <a:cs typeface="Tahoma"/>
              </a:rPr>
              <a:t>Third</a:t>
            </a:r>
            <a:r>
              <a:rPr sz="1100" spc="10" dirty="0">
                <a:latin typeface="Tahoma"/>
                <a:cs typeface="Tahoma"/>
              </a:rPr>
              <a:t> </a:t>
            </a:r>
            <a:r>
              <a:rPr sz="1100" spc="-45" dirty="0">
                <a:latin typeface="Tahoma"/>
                <a:cs typeface="Tahoma"/>
              </a:rPr>
              <a:t>Number:</a:t>
            </a:r>
            <a:r>
              <a:rPr sz="1100" spc="130" dirty="0">
                <a:latin typeface="Tahoma"/>
                <a:cs typeface="Tahoma"/>
              </a:rPr>
              <a:t> </a:t>
            </a:r>
            <a:r>
              <a:rPr sz="1100" spc="-50" dirty="0">
                <a:latin typeface="Tahoma"/>
                <a:cs typeface="Tahoma"/>
              </a:rPr>
              <a:t>12.</a:t>
            </a:r>
            <a:endParaRPr sz="1100">
              <a:latin typeface="Tahoma"/>
              <a:cs typeface="Tahoma"/>
            </a:endParaRPr>
          </a:p>
          <a:p>
            <a:pPr marL="12700" marR="5080">
              <a:lnSpc>
                <a:spcPct val="125299"/>
              </a:lnSpc>
            </a:pPr>
            <a:r>
              <a:rPr sz="1100" spc="-50" dirty="0">
                <a:latin typeface="Tahoma"/>
                <a:cs typeface="Tahoma"/>
              </a:rPr>
              <a:t>Compare</a:t>
            </a:r>
            <a:r>
              <a:rPr sz="1100" spc="15" dirty="0">
                <a:latin typeface="Tahoma"/>
                <a:cs typeface="Tahoma"/>
              </a:rPr>
              <a:t> </a:t>
            </a:r>
            <a:r>
              <a:rPr sz="1100" spc="-40" dirty="0">
                <a:latin typeface="Tahoma"/>
                <a:cs typeface="Tahoma"/>
              </a:rPr>
              <a:t>the</a:t>
            </a:r>
            <a:r>
              <a:rPr sz="1100" spc="10" dirty="0">
                <a:latin typeface="Tahoma"/>
                <a:cs typeface="Tahoma"/>
              </a:rPr>
              <a:t> </a:t>
            </a:r>
            <a:r>
              <a:rPr sz="1100" spc="-50" dirty="0">
                <a:latin typeface="Tahoma"/>
                <a:cs typeface="Tahoma"/>
              </a:rPr>
              <a:t>Numbers:</a:t>
            </a:r>
            <a:r>
              <a:rPr sz="1100" spc="135" dirty="0">
                <a:latin typeface="Tahoma"/>
                <a:cs typeface="Tahoma"/>
              </a:rPr>
              <a:t> </a:t>
            </a:r>
            <a:r>
              <a:rPr sz="1100" spc="-55" dirty="0">
                <a:latin typeface="Tahoma"/>
                <a:cs typeface="Tahoma"/>
              </a:rPr>
              <a:t>5</a:t>
            </a:r>
            <a:r>
              <a:rPr sz="1100" spc="20" dirty="0">
                <a:latin typeface="Tahoma"/>
                <a:cs typeface="Tahoma"/>
              </a:rPr>
              <a:t> </a:t>
            </a:r>
            <a:r>
              <a:rPr sz="1100" spc="-35" dirty="0">
                <a:latin typeface="Tahoma"/>
                <a:cs typeface="Tahoma"/>
              </a:rPr>
              <a:t>is</a:t>
            </a:r>
            <a:r>
              <a:rPr sz="1100" spc="15" dirty="0">
                <a:latin typeface="Tahoma"/>
                <a:cs typeface="Tahoma"/>
              </a:rPr>
              <a:t> </a:t>
            </a:r>
            <a:r>
              <a:rPr sz="1100" spc="-60" dirty="0">
                <a:latin typeface="Tahoma"/>
                <a:cs typeface="Tahoma"/>
              </a:rPr>
              <a:t>less</a:t>
            </a:r>
            <a:r>
              <a:rPr sz="1100" spc="15" dirty="0">
                <a:latin typeface="Tahoma"/>
                <a:cs typeface="Tahoma"/>
              </a:rPr>
              <a:t> </a:t>
            </a:r>
            <a:r>
              <a:rPr sz="1100" spc="-35" dirty="0">
                <a:latin typeface="Tahoma"/>
                <a:cs typeface="Tahoma"/>
              </a:rPr>
              <a:t>than</a:t>
            </a:r>
            <a:r>
              <a:rPr sz="1100" spc="15" dirty="0">
                <a:latin typeface="Tahoma"/>
                <a:cs typeface="Tahoma"/>
              </a:rPr>
              <a:t> </a:t>
            </a:r>
            <a:r>
              <a:rPr sz="1100" spc="-45" dirty="0">
                <a:latin typeface="Tahoma"/>
                <a:cs typeface="Tahoma"/>
              </a:rPr>
              <a:t>8. </a:t>
            </a:r>
            <a:r>
              <a:rPr sz="1100" spc="-40" dirty="0">
                <a:latin typeface="Tahoma"/>
                <a:cs typeface="Tahoma"/>
              </a:rPr>
              <a:t> </a:t>
            </a:r>
            <a:r>
              <a:rPr sz="1100" spc="-50" dirty="0">
                <a:latin typeface="Tahoma"/>
                <a:cs typeface="Tahoma"/>
              </a:rPr>
              <a:t>Compare</a:t>
            </a:r>
            <a:r>
              <a:rPr sz="1100" spc="15" dirty="0">
                <a:latin typeface="Tahoma"/>
                <a:cs typeface="Tahoma"/>
              </a:rPr>
              <a:t> </a:t>
            </a:r>
            <a:r>
              <a:rPr sz="1100" spc="-40" dirty="0">
                <a:latin typeface="Tahoma"/>
                <a:cs typeface="Tahoma"/>
              </a:rPr>
              <a:t>the</a:t>
            </a:r>
            <a:r>
              <a:rPr sz="1100" spc="10" dirty="0">
                <a:latin typeface="Tahoma"/>
                <a:cs typeface="Tahoma"/>
              </a:rPr>
              <a:t> </a:t>
            </a:r>
            <a:r>
              <a:rPr sz="1100" spc="-50" dirty="0">
                <a:latin typeface="Tahoma"/>
                <a:cs typeface="Tahoma"/>
              </a:rPr>
              <a:t>Numbers:</a:t>
            </a:r>
            <a:r>
              <a:rPr sz="1100" spc="135" dirty="0">
                <a:latin typeface="Tahoma"/>
                <a:cs typeface="Tahoma"/>
              </a:rPr>
              <a:t> </a:t>
            </a:r>
            <a:r>
              <a:rPr sz="1100" spc="-55" dirty="0">
                <a:latin typeface="Tahoma"/>
                <a:cs typeface="Tahoma"/>
              </a:rPr>
              <a:t>8</a:t>
            </a:r>
            <a:r>
              <a:rPr sz="1100" spc="15" dirty="0">
                <a:latin typeface="Tahoma"/>
                <a:cs typeface="Tahoma"/>
              </a:rPr>
              <a:t> </a:t>
            </a:r>
            <a:r>
              <a:rPr sz="1100" spc="-35" dirty="0">
                <a:latin typeface="Tahoma"/>
                <a:cs typeface="Tahoma"/>
              </a:rPr>
              <a:t>is</a:t>
            </a:r>
            <a:r>
              <a:rPr sz="1100" spc="20" dirty="0">
                <a:latin typeface="Tahoma"/>
                <a:cs typeface="Tahoma"/>
              </a:rPr>
              <a:t> </a:t>
            </a:r>
            <a:r>
              <a:rPr sz="1100" spc="-60" dirty="0">
                <a:latin typeface="Tahoma"/>
                <a:cs typeface="Tahoma"/>
              </a:rPr>
              <a:t>less</a:t>
            </a:r>
            <a:r>
              <a:rPr sz="1100" spc="15" dirty="0">
                <a:latin typeface="Tahoma"/>
                <a:cs typeface="Tahoma"/>
              </a:rPr>
              <a:t> </a:t>
            </a:r>
            <a:r>
              <a:rPr sz="1100" spc="-35" dirty="0">
                <a:latin typeface="Tahoma"/>
                <a:cs typeface="Tahoma"/>
              </a:rPr>
              <a:t>than</a:t>
            </a:r>
            <a:r>
              <a:rPr sz="1100" spc="15" dirty="0">
                <a:latin typeface="Tahoma"/>
                <a:cs typeface="Tahoma"/>
              </a:rPr>
              <a:t> </a:t>
            </a:r>
            <a:r>
              <a:rPr sz="1100" spc="-50" dirty="0">
                <a:latin typeface="Tahoma"/>
                <a:cs typeface="Tahoma"/>
              </a:rPr>
              <a:t>12. </a:t>
            </a:r>
            <a:r>
              <a:rPr sz="1100" spc="-325" dirty="0">
                <a:latin typeface="Tahoma"/>
                <a:cs typeface="Tahoma"/>
              </a:rPr>
              <a:t> </a:t>
            </a:r>
            <a:r>
              <a:rPr sz="1100" spc="-20" dirty="0">
                <a:latin typeface="Tahoma"/>
                <a:cs typeface="Tahoma"/>
              </a:rPr>
              <a:t>Write</a:t>
            </a:r>
            <a:r>
              <a:rPr sz="1100" spc="15" dirty="0">
                <a:latin typeface="Tahoma"/>
                <a:cs typeface="Tahoma"/>
              </a:rPr>
              <a:t> </a:t>
            </a:r>
            <a:r>
              <a:rPr sz="1100" spc="-40" dirty="0">
                <a:latin typeface="Tahoma"/>
                <a:cs typeface="Tahoma"/>
              </a:rPr>
              <a:t>the</a:t>
            </a:r>
            <a:r>
              <a:rPr sz="1100" spc="15" dirty="0">
                <a:latin typeface="Tahoma"/>
                <a:cs typeface="Tahoma"/>
              </a:rPr>
              <a:t> </a:t>
            </a:r>
            <a:r>
              <a:rPr sz="1100" spc="-45" dirty="0">
                <a:latin typeface="Tahoma"/>
                <a:cs typeface="Tahoma"/>
              </a:rPr>
              <a:t>Greater</a:t>
            </a:r>
            <a:r>
              <a:rPr sz="1100" spc="10" dirty="0">
                <a:latin typeface="Tahoma"/>
                <a:cs typeface="Tahoma"/>
              </a:rPr>
              <a:t> </a:t>
            </a:r>
            <a:r>
              <a:rPr sz="1100" spc="-45" dirty="0">
                <a:latin typeface="Tahoma"/>
                <a:cs typeface="Tahoma"/>
              </a:rPr>
              <a:t>Number:</a:t>
            </a:r>
            <a:r>
              <a:rPr sz="1100" spc="140" dirty="0">
                <a:latin typeface="Tahoma"/>
                <a:cs typeface="Tahoma"/>
              </a:rPr>
              <a:t> </a:t>
            </a:r>
            <a:r>
              <a:rPr sz="1100" spc="-50" dirty="0">
                <a:latin typeface="Tahoma"/>
                <a:cs typeface="Tahoma"/>
              </a:rPr>
              <a:t>12.</a:t>
            </a:r>
            <a:endParaRPr sz="1100">
              <a:latin typeface="Tahoma"/>
              <a:cs typeface="Tahoma"/>
            </a:endParaRPr>
          </a:p>
          <a:p>
            <a:pPr marL="12700">
              <a:lnSpc>
                <a:spcPct val="100000"/>
              </a:lnSpc>
              <a:spcBef>
                <a:spcPts val="335"/>
              </a:spcBef>
            </a:pPr>
            <a:r>
              <a:rPr sz="1100" spc="-35" dirty="0">
                <a:latin typeface="Tahoma"/>
                <a:cs typeface="Tahoma"/>
              </a:rPr>
              <a:t>Stop:</a:t>
            </a:r>
            <a:r>
              <a:rPr sz="1100" spc="135" dirty="0">
                <a:latin typeface="Tahoma"/>
                <a:cs typeface="Tahoma"/>
              </a:rPr>
              <a:t> </a:t>
            </a:r>
            <a:r>
              <a:rPr sz="1100" spc="-25" dirty="0">
                <a:latin typeface="Tahoma"/>
                <a:cs typeface="Tahoma"/>
              </a:rPr>
              <a:t>End</a:t>
            </a:r>
            <a:r>
              <a:rPr sz="1100" spc="20" dirty="0">
                <a:latin typeface="Tahoma"/>
                <a:cs typeface="Tahoma"/>
              </a:rPr>
              <a:t> </a:t>
            </a:r>
            <a:r>
              <a:rPr sz="1100" spc="-40" dirty="0">
                <a:latin typeface="Tahoma"/>
                <a:cs typeface="Tahoma"/>
              </a:rPr>
              <a:t>the</a:t>
            </a:r>
            <a:r>
              <a:rPr sz="1100" spc="10" dirty="0">
                <a:latin typeface="Tahoma"/>
                <a:cs typeface="Tahoma"/>
              </a:rPr>
              <a:t> </a:t>
            </a:r>
            <a:r>
              <a:rPr sz="1100" spc="-50" dirty="0">
                <a:latin typeface="Tahoma"/>
                <a:cs typeface="Tahoma"/>
              </a:rPr>
              <a:t>comparison</a:t>
            </a:r>
            <a:r>
              <a:rPr sz="1100" spc="20" dirty="0">
                <a:latin typeface="Tahoma"/>
                <a:cs typeface="Tahoma"/>
              </a:rPr>
              <a:t> </a:t>
            </a:r>
            <a:r>
              <a:rPr sz="1100" spc="-55" dirty="0">
                <a:latin typeface="Tahoma"/>
                <a:cs typeface="Tahoma"/>
              </a:rPr>
              <a:t>process.</a:t>
            </a:r>
            <a:endParaRPr sz="1100">
              <a:latin typeface="Tahoma"/>
              <a:cs typeface="Tahoma"/>
            </a:endParaRPr>
          </a:p>
        </p:txBody>
      </p:sp>
      <p:pic>
        <p:nvPicPr>
          <p:cNvPr id="5" name="object 5"/>
          <p:cNvPicPr/>
          <p:nvPr/>
        </p:nvPicPr>
        <p:blipFill>
          <a:blip r:embed="rId2" cstate="print"/>
          <a:stretch>
            <a:fillRect/>
          </a:stretch>
        </p:blipFill>
        <p:spPr>
          <a:xfrm>
            <a:off x="281089" y="1203350"/>
            <a:ext cx="65265" cy="65265"/>
          </a:xfrm>
          <a:prstGeom prst="rect">
            <a:avLst/>
          </a:prstGeom>
        </p:spPr>
      </p:pic>
      <p:pic>
        <p:nvPicPr>
          <p:cNvPr id="6" name="object 6"/>
          <p:cNvPicPr/>
          <p:nvPr/>
        </p:nvPicPr>
        <p:blipFill>
          <a:blip r:embed="rId2" cstate="print"/>
          <a:stretch>
            <a:fillRect/>
          </a:stretch>
        </p:blipFill>
        <p:spPr>
          <a:xfrm>
            <a:off x="281089" y="1413383"/>
            <a:ext cx="65265" cy="65265"/>
          </a:xfrm>
          <a:prstGeom prst="rect">
            <a:avLst/>
          </a:prstGeom>
        </p:spPr>
      </p:pic>
      <p:pic>
        <p:nvPicPr>
          <p:cNvPr id="7" name="object 7"/>
          <p:cNvPicPr/>
          <p:nvPr/>
        </p:nvPicPr>
        <p:blipFill>
          <a:blip r:embed="rId2" cstate="print"/>
          <a:stretch>
            <a:fillRect/>
          </a:stretch>
        </p:blipFill>
        <p:spPr>
          <a:xfrm>
            <a:off x="281089" y="1623415"/>
            <a:ext cx="65265" cy="65265"/>
          </a:xfrm>
          <a:prstGeom prst="rect">
            <a:avLst/>
          </a:prstGeom>
        </p:spPr>
      </p:pic>
      <p:pic>
        <p:nvPicPr>
          <p:cNvPr id="8" name="object 8"/>
          <p:cNvPicPr/>
          <p:nvPr/>
        </p:nvPicPr>
        <p:blipFill>
          <a:blip r:embed="rId2" cstate="print"/>
          <a:stretch>
            <a:fillRect/>
          </a:stretch>
        </p:blipFill>
        <p:spPr>
          <a:xfrm>
            <a:off x="281089" y="1833448"/>
            <a:ext cx="65265" cy="65265"/>
          </a:xfrm>
          <a:prstGeom prst="rect">
            <a:avLst/>
          </a:prstGeom>
        </p:spPr>
      </p:pic>
      <p:pic>
        <p:nvPicPr>
          <p:cNvPr id="9" name="object 9"/>
          <p:cNvPicPr/>
          <p:nvPr/>
        </p:nvPicPr>
        <p:blipFill>
          <a:blip r:embed="rId2" cstate="print"/>
          <a:stretch>
            <a:fillRect/>
          </a:stretch>
        </p:blipFill>
        <p:spPr>
          <a:xfrm>
            <a:off x="281089" y="2043480"/>
            <a:ext cx="65265" cy="65265"/>
          </a:xfrm>
          <a:prstGeom prst="rect">
            <a:avLst/>
          </a:prstGeom>
        </p:spPr>
      </p:pic>
      <p:pic>
        <p:nvPicPr>
          <p:cNvPr id="10" name="object 10"/>
          <p:cNvPicPr/>
          <p:nvPr/>
        </p:nvPicPr>
        <p:blipFill>
          <a:blip r:embed="rId3" cstate="print"/>
          <a:stretch>
            <a:fillRect/>
          </a:stretch>
        </p:blipFill>
        <p:spPr>
          <a:xfrm>
            <a:off x="281089" y="2253513"/>
            <a:ext cx="65265" cy="65265"/>
          </a:xfrm>
          <a:prstGeom prst="rect">
            <a:avLst/>
          </a:prstGeom>
        </p:spPr>
      </p:pic>
      <p:pic>
        <p:nvPicPr>
          <p:cNvPr id="11" name="object 11"/>
          <p:cNvPicPr/>
          <p:nvPr/>
        </p:nvPicPr>
        <p:blipFill>
          <a:blip r:embed="rId3" cstate="print"/>
          <a:stretch>
            <a:fillRect/>
          </a:stretch>
        </p:blipFill>
        <p:spPr>
          <a:xfrm>
            <a:off x="281089" y="2463546"/>
            <a:ext cx="65265" cy="65265"/>
          </a:xfrm>
          <a:prstGeom prst="rect">
            <a:avLst/>
          </a:prstGeom>
        </p:spPr>
      </p:pic>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7" name="object 17"/>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47</a:t>
            </a:fld>
            <a:r>
              <a:rPr spc="-75" dirty="0"/>
              <a:t> </a:t>
            </a:r>
            <a:r>
              <a:rPr dirty="0"/>
              <a:t>/</a:t>
            </a:r>
            <a:r>
              <a:rPr spc="-75" dirty="0"/>
              <a:t> </a:t>
            </a:r>
            <a:r>
              <a:rPr dirty="0"/>
              <a:t>63</a:t>
            </a:r>
          </a:p>
        </p:txBody>
      </p:sp>
    </p:spTree>
  </p:cSld>
  <p:clrMapOvr>
    <a:masterClrMapping/>
  </p:clrMapOvr>
  <p:transition>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7201DD-3780-FA84-22BB-249BB0F4C0A3}"/>
              </a:ext>
            </a:extLst>
          </p:cNvPr>
          <p:cNvSpPr>
            <a:spLocks noGrp="1"/>
          </p:cNvSpPr>
          <p:nvPr>
            <p:ph type="ctrTitle"/>
          </p:nvPr>
        </p:nvSpPr>
        <p:spPr/>
        <p:txBody>
          <a:bodyPr/>
          <a:lstStyle/>
          <a:p>
            <a:endParaRPr lang="en-IN"/>
          </a:p>
        </p:txBody>
      </p:sp>
      <p:sp>
        <p:nvSpPr>
          <p:cNvPr id="5" name="Subtitle 4">
            <a:extLst>
              <a:ext uri="{FF2B5EF4-FFF2-40B4-BE49-F238E27FC236}">
                <a16:creationId xmlns:a16="http://schemas.microsoft.com/office/drawing/2014/main" id="{93FFA5E9-4441-0054-5C50-DD180DE90FD6}"/>
              </a:ext>
            </a:extLst>
          </p:cNvPr>
          <p:cNvSpPr>
            <a:spLocks noGrp="1"/>
          </p:cNvSpPr>
          <p:nvPr>
            <p:ph type="subTitle" idx="4"/>
          </p:nvPr>
        </p:nvSpPr>
        <p:spPr>
          <a:xfrm>
            <a:off x="628650" y="1120775"/>
            <a:ext cx="3227070" cy="246221"/>
          </a:xfrm>
        </p:spPr>
        <p:txBody>
          <a:bodyPr/>
          <a:lstStyle/>
          <a:p>
            <a:pPr algn="ctr"/>
            <a:r>
              <a:rPr lang="en-IN" sz="1600" dirty="0" err="1"/>
              <a:t>Selectional</a:t>
            </a:r>
            <a:r>
              <a:rPr lang="en-IN" sz="1600" dirty="0"/>
              <a:t> Algorithms</a:t>
            </a:r>
          </a:p>
        </p:txBody>
      </p:sp>
    </p:spTree>
    <p:extLst>
      <p:ext uri="{BB962C8B-B14F-4D97-AF65-F5344CB8AC3E}">
        <p14:creationId xmlns:p14="http://schemas.microsoft.com/office/powerpoint/2010/main" val="1433733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05" y="37592"/>
            <a:ext cx="4149090" cy="437791"/>
          </a:xfrm>
        </p:spPr>
        <p:txBody>
          <a:bodyPr>
            <a:normAutofit/>
          </a:bodyPr>
          <a:lstStyle/>
          <a:p>
            <a:r>
              <a:rPr lang="en-US" sz="2017" dirty="0">
                <a:solidFill>
                  <a:srgbClr val="C00000"/>
                </a:solidFill>
              </a:rPr>
              <a:t>Algorithm for Conditional Problems</a:t>
            </a:r>
          </a:p>
        </p:txBody>
      </p:sp>
      <p:sp>
        <p:nvSpPr>
          <p:cNvPr id="3" name="Content Placeholder 2"/>
          <p:cNvSpPr>
            <a:spLocks noGrp="1"/>
          </p:cNvSpPr>
          <p:nvPr>
            <p:ph idx="1"/>
          </p:nvPr>
        </p:nvSpPr>
        <p:spPr>
          <a:xfrm>
            <a:off x="230505" y="433775"/>
            <a:ext cx="4149090" cy="2953354"/>
          </a:xfrm>
        </p:spPr>
        <p:txBody>
          <a:bodyPr>
            <a:normAutofit/>
          </a:bodyPr>
          <a:lstStyle/>
          <a:p>
            <a:pPr>
              <a:lnSpc>
                <a:spcPct val="150000"/>
              </a:lnSpc>
              <a:buNone/>
            </a:pPr>
            <a:r>
              <a:rPr lang="en-GB" sz="1200" dirty="0">
                <a:solidFill>
                  <a:srgbClr val="C00000"/>
                </a:solidFill>
              </a:rPr>
              <a:t>PROBLEM:</a:t>
            </a:r>
            <a:r>
              <a:rPr lang="en-GB" sz="1200" dirty="0">
                <a:solidFill>
                  <a:schemeClr val="accent1">
                    <a:lumMod val="75000"/>
                  </a:schemeClr>
                </a:solidFill>
              </a:rPr>
              <a:t> To decide if a fire alarm should be sounded </a:t>
            </a:r>
          </a:p>
          <a:p>
            <a:pPr>
              <a:lnSpc>
                <a:spcPct val="150000"/>
              </a:lnSpc>
              <a:buNone/>
            </a:pPr>
            <a:r>
              <a:rPr lang="en-GB" sz="1200" dirty="0">
                <a:solidFill>
                  <a:srgbClr val="C00000"/>
                </a:solidFill>
              </a:rPr>
              <a:t>ALGORITHM: </a:t>
            </a:r>
          </a:p>
          <a:p>
            <a:pPr>
              <a:lnSpc>
                <a:spcPct val="150000"/>
              </a:lnSpc>
              <a:buNone/>
            </a:pPr>
            <a:r>
              <a:rPr lang="en-GB" sz="1200" dirty="0">
                <a:solidFill>
                  <a:schemeClr val="accent1">
                    <a:lumMod val="75000"/>
                  </a:schemeClr>
                </a:solidFill>
              </a:rPr>
              <a:t>1 IF fire is detected                     </a:t>
            </a:r>
            <a:r>
              <a:rPr lang="en-GB" sz="1200" dirty="0">
                <a:solidFill>
                  <a:srgbClr val="C00000"/>
                </a:solidFill>
              </a:rPr>
              <a:t>condition  </a:t>
            </a:r>
          </a:p>
          <a:p>
            <a:pPr>
              <a:lnSpc>
                <a:spcPct val="150000"/>
              </a:lnSpc>
              <a:buNone/>
            </a:pPr>
            <a:r>
              <a:rPr lang="en-GB" sz="1200" dirty="0">
                <a:solidFill>
                  <a:schemeClr val="accent1">
                    <a:lumMod val="75000"/>
                  </a:schemeClr>
                </a:solidFill>
              </a:rPr>
              <a:t> 2 THEN sound fire alarm           </a:t>
            </a:r>
            <a:r>
              <a:rPr lang="en-GB" sz="1200" dirty="0">
                <a:solidFill>
                  <a:srgbClr val="C00000"/>
                </a:solidFill>
              </a:rPr>
              <a:t>action  </a:t>
            </a:r>
          </a:p>
          <a:p>
            <a:pPr>
              <a:lnSpc>
                <a:spcPct val="150000"/>
              </a:lnSpc>
              <a:buNone/>
            </a:pPr>
            <a:r>
              <a:rPr lang="en-GB" sz="1200" dirty="0">
                <a:solidFill>
                  <a:srgbClr val="C00000"/>
                </a:solidFill>
              </a:rPr>
              <a:t>Another example is:- </a:t>
            </a:r>
            <a:r>
              <a:rPr lang="en-GB" sz="1200" dirty="0">
                <a:solidFill>
                  <a:schemeClr val="accent1">
                    <a:lumMod val="75000"/>
                  </a:schemeClr>
                </a:solidFill>
              </a:rPr>
              <a:t> </a:t>
            </a:r>
          </a:p>
          <a:p>
            <a:pPr marL="1601" indent="5603">
              <a:lnSpc>
                <a:spcPct val="150000"/>
              </a:lnSpc>
            </a:pPr>
            <a:r>
              <a:rPr lang="en-GB" sz="1200" dirty="0">
                <a:solidFill>
                  <a:srgbClr val="C00000"/>
                </a:solidFill>
              </a:rPr>
              <a:t>PROBLEM:</a:t>
            </a:r>
            <a:r>
              <a:rPr lang="en-GB" sz="1200" dirty="0">
                <a:solidFill>
                  <a:schemeClr val="accent1">
                    <a:lumMod val="75000"/>
                  </a:schemeClr>
                </a:solidFill>
              </a:rPr>
              <a:t> To decide whether or not to go to school </a:t>
            </a:r>
            <a:r>
              <a:rPr lang="en-GB" sz="1200" dirty="0">
                <a:solidFill>
                  <a:srgbClr val="C00000"/>
                </a:solidFill>
              </a:rPr>
              <a:t>ALGORITHM:</a:t>
            </a:r>
          </a:p>
          <a:p>
            <a:pPr>
              <a:lnSpc>
                <a:spcPct val="150000"/>
              </a:lnSpc>
              <a:buNone/>
            </a:pPr>
            <a:r>
              <a:rPr lang="en-GB" sz="1200" dirty="0">
                <a:solidFill>
                  <a:schemeClr val="accent1">
                    <a:lumMod val="75000"/>
                  </a:schemeClr>
                </a:solidFill>
              </a:rPr>
              <a:t> 1 IF it is a weekday AND it is not a holiday  </a:t>
            </a:r>
          </a:p>
          <a:p>
            <a:pPr>
              <a:lnSpc>
                <a:spcPct val="150000"/>
              </a:lnSpc>
              <a:buNone/>
            </a:pPr>
            <a:r>
              <a:rPr lang="en-GB" sz="1200" dirty="0">
                <a:solidFill>
                  <a:schemeClr val="accent1">
                    <a:lumMod val="75000"/>
                  </a:schemeClr>
                </a:solidFill>
              </a:rPr>
              <a:t>2 THEN go to school  </a:t>
            </a:r>
          </a:p>
          <a:p>
            <a:pPr>
              <a:lnSpc>
                <a:spcPct val="150000"/>
              </a:lnSpc>
              <a:buNone/>
            </a:pPr>
            <a:r>
              <a:rPr lang="en-GB" sz="1200" dirty="0">
                <a:solidFill>
                  <a:schemeClr val="accent1">
                    <a:lumMod val="75000"/>
                  </a:schemeClr>
                </a:solidFill>
              </a:rPr>
              <a:t>3 ELSE stay at home</a:t>
            </a:r>
            <a:endParaRPr lang="en-US" sz="1200" dirty="0">
              <a:solidFill>
                <a:schemeClr val="accent1">
                  <a:lumMod val="75000"/>
                </a:schemeClr>
              </a:solidFill>
            </a:endParaRPr>
          </a:p>
        </p:txBody>
      </p:sp>
    </p:spTree>
    <p:extLst>
      <p:ext uri="{BB962C8B-B14F-4D97-AF65-F5344CB8AC3E}">
        <p14:creationId xmlns:p14="http://schemas.microsoft.com/office/powerpoint/2010/main" val="411854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B701-959A-9283-B1B4-16C140CE2086}"/>
              </a:ext>
            </a:extLst>
          </p:cNvPr>
          <p:cNvSpPr>
            <a:spLocks noGrp="1"/>
          </p:cNvSpPr>
          <p:nvPr>
            <p:ph type="title"/>
          </p:nvPr>
        </p:nvSpPr>
        <p:spPr>
          <a:xfrm>
            <a:off x="323850" y="53975"/>
            <a:ext cx="3307461" cy="215444"/>
          </a:xfrm>
        </p:spPr>
        <p:txBody>
          <a:bodyPr/>
          <a:lstStyle/>
          <a:p>
            <a:r>
              <a:rPr lang="en-US" dirty="0"/>
              <a:t>Why python is important</a:t>
            </a:r>
            <a:endParaRPr lang="en-IN" dirty="0"/>
          </a:p>
        </p:txBody>
      </p:sp>
      <p:sp>
        <p:nvSpPr>
          <p:cNvPr id="3" name="Text Placeholder 2">
            <a:extLst>
              <a:ext uri="{FF2B5EF4-FFF2-40B4-BE49-F238E27FC236}">
                <a16:creationId xmlns:a16="http://schemas.microsoft.com/office/drawing/2014/main" id="{99EA09FA-FB02-11CD-28D0-37007E45BFC0}"/>
              </a:ext>
            </a:extLst>
          </p:cNvPr>
          <p:cNvSpPr>
            <a:spLocks noGrp="1"/>
          </p:cNvSpPr>
          <p:nvPr>
            <p:ph type="body" idx="1"/>
          </p:nvPr>
        </p:nvSpPr>
        <p:spPr>
          <a:xfrm>
            <a:off x="126657" y="434975"/>
            <a:ext cx="4356785" cy="3046988"/>
          </a:xfrm>
        </p:spPr>
        <p:txBody>
          <a:bodyPr/>
          <a:lstStyle/>
          <a:p>
            <a:endParaRPr lang="en-US" dirty="0"/>
          </a:p>
          <a:p>
            <a:pPr>
              <a:buFont typeface="+mj-lt"/>
              <a:buAutoNum type="arabicPeriod"/>
            </a:pPr>
            <a:r>
              <a:rPr lang="en-US" b="1" dirty="0"/>
              <a:t>Readability and Simplicity</a:t>
            </a:r>
            <a:r>
              <a:rPr lang="en-US" dirty="0"/>
              <a:t>: Python's syntax is designed to be easy to read and write, which makes it an excellent choice for beginners and for rapid development.</a:t>
            </a:r>
          </a:p>
          <a:p>
            <a:pPr>
              <a:buFont typeface="+mj-lt"/>
              <a:buAutoNum type="arabicPeriod"/>
            </a:pPr>
            <a:endParaRPr lang="en-US" dirty="0"/>
          </a:p>
          <a:p>
            <a:pPr>
              <a:buFont typeface="+mj-lt"/>
              <a:buAutoNum type="arabicPeriod"/>
            </a:pPr>
            <a:r>
              <a:rPr lang="en-US" b="1" dirty="0"/>
              <a:t>Interpreted Language</a:t>
            </a:r>
            <a:r>
              <a:rPr lang="en-US" dirty="0"/>
              <a:t>: Python code is executed line by line at runtime, which makes debugging and testing easier.</a:t>
            </a:r>
          </a:p>
          <a:p>
            <a:pPr>
              <a:buFont typeface="+mj-lt"/>
              <a:buAutoNum type="arabicPeriod"/>
            </a:pPr>
            <a:endParaRPr lang="en-US" dirty="0"/>
          </a:p>
          <a:p>
            <a:pPr>
              <a:buFont typeface="+mj-lt"/>
              <a:buAutoNum type="arabicPeriod"/>
            </a:pPr>
            <a:r>
              <a:rPr lang="en-US" b="1" dirty="0"/>
              <a:t>Dynamic Typing</a:t>
            </a:r>
            <a:r>
              <a:rPr lang="en-US" dirty="0"/>
              <a:t>: Variables in Python do not require an explicit declaration to reserve memory space. The declaration happens automatically when a value is assigned to a variable.</a:t>
            </a:r>
          </a:p>
          <a:p>
            <a:pPr>
              <a:buFont typeface="+mj-lt"/>
              <a:buAutoNum type="arabicPeriod"/>
            </a:pPr>
            <a:endParaRPr lang="en-US" dirty="0"/>
          </a:p>
          <a:p>
            <a:pPr>
              <a:buFont typeface="+mj-lt"/>
              <a:buAutoNum type="arabicPeriod"/>
            </a:pPr>
            <a:r>
              <a:rPr lang="en-US" b="1" dirty="0"/>
              <a:t>Versatile and Multi-Paradigm</a:t>
            </a:r>
            <a:r>
              <a:rPr lang="en-US" dirty="0"/>
              <a:t>: Python supports multiple programming paradigms, including procedural, object-oriented, and functional programming.</a:t>
            </a:r>
          </a:p>
          <a:p>
            <a:pPr>
              <a:buFont typeface="+mj-lt"/>
              <a:buAutoNum type="arabicPeriod"/>
            </a:pPr>
            <a:endParaRPr lang="en-US" dirty="0"/>
          </a:p>
          <a:p>
            <a:pPr>
              <a:buFont typeface="+mj-lt"/>
              <a:buAutoNum type="arabicPeriod"/>
            </a:pPr>
            <a:endParaRPr lang="en-US" dirty="0"/>
          </a:p>
          <a:p>
            <a:endParaRPr lang="en-IN" dirty="0"/>
          </a:p>
        </p:txBody>
      </p:sp>
    </p:spTree>
    <p:extLst>
      <p:ext uri="{BB962C8B-B14F-4D97-AF65-F5344CB8AC3E}">
        <p14:creationId xmlns:p14="http://schemas.microsoft.com/office/powerpoint/2010/main" val="23766506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Pass/ Fail and Average</a:t>
            </a:r>
          </a:p>
        </p:txBody>
      </p:sp>
      <p:sp>
        <p:nvSpPr>
          <p:cNvPr id="3" name="Content Placeholder 2"/>
          <p:cNvSpPr>
            <a:spLocks noGrp="1"/>
          </p:cNvSpPr>
          <p:nvPr>
            <p:ph idx="1"/>
          </p:nvPr>
        </p:nvSpPr>
        <p:spPr>
          <a:xfrm>
            <a:off x="230505" y="685892"/>
            <a:ext cx="4149090" cy="2650808"/>
          </a:xfrm>
        </p:spPr>
        <p:txBody>
          <a:bodyPr>
            <a:normAutofit/>
          </a:bodyPr>
          <a:lstStyle/>
          <a:p>
            <a:r>
              <a:rPr lang="en-US" sz="1200" dirty="0"/>
              <a:t>Write an algorithm to find the average marks of a student. Also check whether the student has passed or failed. For a student to be declared pass, average marks should not be less than 65.</a:t>
            </a:r>
            <a:br>
              <a:rPr lang="en-US" sz="1200" dirty="0"/>
            </a:br>
            <a:r>
              <a:rPr lang="en-US" sz="1200" b="1" dirty="0"/>
              <a:t>Step 1 :</a:t>
            </a:r>
            <a:r>
              <a:rPr lang="en-US" sz="1200" dirty="0"/>
              <a:t> Read Marks1, Marks2, Marks3</a:t>
            </a:r>
            <a:br>
              <a:rPr lang="en-US" sz="1200" dirty="0"/>
            </a:br>
            <a:r>
              <a:rPr lang="en-US" sz="1200" b="1" dirty="0"/>
              <a:t>Step 2 :</a:t>
            </a:r>
            <a:r>
              <a:rPr lang="en-US" sz="1200" dirty="0"/>
              <a:t> Total = Marks1 + Marks2 + Marks3</a:t>
            </a:r>
            <a:br>
              <a:rPr lang="en-US" sz="1200" dirty="0"/>
            </a:br>
            <a:r>
              <a:rPr lang="en-US" sz="1200" b="1" dirty="0"/>
              <a:t>Step 3 :</a:t>
            </a:r>
            <a:r>
              <a:rPr lang="en-US" sz="1200" dirty="0"/>
              <a:t> Average = Total / 3</a:t>
            </a:r>
            <a:br>
              <a:rPr lang="en-US" sz="1200" dirty="0"/>
            </a:br>
            <a:r>
              <a:rPr lang="en-US" sz="1200" b="1" dirty="0"/>
              <a:t>Step 4 :</a:t>
            </a:r>
            <a:r>
              <a:rPr lang="en-US" sz="1200" dirty="0"/>
              <a:t> Set Output = “Student Passed”</a:t>
            </a:r>
            <a:br>
              <a:rPr lang="en-US" sz="1200" dirty="0"/>
            </a:br>
            <a:r>
              <a:rPr lang="en-US" sz="1200" b="1" dirty="0"/>
              <a:t>Step 5 :</a:t>
            </a:r>
            <a:r>
              <a:rPr lang="en-US" sz="1200" dirty="0"/>
              <a:t> if Average &lt; 65 then Set Output = “Student Failed"</a:t>
            </a:r>
            <a:br>
              <a:rPr lang="en-US" sz="1200" dirty="0"/>
            </a:br>
            <a:r>
              <a:rPr lang="en-US" sz="1200" b="1" dirty="0"/>
              <a:t>Step 6 :</a:t>
            </a:r>
            <a:r>
              <a:rPr lang="en-US" sz="1200" dirty="0"/>
              <a:t> Display Output</a:t>
            </a:r>
            <a:br>
              <a:rPr lang="en-US" dirty="0"/>
            </a:br>
            <a:endParaRPr lang="en-US" dirty="0"/>
          </a:p>
        </p:txBody>
      </p:sp>
      <p:sp>
        <p:nvSpPr>
          <p:cNvPr id="5" name="TextBox 4">
            <a:extLst>
              <a:ext uri="{FF2B5EF4-FFF2-40B4-BE49-F238E27FC236}">
                <a16:creationId xmlns:a16="http://schemas.microsoft.com/office/drawing/2014/main" id="{0C86E373-4642-55B3-778F-2B87FAAF6DCF}"/>
              </a:ext>
            </a:extLst>
          </p:cNvPr>
          <p:cNvSpPr txBox="1"/>
          <p:nvPr/>
        </p:nvSpPr>
        <p:spPr>
          <a:xfrm>
            <a:off x="171450" y="0"/>
            <a:ext cx="2305352" cy="369332"/>
          </a:xfrm>
          <a:prstGeom prst="rect">
            <a:avLst/>
          </a:prstGeom>
          <a:noFill/>
        </p:spPr>
        <p:txBody>
          <a:bodyPr wrap="square">
            <a:spAutoFit/>
          </a:bodyPr>
          <a:lstStyle/>
          <a:p>
            <a:r>
              <a:rPr lang="en-IN" dirty="0">
                <a:solidFill>
                  <a:schemeClr val="bg1"/>
                </a:solidFill>
              </a:rPr>
              <a:t>Pass/ Fail and Average</a:t>
            </a:r>
          </a:p>
        </p:txBody>
      </p:sp>
    </p:spTree>
    <p:extLst>
      <p:ext uri="{BB962C8B-B14F-4D97-AF65-F5344CB8AC3E}">
        <p14:creationId xmlns:p14="http://schemas.microsoft.com/office/powerpoint/2010/main" val="1797207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Leap Year or Not</a:t>
            </a:r>
          </a:p>
        </p:txBody>
      </p:sp>
      <p:sp>
        <p:nvSpPr>
          <p:cNvPr id="3" name="Content Placeholder 2"/>
          <p:cNvSpPr>
            <a:spLocks noGrp="1"/>
          </p:cNvSpPr>
          <p:nvPr>
            <p:ph idx="1"/>
          </p:nvPr>
        </p:nvSpPr>
        <p:spPr>
          <a:xfrm>
            <a:off x="230505" y="649875"/>
            <a:ext cx="4149090" cy="2542770"/>
          </a:xfrm>
        </p:spPr>
        <p:txBody>
          <a:bodyPr>
            <a:noAutofit/>
          </a:bodyPr>
          <a:lstStyle/>
          <a:p>
            <a:pPr>
              <a:buNone/>
            </a:pPr>
            <a:r>
              <a:rPr lang="en-US" sz="1600" b="1" dirty="0"/>
              <a:t>Step 1 :</a:t>
            </a:r>
            <a:r>
              <a:rPr lang="en-US" sz="1600" dirty="0"/>
              <a:t> Read YEAR</a:t>
            </a:r>
            <a:br>
              <a:rPr lang="en-US" sz="1600" dirty="0"/>
            </a:br>
            <a:r>
              <a:rPr lang="en-US" sz="1600" b="1" dirty="0"/>
              <a:t>Step 2 :</a:t>
            </a:r>
            <a:r>
              <a:rPr lang="en-US" sz="1600" dirty="0"/>
              <a:t> IF </a:t>
            </a:r>
            <a:r>
              <a:rPr lang="en-US" sz="1600" b="1" dirty="0"/>
              <a:t>({YEAR%4=0 AND YEAR%100!=0)OR (YEAR%400=0))</a:t>
            </a:r>
            <a:br>
              <a:rPr lang="en-US" sz="1600" dirty="0"/>
            </a:br>
            <a:r>
              <a:rPr lang="en-US" sz="1600" dirty="0"/>
              <a:t>Display "Year is a leap year"</a:t>
            </a:r>
            <a:br>
              <a:rPr lang="en-US" sz="1600" dirty="0"/>
            </a:br>
            <a:r>
              <a:rPr lang="en-US" sz="1600" dirty="0"/>
              <a:t>ELSE</a:t>
            </a:r>
            <a:br>
              <a:rPr lang="en-US" sz="1600" dirty="0"/>
            </a:br>
            <a:r>
              <a:rPr lang="en-US" sz="1600" dirty="0"/>
              <a:t>Display “Year is not a leap year"</a:t>
            </a:r>
            <a:br>
              <a:rPr lang="en-US" sz="1600" dirty="0"/>
            </a:br>
            <a:r>
              <a:rPr lang="en-US" sz="1600" dirty="0"/>
              <a:t>ENDIF</a:t>
            </a:r>
          </a:p>
        </p:txBody>
      </p:sp>
      <p:sp>
        <p:nvSpPr>
          <p:cNvPr id="5" name="TextBox 4">
            <a:extLst>
              <a:ext uri="{FF2B5EF4-FFF2-40B4-BE49-F238E27FC236}">
                <a16:creationId xmlns:a16="http://schemas.microsoft.com/office/drawing/2014/main" id="{DAACFA9A-5929-70BD-202B-092AE0E2697D}"/>
              </a:ext>
            </a:extLst>
          </p:cNvPr>
          <p:cNvSpPr txBox="1"/>
          <p:nvPr/>
        </p:nvSpPr>
        <p:spPr>
          <a:xfrm>
            <a:off x="95250" y="10050"/>
            <a:ext cx="2305352" cy="369332"/>
          </a:xfrm>
          <a:prstGeom prst="rect">
            <a:avLst/>
          </a:prstGeom>
          <a:noFill/>
        </p:spPr>
        <p:txBody>
          <a:bodyPr wrap="square">
            <a:spAutoFit/>
          </a:bodyPr>
          <a:lstStyle/>
          <a:p>
            <a:r>
              <a:rPr lang="en-IN" dirty="0">
                <a:solidFill>
                  <a:schemeClr val="bg1"/>
                </a:solidFill>
              </a:rPr>
              <a:t>Leap Year or Not</a:t>
            </a:r>
          </a:p>
        </p:txBody>
      </p:sp>
    </p:spTree>
    <p:extLst>
      <p:ext uri="{BB962C8B-B14F-4D97-AF65-F5344CB8AC3E}">
        <p14:creationId xmlns:p14="http://schemas.microsoft.com/office/powerpoint/2010/main" val="22880803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05" y="1576"/>
            <a:ext cx="4149090" cy="401774"/>
          </a:xfrm>
        </p:spPr>
        <p:txBody>
          <a:bodyPr>
            <a:normAutofit/>
          </a:bodyPr>
          <a:lstStyle/>
          <a:p>
            <a:r>
              <a:rPr lang="en-US" dirty="0"/>
              <a:t>Algorithm for Iterative Problems</a:t>
            </a:r>
          </a:p>
        </p:txBody>
      </p:sp>
      <p:sp>
        <p:nvSpPr>
          <p:cNvPr id="3" name="Content Placeholder 2"/>
          <p:cNvSpPr>
            <a:spLocks noGrp="1"/>
          </p:cNvSpPr>
          <p:nvPr>
            <p:ph idx="1"/>
          </p:nvPr>
        </p:nvSpPr>
        <p:spPr>
          <a:xfrm>
            <a:off x="36017" y="433775"/>
            <a:ext cx="4538083" cy="2881333"/>
          </a:xfrm>
        </p:spPr>
        <p:txBody>
          <a:bodyPr>
            <a:normAutofit/>
          </a:bodyPr>
          <a:lstStyle/>
          <a:p>
            <a:pPr marL="1601" indent="5603">
              <a:lnSpc>
                <a:spcPct val="130000"/>
              </a:lnSpc>
            </a:pPr>
            <a:r>
              <a:rPr lang="en-GB" sz="1412" dirty="0">
                <a:solidFill>
                  <a:schemeClr val="accent1">
                    <a:lumMod val="75000"/>
                  </a:schemeClr>
                </a:solidFill>
              </a:rPr>
              <a:t>This type of loop keeps on carrying out a command or commands UNTIL a given condition is satisfied, the condition is given with the UNTIL command, for example:-  </a:t>
            </a:r>
          </a:p>
          <a:p>
            <a:pPr>
              <a:lnSpc>
                <a:spcPct val="130000"/>
              </a:lnSpc>
              <a:buNone/>
            </a:pPr>
            <a:r>
              <a:rPr lang="en-GB" sz="1412" dirty="0">
                <a:solidFill>
                  <a:srgbClr val="C00000"/>
                </a:solidFill>
              </a:rPr>
              <a:t>PROBLEM:</a:t>
            </a:r>
            <a:r>
              <a:rPr lang="en-GB" sz="1412" dirty="0">
                <a:solidFill>
                  <a:schemeClr val="accent1">
                    <a:lumMod val="75000"/>
                  </a:schemeClr>
                </a:solidFill>
              </a:rPr>
              <a:t> To wash a car </a:t>
            </a:r>
          </a:p>
          <a:p>
            <a:pPr>
              <a:lnSpc>
                <a:spcPct val="130000"/>
              </a:lnSpc>
              <a:buNone/>
            </a:pPr>
            <a:r>
              <a:rPr lang="en-GB" sz="1412" dirty="0">
                <a:solidFill>
                  <a:srgbClr val="C00000"/>
                </a:solidFill>
              </a:rPr>
              <a:t>ALGORITHM: </a:t>
            </a:r>
          </a:p>
          <a:p>
            <a:pPr>
              <a:lnSpc>
                <a:spcPct val="130000"/>
              </a:lnSpc>
              <a:buNone/>
            </a:pPr>
            <a:r>
              <a:rPr lang="en-GB" sz="1412" dirty="0">
                <a:solidFill>
                  <a:schemeClr val="accent1">
                    <a:lumMod val="75000"/>
                  </a:schemeClr>
                </a:solidFill>
              </a:rPr>
              <a:t>1 REPEAT  </a:t>
            </a:r>
          </a:p>
          <a:p>
            <a:pPr>
              <a:lnSpc>
                <a:spcPct val="130000"/>
              </a:lnSpc>
              <a:buNone/>
            </a:pPr>
            <a:r>
              <a:rPr lang="en-GB" sz="1412" dirty="0">
                <a:solidFill>
                  <a:schemeClr val="accent1">
                    <a:lumMod val="75000"/>
                  </a:schemeClr>
                </a:solidFill>
              </a:rPr>
              <a:t>2 wash with warm soapy water </a:t>
            </a:r>
          </a:p>
          <a:p>
            <a:pPr>
              <a:lnSpc>
                <a:spcPct val="130000"/>
              </a:lnSpc>
              <a:buNone/>
            </a:pPr>
            <a:r>
              <a:rPr lang="en-GB" sz="1412" dirty="0">
                <a:solidFill>
                  <a:schemeClr val="accent1">
                    <a:lumMod val="75000"/>
                  </a:schemeClr>
                </a:solidFill>
              </a:rPr>
              <a:t>3 UNTIL the whole car is clean</a:t>
            </a:r>
            <a:endParaRPr lang="en-US" sz="1412" dirty="0">
              <a:solidFill>
                <a:schemeClr val="accent1">
                  <a:lumMod val="75000"/>
                </a:schemeClr>
              </a:solidFill>
            </a:endParaRPr>
          </a:p>
        </p:txBody>
      </p:sp>
    </p:spTree>
    <p:extLst>
      <p:ext uri="{BB962C8B-B14F-4D97-AF65-F5344CB8AC3E}">
        <p14:creationId xmlns:p14="http://schemas.microsoft.com/office/powerpoint/2010/main" val="2738877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01" y="73608"/>
            <a:ext cx="4574099" cy="468217"/>
          </a:xfrm>
        </p:spPr>
        <p:txBody>
          <a:bodyPr>
            <a:noAutofit/>
          </a:bodyPr>
          <a:lstStyle/>
          <a:p>
            <a:r>
              <a:rPr lang="en-US" sz="1815" b="1" dirty="0" err="1"/>
              <a:t>Iterational</a:t>
            </a:r>
            <a:r>
              <a:rPr lang="en-US" sz="1815" b="1" dirty="0"/>
              <a:t> Algorithms – Repetitive Structures</a:t>
            </a:r>
            <a:endParaRPr lang="en-US" sz="1815" dirty="0"/>
          </a:p>
        </p:txBody>
      </p:sp>
      <p:sp>
        <p:nvSpPr>
          <p:cNvPr id="3" name="Content Placeholder 2"/>
          <p:cNvSpPr>
            <a:spLocks noGrp="1"/>
          </p:cNvSpPr>
          <p:nvPr>
            <p:ph idx="1"/>
          </p:nvPr>
        </p:nvSpPr>
        <p:spPr>
          <a:xfrm>
            <a:off x="144051" y="622672"/>
            <a:ext cx="4379595" cy="2044136"/>
          </a:xfrm>
        </p:spPr>
        <p:txBody>
          <a:bodyPr>
            <a:noAutofit/>
          </a:bodyPr>
          <a:lstStyle/>
          <a:p>
            <a:pPr>
              <a:lnSpc>
                <a:spcPct val="170000"/>
              </a:lnSpc>
            </a:pPr>
            <a:r>
              <a:rPr lang="en-US" sz="1815" dirty="0"/>
              <a:t>Find the average marks scored by ‘N’ number of students</a:t>
            </a:r>
            <a:br>
              <a:rPr lang="en-US" sz="1815" dirty="0"/>
            </a:br>
            <a:endParaRPr lang="en-US" sz="1815" dirty="0"/>
          </a:p>
        </p:txBody>
      </p:sp>
    </p:spTree>
    <p:extLst>
      <p:ext uri="{BB962C8B-B14F-4D97-AF65-F5344CB8AC3E}">
        <p14:creationId xmlns:p14="http://schemas.microsoft.com/office/powerpoint/2010/main" val="2777630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034" y="358775"/>
            <a:ext cx="4379595" cy="3064383"/>
          </a:xfrm>
        </p:spPr>
        <p:txBody>
          <a:bodyPr>
            <a:noAutofit/>
          </a:bodyPr>
          <a:lstStyle/>
          <a:p>
            <a:pPr>
              <a:lnSpc>
                <a:spcPct val="170000"/>
              </a:lnSpc>
              <a:buNone/>
            </a:pPr>
            <a:r>
              <a:rPr lang="en-US" sz="1210" b="1" dirty="0"/>
              <a:t>Step 1 : </a:t>
            </a:r>
            <a:r>
              <a:rPr lang="en-US" sz="1210" dirty="0"/>
              <a:t>Read the Number Of Students</a:t>
            </a:r>
            <a:br>
              <a:rPr lang="en-US" sz="1210" dirty="0"/>
            </a:br>
            <a:r>
              <a:rPr lang="en-US" sz="1210" b="1" dirty="0"/>
              <a:t>Step 2 : </a:t>
            </a:r>
            <a:r>
              <a:rPr lang="en-US" sz="1210" dirty="0"/>
              <a:t>Let Counter = 1</a:t>
            </a:r>
            <a:br>
              <a:rPr lang="en-US" sz="1210" dirty="0"/>
            </a:br>
            <a:r>
              <a:rPr lang="en-US" sz="1210" b="1" dirty="0"/>
              <a:t>Step 3 : </a:t>
            </a:r>
            <a:r>
              <a:rPr lang="en-US" sz="1210" dirty="0"/>
              <a:t>Read Marks1, Marks2, Marks3</a:t>
            </a:r>
            <a:br>
              <a:rPr lang="en-US" sz="1210" dirty="0"/>
            </a:br>
            <a:r>
              <a:rPr lang="en-US" sz="1210" b="1" dirty="0"/>
              <a:t>Step 4 : </a:t>
            </a:r>
            <a:r>
              <a:rPr lang="en-US" sz="1210" dirty="0"/>
              <a:t>Total = Marks1 + Marks2 + Marks3</a:t>
            </a:r>
            <a:br>
              <a:rPr lang="en-US" sz="1210" dirty="0"/>
            </a:br>
            <a:r>
              <a:rPr lang="en-US" sz="1210" b="1" dirty="0"/>
              <a:t>Step 5 : </a:t>
            </a:r>
            <a:r>
              <a:rPr lang="en-US" sz="1210" dirty="0"/>
              <a:t>Average = Total / 3</a:t>
            </a:r>
            <a:br>
              <a:rPr lang="en-US" sz="1210" dirty="0"/>
            </a:br>
            <a:r>
              <a:rPr lang="en-US" sz="1210" b="1" dirty="0"/>
              <a:t>Step 6 : </a:t>
            </a:r>
            <a:r>
              <a:rPr lang="en-US" sz="1210" dirty="0"/>
              <a:t>Set Output = “Student Passed”</a:t>
            </a:r>
            <a:br>
              <a:rPr lang="en-US" sz="1210" dirty="0"/>
            </a:br>
            <a:r>
              <a:rPr lang="en-US" sz="1210" b="1" dirty="0"/>
              <a:t>Step 7 : </a:t>
            </a:r>
            <a:r>
              <a:rPr lang="en-US" sz="1210" dirty="0"/>
              <a:t>If (Average &lt; 65) then Set Output = “Student Failed"</a:t>
            </a:r>
            <a:br>
              <a:rPr lang="en-US" sz="1210" dirty="0"/>
            </a:br>
            <a:r>
              <a:rPr lang="en-US" sz="1210" b="1" dirty="0"/>
              <a:t>Step 8 : </a:t>
            </a:r>
            <a:r>
              <a:rPr lang="en-US" sz="1210" dirty="0"/>
              <a:t>Display Output</a:t>
            </a:r>
            <a:br>
              <a:rPr lang="en-US" sz="1210" dirty="0"/>
            </a:br>
            <a:r>
              <a:rPr lang="en-US" sz="1210" b="1" dirty="0"/>
              <a:t>Step 9 : </a:t>
            </a:r>
            <a:r>
              <a:rPr lang="en-US" sz="1210" dirty="0"/>
              <a:t>Set Counter = Counter + 1</a:t>
            </a:r>
            <a:br>
              <a:rPr lang="en-US" sz="1210" dirty="0"/>
            </a:br>
            <a:r>
              <a:rPr lang="en-US" sz="1210" b="1" dirty="0"/>
              <a:t>Step 10 :</a:t>
            </a:r>
            <a:r>
              <a:rPr lang="en-US" sz="1210" dirty="0"/>
              <a:t> If (Counter &lt;= </a:t>
            </a:r>
            <a:r>
              <a:rPr lang="en-US" sz="1210" dirty="0" err="1"/>
              <a:t>NumberOfStudents</a:t>
            </a:r>
            <a:r>
              <a:rPr lang="en-US" sz="1210" dirty="0"/>
              <a:t> ) then </a:t>
            </a:r>
            <a:r>
              <a:rPr lang="en-US" sz="1210" dirty="0" err="1"/>
              <a:t>goto</a:t>
            </a:r>
            <a:r>
              <a:rPr lang="en-US" sz="1210" dirty="0"/>
              <a:t> step 3</a:t>
            </a:r>
            <a:br>
              <a:rPr lang="en-US" sz="1210" dirty="0"/>
            </a:br>
            <a:br>
              <a:rPr lang="en-US" sz="1210" dirty="0"/>
            </a:br>
            <a:endParaRPr lang="en-US" sz="1210" dirty="0"/>
          </a:p>
        </p:txBody>
      </p:sp>
    </p:spTree>
    <p:extLst>
      <p:ext uri="{BB962C8B-B14F-4D97-AF65-F5344CB8AC3E}">
        <p14:creationId xmlns:p14="http://schemas.microsoft.com/office/powerpoint/2010/main" val="10976019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319" y="748052"/>
            <a:ext cx="3307461" cy="215444"/>
          </a:xfrm>
        </p:spPr>
        <p:txBody>
          <a:bodyPr/>
          <a:lstStyle/>
          <a:p>
            <a:r>
              <a:rPr lang="en-IN" dirty="0"/>
              <a:t>Tasks</a:t>
            </a:r>
            <a:endParaRPr lang="en-GB" dirty="0"/>
          </a:p>
        </p:txBody>
      </p:sp>
      <p:sp>
        <p:nvSpPr>
          <p:cNvPr id="3" name="Content Placeholder 2"/>
          <p:cNvSpPr>
            <a:spLocks noGrp="1"/>
          </p:cNvSpPr>
          <p:nvPr>
            <p:ph idx="1"/>
          </p:nvPr>
        </p:nvSpPr>
        <p:spPr>
          <a:xfrm>
            <a:off x="214633" y="730741"/>
            <a:ext cx="4149090" cy="1892826"/>
          </a:xfrm>
        </p:spPr>
        <p:txBody>
          <a:bodyPr/>
          <a:lstStyle/>
          <a:p>
            <a:r>
              <a:rPr lang="en-IN" dirty="0"/>
              <a:t>Write an algorithm for the following tasks.</a:t>
            </a:r>
          </a:p>
          <a:p>
            <a:pPr marL="259335" indent="-259335">
              <a:buFont typeface="+mj-lt"/>
              <a:buAutoNum type="arabicPeriod"/>
            </a:pPr>
            <a:r>
              <a:rPr lang="en-IN" dirty="0"/>
              <a:t>To check if a given number is even or odd</a:t>
            </a:r>
          </a:p>
          <a:p>
            <a:pPr marL="259335" indent="-259335">
              <a:buFont typeface="+mj-lt"/>
              <a:buAutoNum type="arabicPeriod"/>
            </a:pPr>
            <a:r>
              <a:rPr lang="en-IN" dirty="0"/>
              <a:t>Get two numbers. Perform </a:t>
            </a:r>
          </a:p>
          <a:p>
            <a:pPr lvl="1"/>
            <a:r>
              <a:rPr lang="en-IN" dirty="0"/>
              <a:t>Perform Multiplication by using repeated additions</a:t>
            </a:r>
          </a:p>
          <a:p>
            <a:pPr lvl="1"/>
            <a:r>
              <a:rPr lang="en-IN" dirty="0"/>
              <a:t>Perform Division by using repeated subtractions.</a:t>
            </a:r>
          </a:p>
          <a:p>
            <a:pPr marL="230520" lvl="1"/>
            <a:r>
              <a:rPr lang="en-IN" dirty="0"/>
              <a:t> </a:t>
            </a:r>
            <a:endParaRPr lang="en-GB" dirty="0"/>
          </a:p>
        </p:txBody>
      </p:sp>
    </p:spTree>
    <p:extLst>
      <p:ext uri="{BB962C8B-B14F-4D97-AF65-F5344CB8AC3E}">
        <p14:creationId xmlns:p14="http://schemas.microsoft.com/office/powerpoint/2010/main" val="40635353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998345" cy="244475"/>
          </a:xfrm>
          <a:prstGeom prst="rect">
            <a:avLst/>
          </a:prstGeom>
        </p:spPr>
        <p:txBody>
          <a:bodyPr vert="horz" wrap="square" lIns="0" tIns="17145" rIns="0" bIns="0" rtlCol="0">
            <a:spAutoFit/>
          </a:bodyPr>
          <a:lstStyle/>
          <a:p>
            <a:pPr marL="12700">
              <a:lnSpc>
                <a:spcPct val="100000"/>
              </a:lnSpc>
              <a:spcBef>
                <a:spcPts val="135"/>
              </a:spcBef>
            </a:pPr>
            <a:r>
              <a:rPr spc="-45" dirty="0"/>
              <a:t>Assignment</a:t>
            </a:r>
            <a:r>
              <a:rPr spc="15" dirty="0"/>
              <a:t> </a:t>
            </a:r>
            <a:r>
              <a:rPr spc="-50" dirty="0"/>
              <a:t>for</a:t>
            </a:r>
            <a:r>
              <a:rPr spc="20" dirty="0"/>
              <a:t> </a:t>
            </a:r>
            <a:r>
              <a:rPr spc="-30" dirty="0"/>
              <a:t>Algorithms</a:t>
            </a:r>
          </a:p>
        </p:txBody>
      </p:sp>
      <p:pic>
        <p:nvPicPr>
          <p:cNvPr id="3" name="object 3"/>
          <p:cNvPicPr/>
          <p:nvPr/>
        </p:nvPicPr>
        <p:blipFill>
          <a:blip r:embed="rId2" cstate="print"/>
          <a:stretch>
            <a:fillRect/>
          </a:stretch>
        </p:blipFill>
        <p:spPr>
          <a:xfrm>
            <a:off x="281089" y="1256131"/>
            <a:ext cx="65265" cy="65265"/>
          </a:xfrm>
          <a:prstGeom prst="rect">
            <a:avLst/>
          </a:prstGeom>
        </p:spPr>
      </p:pic>
      <p:sp>
        <p:nvSpPr>
          <p:cNvPr id="4" name="object 4"/>
          <p:cNvSpPr txBox="1"/>
          <p:nvPr/>
        </p:nvSpPr>
        <p:spPr>
          <a:xfrm>
            <a:off x="358147" y="672945"/>
            <a:ext cx="3219450" cy="2310247"/>
          </a:xfrm>
          <a:prstGeom prst="rect">
            <a:avLst/>
          </a:prstGeom>
        </p:spPr>
        <p:txBody>
          <a:bodyPr vert="horz" wrap="square" lIns="0" tIns="55244" rIns="0" bIns="0" rtlCol="0">
            <a:spAutoFit/>
          </a:bodyPr>
          <a:lstStyle/>
          <a:p>
            <a:pPr marL="12700">
              <a:lnSpc>
                <a:spcPct val="100000"/>
              </a:lnSpc>
              <a:spcBef>
                <a:spcPts val="434"/>
              </a:spcBef>
            </a:pPr>
            <a:r>
              <a:rPr sz="1100" spc="-45" dirty="0">
                <a:latin typeface="Tahoma"/>
                <a:cs typeface="Tahoma"/>
              </a:rPr>
              <a:t>How</a:t>
            </a:r>
            <a:r>
              <a:rPr sz="1100" spc="10" dirty="0">
                <a:latin typeface="Tahoma"/>
                <a:cs typeface="Tahoma"/>
              </a:rPr>
              <a:t> </a:t>
            </a:r>
            <a:r>
              <a:rPr sz="1100" spc="-15" dirty="0">
                <a:latin typeface="Tahoma"/>
                <a:cs typeface="Tahoma"/>
              </a:rPr>
              <a:t>to</a:t>
            </a:r>
            <a:r>
              <a:rPr sz="1100" spc="10" dirty="0">
                <a:latin typeface="Tahoma"/>
                <a:cs typeface="Tahoma"/>
              </a:rPr>
              <a:t> </a:t>
            </a:r>
            <a:r>
              <a:rPr sz="1100" spc="-65" dirty="0">
                <a:latin typeface="Tahoma"/>
                <a:cs typeface="Tahoma"/>
              </a:rPr>
              <a:t>make</a:t>
            </a:r>
            <a:r>
              <a:rPr sz="1100" spc="15" dirty="0">
                <a:latin typeface="Tahoma"/>
                <a:cs typeface="Tahoma"/>
              </a:rPr>
              <a:t> </a:t>
            </a:r>
            <a:r>
              <a:rPr sz="1100" spc="-30" dirty="0">
                <a:latin typeface="Tahoma"/>
                <a:cs typeface="Tahoma"/>
              </a:rPr>
              <a:t>biryani?</a:t>
            </a:r>
            <a:r>
              <a:rPr sz="1100" spc="135" dirty="0">
                <a:latin typeface="Tahoma"/>
                <a:cs typeface="Tahoma"/>
              </a:rPr>
              <a:t> </a:t>
            </a:r>
            <a:r>
              <a:rPr sz="1100" spc="-40" dirty="0">
                <a:latin typeface="Tahoma"/>
                <a:cs typeface="Tahoma"/>
              </a:rPr>
              <a:t>(veg/non-veg)</a:t>
            </a:r>
            <a:endParaRPr sz="1100" dirty="0">
              <a:latin typeface="Tahoma"/>
              <a:cs typeface="Tahoma"/>
            </a:endParaRPr>
          </a:p>
          <a:p>
            <a:pPr marL="12700" marR="5080">
              <a:lnSpc>
                <a:spcPct val="125299"/>
              </a:lnSpc>
            </a:pPr>
            <a:r>
              <a:rPr sz="1100" spc="-15" dirty="0">
                <a:latin typeface="Tahoma"/>
                <a:cs typeface="Tahoma"/>
              </a:rPr>
              <a:t>Find</a:t>
            </a:r>
            <a:r>
              <a:rPr sz="1100" spc="15" dirty="0">
                <a:latin typeface="Tahoma"/>
                <a:cs typeface="Tahoma"/>
              </a:rPr>
              <a:t> </a:t>
            </a:r>
            <a:r>
              <a:rPr sz="1100" spc="-20" dirty="0">
                <a:latin typeface="Tahoma"/>
                <a:cs typeface="Tahoma"/>
              </a:rPr>
              <a:t>Roots</a:t>
            </a:r>
            <a:r>
              <a:rPr sz="1100" spc="20" dirty="0">
                <a:latin typeface="Tahoma"/>
                <a:cs typeface="Tahoma"/>
              </a:rPr>
              <a:t> </a:t>
            </a:r>
            <a:r>
              <a:rPr sz="1100" spc="-35" dirty="0">
                <a:latin typeface="Tahoma"/>
                <a:cs typeface="Tahoma"/>
              </a:rPr>
              <a:t>of</a:t>
            </a:r>
            <a:r>
              <a:rPr sz="1100" spc="15" dirty="0">
                <a:latin typeface="Tahoma"/>
                <a:cs typeface="Tahoma"/>
              </a:rPr>
              <a:t> </a:t>
            </a:r>
            <a:r>
              <a:rPr sz="1100" spc="-55" dirty="0">
                <a:latin typeface="Tahoma"/>
                <a:cs typeface="Tahoma"/>
              </a:rPr>
              <a:t>a</a:t>
            </a:r>
            <a:r>
              <a:rPr sz="1100" spc="20" dirty="0">
                <a:latin typeface="Tahoma"/>
                <a:cs typeface="Tahoma"/>
              </a:rPr>
              <a:t> </a:t>
            </a:r>
            <a:r>
              <a:rPr sz="1100" spc="-25" dirty="0">
                <a:latin typeface="Tahoma"/>
                <a:cs typeface="Tahoma"/>
              </a:rPr>
              <a:t>Quadratic</a:t>
            </a:r>
            <a:r>
              <a:rPr sz="1100" spc="15" dirty="0">
                <a:latin typeface="Tahoma"/>
                <a:cs typeface="Tahoma"/>
              </a:rPr>
              <a:t> </a:t>
            </a:r>
            <a:r>
              <a:rPr sz="1100" spc="-25" dirty="0">
                <a:latin typeface="Tahoma"/>
                <a:cs typeface="Tahoma"/>
              </a:rPr>
              <a:t>Equation</a:t>
            </a:r>
            <a:r>
              <a:rPr sz="1100" spc="20" dirty="0">
                <a:latin typeface="Tahoma"/>
                <a:cs typeface="Tahoma"/>
              </a:rPr>
              <a:t> </a:t>
            </a:r>
            <a:r>
              <a:rPr sz="1100" spc="-55" dirty="0">
                <a:latin typeface="Tahoma"/>
                <a:cs typeface="Tahoma"/>
              </a:rPr>
              <a:t>ax2</a:t>
            </a:r>
            <a:r>
              <a:rPr sz="1100" spc="15" dirty="0">
                <a:latin typeface="Tahoma"/>
                <a:cs typeface="Tahoma"/>
              </a:rPr>
              <a:t> </a:t>
            </a:r>
            <a:r>
              <a:rPr sz="1100" spc="45" dirty="0">
                <a:latin typeface="Tahoma"/>
                <a:cs typeface="Tahoma"/>
              </a:rPr>
              <a:t>+</a:t>
            </a:r>
            <a:r>
              <a:rPr sz="1100" spc="20" dirty="0">
                <a:latin typeface="Tahoma"/>
                <a:cs typeface="Tahoma"/>
              </a:rPr>
              <a:t> </a:t>
            </a:r>
            <a:r>
              <a:rPr sz="1100" spc="-60" dirty="0">
                <a:latin typeface="Tahoma"/>
                <a:cs typeface="Tahoma"/>
              </a:rPr>
              <a:t>bx</a:t>
            </a:r>
            <a:r>
              <a:rPr sz="1100" spc="20" dirty="0">
                <a:latin typeface="Tahoma"/>
                <a:cs typeface="Tahoma"/>
              </a:rPr>
              <a:t> </a:t>
            </a:r>
            <a:r>
              <a:rPr sz="1100" spc="45" dirty="0">
                <a:latin typeface="Tahoma"/>
                <a:cs typeface="Tahoma"/>
              </a:rPr>
              <a:t>+</a:t>
            </a:r>
            <a:r>
              <a:rPr sz="1100" spc="15" dirty="0">
                <a:latin typeface="Tahoma"/>
                <a:cs typeface="Tahoma"/>
              </a:rPr>
              <a:t> </a:t>
            </a:r>
            <a:r>
              <a:rPr sz="1100" spc="-25" dirty="0">
                <a:latin typeface="Tahoma"/>
                <a:cs typeface="Tahoma"/>
              </a:rPr>
              <a:t>c</a:t>
            </a:r>
            <a:r>
              <a:rPr sz="1100" spc="20" dirty="0">
                <a:latin typeface="Tahoma"/>
                <a:cs typeface="Tahoma"/>
              </a:rPr>
              <a:t> </a:t>
            </a:r>
            <a:r>
              <a:rPr sz="1100" spc="45" dirty="0">
                <a:latin typeface="Tahoma"/>
                <a:cs typeface="Tahoma"/>
              </a:rPr>
              <a:t>=</a:t>
            </a:r>
            <a:r>
              <a:rPr sz="1100" spc="20" dirty="0">
                <a:latin typeface="Tahoma"/>
                <a:cs typeface="Tahoma"/>
              </a:rPr>
              <a:t> </a:t>
            </a:r>
            <a:r>
              <a:rPr sz="1100" spc="-55" dirty="0">
                <a:latin typeface="Tahoma"/>
                <a:cs typeface="Tahoma"/>
              </a:rPr>
              <a:t>0 </a:t>
            </a:r>
            <a:r>
              <a:rPr sz="1100" spc="-330" dirty="0">
                <a:latin typeface="Tahoma"/>
                <a:cs typeface="Tahoma"/>
              </a:rPr>
              <a:t> </a:t>
            </a:r>
            <a:r>
              <a:rPr sz="1100" spc="-15" dirty="0">
                <a:latin typeface="Tahoma"/>
                <a:cs typeface="Tahoma"/>
              </a:rPr>
              <a:t>Find</a:t>
            </a:r>
            <a:r>
              <a:rPr sz="1100" spc="15" dirty="0">
                <a:latin typeface="Tahoma"/>
                <a:cs typeface="Tahoma"/>
              </a:rPr>
              <a:t> </a:t>
            </a:r>
            <a:r>
              <a:rPr sz="1100" spc="-40" dirty="0">
                <a:latin typeface="Tahoma"/>
                <a:cs typeface="Tahoma"/>
              </a:rPr>
              <a:t>the</a:t>
            </a:r>
            <a:r>
              <a:rPr sz="1100" spc="20" dirty="0">
                <a:latin typeface="Tahoma"/>
                <a:cs typeface="Tahoma"/>
              </a:rPr>
              <a:t> </a:t>
            </a:r>
            <a:r>
              <a:rPr sz="1100" spc="-25" dirty="0">
                <a:latin typeface="Tahoma"/>
                <a:cs typeface="Tahoma"/>
              </a:rPr>
              <a:t>factorial</a:t>
            </a:r>
            <a:r>
              <a:rPr sz="1100" spc="20" dirty="0">
                <a:latin typeface="Tahoma"/>
                <a:cs typeface="Tahoma"/>
              </a:rPr>
              <a:t> </a:t>
            </a:r>
            <a:r>
              <a:rPr sz="1100" spc="-35" dirty="0">
                <a:latin typeface="Tahoma"/>
                <a:cs typeface="Tahoma"/>
              </a:rPr>
              <a:t>of</a:t>
            </a:r>
            <a:r>
              <a:rPr sz="1100" spc="10" dirty="0">
                <a:latin typeface="Tahoma"/>
                <a:cs typeface="Tahoma"/>
              </a:rPr>
              <a:t> </a:t>
            </a:r>
            <a:r>
              <a:rPr sz="1100" spc="-55" dirty="0">
                <a:latin typeface="Tahoma"/>
                <a:cs typeface="Tahoma"/>
              </a:rPr>
              <a:t>a</a:t>
            </a:r>
            <a:r>
              <a:rPr sz="1100" spc="20" dirty="0">
                <a:latin typeface="Tahoma"/>
                <a:cs typeface="Tahoma"/>
              </a:rPr>
              <a:t> </a:t>
            </a:r>
            <a:r>
              <a:rPr sz="1100" spc="-50" dirty="0">
                <a:latin typeface="Tahoma"/>
                <a:cs typeface="Tahoma"/>
              </a:rPr>
              <a:t>number</a:t>
            </a:r>
            <a:endParaRPr sz="1100" dirty="0">
              <a:latin typeface="Tahoma"/>
              <a:cs typeface="Tahoma"/>
            </a:endParaRPr>
          </a:p>
          <a:p>
            <a:pPr marL="12700">
              <a:lnSpc>
                <a:spcPct val="100000"/>
              </a:lnSpc>
              <a:spcBef>
                <a:spcPts val="334"/>
              </a:spcBef>
            </a:pPr>
            <a:r>
              <a:rPr sz="1100" spc="-35" dirty="0">
                <a:latin typeface="Tahoma"/>
                <a:cs typeface="Tahoma"/>
              </a:rPr>
              <a:t>Check</a:t>
            </a:r>
            <a:r>
              <a:rPr sz="1100" spc="10" dirty="0">
                <a:latin typeface="Tahoma"/>
                <a:cs typeface="Tahoma"/>
              </a:rPr>
              <a:t> </a:t>
            </a:r>
            <a:r>
              <a:rPr sz="1100" spc="-55" dirty="0">
                <a:latin typeface="Tahoma"/>
                <a:cs typeface="Tahoma"/>
              </a:rPr>
              <a:t>whether</a:t>
            </a:r>
            <a:r>
              <a:rPr sz="1100" spc="15" dirty="0">
                <a:latin typeface="Tahoma"/>
                <a:cs typeface="Tahoma"/>
              </a:rPr>
              <a:t> </a:t>
            </a:r>
            <a:r>
              <a:rPr sz="1100" spc="-55" dirty="0">
                <a:latin typeface="Tahoma"/>
                <a:cs typeface="Tahoma"/>
              </a:rPr>
              <a:t>a</a:t>
            </a:r>
            <a:r>
              <a:rPr sz="1100" spc="20" dirty="0">
                <a:latin typeface="Tahoma"/>
                <a:cs typeface="Tahoma"/>
              </a:rPr>
              <a:t> </a:t>
            </a:r>
            <a:r>
              <a:rPr sz="1100" spc="-50" dirty="0">
                <a:latin typeface="Tahoma"/>
                <a:cs typeface="Tahoma"/>
              </a:rPr>
              <a:t>number</a:t>
            </a:r>
            <a:r>
              <a:rPr sz="1100" spc="15" dirty="0">
                <a:latin typeface="Tahoma"/>
                <a:cs typeface="Tahoma"/>
              </a:rPr>
              <a:t> </a:t>
            </a:r>
            <a:r>
              <a:rPr sz="1100" spc="-35" dirty="0">
                <a:latin typeface="Tahoma"/>
                <a:cs typeface="Tahoma"/>
              </a:rPr>
              <a:t>is</a:t>
            </a:r>
            <a:r>
              <a:rPr sz="1100" spc="15" dirty="0">
                <a:latin typeface="Tahoma"/>
                <a:cs typeface="Tahoma"/>
              </a:rPr>
              <a:t> </a:t>
            </a:r>
            <a:r>
              <a:rPr sz="1100" spc="-50" dirty="0">
                <a:latin typeface="Tahoma"/>
                <a:cs typeface="Tahoma"/>
              </a:rPr>
              <a:t>prime</a:t>
            </a:r>
            <a:r>
              <a:rPr sz="1100" spc="20" dirty="0">
                <a:latin typeface="Tahoma"/>
                <a:cs typeface="Tahoma"/>
              </a:rPr>
              <a:t> </a:t>
            </a:r>
            <a:r>
              <a:rPr sz="1100" spc="-60" dirty="0">
                <a:latin typeface="Tahoma"/>
                <a:cs typeface="Tahoma"/>
              </a:rPr>
              <a:t>or</a:t>
            </a:r>
            <a:r>
              <a:rPr sz="1100" spc="15" dirty="0">
                <a:latin typeface="Tahoma"/>
                <a:cs typeface="Tahoma"/>
              </a:rPr>
              <a:t> </a:t>
            </a:r>
            <a:r>
              <a:rPr sz="1100" spc="-30" dirty="0">
                <a:latin typeface="Tahoma"/>
                <a:cs typeface="Tahoma"/>
              </a:rPr>
              <a:t>not</a:t>
            </a:r>
            <a:endParaRPr sz="1100" dirty="0">
              <a:latin typeface="Tahoma"/>
              <a:cs typeface="Tahoma"/>
            </a:endParaRPr>
          </a:p>
          <a:p>
            <a:pPr marL="12700">
              <a:lnSpc>
                <a:spcPct val="100000"/>
              </a:lnSpc>
              <a:spcBef>
                <a:spcPts val="330"/>
              </a:spcBef>
            </a:pPr>
            <a:r>
              <a:rPr sz="1100" spc="-15" dirty="0">
                <a:latin typeface="Tahoma"/>
                <a:cs typeface="Tahoma"/>
              </a:rPr>
              <a:t>Find</a:t>
            </a:r>
            <a:r>
              <a:rPr sz="1100" spc="15" dirty="0">
                <a:latin typeface="Tahoma"/>
                <a:cs typeface="Tahoma"/>
              </a:rPr>
              <a:t> </a:t>
            </a:r>
            <a:r>
              <a:rPr sz="1100" spc="-40" dirty="0">
                <a:latin typeface="Tahoma"/>
                <a:cs typeface="Tahoma"/>
              </a:rPr>
              <a:t>the</a:t>
            </a:r>
            <a:r>
              <a:rPr sz="1100" spc="20" dirty="0">
                <a:latin typeface="Tahoma"/>
                <a:cs typeface="Tahoma"/>
              </a:rPr>
              <a:t> </a:t>
            </a:r>
            <a:r>
              <a:rPr sz="1100" spc="-20" dirty="0">
                <a:latin typeface="Tahoma"/>
                <a:cs typeface="Tahoma"/>
              </a:rPr>
              <a:t>Fibonacci</a:t>
            </a:r>
            <a:r>
              <a:rPr sz="1100" spc="20" dirty="0">
                <a:latin typeface="Tahoma"/>
                <a:cs typeface="Tahoma"/>
              </a:rPr>
              <a:t> </a:t>
            </a:r>
            <a:r>
              <a:rPr sz="1100" spc="-60" dirty="0">
                <a:latin typeface="Tahoma"/>
                <a:cs typeface="Tahoma"/>
              </a:rPr>
              <a:t>series</a:t>
            </a:r>
            <a:r>
              <a:rPr sz="1100" spc="15" dirty="0">
                <a:latin typeface="Tahoma"/>
                <a:cs typeface="Tahoma"/>
              </a:rPr>
              <a:t> </a:t>
            </a:r>
            <a:r>
              <a:rPr sz="1100" spc="10" dirty="0">
                <a:latin typeface="Tahoma"/>
                <a:cs typeface="Tahoma"/>
              </a:rPr>
              <a:t>till</a:t>
            </a:r>
            <a:r>
              <a:rPr sz="1100" spc="15" dirty="0">
                <a:latin typeface="Tahoma"/>
                <a:cs typeface="Tahoma"/>
              </a:rPr>
              <a:t> </a:t>
            </a:r>
            <a:r>
              <a:rPr sz="1100" spc="-40" dirty="0">
                <a:latin typeface="Tahoma"/>
                <a:cs typeface="Tahoma"/>
              </a:rPr>
              <a:t>the</a:t>
            </a:r>
            <a:r>
              <a:rPr sz="1100" spc="15" dirty="0">
                <a:latin typeface="Tahoma"/>
                <a:cs typeface="Tahoma"/>
              </a:rPr>
              <a:t> </a:t>
            </a:r>
            <a:r>
              <a:rPr sz="1100" spc="-40" dirty="0">
                <a:latin typeface="Tahoma"/>
                <a:cs typeface="Tahoma"/>
              </a:rPr>
              <a:t>term</a:t>
            </a:r>
            <a:r>
              <a:rPr sz="1100" spc="15" dirty="0">
                <a:latin typeface="Tahoma"/>
                <a:cs typeface="Tahoma"/>
              </a:rPr>
              <a:t> </a:t>
            </a:r>
            <a:r>
              <a:rPr sz="1100" spc="-60" dirty="0">
                <a:latin typeface="Tahoma"/>
                <a:cs typeface="Tahoma"/>
              </a:rPr>
              <a:t>less</a:t>
            </a:r>
            <a:r>
              <a:rPr sz="1100" spc="20" dirty="0">
                <a:latin typeface="Tahoma"/>
                <a:cs typeface="Tahoma"/>
              </a:rPr>
              <a:t> </a:t>
            </a:r>
            <a:r>
              <a:rPr sz="1100" spc="-35" dirty="0">
                <a:latin typeface="Tahoma"/>
                <a:cs typeface="Tahoma"/>
              </a:rPr>
              <a:t>than</a:t>
            </a:r>
            <a:r>
              <a:rPr sz="1100" spc="15" dirty="0">
                <a:latin typeface="Tahoma"/>
                <a:cs typeface="Tahoma"/>
              </a:rPr>
              <a:t> </a:t>
            </a:r>
            <a:r>
              <a:rPr sz="1100" spc="-55" dirty="0">
                <a:latin typeface="Tahoma"/>
                <a:cs typeface="Tahoma"/>
              </a:rPr>
              <a:t>1000</a:t>
            </a:r>
            <a:endParaRPr lang="en-US" sz="1100" spc="-55" dirty="0">
              <a:latin typeface="Tahoma"/>
              <a:cs typeface="Tahoma"/>
            </a:endParaRPr>
          </a:p>
          <a:p>
            <a:pPr marL="12700">
              <a:lnSpc>
                <a:spcPct val="100000"/>
              </a:lnSpc>
              <a:spcBef>
                <a:spcPts val="330"/>
              </a:spcBef>
            </a:pPr>
            <a:r>
              <a:rPr lang="en-US" sz="1100" dirty="0">
                <a:latin typeface="Tahoma"/>
                <a:cs typeface="Tahoma"/>
              </a:rPr>
              <a:t>Write an algorithm for the following tasks.</a:t>
            </a:r>
          </a:p>
          <a:p>
            <a:pPr marL="12700">
              <a:lnSpc>
                <a:spcPct val="100000"/>
              </a:lnSpc>
              <a:spcBef>
                <a:spcPts val="330"/>
              </a:spcBef>
            </a:pPr>
            <a:r>
              <a:rPr lang="en-US" sz="1100" dirty="0">
                <a:latin typeface="Tahoma"/>
                <a:cs typeface="Tahoma"/>
              </a:rPr>
              <a:t>To check if a given number is even or odd</a:t>
            </a:r>
          </a:p>
          <a:p>
            <a:pPr marL="12700">
              <a:lnSpc>
                <a:spcPct val="100000"/>
              </a:lnSpc>
              <a:spcBef>
                <a:spcPts val="330"/>
              </a:spcBef>
            </a:pPr>
            <a:r>
              <a:rPr lang="en-US" sz="1100" dirty="0">
                <a:latin typeface="Tahoma"/>
                <a:cs typeface="Tahoma"/>
              </a:rPr>
              <a:t>Get two numbers. Perform </a:t>
            </a:r>
          </a:p>
          <a:p>
            <a:pPr marL="12700">
              <a:lnSpc>
                <a:spcPct val="100000"/>
              </a:lnSpc>
              <a:spcBef>
                <a:spcPts val="330"/>
              </a:spcBef>
            </a:pPr>
            <a:r>
              <a:rPr lang="en-US" sz="1100" dirty="0">
                <a:latin typeface="Tahoma"/>
                <a:cs typeface="Tahoma"/>
              </a:rPr>
              <a:t>Perform Multiplication by using repeated additions</a:t>
            </a:r>
          </a:p>
          <a:p>
            <a:pPr marL="12700">
              <a:lnSpc>
                <a:spcPct val="100000"/>
              </a:lnSpc>
              <a:spcBef>
                <a:spcPts val="330"/>
              </a:spcBef>
            </a:pPr>
            <a:r>
              <a:rPr lang="en-US" sz="1100" dirty="0">
                <a:latin typeface="Tahoma"/>
                <a:cs typeface="Tahoma"/>
              </a:rPr>
              <a:t>Perform Division by using repeated subtractions.</a:t>
            </a:r>
          </a:p>
          <a:p>
            <a:pPr marL="12700">
              <a:lnSpc>
                <a:spcPct val="100000"/>
              </a:lnSpc>
              <a:spcBef>
                <a:spcPts val="330"/>
              </a:spcBef>
            </a:pPr>
            <a:endParaRPr sz="1100" dirty="0">
              <a:latin typeface="Tahoma"/>
              <a:cs typeface="Tahoma"/>
            </a:endParaRPr>
          </a:p>
        </p:txBody>
      </p:sp>
      <p:pic>
        <p:nvPicPr>
          <p:cNvPr id="5" name="object 5"/>
          <p:cNvPicPr/>
          <p:nvPr/>
        </p:nvPicPr>
        <p:blipFill>
          <a:blip r:embed="rId2" cstate="print"/>
          <a:stretch>
            <a:fillRect/>
          </a:stretch>
        </p:blipFill>
        <p:spPr>
          <a:xfrm>
            <a:off x="281089" y="1466164"/>
            <a:ext cx="65265" cy="65265"/>
          </a:xfrm>
          <a:prstGeom prst="rect">
            <a:avLst/>
          </a:prstGeom>
        </p:spPr>
      </p:pic>
      <p:pic>
        <p:nvPicPr>
          <p:cNvPr id="6" name="object 6"/>
          <p:cNvPicPr/>
          <p:nvPr/>
        </p:nvPicPr>
        <p:blipFill>
          <a:blip r:embed="rId2" cstate="print"/>
          <a:stretch>
            <a:fillRect/>
          </a:stretch>
        </p:blipFill>
        <p:spPr>
          <a:xfrm>
            <a:off x="281089" y="1676196"/>
            <a:ext cx="65265" cy="65265"/>
          </a:xfrm>
          <a:prstGeom prst="rect">
            <a:avLst/>
          </a:prstGeom>
        </p:spPr>
      </p:pic>
      <p:pic>
        <p:nvPicPr>
          <p:cNvPr id="7" name="object 7"/>
          <p:cNvPicPr/>
          <p:nvPr/>
        </p:nvPicPr>
        <p:blipFill>
          <a:blip r:embed="rId3" cstate="print"/>
          <a:stretch>
            <a:fillRect/>
          </a:stretch>
        </p:blipFill>
        <p:spPr>
          <a:xfrm>
            <a:off x="281089" y="1886229"/>
            <a:ext cx="65265" cy="65265"/>
          </a:xfrm>
          <a:prstGeom prst="rect">
            <a:avLst/>
          </a:prstGeom>
        </p:spPr>
      </p:pic>
      <p:pic>
        <p:nvPicPr>
          <p:cNvPr id="8" name="object 8"/>
          <p:cNvPicPr/>
          <p:nvPr/>
        </p:nvPicPr>
        <p:blipFill>
          <a:blip r:embed="rId2" cstate="print"/>
          <a:stretch>
            <a:fillRect/>
          </a:stretch>
        </p:blipFill>
        <p:spPr>
          <a:xfrm>
            <a:off x="281089" y="2096262"/>
            <a:ext cx="65265" cy="65265"/>
          </a:xfrm>
          <a:prstGeom prst="rect">
            <a:avLst/>
          </a:prstGeom>
        </p:spPr>
      </p:pic>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4" name="object 14"/>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56</a:t>
            </a:fld>
            <a:r>
              <a:rPr spc="-75" dirty="0"/>
              <a:t> </a:t>
            </a:r>
            <a:r>
              <a:rPr dirty="0"/>
              <a:t>/</a:t>
            </a:r>
            <a:r>
              <a:rPr spc="-75" dirty="0"/>
              <a:t> </a:t>
            </a:r>
            <a:r>
              <a:rPr dirty="0"/>
              <a:t>63</a:t>
            </a:r>
          </a:p>
        </p:txBody>
      </p:sp>
    </p:spTree>
  </p:cSld>
  <p:clrMapOvr>
    <a:masterClrMapping/>
  </p:clrMapOvr>
  <p:transition>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920875" cy="244475"/>
          </a:xfrm>
          <a:prstGeom prst="rect">
            <a:avLst/>
          </a:prstGeom>
        </p:spPr>
        <p:txBody>
          <a:bodyPr vert="horz" wrap="square" lIns="0" tIns="17145" rIns="0" bIns="0" rtlCol="0">
            <a:spAutoFit/>
          </a:bodyPr>
          <a:lstStyle/>
          <a:p>
            <a:pPr marL="12700">
              <a:lnSpc>
                <a:spcPct val="100000"/>
              </a:lnSpc>
              <a:spcBef>
                <a:spcPts val="135"/>
              </a:spcBef>
            </a:pPr>
            <a:r>
              <a:rPr spc="-60" dirty="0"/>
              <a:t>Importance</a:t>
            </a:r>
            <a:r>
              <a:rPr spc="10" dirty="0"/>
              <a:t> </a:t>
            </a:r>
            <a:r>
              <a:rPr spc="-40" dirty="0"/>
              <a:t>of</a:t>
            </a:r>
            <a:r>
              <a:rPr spc="10" dirty="0"/>
              <a:t> </a:t>
            </a:r>
            <a:r>
              <a:rPr spc="-30" dirty="0"/>
              <a:t>Algorithms</a:t>
            </a:r>
          </a:p>
        </p:txBody>
      </p:sp>
      <p:pic>
        <p:nvPicPr>
          <p:cNvPr id="3" name="object 3"/>
          <p:cNvPicPr/>
          <p:nvPr/>
        </p:nvPicPr>
        <p:blipFill>
          <a:blip r:embed="rId2" cstate="print"/>
          <a:stretch>
            <a:fillRect/>
          </a:stretch>
        </p:blipFill>
        <p:spPr>
          <a:xfrm>
            <a:off x="281089" y="1137056"/>
            <a:ext cx="65265" cy="65265"/>
          </a:xfrm>
          <a:prstGeom prst="rect">
            <a:avLst/>
          </a:prstGeom>
        </p:spPr>
      </p:pic>
      <p:pic>
        <p:nvPicPr>
          <p:cNvPr id="4" name="object 4"/>
          <p:cNvPicPr/>
          <p:nvPr/>
        </p:nvPicPr>
        <p:blipFill>
          <a:blip r:embed="rId3" cstate="print"/>
          <a:stretch>
            <a:fillRect/>
          </a:stretch>
        </p:blipFill>
        <p:spPr>
          <a:xfrm>
            <a:off x="281089" y="1498917"/>
            <a:ext cx="65265" cy="65265"/>
          </a:xfrm>
          <a:prstGeom prst="rect">
            <a:avLst/>
          </a:prstGeom>
        </p:spPr>
      </p:pic>
      <p:pic>
        <p:nvPicPr>
          <p:cNvPr id="5" name="object 5"/>
          <p:cNvPicPr/>
          <p:nvPr/>
        </p:nvPicPr>
        <p:blipFill>
          <a:blip r:embed="rId4" cstate="print"/>
          <a:stretch>
            <a:fillRect/>
          </a:stretch>
        </p:blipFill>
        <p:spPr>
          <a:xfrm>
            <a:off x="570865" y="1688731"/>
            <a:ext cx="52590" cy="52590"/>
          </a:xfrm>
          <a:prstGeom prst="rect">
            <a:avLst/>
          </a:prstGeom>
        </p:spPr>
      </p:pic>
      <p:pic>
        <p:nvPicPr>
          <p:cNvPr id="6" name="object 6"/>
          <p:cNvPicPr/>
          <p:nvPr/>
        </p:nvPicPr>
        <p:blipFill>
          <a:blip r:embed="rId4" cstate="print"/>
          <a:stretch>
            <a:fillRect/>
          </a:stretch>
        </p:blipFill>
        <p:spPr>
          <a:xfrm>
            <a:off x="570865" y="1840560"/>
            <a:ext cx="52590" cy="52590"/>
          </a:xfrm>
          <a:prstGeom prst="rect">
            <a:avLst/>
          </a:prstGeom>
        </p:spPr>
      </p:pic>
      <p:sp>
        <p:nvSpPr>
          <p:cNvPr id="7" name="object 7"/>
          <p:cNvSpPr txBox="1"/>
          <p:nvPr/>
        </p:nvSpPr>
        <p:spPr>
          <a:xfrm>
            <a:off x="402932" y="1053603"/>
            <a:ext cx="4005579" cy="1303020"/>
          </a:xfrm>
          <a:prstGeom prst="rect">
            <a:avLst/>
          </a:prstGeom>
        </p:spPr>
        <p:txBody>
          <a:bodyPr vert="horz" wrap="square" lIns="0" tIns="6985" rIns="0" bIns="0" rtlCol="0">
            <a:spAutoFit/>
          </a:bodyPr>
          <a:lstStyle/>
          <a:p>
            <a:pPr marL="12700" marR="5080">
              <a:lnSpc>
                <a:spcPct val="102600"/>
              </a:lnSpc>
              <a:spcBef>
                <a:spcPts val="55"/>
              </a:spcBef>
            </a:pPr>
            <a:r>
              <a:rPr sz="1100" spc="-25" dirty="0">
                <a:latin typeface="Tahoma"/>
                <a:cs typeface="Tahoma"/>
              </a:rPr>
              <a:t>Algorithms</a:t>
            </a:r>
            <a:r>
              <a:rPr sz="1100" spc="20" dirty="0">
                <a:latin typeface="Tahoma"/>
                <a:cs typeface="Tahoma"/>
              </a:rPr>
              <a:t> </a:t>
            </a:r>
            <a:r>
              <a:rPr sz="1100" spc="-45" dirty="0">
                <a:latin typeface="Tahoma"/>
                <a:cs typeface="Tahoma"/>
              </a:rPr>
              <a:t>can</a:t>
            </a:r>
            <a:r>
              <a:rPr sz="1100" spc="20" dirty="0">
                <a:latin typeface="Tahoma"/>
                <a:cs typeface="Tahoma"/>
              </a:rPr>
              <a:t> </a:t>
            </a:r>
            <a:r>
              <a:rPr sz="1100" spc="-55" dirty="0">
                <a:latin typeface="Tahoma"/>
                <a:cs typeface="Tahoma"/>
              </a:rPr>
              <a:t>be</a:t>
            </a:r>
            <a:r>
              <a:rPr sz="1100" spc="20" dirty="0">
                <a:latin typeface="Tahoma"/>
                <a:cs typeface="Tahoma"/>
              </a:rPr>
              <a:t> </a:t>
            </a:r>
            <a:r>
              <a:rPr sz="1100" spc="-60" dirty="0">
                <a:latin typeface="Tahoma"/>
                <a:cs typeface="Tahoma"/>
              </a:rPr>
              <a:t>represented</a:t>
            </a:r>
            <a:r>
              <a:rPr sz="1100" spc="20" dirty="0">
                <a:latin typeface="Tahoma"/>
                <a:cs typeface="Tahoma"/>
              </a:rPr>
              <a:t> </a:t>
            </a:r>
            <a:r>
              <a:rPr sz="1100" spc="-25" dirty="0">
                <a:latin typeface="Tahoma"/>
                <a:cs typeface="Tahoma"/>
              </a:rPr>
              <a:t>in</a:t>
            </a:r>
            <a:r>
              <a:rPr sz="1100" spc="25" dirty="0">
                <a:latin typeface="Tahoma"/>
                <a:cs typeface="Tahoma"/>
              </a:rPr>
              <a:t> </a:t>
            </a:r>
            <a:r>
              <a:rPr sz="1100" spc="-55" dirty="0">
                <a:latin typeface="Tahoma"/>
                <a:cs typeface="Tahoma"/>
              </a:rPr>
              <a:t>many</a:t>
            </a:r>
            <a:r>
              <a:rPr sz="1100" spc="20" dirty="0">
                <a:latin typeface="Tahoma"/>
                <a:cs typeface="Tahoma"/>
              </a:rPr>
              <a:t> </a:t>
            </a:r>
            <a:r>
              <a:rPr sz="1100" spc="-50" dirty="0">
                <a:latin typeface="Tahoma"/>
                <a:cs typeface="Tahoma"/>
              </a:rPr>
              <a:t>forms,</a:t>
            </a:r>
            <a:r>
              <a:rPr sz="1100" spc="20" dirty="0">
                <a:latin typeface="Tahoma"/>
                <a:cs typeface="Tahoma"/>
              </a:rPr>
              <a:t> </a:t>
            </a:r>
            <a:r>
              <a:rPr sz="1100" spc="-50" dirty="0">
                <a:latin typeface="Tahoma"/>
                <a:cs typeface="Tahoma"/>
              </a:rPr>
              <a:t>and</a:t>
            </a:r>
            <a:r>
              <a:rPr sz="1100" spc="20" dirty="0">
                <a:latin typeface="Tahoma"/>
                <a:cs typeface="Tahoma"/>
              </a:rPr>
              <a:t> </a:t>
            </a:r>
            <a:r>
              <a:rPr sz="1100" spc="-60" dirty="0">
                <a:latin typeface="Tahoma"/>
                <a:cs typeface="Tahoma"/>
              </a:rPr>
              <a:t>among</a:t>
            </a:r>
            <a:r>
              <a:rPr sz="1100" spc="25" dirty="0">
                <a:latin typeface="Tahoma"/>
                <a:cs typeface="Tahoma"/>
              </a:rPr>
              <a:t> </a:t>
            </a:r>
            <a:r>
              <a:rPr sz="1100" spc="-15" dirty="0">
                <a:latin typeface="Tahoma"/>
                <a:cs typeface="Tahoma"/>
              </a:rPr>
              <a:t>that</a:t>
            </a:r>
            <a:r>
              <a:rPr sz="1100" spc="20" dirty="0">
                <a:latin typeface="Tahoma"/>
                <a:cs typeface="Tahoma"/>
              </a:rPr>
              <a:t> </a:t>
            </a:r>
            <a:r>
              <a:rPr sz="1100" spc="-50" dirty="0">
                <a:latin typeface="Tahoma"/>
                <a:cs typeface="Tahoma"/>
              </a:rPr>
              <a:t>there </a:t>
            </a:r>
            <a:r>
              <a:rPr sz="1100" spc="-330" dirty="0">
                <a:latin typeface="Tahoma"/>
                <a:cs typeface="Tahoma"/>
              </a:rPr>
              <a:t> </a:t>
            </a:r>
            <a:r>
              <a:rPr sz="1100" spc="-70" dirty="0">
                <a:latin typeface="Tahoma"/>
                <a:cs typeface="Tahoma"/>
              </a:rPr>
              <a:t>are</a:t>
            </a:r>
            <a:r>
              <a:rPr sz="1100" spc="15" dirty="0">
                <a:latin typeface="Tahoma"/>
                <a:cs typeface="Tahoma"/>
              </a:rPr>
              <a:t> </a:t>
            </a:r>
            <a:r>
              <a:rPr sz="1100" spc="-65" dirty="0">
                <a:latin typeface="Tahoma"/>
                <a:cs typeface="Tahoma"/>
              </a:rPr>
              <a:t>few</a:t>
            </a:r>
            <a:r>
              <a:rPr sz="1100" spc="20" dirty="0">
                <a:latin typeface="Tahoma"/>
                <a:cs typeface="Tahoma"/>
              </a:rPr>
              <a:t> </a:t>
            </a:r>
            <a:r>
              <a:rPr sz="1100" spc="-50" dirty="0">
                <a:latin typeface="Tahoma"/>
                <a:cs typeface="Tahoma"/>
              </a:rPr>
              <a:t>methods</a:t>
            </a:r>
            <a:r>
              <a:rPr sz="1100" spc="20" dirty="0">
                <a:latin typeface="Tahoma"/>
                <a:cs typeface="Tahoma"/>
              </a:rPr>
              <a:t> </a:t>
            </a:r>
            <a:r>
              <a:rPr sz="1100" spc="-40" dirty="0">
                <a:latin typeface="Tahoma"/>
                <a:cs typeface="Tahoma"/>
              </a:rPr>
              <a:t>which</a:t>
            </a:r>
            <a:r>
              <a:rPr sz="1100" spc="15" dirty="0">
                <a:latin typeface="Tahoma"/>
                <a:cs typeface="Tahoma"/>
              </a:rPr>
              <a:t> </a:t>
            </a:r>
            <a:r>
              <a:rPr sz="1100" spc="-15" dirty="0">
                <a:latin typeface="Tahoma"/>
                <a:cs typeface="Tahoma"/>
              </a:rPr>
              <a:t>will</a:t>
            </a:r>
            <a:r>
              <a:rPr sz="1100" spc="20" dirty="0">
                <a:latin typeface="Tahoma"/>
                <a:cs typeface="Tahoma"/>
              </a:rPr>
              <a:t> </a:t>
            </a:r>
            <a:r>
              <a:rPr sz="1100" spc="-55" dirty="0">
                <a:latin typeface="Tahoma"/>
                <a:cs typeface="Tahoma"/>
              </a:rPr>
              <a:t>be</a:t>
            </a:r>
            <a:r>
              <a:rPr sz="1100" spc="20" dirty="0">
                <a:latin typeface="Tahoma"/>
                <a:cs typeface="Tahoma"/>
              </a:rPr>
              <a:t> </a:t>
            </a:r>
            <a:r>
              <a:rPr sz="1100" spc="-70" dirty="0">
                <a:latin typeface="Tahoma"/>
                <a:cs typeface="Tahoma"/>
              </a:rPr>
              <a:t>used</a:t>
            </a:r>
            <a:r>
              <a:rPr sz="1100" spc="20" dirty="0">
                <a:latin typeface="Tahoma"/>
                <a:cs typeface="Tahoma"/>
              </a:rPr>
              <a:t> </a:t>
            </a:r>
            <a:r>
              <a:rPr sz="1100" spc="-40" dirty="0">
                <a:latin typeface="Tahoma"/>
                <a:cs typeface="Tahoma"/>
              </a:rPr>
              <a:t>globally.</a:t>
            </a:r>
            <a:endParaRPr sz="1100">
              <a:latin typeface="Tahoma"/>
              <a:cs typeface="Tahoma"/>
            </a:endParaRPr>
          </a:p>
          <a:p>
            <a:pPr marL="12700">
              <a:lnSpc>
                <a:spcPct val="100000"/>
              </a:lnSpc>
              <a:spcBef>
                <a:spcPts val="175"/>
              </a:spcBef>
            </a:pPr>
            <a:r>
              <a:rPr sz="1100" spc="-35" dirty="0">
                <a:latin typeface="Tahoma"/>
                <a:cs typeface="Tahoma"/>
              </a:rPr>
              <a:t>There</a:t>
            </a:r>
            <a:r>
              <a:rPr sz="1100" spc="20" dirty="0">
                <a:latin typeface="Tahoma"/>
                <a:cs typeface="Tahoma"/>
              </a:rPr>
              <a:t> </a:t>
            </a:r>
            <a:r>
              <a:rPr sz="1100" spc="-70" dirty="0">
                <a:latin typeface="Tahoma"/>
                <a:cs typeface="Tahoma"/>
              </a:rPr>
              <a:t>are</a:t>
            </a:r>
            <a:r>
              <a:rPr sz="1100" spc="25" dirty="0">
                <a:latin typeface="Tahoma"/>
                <a:cs typeface="Tahoma"/>
              </a:rPr>
              <a:t> </a:t>
            </a:r>
            <a:r>
              <a:rPr sz="1100" spc="-65" dirty="0">
                <a:latin typeface="Tahoma"/>
                <a:cs typeface="Tahoma"/>
              </a:rPr>
              <a:t>few</a:t>
            </a:r>
            <a:r>
              <a:rPr sz="1100" spc="25" dirty="0">
                <a:latin typeface="Tahoma"/>
                <a:cs typeface="Tahoma"/>
              </a:rPr>
              <a:t> </a:t>
            </a:r>
            <a:r>
              <a:rPr sz="1100" spc="-50" dirty="0">
                <a:latin typeface="Tahoma"/>
                <a:cs typeface="Tahoma"/>
              </a:rPr>
              <a:t>methods</a:t>
            </a:r>
            <a:r>
              <a:rPr sz="1100" spc="25" dirty="0">
                <a:latin typeface="Tahoma"/>
                <a:cs typeface="Tahoma"/>
              </a:rPr>
              <a:t> </a:t>
            </a:r>
            <a:r>
              <a:rPr sz="1100" spc="-15" dirty="0">
                <a:latin typeface="Tahoma"/>
                <a:cs typeface="Tahoma"/>
              </a:rPr>
              <a:t>to</a:t>
            </a:r>
            <a:r>
              <a:rPr sz="1100" spc="25" dirty="0">
                <a:latin typeface="Tahoma"/>
                <a:cs typeface="Tahoma"/>
              </a:rPr>
              <a:t> </a:t>
            </a:r>
            <a:r>
              <a:rPr sz="1100" spc="-60" dirty="0">
                <a:latin typeface="Tahoma"/>
                <a:cs typeface="Tahoma"/>
              </a:rPr>
              <a:t>represent</a:t>
            </a:r>
            <a:r>
              <a:rPr sz="1100" spc="25" dirty="0">
                <a:latin typeface="Tahoma"/>
                <a:cs typeface="Tahoma"/>
              </a:rPr>
              <a:t> </a:t>
            </a:r>
            <a:r>
              <a:rPr sz="1100" spc="-40" dirty="0">
                <a:latin typeface="Tahoma"/>
                <a:cs typeface="Tahoma"/>
              </a:rPr>
              <a:t>algorithms</a:t>
            </a:r>
            <a:r>
              <a:rPr sz="1100" spc="20" dirty="0">
                <a:latin typeface="Tahoma"/>
                <a:cs typeface="Tahoma"/>
              </a:rPr>
              <a:t> </a:t>
            </a:r>
            <a:r>
              <a:rPr sz="1100" spc="-25" dirty="0">
                <a:latin typeface="Tahoma"/>
                <a:cs typeface="Tahoma"/>
              </a:rPr>
              <a:t>in</a:t>
            </a:r>
            <a:r>
              <a:rPr sz="1100" spc="25" dirty="0">
                <a:latin typeface="Tahoma"/>
                <a:cs typeface="Tahoma"/>
              </a:rPr>
              <a:t> </a:t>
            </a:r>
            <a:r>
              <a:rPr sz="1100" spc="-40" dirty="0">
                <a:latin typeface="Tahoma"/>
                <a:cs typeface="Tahoma"/>
              </a:rPr>
              <a:t>other</a:t>
            </a:r>
            <a:r>
              <a:rPr sz="1100" spc="25" dirty="0">
                <a:latin typeface="Tahoma"/>
                <a:cs typeface="Tahoma"/>
              </a:rPr>
              <a:t> </a:t>
            </a:r>
            <a:r>
              <a:rPr sz="1100" spc="-50" dirty="0">
                <a:latin typeface="Tahoma"/>
                <a:cs typeface="Tahoma"/>
              </a:rPr>
              <a:t>forms,</a:t>
            </a:r>
            <a:endParaRPr sz="1100">
              <a:latin typeface="Tahoma"/>
              <a:cs typeface="Tahoma"/>
            </a:endParaRPr>
          </a:p>
          <a:p>
            <a:pPr marL="289560" marR="3079115">
              <a:lnSpc>
                <a:spcPct val="100000"/>
              </a:lnSpc>
              <a:spcBef>
                <a:spcPts val="175"/>
              </a:spcBef>
            </a:pPr>
            <a:r>
              <a:rPr sz="1000" spc="-30" dirty="0">
                <a:latin typeface="Tahoma"/>
                <a:cs typeface="Tahoma"/>
              </a:rPr>
              <a:t>Flowchart </a:t>
            </a:r>
            <a:r>
              <a:rPr sz="1000" spc="-25" dirty="0">
                <a:latin typeface="Tahoma"/>
                <a:cs typeface="Tahoma"/>
              </a:rPr>
              <a:t> </a:t>
            </a:r>
            <a:r>
              <a:rPr sz="1000" spc="-35" dirty="0">
                <a:latin typeface="Tahoma"/>
                <a:cs typeface="Tahoma"/>
              </a:rPr>
              <a:t>Pseud</a:t>
            </a:r>
            <a:r>
              <a:rPr sz="1000" spc="-10" dirty="0">
                <a:latin typeface="Tahoma"/>
                <a:cs typeface="Tahoma"/>
              </a:rPr>
              <a:t>o</a:t>
            </a:r>
            <a:r>
              <a:rPr sz="1000" spc="-30" dirty="0">
                <a:latin typeface="Tahoma"/>
                <a:cs typeface="Tahoma"/>
              </a:rPr>
              <a:t>c</a:t>
            </a:r>
            <a:r>
              <a:rPr sz="1000" spc="-10" dirty="0">
                <a:latin typeface="Tahoma"/>
                <a:cs typeface="Tahoma"/>
              </a:rPr>
              <a:t>o</a:t>
            </a:r>
            <a:r>
              <a:rPr sz="1000" spc="-65" dirty="0">
                <a:latin typeface="Tahoma"/>
                <a:cs typeface="Tahoma"/>
              </a:rPr>
              <a:t>de</a:t>
            </a:r>
            <a:endParaRPr sz="1000">
              <a:latin typeface="Tahoma"/>
              <a:cs typeface="Tahoma"/>
            </a:endParaRPr>
          </a:p>
          <a:p>
            <a:pPr marL="12700" marR="427990">
              <a:lnSpc>
                <a:spcPct val="125299"/>
              </a:lnSpc>
              <a:spcBef>
                <a:spcPts val="15"/>
              </a:spcBef>
            </a:pPr>
            <a:r>
              <a:rPr sz="1100" spc="-45" dirty="0">
                <a:latin typeface="Tahoma"/>
                <a:cs typeface="Tahoma"/>
              </a:rPr>
              <a:t>It</a:t>
            </a:r>
            <a:r>
              <a:rPr sz="1100" spc="15" dirty="0">
                <a:latin typeface="Tahoma"/>
                <a:cs typeface="Tahoma"/>
              </a:rPr>
              <a:t> </a:t>
            </a:r>
            <a:r>
              <a:rPr sz="1100" spc="-70" dirty="0">
                <a:latin typeface="Tahoma"/>
                <a:cs typeface="Tahoma"/>
              </a:rPr>
              <a:t>shows</a:t>
            </a:r>
            <a:r>
              <a:rPr sz="1100" spc="15" dirty="0">
                <a:latin typeface="Tahoma"/>
                <a:cs typeface="Tahoma"/>
              </a:rPr>
              <a:t> </a:t>
            </a:r>
            <a:r>
              <a:rPr sz="1100" spc="-40" dirty="0">
                <a:latin typeface="Tahoma"/>
                <a:cs typeface="Tahoma"/>
              </a:rPr>
              <a:t>the</a:t>
            </a:r>
            <a:r>
              <a:rPr sz="1100" spc="15" dirty="0">
                <a:latin typeface="Tahoma"/>
                <a:cs typeface="Tahoma"/>
              </a:rPr>
              <a:t> </a:t>
            </a:r>
            <a:r>
              <a:rPr sz="1100" spc="-25" dirty="0">
                <a:latin typeface="Tahoma"/>
                <a:cs typeface="Tahoma"/>
              </a:rPr>
              <a:t>logic</a:t>
            </a:r>
            <a:r>
              <a:rPr sz="1100" spc="20" dirty="0">
                <a:latin typeface="Tahoma"/>
                <a:cs typeface="Tahoma"/>
              </a:rPr>
              <a:t> </a:t>
            </a:r>
            <a:r>
              <a:rPr sz="1100" spc="-45" dirty="0">
                <a:latin typeface="Tahoma"/>
                <a:cs typeface="Tahoma"/>
              </a:rPr>
              <a:t>behind</a:t>
            </a:r>
            <a:r>
              <a:rPr sz="1100" spc="20" dirty="0">
                <a:latin typeface="Tahoma"/>
                <a:cs typeface="Tahoma"/>
              </a:rPr>
              <a:t> </a:t>
            </a:r>
            <a:r>
              <a:rPr sz="1100" spc="-40" dirty="0">
                <a:latin typeface="Tahoma"/>
                <a:cs typeface="Tahoma"/>
              </a:rPr>
              <a:t>algorithms</a:t>
            </a:r>
            <a:r>
              <a:rPr sz="1100" spc="20" dirty="0">
                <a:latin typeface="Tahoma"/>
                <a:cs typeface="Tahoma"/>
              </a:rPr>
              <a:t> </a:t>
            </a:r>
            <a:r>
              <a:rPr sz="1100" spc="-25" dirty="0">
                <a:latin typeface="Tahoma"/>
                <a:cs typeface="Tahoma"/>
              </a:rPr>
              <a:t>without</a:t>
            </a:r>
            <a:r>
              <a:rPr sz="1100" spc="20" dirty="0">
                <a:latin typeface="Tahoma"/>
                <a:cs typeface="Tahoma"/>
              </a:rPr>
              <a:t> </a:t>
            </a:r>
            <a:r>
              <a:rPr sz="1100" spc="-35" dirty="0">
                <a:latin typeface="Tahoma"/>
                <a:cs typeface="Tahoma"/>
              </a:rPr>
              <a:t>implementation. </a:t>
            </a:r>
            <a:r>
              <a:rPr sz="1100" spc="-325" dirty="0">
                <a:latin typeface="Tahoma"/>
                <a:cs typeface="Tahoma"/>
              </a:rPr>
              <a:t> </a:t>
            </a:r>
            <a:r>
              <a:rPr sz="1100" spc="-25" dirty="0">
                <a:latin typeface="Tahoma"/>
                <a:cs typeface="Tahoma"/>
              </a:rPr>
              <a:t>Non</a:t>
            </a:r>
            <a:r>
              <a:rPr sz="1100" spc="10" dirty="0">
                <a:latin typeface="Tahoma"/>
                <a:cs typeface="Tahoma"/>
              </a:rPr>
              <a:t> </a:t>
            </a:r>
            <a:r>
              <a:rPr sz="1100" spc="-55" dirty="0">
                <a:latin typeface="Tahoma"/>
                <a:cs typeface="Tahoma"/>
              </a:rPr>
              <a:t>programmer</a:t>
            </a:r>
            <a:r>
              <a:rPr sz="1100" spc="20" dirty="0">
                <a:latin typeface="Tahoma"/>
                <a:cs typeface="Tahoma"/>
              </a:rPr>
              <a:t> </a:t>
            </a:r>
            <a:r>
              <a:rPr sz="1100" spc="-45" dirty="0">
                <a:latin typeface="Tahoma"/>
                <a:cs typeface="Tahoma"/>
              </a:rPr>
              <a:t>also</a:t>
            </a:r>
            <a:r>
              <a:rPr sz="1100" spc="20" dirty="0">
                <a:latin typeface="Tahoma"/>
                <a:cs typeface="Tahoma"/>
              </a:rPr>
              <a:t> </a:t>
            </a:r>
            <a:r>
              <a:rPr sz="1100" spc="-50" dirty="0">
                <a:latin typeface="Tahoma"/>
                <a:cs typeface="Tahoma"/>
              </a:rPr>
              <a:t>understand</a:t>
            </a:r>
            <a:r>
              <a:rPr sz="1100" spc="20" dirty="0">
                <a:latin typeface="Tahoma"/>
                <a:cs typeface="Tahoma"/>
              </a:rPr>
              <a:t> </a:t>
            </a:r>
            <a:r>
              <a:rPr sz="1100" spc="-40" dirty="0">
                <a:latin typeface="Tahoma"/>
                <a:cs typeface="Tahoma"/>
              </a:rPr>
              <a:t>the</a:t>
            </a:r>
            <a:r>
              <a:rPr sz="1100" spc="20" dirty="0">
                <a:latin typeface="Tahoma"/>
                <a:cs typeface="Tahoma"/>
              </a:rPr>
              <a:t> </a:t>
            </a:r>
            <a:r>
              <a:rPr sz="1100" spc="-45" dirty="0">
                <a:latin typeface="Tahoma"/>
                <a:cs typeface="Tahoma"/>
              </a:rPr>
              <a:t>flow.</a:t>
            </a:r>
            <a:endParaRPr sz="1100">
              <a:latin typeface="Tahoma"/>
              <a:cs typeface="Tahoma"/>
            </a:endParaRPr>
          </a:p>
        </p:txBody>
      </p:sp>
      <p:pic>
        <p:nvPicPr>
          <p:cNvPr id="8" name="object 8"/>
          <p:cNvPicPr/>
          <p:nvPr/>
        </p:nvPicPr>
        <p:blipFill>
          <a:blip r:embed="rId3" cstate="print"/>
          <a:stretch>
            <a:fillRect/>
          </a:stretch>
        </p:blipFill>
        <p:spPr>
          <a:xfrm>
            <a:off x="281089" y="2037918"/>
            <a:ext cx="65265" cy="65265"/>
          </a:xfrm>
          <a:prstGeom prst="rect">
            <a:avLst/>
          </a:prstGeom>
        </p:spPr>
      </p:pic>
      <p:pic>
        <p:nvPicPr>
          <p:cNvPr id="9" name="object 9"/>
          <p:cNvPicPr/>
          <p:nvPr/>
        </p:nvPicPr>
        <p:blipFill>
          <a:blip r:embed="rId3" cstate="print"/>
          <a:stretch>
            <a:fillRect/>
          </a:stretch>
        </p:blipFill>
        <p:spPr>
          <a:xfrm>
            <a:off x="281089" y="2247950"/>
            <a:ext cx="65265" cy="65265"/>
          </a:xfrm>
          <a:prstGeom prst="rect">
            <a:avLst/>
          </a:prstGeom>
        </p:spPr>
      </p:pic>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5" name="object 15"/>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57</a:t>
            </a:fld>
            <a:r>
              <a:rPr spc="-75" dirty="0"/>
              <a:t> </a:t>
            </a:r>
            <a:r>
              <a:rPr dirty="0"/>
              <a:t>/</a:t>
            </a:r>
            <a:r>
              <a:rPr spc="-75" dirty="0"/>
              <a:t> </a:t>
            </a:r>
            <a:r>
              <a:rPr dirty="0"/>
              <a:t>63</a:t>
            </a:r>
          </a:p>
        </p:txBody>
      </p:sp>
    </p:spTree>
  </p:cSld>
  <p:clrMapOvr>
    <a:masterClrMapping/>
  </p:clrMapOvr>
  <p:transition>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745490"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Tahoma"/>
                <a:cs typeface="Tahoma"/>
              </a:rPr>
              <a:t>Flowchart</a:t>
            </a:r>
            <a:endParaRPr sz="1400">
              <a:latin typeface="Tahoma"/>
              <a:cs typeface="Tahoma"/>
            </a:endParaRPr>
          </a:p>
        </p:txBody>
      </p:sp>
      <p:pic>
        <p:nvPicPr>
          <p:cNvPr id="3" name="object 3"/>
          <p:cNvPicPr/>
          <p:nvPr/>
        </p:nvPicPr>
        <p:blipFill>
          <a:blip r:embed="rId2" cstate="print"/>
          <a:stretch>
            <a:fillRect/>
          </a:stretch>
        </p:blipFill>
        <p:spPr>
          <a:xfrm>
            <a:off x="281089" y="1428572"/>
            <a:ext cx="65265" cy="65265"/>
          </a:xfrm>
          <a:prstGeom prst="rect">
            <a:avLst/>
          </a:prstGeom>
        </p:spPr>
      </p:pic>
      <p:sp>
        <p:nvSpPr>
          <p:cNvPr id="4" name="object 4"/>
          <p:cNvSpPr txBox="1"/>
          <p:nvPr/>
        </p:nvSpPr>
        <p:spPr>
          <a:xfrm>
            <a:off x="402932" y="1345119"/>
            <a:ext cx="3855720" cy="574040"/>
          </a:xfrm>
          <a:prstGeom prst="rect">
            <a:avLst/>
          </a:prstGeom>
        </p:spPr>
        <p:txBody>
          <a:bodyPr vert="horz" wrap="square" lIns="0" tIns="6985" rIns="0" bIns="0" rtlCol="0">
            <a:spAutoFit/>
          </a:bodyPr>
          <a:lstStyle/>
          <a:p>
            <a:pPr marL="12700" marR="5080">
              <a:lnSpc>
                <a:spcPct val="102600"/>
              </a:lnSpc>
              <a:spcBef>
                <a:spcPts val="55"/>
              </a:spcBef>
            </a:pPr>
            <a:r>
              <a:rPr sz="1100" spc="65" dirty="0">
                <a:latin typeface="Tahoma"/>
                <a:cs typeface="Tahoma"/>
              </a:rPr>
              <a:t>A</a:t>
            </a:r>
            <a:r>
              <a:rPr sz="1100" spc="25" dirty="0">
                <a:latin typeface="Tahoma"/>
                <a:cs typeface="Tahoma"/>
              </a:rPr>
              <a:t> </a:t>
            </a:r>
            <a:r>
              <a:rPr sz="1100" spc="-45" dirty="0">
                <a:latin typeface="Tahoma"/>
                <a:cs typeface="Tahoma"/>
              </a:rPr>
              <a:t>flowchart</a:t>
            </a:r>
            <a:r>
              <a:rPr sz="1100" spc="25" dirty="0">
                <a:latin typeface="Tahoma"/>
                <a:cs typeface="Tahoma"/>
              </a:rPr>
              <a:t> </a:t>
            </a:r>
            <a:r>
              <a:rPr sz="1100" spc="-35" dirty="0">
                <a:latin typeface="Tahoma"/>
                <a:cs typeface="Tahoma"/>
              </a:rPr>
              <a:t>is</a:t>
            </a:r>
            <a:r>
              <a:rPr sz="1100" spc="25" dirty="0">
                <a:latin typeface="Tahoma"/>
                <a:cs typeface="Tahoma"/>
              </a:rPr>
              <a:t> </a:t>
            </a:r>
            <a:r>
              <a:rPr sz="1100" spc="-55" dirty="0">
                <a:latin typeface="Tahoma"/>
                <a:cs typeface="Tahoma"/>
              </a:rPr>
              <a:t>a</a:t>
            </a:r>
            <a:r>
              <a:rPr sz="1100" spc="25" dirty="0">
                <a:latin typeface="Tahoma"/>
                <a:cs typeface="Tahoma"/>
              </a:rPr>
              <a:t> </a:t>
            </a:r>
            <a:r>
              <a:rPr sz="1100" spc="-35" dirty="0">
                <a:latin typeface="Tahoma"/>
                <a:cs typeface="Tahoma"/>
              </a:rPr>
              <a:t>visual</a:t>
            </a:r>
            <a:r>
              <a:rPr sz="1100" spc="20" dirty="0">
                <a:latin typeface="Tahoma"/>
                <a:cs typeface="Tahoma"/>
              </a:rPr>
              <a:t> </a:t>
            </a:r>
            <a:r>
              <a:rPr sz="1100" spc="-50" dirty="0">
                <a:latin typeface="Tahoma"/>
                <a:cs typeface="Tahoma"/>
              </a:rPr>
              <a:t>representation</a:t>
            </a:r>
            <a:r>
              <a:rPr sz="1100" spc="30" dirty="0">
                <a:latin typeface="Tahoma"/>
                <a:cs typeface="Tahoma"/>
              </a:rPr>
              <a:t> </a:t>
            </a:r>
            <a:r>
              <a:rPr sz="1100" spc="-35" dirty="0">
                <a:latin typeface="Tahoma"/>
                <a:cs typeface="Tahoma"/>
              </a:rPr>
              <a:t>of</a:t>
            </a:r>
            <a:r>
              <a:rPr sz="1100" spc="20" dirty="0">
                <a:latin typeface="Tahoma"/>
                <a:cs typeface="Tahoma"/>
              </a:rPr>
              <a:t> </a:t>
            </a:r>
            <a:r>
              <a:rPr sz="1100" spc="-40" dirty="0">
                <a:latin typeface="Tahoma"/>
                <a:cs typeface="Tahoma"/>
              </a:rPr>
              <a:t>the</a:t>
            </a:r>
            <a:r>
              <a:rPr sz="1100" spc="20" dirty="0">
                <a:latin typeface="Tahoma"/>
                <a:cs typeface="Tahoma"/>
              </a:rPr>
              <a:t> </a:t>
            </a:r>
            <a:r>
              <a:rPr sz="1100" spc="-70" dirty="0">
                <a:latin typeface="Tahoma"/>
                <a:cs typeface="Tahoma"/>
              </a:rPr>
              <a:t>sequence</a:t>
            </a:r>
            <a:r>
              <a:rPr sz="1100" spc="25" dirty="0">
                <a:latin typeface="Tahoma"/>
                <a:cs typeface="Tahoma"/>
              </a:rPr>
              <a:t> </a:t>
            </a:r>
            <a:r>
              <a:rPr sz="1100" spc="-35" dirty="0">
                <a:latin typeface="Tahoma"/>
                <a:cs typeface="Tahoma"/>
              </a:rPr>
              <a:t>of</a:t>
            </a:r>
            <a:r>
              <a:rPr sz="1100" spc="20" dirty="0">
                <a:latin typeface="Tahoma"/>
                <a:cs typeface="Tahoma"/>
              </a:rPr>
              <a:t> </a:t>
            </a:r>
            <a:r>
              <a:rPr sz="1100" spc="-55" dirty="0">
                <a:latin typeface="Tahoma"/>
                <a:cs typeface="Tahoma"/>
              </a:rPr>
              <a:t>steps</a:t>
            </a:r>
            <a:r>
              <a:rPr sz="1100" spc="25" dirty="0">
                <a:latin typeface="Tahoma"/>
                <a:cs typeface="Tahoma"/>
              </a:rPr>
              <a:t> </a:t>
            </a:r>
            <a:r>
              <a:rPr sz="1100" spc="-50" dirty="0">
                <a:latin typeface="Tahoma"/>
                <a:cs typeface="Tahoma"/>
              </a:rPr>
              <a:t>and </a:t>
            </a:r>
            <a:r>
              <a:rPr sz="1100" spc="-325" dirty="0">
                <a:latin typeface="Tahoma"/>
                <a:cs typeface="Tahoma"/>
              </a:rPr>
              <a:t> </a:t>
            </a:r>
            <a:r>
              <a:rPr sz="1100" spc="-45" dirty="0">
                <a:latin typeface="Tahoma"/>
                <a:cs typeface="Tahoma"/>
              </a:rPr>
              <a:t>decisions</a:t>
            </a:r>
            <a:r>
              <a:rPr sz="1100" spc="15" dirty="0">
                <a:latin typeface="Tahoma"/>
                <a:cs typeface="Tahoma"/>
              </a:rPr>
              <a:t> </a:t>
            </a:r>
            <a:r>
              <a:rPr sz="1100" spc="-25" dirty="0">
                <a:latin typeface="Tahoma"/>
                <a:cs typeface="Tahoma"/>
              </a:rPr>
              <a:t>in</a:t>
            </a:r>
            <a:r>
              <a:rPr sz="1100" spc="20" dirty="0">
                <a:latin typeface="Tahoma"/>
                <a:cs typeface="Tahoma"/>
              </a:rPr>
              <a:t> </a:t>
            </a:r>
            <a:r>
              <a:rPr sz="1100" spc="-55" dirty="0">
                <a:latin typeface="Tahoma"/>
                <a:cs typeface="Tahoma"/>
              </a:rPr>
              <a:t>a</a:t>
            </a:r>
            <a:r>
              <a:rPr sz="1100" spc="20" dirty="0">
                <a:latin typeface="Tahoma"/>
                <a:cs typeface="Tahoma"/>
              </a:rPr>
              <a:t> </a:t>
            </a:r>
            <a:r>
              <a:rPr sz="1100" spc="-55" dirty="0">
                <a:latin typeface="Tahoma"/>
                <a:cs typeface="Tahoma"/>
              </a:rPr>
              <a:t>process.</a:t>
            </a:r>
            <a:endParaRPr sz="1100">
              <a:latin typeface="Tahoma"/>
              <a:cs typeface="Tahoma"/>
            </a:endParaRPr>
          </a:p>
          <a:p>
            <a:pPr marL="12700">
              <a:lnSpc>
                <a:spcPct val="100000"/>
              </a:lnSpc>
              <a:spcBef>
                <a:spcPts val="335"/>
              </a:spcBef>
            </a:pPr>
            <a:r>
              <a:rPr sz="1100" spc="-45" dirty="0">
                <a:latin typeface="Tahoma"/>
                <a:cs typeface="Tahoma"/>
              </a:rPr>
              <a:t>It</a:t>
            </a:r>
            <a:r>
              <a:rPr sz="1100" spc="20" dirty="0">
                <a:latin typeface="Tahoma"/>
                <a:cs typeface="Tahoma"/>
              </a:rPr>
              <a:t> </a:t>
            </a:r>
            <a:r>
              <a:rPr sz="1100" spc="-35" dirty="0">
                <a:latin typeface="Tahoma"/>
                <a:cs typeface="Tahoma"/>
              </a:rPr>
              <a:t>is</a:t>
            </a:r>
            <a:r>
              <a:rPr sz="1100" spc="20" dirty="0">
                <a:latin typeface="Tahoma"/>
                <a:cs typeface="Tahoma"/>
              </a:rPr>
              <a:t> </a:t>
            </a:r>
            <a:r>
              <a:rPr sz="1100" spc="-70" dirty="0">
                <a:latin typeface="Tahoma"/>
                <a:cs typeface="Tahoma"/>
              </a:rPr>
              <a:t>used</a:t>
            </a:r>
            <a:r>
              <a:rPr sz="1100" spc="20" dirty="0">
                <a:latin typeface="Tahoma"/>
                <a:cs typeface="Tahoma"/>
              </a:rPr>
              <a:t> </a:t>
            </a:r>
            <a:r>
              <a:rPr sz="1100" spc="-15" dirty="0">
                <a:latin typeface="Tahoma"/>
                <a:cs typeface="Tahoma"/>
              </a:rPr>
              <a:t>to</a:t>
            </a:r>
            <a:r>
              <a:rPr sz="1100" spc="15" dirty="0">
                <a:latin typeface="Tahoma"/>
                <a:cs typeface="Tahoma"/>
              </a:rPr>
              <a:t> </a:t>
            </a:r>
            <a:r>
              <a:rPr sz="1100" spc="-25" dirty="0">
                <a:latin typeface="Tahoma"/>
                <a:cs typeface="Tahoma"/>
              </a:rPr>
              <a:t>illustrate</a:t>
            </a:r>
            <a:r>
              <a:rPr sz="1100" spc="20" dirty="0">
                <a:latin typeface="Tahoma"/>
                <a:cs typeface="Tahoma"/>
              </a:rPr>
              <a:t> </a:t>
            </a:r>
            <a:r>
              <a:rPr sz="1100" spc="-40" dirty="0">
                <a:latin typeface="Tahoma"/>
                <a:cs typeface="Tahoma"/>
              </a:rPr>
              <a:t>the</a:t>
            </a:r>
            <a:r>
              <a:rPr sz="1100" spc="15" dirty="0">
                <a:latin typeface="Tahoma"/>
                <a:cs typeface="Tahoma"/>
              </a:rPr>
              <a:t> </a:t>
            </a:r>
            <a:r>
              <a:rPr sz="1100" spc="-45" dirty="0">
                <a:latin typeface="Tahoma"/>
                <a:cs typeface="Tahoma"/>
              </a:rPr>
              <a:t>flow</a:t>
            </a:r>
            <a:r>
              <a:rPr sz="1100" spc="20" dirty="0">
                <a:latin typeface="Tahoma"/>
                <a:cs typeface="Tahoma"/>
              </a:rPr>
              <a:t> </a:t>
            </a:r>
            <a:r>
              <a:rPr sz="1100" spc="-35" dirty="0">
                <a:latin typeface="Tahoma"/>
                <a:cs typeface="Tahoma"/>
              </a:rPr>
              <a:t>of</a:t>
            </a:r>
            <a:r>
              <a:rPr sz="1100" spc="15" dirty="0">
                <a:latin typeface="Tahoma"/>
                <a:cs typeface="Tahoma"/>
              </a:rPr>
              <a:t> </a:t>
            </a:r>
            <a:r>
              <a:rPr sz="1100" spc="-35" dirty="0">
                <a:latin typeface="Tahoma"/>
                <a:cs typeface="Tahoma"/>
              </a:rPr>
              <a:t>data</a:t>
            </a:r>
            <a:r>
              <a:rPr sz="1100" spc="20" dirty="0">
                <a:latin typeface="Tahoma"/>
                <a:cs typeface="Tahoma"/>
              </a:rPr>
              <a:t> </a:t>
            </a:r>
            <a:r>
              <a:rPr sz="1100" spc="-50" dirty="0">
                <a:latin typeface="Tahoma"/>
                <a:cs typeface="Tahoma"/>
              </a:rPr>
              <a:t>and</a:t>
            </a:r>
            <a:r>
              <a:rPr sz="1100" spc="20" dirty="0">
                <a:latin typeface="Tahoma"/>
                <a:cs typeface="Tahoma"/>
              </a:rPr>
              <a:t> </a:t>
            </a:r>
            <a:r>
              <a:rPr sz="1100" spc="-25" dirty="0">
                <a:latin typeface="Tahoma"/>
                <a:cs typeface="Tahoma"/>
              </a:rPr>
              <a:t>control</a:t>
            </a:r>
            <a:r>
              <a:rPr sz="1100" spc="20" dirty="0">
                <a:latin typeface="Tahoma"/>
                <a:cs typeface="Tahoma"/>
              </a:rPr>
              <a:t> </a:t>
            </a:r>
            <a:r>
              <a:rPr sz="1100" spc="-25" dirty="0">
                <a:latin typeface="Tahoma"/>
                <a:cs typeface="Tahoma"/>
              </a:rPr>
              <a:t>in</a:t>
            </a:r>
            <a:r>
              <a:rPr sz="1100" spc="20" dirty="0">
                <a:latin typeface="Tahoma"/>
                <a:cs typeface="Tahoma"/>
              </a:rPr>
              <a:t> </a:t>
            </a:r>
            <a:r>
              <a:rPr sz="1100" spc="-55" dirty="0">
                <a:latin typeface="Tahoma"/>
                <a:cs typeface="Tahoma"/>
              </a:rPr>
              <a:t>a</a:t>
            </a:r>
            <a:r>
              <a:rPr sz="1100" spc="20" dirty="0">
                <a:latin typeface="Tahoma"/>
                <a:cs typeface="Tahoma"/>
              </a:rPr>
              <a:t> </a:t>
            </a:r>
            <a:r>
              <a:rPr sz="1100" spc="-50" dirty="0">
                <a:latin typeface="Tahoma"/>
                <a:cs typeface="Tahoma"/>
              </a:rPr>
              <a:t>system.</a:t>
            </a:r>
            <a:endParaRPr sz="1100">
              <a:latin typeface="Tahoma"/>
              <a:cs typeface="Tahoma"/>
            </a:endParaRPr>
          </a:p>
        </p:txBody>
      </p:sp>
      <p:pic>
        <p:nvPicPr>
          <p:cNvPr id="5" name="object 5"/>
          <p:cNvPicPr/>
          <p:nvPr/>
        </p:nvPicPr>
        <p:blipFill>
          <a:blip r:embed="rId3" cstate="print"/>
          <a:stretch>
            <a:fillRect/>
          </a:stretch>
        </p:blipFill>
        <p:spPr>
          <a:xfrm>
            <a:off x="281089" y="1810677"/>
            <a:ext cx="65265" cy="65265"/>
          </a:xfrm>
          <a:prstGeom prst="rect">
            <a:avLst/>
          </a:prstGeom>
        </p:spPr>
      </p:pic>
      <p:sp>
        <p:nvSpPr>
          <p:cNvPr id="10" name="object 10"/>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1" name="object 11"/>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58</a:t>
            </a:fld>
            <a:r>
              <a:rPr spc="-75" dirty="0"/>
              <a:t> </a:t>
            </a:r>
            <a:r>
              <a:rPr dirty="0"/>
              <a:t>/</a:t>
            </a:r>
            <a:r>
              <a:rPr spc="-75" dirty="0"/>
              <a:t> </a:t>
            </a:r>
            <a:r>
              <a:rPr dirty="0"/>
              <a:t>63</a:t>
            </a:r>
          </a:p>
        </p:txBody>
      </p:sp>
    </p:spTree>
  </p:cSld>
  <p:clrMapOvr>
    <a:masterClrMapping/>
  </p:clrMapOvr>
  <p:transition>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078355" cy="244475"/>
          </a:xfrm>
          <a:prstGeom prst="rect">
            <a:avLst/>
          </a:prstGeom>
        </p:spPr>
        <p:txBody>
          <a:bodyPr vert="horz" wrap="square" lIns="0" tIns="17145" rIns="0" bIns="0" rtlCol="0">
            <a:spAutoFit/>
          </a:bodyPr>
          <a:lstStyle/>
          <a:p>
            <a:pPr marL="12700">
              <a:lnSpc>
                <a:spcPct val="100000"/>
              </a:lnSpc>
              <a:spcBef>
                <a:spcPts val="135"/>
              </a:spcBef>
            </a:pPr>
            <a:r>
              <a:rPr spc="-45" dirty="0"/>
              <a:t>Components</a:t>
            </a:r>
            <a:r>
              <a:rPr spc="10" dirty="0"/>
              <a:t> </a:t>
            </a:r>
            <a:r>
              <a:rPr spc="-40" dirty="0"/>
              <a:t>of</a:t>
            </a:r>
            <a:r>
              <a:rPr spc="15" dirty="0"/>
              <a:t> </a:t>
            </a:r>
            <a:r>
              <a:rPr spc="-65" dirty="0"/>
              <a:t>a</a:t>
            </a:r>
            <a:r>
              <a:rPr spc="15" dirty="0"/>
              <a:t> </a:t>
            </a:r>
            <a:r>
              <a:rPr spc="-40" dirty="0"/>
              <a:t>Flowchart</a:t>
            </a:r>
          </a:p>
        </p:txBody>
      </p:sp>
      <p:pic>
        <p:nvPicPr>
          <p:cNvPr id="3" name="object 3"/>
          <p:cNvPicPr/>
          <p:nvPr/>
        </p:nvPicPr>
        <p:blipFill>
          <a:blip r:embed="rId2" cstate="print"/>
          <a:stretch>
            <a:fillRect/>
          </a:stretch>
        </p:blipFill>
        <p:spPr>
          <a:xfrm>
            <a:off x="281089" y="1092517"/>
            <a:ext cx="65265" cy="65265"/>
          </a:xfrm>
          <a:prstGeom prst="rect">
            <a:avLst/>
          </a:prstGeom>
        </p:spPr>
      </p:pic>
      <p:sp>
        <p:nvSpPr>
          <p:cNvPr id="4" name="object 4"/>
          <p:cNvSpPr txBox="1"/>
          <p:nvPr/>
        </p:nvSpPr>
        <p:spPr>
          <a:xfrm>
            <a:off x="402932" y="965286"/>
            <a:ext cx="4079240" cy="1457960"/>
          </a:xfrm>
          <a:prstGeom prst="rect">
            <a:avLst/>
          </a:prstGeom>
        </p:spPr>
        <p:txBody>
          <a:bodyPr vert="horz" wrap="square" lIns="0" tIns="55244" rIns="0" bIns="0" rtlCol="0">
            <a:spAutoFit/>
          </a:bodyPr>
          <a:lstStyle/>
          <a:p>
            <a:pPr marL="12700">
              <a:lnSpc>
                <a:spcPct val="100000"/>
              </a:lnSpc>
              <a:spcBef>
                <a:spcPts val="434"/>
              </a:spcBef>
            </a:pPr>
            <a:r>
              <a:rPr sz="1100" b="1" spc="-10" dirty="0">
                <a:latin typeface="Arial"/>
                <a:cs typeface="Arial"/>
              </a:rPr>
              <a:t>Start:</a:t>
            </a:r>
            <a:r>
              <a:rPr sz="1100" b="1" spc="165" dirty="0">
                <a:latin typeface="Arial"/>
                <a:cs typeface="Arial"/>
              </a:rPr>
              <a:t> </a:t>
            </a:r>
            <a:r>
              <a:rPr sz="1100" spc="-20" dirty="0">
                <a:latin typeface="Tahoma"/>
                <a:cs typeface="Tahoma"/>
              </a:rPr>
              <a:t>The</a:t>
            </a:r>
            <a:r>
              <a:rPr sz="1100" spc="10" dirty="0">
                <a:latin typeface="Tahoma"/>
                <a:cs typeface="Tahoma"/>
              </a:rPr>
              <a:t> </a:t>
            </a:r>
            <a:r>
              <a:rPr sz="1100" spc="-30" dirty="0">
                <a:latin typeface="Tahoma"/>
                <a:cs typeface="Tahoma"/>
              </a:rPr>
              <a:t>starting</a:t>
            </a:r>
            <a:r>
              <a:rPr sz="1100" spc="10" dirty="0">
                <a:latin typeface="Tahoma"/>
                <a:cs typeface="Tahoma"/>
              </a:rPr>
              <a:t> </a:t>
            </a:r>
            <a:r>
              <a:rPr sz="1100" spc="-20" dirty="0">
                <a:latin typeface="Tahoma"/>
                <a:cs typeface="Tahoma"/>
              </a:rPr>
              <a:t>point</a:t>
            </a:r>
            <a:r>
              <a:rPr sz="1100" spc="15" dirty="0">
                <a:latin typeface="Tahoma"/>
                <a:cs typeface="Tahoma"/>
              </a:rPr>
              <a:t> </a:t>
            </a:r>
            <a:r>
              <a:rPr sz="1100" spc="-35" dirty="0">
                <a:latin typeface="Tahoma"/>
                <a:cs typeface="Tahoma"/>
              </a:rPr>
              <a:t>of</a:t>
            </a:r>
            <a:r>
              <a:rPr sz="1100" spc="5" dirty="0">
                <a:latin typeface="Tahoma"/>
                <a:cs typeface="Tahoma"/>
              </a:rPr>
              <a:t> </a:t>
            </a:r>
            <a:r>
              <a:rPr sz="1100" spc="-40" dirty="0">
                <a:latin typeface="Tahoma"/>
                <a:cs typeface="Tahoma"/>
              </a:rPr>
              <a:t>the</a:t>
            </a:r>
            <a:r>
              <a:rPr sz="1100" spc="10" dirty="0">
                <a:latin typeface="Tahoma"/>
                <a:cs typeface="Tahoma"/>
              </a:rPr>
              <a:t> </a:t>
            </a:r>
            <a:r>
              <a:rPr sz="1100" spc="-40" dirty="0">
                <a:latin typeface="Tahoma"/>
                <a:cs typeface="Tahoma"/>
              </a:rPr>
              <a:t>flowchart.</a:t>
            </a:r>
            <a:endParaRPr sz="1100">
              <a:latin typeface="Tahoma"/>
              <a:cs typeface="Tahoma"/>
            </a:endParaRPr>
          </a:p>
          <a:p>
            <a:pPr marL="12700">
              <a:lnSpc>
                <a:spcPct val="100000"/>
              </a:lnSpc>
              <a:spcBef>
                <a:spcPts val="334"/>
              </a:spcBef>
            </a:pPr>
            <a:r>
              <a:rPr sz="1100" b="1" spc="-65" dirty="0">
                <a:latin typeface="Arial"/>
                <a:cs typeface="Arial"/>
              </a:rPr>
              <a:t>Process:</a:t>
            </a:r>
            <a:r>
              <a:rPr sz="1100" b="1" spc="-55" dirty="0">
                <a:latin typeface="Arial"/>
                <a:cs typeface="Arial"/>
              </a:rPr>
              <a:t> </a:t>
            </a:r>
            <a:r>
              <a:rPr sz="1100" spc="-20" dirty="0">
                <a:latin typeface="Tahoma"/>
                <a:cs typeface="Tahoma"/>
              </a:rPr>
              <a:t>The</a:t>
            </a:r>
            <a:r>
              <a:rPr sz="1100" spc="25" dirty="0">
                <a:latin typeface="Tahoma"/>
                <a:cs typeface="Tahoma"/>
              </a:rPr>
              <a:t> </a:t>
            </a:r>
            <a:r>
              <a:rPr sz="1100" spc="-55" dirty="0">
                <a:latin typeface="Tahoma"/>
                <a:cs typeface="Tahoma"/>
              </a:rPr>
              <a:t>steps</a:t>
            </a:r>
            <a:r>
              <a:rPr sz="1100" spc="25" dirty="0">
                <a:latin typeface="Tahoma"/>
                <a:cs typeface="Tahoma"/>
              </a:rPr>
              <a:t> </a:t>
            </a:r>
            <a:r>
              <a:rPr sz="1100" spc="-60" dirty="0">
                <a:latin typeface="Tahoma"/>
                <a:cs typeface="Tahoma"/>
              </a:rPr>
              <a:t>or</a:t>
            </a:r>
            <a:r>
              <a:rPr sz="1100" spc="25" dirty="0">
                <a:latin typeface="Tahoma"/>
                <a:cs typeface="Tahoma"/>
              </a:rPr>
              <a:t> </a:t>
            </a:r>
            <a:r>
              <a:rPr sz="1100" spc="-35" dirty="0">
                <a:latin typeface="Tahoma"/>
                <a:cs typeface="Tahoma"/>
              </a:rPr>
              <a:t>actions</a:t>
            </a:r>
            <a:r>
              <a:rPr sz="1100" spc="25" dirty="0">
                <a:latin typeface="Tahoma"/>
                <a:cs typeface="Tahoma"/>
              </a:rPr>
              <a:t> </a:t>
            </a:r>
            <a:r>
              <a:rPr sz="1100" spc="-55" dirty="0">
                <a:latin typeface="Tahoma"/>
                <a:cs typeface="Tahoma"/>
              </a:rPr>
              <a:t>performed</a:t>
            </a:r>
            <a:r>
              <a:rPr sz="1100" spc="25" dirty="0">
                <a:latin typeface="Tahoma"/>
                <a:cs typeface="Tahoma"/>
              </a:rPr>
              <a:t> </a:t>
            </a:r>
            <a:r>
              <a:rPr sz="1100" spc="-25" dirty="0">
                <a:latin typeface="Tahoma"/>
                <a:cs typeface="Tahoma"/>
              </a:rPr>
              <a:t>in</a:t>
            </a:r>
            <a:r>
              <a:rPr sz="1100" spc="25" dirty="0">
                <a:latin typeface="Tahoma"/>
                <a:cs typeface="Tahoma"/>
              </a:rPr>
              <a:t> </a:t>
            </a:r>
            <a:r>
              <a:rPr sz="1100" spc="-40" dirty="0">
                <a:latin typeface="Tahoma"/>
                <a:cs typeface="Tahoma"/>
              </a:rPr>
              <a:t>the</a:t>
            </a:r>
            <a:r>
              <a:rPr sz="1100" spc="25" dirty="0">
                <a:latin typeface="Tahoma"/>
                <a:cs typeface="Tahoma"/>
              </a:rPr>
              <a:t> </a:t>
            </a:r>
            <a:r>
              <a:rPr sz="1100" spc="-55" dirty="0">
                <a:latin typeface="Tahoma"/>
                <a:cs typeface="Tahoma"/>
              </a:rPr>
              <a:t>process.</a:t>
            </a:r>
            <a:endParaRPr sz="1100">
              <a:latin typeface="Tahoma"/>
              <a:cs typeface="Tahoma"/>
            </a:endParaRPr>
          </a:p>
          <a:p>
            <a:pPr marL="12700">
              <a:lnSpc>
                <a:spcPct val="100000"/>
              </a:lnSpc>
              <a:spcBef>
                <a:spcPts val="330"/>
              </a:spcBef>
            </a:pPr>
            <a:r>
              <a:rPr sz="1100" b="1" spc="-50" dirty="0">
                <a:latin typeface="Arial"/>
                <a:cs typeface="Arial"/>
              </a:rPr>
              <a:t>Decision:</a:t>
            </a:r>
            <a:r>
              <a:rPr sz="1100" b="1" spc="170" dirty="0">
                <a:latin typeface="Arial"/>
                <a:cs typeface="Arial"/>
              </a:rPr>
              <a:t> </a:t>
            </a:r>
            <a:r>
              <a:rPr sz="1100" spc="65" dirty="0">
                <a:latin typeface="Tahoma"/>
                <a:cs typeface="Tahoma"/>
              </a:rPr>
              <a:t>A</a:t>
            </a:r>
            <a:r>
              <a:rPr sz="1100" spc="-5" dirty="0">
                <a:latin typeface="Tahoma"/>
                <a:cs typeface="Tahoma"/>
              </a:rPr>
              <a:t> </a:t>
            </a:r>
            <a:r>
              <a:rPr sz="1100" spc="-20" dirty="0">
                <a:latin typeface="Tahoma"/>
                <a:cs typeface="Tahoma"/>
              </a:rPr>
              <a:t>point</a:t>
            </a:r>
            <a:r>
              <a:rPr sz="1100" dirty="0">
                <a:latin typeface="Tahoma"/>
                <a:cs typeface="Tahoma"/>
              </a:rPr>
              <a:t> </a:t>
            </a:r>
            <a:r>
              <a:rPr sz="1100" spc="-70" dirty="0">
                <a:latin typeface="Tahoma"/>
                <a:cs typeface="Tahoma"/>
              </a:rPr>
              <a:t>where</a:t>
            </a:r>
            <a:r>
              <a:rPr sz="1100" spc="-5" dirty="0">
                <a:latin typeface="Tahoma"/>
                <a:cs typeface="Tahoma"/>
              </a:rPr>
              <a:t> </a:t>
            </a:r>
            <a:r>
              <a:rPr sz="1100" spc="-40" dirty="0">
                <a:latin typeface="Tahoma"/>
                <a:cs typeface="Tahoma"/>
              </a:rPr>
              <a:t>the</a:t>
            </a:r>
            <a:r>
              <a:rPr sz="1100" dirty="0">
                <a:latin typeface="Tahoma"/>
                <a:cs typeface="Tahoma"/>
              </a:rPr>
              <a:t> </a:t>
            </a:r>
            <a:r>
              <a:rPr sz="1100" spc="-45" dirty="0">
                <a:latin typeface="Tahoma"/>
                <a:cs typeface="Tahoma"/>
              </a:rPr>
              <a:t>flowchart</a:t>
            </a:r>
            <a:r>
              <a:rPr sz="1100" dirty="0">
                <a:latin typeface="Tahoma"/>
                <a:cs typeface="Tahoma"/>
              </a:rPr>
              <a:t> </a:t>
            </a:r>
            <a:r>
              <a:rPr sz="1100" spc="-60" dirty="0">
                <a:latin typeface="Tahoma"/>
                <a:cs typeface="Tahoma"/>
              </a:rPr>
              <a:t>branches</a:t>
            </a:r>
            <a:r>
              <a:rPr sz="1100" spc="-5" dirty="0">
                <a:latin typeface="Tahoma"/>
                <a:cs typeface="Tahoma"/>
              </a:rPr>
              <a:t> </a:t>
            </a:r>
            <a:r>
              <a:rPr sz="1100" spc="-65" dirty="0">
                <a:latin typeface="Tahoma"/>
                <a:cs typeface="Tahoma"/>
              </a:rPr>
              <a:t>based</a:t>
            </a:r>
            <a:r>
              <a:rPr sz="1100" dirty="0">
                <a:latin typeface="Tahoma"/>
                <a:cs typeface="Tahoma"/>
              </a:rPr>
              <a:t> </a:t>
            </a:r>
            <a:r>
              <a:rPr sz="1100" spc="-55" dirty="0">
                <a:latin typeface="Tahoma"/>
                <a:cs typeface="Tahoma"/>
              </a:rPr>
              <a:t>on</a:t>
            </a:r>
            <a:r>
              <a:rPr sz="1100" spc="-5" dirty="0">
                <a:latin typeface="Tahoma"/>
                <a:cs typeface="Tahoma"/>
              </a:rPr>
              <a:t> </a:t>
            </a:r>
            <a:r>
              <a:rPr sz="1100" spc="-55" dirty="0">
                <a:latin typeface="Tahoma"/>
                <a:cs typeface="Tahoma"/>
              </a:rPr>
              <a:t>a</a:t>
            </a:r>
            <a:r>
              <a:rPr sz="1100" dirty="0">
                <a:latin typeface="Tahoma"/>
                <a:cs typeface="Tahoma"/>
              </a:rPr>
              <a:t> </a:t>
            </a:r>
            <a:r>
              <a:rPr sz="1100" spc="-30" dirty="0">
                <a:latin typeface="Tahoma"/>
                <a:cs typeface="Tahoma"/>
              </a:rPr>
              <a:t>condition.</a:t>
            </a:r>
            <a:endParaRPr sz="1100">
              <a:latin typeface="Tahoma"/>
              <a:cs typeface="Tahoma"/>
            </a:endParaRPr>
          </a:p>
          <a:p>
            <a:pPr marL="12700">
              <a:lnSpc>
                <a:spcPct val="100000"/>
              </a:lnSpc>
              <a:spcBef>
                <a:spcPts val="335"/>
              </a:spcBef>
            </a:pPr>
            <a:r>
              <a:rPr sz="1100" b="1" spc="10" dirty="0">
                <a:latin typeface="Arial"/>
                <a:cs typeface="Arial"/>
              </a:rPr>
              <a:t>Input/Output:</a:t>
            </a:r>
            <a:r>
              <a:rPr sz="1100" b="1" spc="180" dirty="0">
                <a:latin typeface="Arial"/>
                <a:cs typeface="Arial"/>
              </a:rPr>
              <a:t> </a:t>
            </a:r>
            <a:r>
              <a:rPr sz="1100" spc="-20" dirty="0">
                <a:latin typeface="Tahoma"/>
                <a:cs typeface="Tahoma"/>
              </a:rPr>
              <a:t>The</a:t>
            </a:r>
            <a:r>
              <a:rPr sz="1100" spc="25" dirty="0">
                <a:latin typeface="Tahoma"/>
                <a:cs typeface="Tahoma"/>
              </a:rPr>
              <a:t> </a:t>
            </a:r>
            <a:r>
              <a:rPr sz="1100" spc="-35" dirty="0">
                <a:latin typeface="Tahoma"/>
                <a:cs typeface="Tahoma"/>
              </a:rPr>
              <a:t>data</a:t>
            </a:r>
            <a:r>
              <a:rPr sz="1100" spc="25" dirty="0">
                <a:latin typeface="Tahoma"/>
                <a:cs typeface="Tahoma"/>
              </a:rPr>
              <a:t> </a:t>
            </a:r>
            <a:r>
              <a:rPr sz="1100" spc="-15" dirty="0">
                <a:latin typeface="Tahoma"/>
                <a:cs typeface="Tahoma"/>
              </a:rPr>
              <a:t>that</a:t>
            </a:r>
            <a:r>
              <a:rPr sz="1100" spc="30" dirty="0">
                <a:latin typeface="Tahoma"/>
                <a:cs typeface="Tahoma"/>
              </a:rPr>
              <a:t> </a:t>
            </a:r>
            <a:r>
              <a:rPr sz="1100" spc="-55" dirty="0">
                <a:latin typeface="Tahoma"/>
                <a:cs typeface="Tahoma"/>
              </a:rPr>
              <a:t>enters</a:t>
            </a:r>
            <a:r>
              <a:rPr sz="1100" spc="25" dirty="0">
                <a:latin typeface="Tahoma"/>
                <a:cs typeface="Tahoma"/>
              </a:rPr>
              <a:t> </a:t>
            </a:r>
            <a:r>
              <a:rPr sz="1100" spc="-60" dirty="0">
                <a:latin typeface="Tahoma"/>
                <a:cs typeface="Tahoma"/>
              </a:rPr>
              <a:t>or</a:t>
            </a:r>
            <a:r>
              <a:rPr sz="1100" spc="30" dirty="0">
                <a:latin typeface="Tahoma"/>
                <a:cs typeface="Tahoma"/>
              </a:rPr>
              <a:t> </a:t>
            </a:r>
            <a:r>
              <a:rPr sz="1100" spc="-40" dirty="0">
                <a:latin typeface="Tahoma"/>
                <a:cs typeface="Tahoma"/>
              </a:rPr>
              <a:t>exits</a:t>
            </a:r>
            <a:r>
              <a:rPr sz="1100" spc="25" dirty="0">
                <a:latin typeface="Tahoma"/>
                <a:cs typeface="Tahoma"/>
              </a:rPr>
              <a:t> </a:t>
            </a:r>
            <a:r>
              <a:rPr sz="1100" spc="-40" dirty="0">
                <a:latin typeface="Tahoma"/>
                <a:cs typeface="Tahoma"/>
              </a:rPr>
              <a:t>the</a:t>
            </a:r>
            <a:r>
              <a:rPr sz="1100" spc="20" dirty="0">
                <a:latin typeface="Tahoma"/>
                <a:cs typeface="Tahoma"/>
              </a:rPr>
              <a:t> </a:t>
            </a:r>
            <a:r>
              <a:rPr sz="1100" spc="-55" dirty="0">
                <a:latin typeface="Tahoma"/>
                <a:cs typeface="Tahoma"/>
              </a:rPr>
              <a:t>process.</a:t>
            </a:r>
            <a:endParaRPr sz="1100">
              <a:latin typeface="Tahoma"/>
              <a:cs typeface="Tahoma"/>
            </a:endParaRPr>
          </a:p>
          <a:p>
            <a:pPr marL="12700" marR="355600">
              <a:lnSpc>
                <a:spcPct val="102600"/>
              </a:lnSpc>
              <a:spcBef>
                <a:spcPts val="300"/>
              </a:spcBef>
            </a:pPr>
            <a:r>
              <a:rPr sz="1100" b="1" spc="-50" dirty="0">
                <a:latin typeface="Arial"/>
                <a:cs typeface="Arial"/>
              </a:rPr>
              <a:t>Connector:</a:t>
            </a:r>
            <a:r>
              <a:rPr sz="1100" b="1" spc="175" dirty="0">
                <a:latin typeface="Arial"/>
                <a:cs typeface="Arial"/>
              </a:rPr>
              <a:t> </a:t>
            </a:r>
            <a:r>
              <a:rPr sz="1100" spc="-35" dirty="0">
                <a:latin typeface="Tahoma"/>
                <a:cs typeface="Tahoma"/>
              </a:rPr>
              <a:t>Lines</a:t>
            </a:r>
            <a:r>
              <a:rPr sz="1100" spc="20" dirty="0">
                <a:latin typeface="Tahoma"/>
                <a:cs typeface="Tahoma"/>
              </a:rPr>
              <a:t> </a:t>
            </a:r>
            <a:r>
              <a:rPr sz="1100" spc="-15" dirty="0">
                <a:latin typeface="Tahoma"/>
                <a:cs typeface="Tahoma"/>
              </a:rPr>
              <a:t>that</a:t>
            </a:r>
            <a:r>
              <a:rPr sz="1100" spc="15" dirty="0">
                <a:latin typeface="Tahoma"/>
                <a:cs typeface="Tahoma"/>
              </a:rPr>
              <a:t> </a:t>
            </a:r>
            <a:r>
              <a:rPr sz="1100" spc="-40" dirty="0">
                <a:latin typeface="Tahoma"/>
                <a:cs typeface="Tahoma"/>
              </a:rPr>
              <a:t>connect</a:t>
            </a:r>
            <a:r>
              <a:rPr sz="1100" spc="20" dirty="0">
                <a:latin typeface="Tahoma"/>
                <a:cs typeface="Tahoma"/>
              </a:rPr>
              <a:t> </a:t>
            </a:r>
            <a:r>
              <a:rPr sz="1100" spc="-40" dirty="0">
                <a:latin typeface="Tahoma"/>
                <a:cs typeface="Tahoma"/>
              </a:rPr>
              <a:t>the</a:t>
            </a:r>
            <a:r>
              <a:rPr sz="1100" spc="10" dirty="0">
                <a:latin typeface="Tahoma"/>
                <a:cs typeface="Tahoma"/>
              </a:rPr>
              <a:t> </a:t>
            </a:r>
            <a:r>
              <a:rPr sz="1100" spc="-40" dirty="0">
                <a:latin typeface="Tahoma"/>
                <a:cs typeface="Tahoma"/>
              </a:rPr>
              <a:t>different</a:t>
            </a:r>
            <a:r>
              <a:rPr sz="1100" spc="20" dirty="0">
                <a:latin typeface="Tahoma"/>
                <a:cs typeface="Tahoma"/>
              </a:rPr>
              <a:t> </a:t>
            </a:r>
            <a:r>
              <a:rPr sz="1100" spc="-45" dirty="0">
                <a:latin typeface="Tahoma"/>
                <a:cs typeface="Tahoma"/>
              </a:rPr>
              <a:t>components</a:t>
            </a:r>
            <a:r>
              <a:rPr sz="1100" spc="15" dirty="0">
                <a:latin typeface="Tahoma"/>
                <a:cs typeface="Tahoma"/>
              </a:rPr>
              <a:t> </a:t>
            </a:r>
            <a:r>
              <a:rPr sz="1100" spc="-35" dirty="0">
                <a:latin typeface="Tahoma"/>
                <a:cs typeface="Tahoma"/>
              </a:rPr>
              <a:t>of</a:t>
            </a:r>
            <a:r>
              <a:rPr sz="1100" spc="10" dirty="0">
                <a:latin typeface="Tahoma"/>
                <a:cs typeface="Tahoma"/>
              </a:rPr>
              <a:t> </a:t>
            </a:r>
            <a:r>
              <a:rPr sz="1100" spc="-40" dirty="0">
                <a:latin typeface="Tahoma"/>
                <a:cs typeface="Tahoma"/>
              </a:rPr>
              <a:t>the </a:t>
            </a:r>
            <a:r>
              <a:rPr sz="1100" spc="-330" dirty="0">
                <a:latin typeface="Tahoma"/>
                <a:cs typeface="Tahoma"/>
              </a:rPr>
              <a:t> </a:t>
            </a:r>
            <a:r>
              <a:rPr sz="1100" spc="-40" dirty="0">
                <a:latin typeface="Tahoma"/>
                <a:cs typeface="Tahoma"/>
              </a:rPr>
              <a:t>flowchart.</a:t>
            </a:r>
            <a:endParaRPr sz="1100">
              <a:latin typeface="Tahoma"/>
              <a:cs typeface="Tahoma"/>
            </a:endParaRPr>
          </a:p>
          <a:p>
            <a:pPr marL="12700">
              <a:lnSpc>
                <a:spcPct val="100000"/>
              </a:lnSpc>
              <a:spcBef>
                <a:spcPts val="335"/>
              </a:spcBef>
            </a:pPr>
            <a:r>
              <a:rPr sz="1100" b="1" spc="-30" dirty="0">
                <a:latin typeface="Arial"/>
                <a:cs typeface="Arial"/>
              </a:rPr>
              <a:t>Terminal:</a:t>
            </a:r>
            <a:r>
              <a:rPr sz="1100" b="1" spc="165" dirty="0">
                <a:latin typeface="Arial"/>
                <a:cs typeface="Arial"/>
              </a:rPr>
              <a:t> </a:t>
            </a:r>
            <a:r>
              <a:rPr sz="1100" spc="-20" dirty="0">
                <a:latin typeface="Tahoma"/>
                <a:cs typeface="Tahoma"/>
              </a:rPr>
              <a:t>The</a:t>
            </a:r>
            <a:r>
              <a:rPr sz="1100" spc="15" dirty="0">
                <a:latin typeface="Tahoma"/>
                <a:cs typeface="Tahoma"/>
              </a:rPr>
              <a:t> </a:t>
            </a:r>
            <a:r>
              <a:rPr sz="1100" spc="-65" dirty="0">
                <a:latin typeface="Tahoma"/>
                <a:cs typeface="Tahoma"/>
              </a:rPr>
              <a:t>end</a:t>
            </a:r>
            <a:r>
              <a:rPr sz="1100" spc="10" dirty="0">
                <a:latin typeface="Tahoma"/>
                <a:cs typeface="Tahoma"/>
              </a:rPr>
              <a:t> </a:t>
            </a:r>
            <a:r>
              <a:rPr sz="1100" spc="-20" dirty="0">
                <a:latin typeface="Tahoma"/>
                <a:cs typeface="Tahoma"/>
              </a:rPr>
              <a:t>point</a:t>
            </a:r>
            <a:r>
              <a:rPr sz="1100" spc="15" dirty="0">
                <a:latin typeface="Tahoma"/>
                <a:cs typeface="Tahoma"/>
              </a:rPr>
              <a:t> </a:t>
            </a:r>
            <a:r>
              <a:rPr sz="1100" spc="-35" dirty="0">
                <a:latin typeface="Tahoma"/>
                <a:cs typeface="Tahoma"/>
              </a:rPr>
              <a:t>of</a:t>
            </a:r>
            <a:r>
              <a:rPr sz="1100" spc="5" dirty="0">
                <a:latin typeface="Tahoma"/>
                <a:cs typeface="Tahoma"/>
              </a:rPr>
              <a:t> </a:t>
            </a:r>
            <a:r>
              <a:rPr sz="1100" spc="-40" dirty="0">
                <a:latin typeface="Tahoma"/>
                <a:cs typeface="Tahoma"/>
              </a:rPr>
              <a:t>the</a:t>
            </a:r>
            <a:r>
              <a:rPr sz="1100" spc="5" dirty="0">
                <a:latin typeface="Tahoma"/>
                <a:cs typeface="Tahoma"/>
              </a:rPr>
              <a:t> </a:t>
            </a:r>
            <a:r>
              <a:rPr sz="1100" spc="-40" dirty="0">
                <a:latin typeface="Tahoma"/>
                <a:cs typeface="Tahoma"/>
              </a:rPr>
              <a:t>flowchart.</a:t>
            </a:r>
            <a:endParaRPr sz="1100">
              <a:latin typeface="Tahoma"/>
              <a:cs typeface="Tahoma"/>
            </a:endParaRPr>
          </a:p>
        </p:txBody>
      </p:sp>
      <p:pic>
        <p:nvPicPr>
          <p:cNvPr id="5" name="object 5"/>
          <p:cNvPicPr/>
          <p:nvPr/>
        </p:nvPicPr>
        <p:blipFill>
          <a:blip r:embed="rId3" cstate="print"/>
          <a:stretch>
            <a:fillRect/>
          </a:stretch>
        </p:blipFill>
        <p:spPr>
          <a:xfrm>
            <a:off x="281089" y="1302550"/>
            <a:ext cx="65265" cy="65265"/>
          </a:xfrm>
          <a:prstGeom prst="rect">
            <a:avLst/>
          </a:prstGeom>
        </p:spPr>
      </p:pic>
      <p:pic>
        <p:nvPicPr>
          <p:cNvPr id="6" name="object 6"/>
          <p:cNvPicPr/>
          <p:nvPr/>
        </p:nvPicPr>
        <p:blipFill>
          <a:blip r:embed="rId4" cstate="print"/>
          <a:stretch>
            <a:fillRect/>
          </a:stretch>
        </p:blipFill>
        <p:spPr>
          <a:xfrm>
            <a:off x="281089" y="1512582"/>
            <a:ext cx="65265" cy="65265"/>
          </a:xfrm>
          <a:prstGeom prst="rect">
            <a:avLst/>
          </a:prstGeom>
        </p:spPr>
      </p:pic>
      <p:pic>
        <p:nvPicPr>
          <p:cNvPr id="7" name="object 7"/>
          <p:cNvPicPr/>
          <p:nvPr/>
        </p:nvPicPr>
        <p:blipFill>
          <a:blip r:embed="rId4" cstate="print"/>
          <a:stretch>
            <a:fillRect/>
          </a:stretch>
        </p:blipFill>
        <p:spPr>
          <a:xfrm>
            <a:off x="281089" y="1722615"/>
            <a:ext cx="65265" cy="65265"/>
          </a:xfrm>
          <a:prstGeom prst="rect">
            <a:avLst/>
          </a:prstGeom>
        </p:spPr>
      </p:pic>
      <p:pic>
        <p:nvPicPr>
          <p:cNvPr id="8" name="object 8"/>
          <p:cNvPicPr/>
          <p:nvPr/>
        </p:nvPicPr>
        <p:blipFill>
          <a:blip r:embed="rId4" cstate="print"/>
          <a:stretch>
            <a:fillRect/>
          </a:stretch>
        </p:blipFill>
        <p:spPr>
          <a:xfrm>
            <a:off x="281089" y="1932647"/>
            <a:ext cx="65265" cy="65265"/>
          </a:xfrm>
          <a:prstGeom prst="rect">
            <a:avLst/>
          </a:prstGeom>
        </p:spPr>
      </p:pic>
      <p:pic>
        <p:nvPicPr>
          <p:cNvPr id="9" name="object 9"/>
          <p:cNvPicPr/>
          <p:nvPr/>
        </p:nvPicPr>
        <p:blipFill>
          <a:blip r:embed="rId4" cstate="print"/>
          <a:stretch>
            <a:fillRect/>
          </a:stretch>
        </p:blipFill>
        <p:spPr>
          <a:xfrm>
            <a:off x="281089" y="2314752"/>
            <a:ext cx="65265" cy="65265"/>
          </a:xfrm>
          <a:prstGeom prst="rect">
            <a:avLst/>
          </a:prstGeom>
        </p:spPr>
      </p:pic>
      <p:sp>
        <p:nvSpPr>
          <p:cNvPr id="14" name="object 14"/>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5" name="object 15"/>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59</a:t>
            </a:fld>
            <a:r>
              <a:rPr spc="-75" dirty="0"/>
              <a:t> </a:t>
            </a:r>
            <a:r>
              <a:rPr dirty="0"/>
              <a:t>/</a:t>
            </a:r>
            <a:r>
              <a:rPr spc="-75" dirty="0"/>
              <a:t> </a:t>
            </a:r>
            <a:r>
              <a:rPr dirty="0"/>
              <a:t>63</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3B701-959A-9283-B1B4-16C140CE2086}"/>
              </a:ext>
            </a:extLst>
          </p:cNvPr>
          <p:cNvSpPr>
            <a:spLocks noGrp="1"/>
          </p:cNvSpPr>
          <p:nvPr>
            <p:ph type="title"/>
          </p:nvPr>
        </p:nvSpPr>
        <p:spPr>
          <a:xfrm>
            <a:off x="323850" y="53975"/>
            <a:ext cx="3307461" cy="215444"/>
          </a:xfrm>
        </p:spPr>
        <p:txBody>
          <a:bodyPr/>
          <a:lstStyle/>
          <a:p>
            <a:r>
              <a:rPr lang="en-US" dirty="0"/>
              <a:t>Why python is important</a:t>
            </a:r>
            <a:endParaRPr lang="en-IN" dirty="0"/>
          </a:p>
        </p:txBody>
      </p:sp>
      <p:sp>
        <p:nvSpPr>
          <p:cNvPr id="3" name="Text Placeholder 2">
            <a:extLst>
              <a:ext uri="{FF2B5EF4-FFF2-40B4-BE49-F238E27FC236}">
                <a16:creationId xmlns:a16="http://schemas.microsoft.com/office/drawing/2014/main" id="{99EA09FA-FB02-11CD-28D0-37007E45BFC0}"/>
              </a:ext>
            </a:extLst>
          </p:cNvPr>
          <p:cNvSpPr>
            <a:spLocks noGrp="1"/>
          </p:cNvSpPr>
          <p:nvPr>
            <p:ph type="body" idx="1"/>
          </p:nvPr>
        </p:nvSpPr>
        <p:spPr>
          <a:xfrm>
            <a:off x="126657" y="434975"/>
            <a:ext cx="4356785" cy="1862048"/>
          </a:xfrm>
        </p:spPr>
        <p:txBody>
          <a:bodyPr/>
          <a:lstStyle/>
          <a:p>
            <a:endParaRPr lang="en-US" dirty="0"/>
          </a:p>
          <a:p>
            <a:r>
              <a:rPr lang="en-US" b="1" dirty="0"/>
              <a:t>5. Community and Ecosystem</a:t>
            </a:r>
            <a:r>
              <a:rPr lang="en-US" dirty="0"/>
              <a:t>: Python has a large and active community, which contributes to a vast ecosystem of third-party packages and frameworks. Some popular ones include NumPy and pandas for data analysis, Flask and Django for web development, and TensorFlow and </a:t>
            </a:r>
            <a:r>
              <a:rPr lang="en-US" dirty="0" err="1"/>
              <a:t>PyTorch</a:t>
            </a:r>
            <a:r>
              <a:rPr lang="en-US" dirty="0"/>
              <a:t> for machine learning.</a:t>
            </a:r>
          </a:p>
          <a:p>
            <a:pPr>
              <a:buFont typeface="+mj-lt"/>
              <a:buAutoNum type="arabicPeriod"/>
            </a:pPr>
            <a:endParaRPr lang="en-US" dirty="0"/>
          </a:p>
          <a:p>
            <a:r>
              <a:rPr lang="en-US" b="1" dirty="0"/>
              <a:t>6. Cross-Platform</a:t>
            </a:r>
            <a:r>
              <a:rPr lang="en-US" dirty="0"/>
              <a:t>: Python is cross-platform, meaning that Python programs can run on various operating systems like Windows, macOS, and Linux without requiring modification.</a:t>
            </a:r>
          </a:p>
          <a:p>
            <a:endParaRPr lang="en-IN" dirty="0"/>
          </a:p>
        </p:txBody>
      </p:sp>
    </p:spTree>
    <p:extLst>
      <p:ext uri="{BB962C8B-B14F-4D97-AF65-F5344CB8AC3E}">
        <p14:creationId xmlns:p14="http://schemas.microsoft.com/office/powerpoint/2010/main" val="37973865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2105025"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Tahoma"/>
                <a:cs typeface="Tahoma"/>
              </a:rPr>
              <a:t>Symbols</a:t>
            </a:r>
            <a:r>
              <a:rPr sz="1400" spc="15" dirty="0">
                <a:solidFill>
                  <a:srgbClr val="FFFFFF"/>
                </a:solidFill>
                <a:latin typeface="Tahoma"/>
                <a:cs typeface="Tahoma"/>
              </a:rPr>
              <a:t> </a:t>
            </a:r>
            <a:r>
              <a:rPr sz="1400" spc="-55" dirty="0">
                <a:solidFill>
                  <a:srgbClr val="FFFFFF"/>
                </a:solidFill>
                <a:latin typeface="Tahoma"/>
                <a:cs typeface="Tahoma"/>
              </a:rPr>
              <a:t>Used</a:t>
            </a:r>
            <a:r>
              <a:rPr sz="1400" spc="20" dirty="0">
                <a:solidFill>
                  <a:srgbClr val="FFFFFF"/>
                </a:solidFill>
                <a:latin typeface="Tahoma"/>
                <a:cs typeface="Tahoma"/>
              </a:rPr>
              <a:t> </a:t>
            </a:r>
            <a:r>
              <a:rPr sz="1400" spc="-30" dirty="0">
                <a:solidFill>
                  <a:srgbClr val="FFFFFF"/>
                </a:solidFill>
                <a:latin typeface="Tahoma"/>
                <a:cs typeface="Tahoma"/>
              </a:rPr>
              <a:t>in</a:t>
            </a:r>
            <a:r>
              <a:rPr sz="1400" spc="15" dirty="0">
                <a:solidFill>
                  <a:srgbClr val="FFFFFF"/>
                </a:solidFill>
                <a:latin typeface="Tahoma"/>
                <a:cs typeface="Tahoma"/>
              </a:rPr>
              <a:t> </a:t>
            </a:r>
            <a:r>
              <a:rPr sz="1400" spc="-45" dirty="0">
                <a:solidFill>
                  <a:srgbClr val="FFFFFF"/>
                </a:solidFill>
                <a:latin typeface="Tahoma"/>
                <a:cs typeface="Tahoma"/>
              </a:rPr>
              <a:t>Flowcharts</a:t>
            </a:r>
            <a:endParaRPr sz="1400">
              <a:latin typeface="Tahoma"/>
              <a:cs typeface="Tahoma"/>
            </a:endParaRPr>
          </a:p>
        </p:txBody>
      </p:sp>
      <p:pic>
        <p:nvPicPr>
          <p:cNvPr id="3" name="object 3"/>
          <p:cNvPicPr/>
          <p:nvPr/>
        </p:nvPicPr>
        <p:blipFill>
          <a:blip r:embed="rId2" cstate="print"/>
          <a:stretch>
            <a:fillRect/>
          </a:stretch>
        </p:blipFill>
        <p:spPr>
          <a:xfrm>
            <a:off x="281089" y="1245362"/>
            <a:ext cx="65265" cy="65265"/>
          </a:xfrm>
          <a:prstGeom prst="rect">
            <a:avLst/>
          </a:prstGeom>
        </p:spPr>
      </p:pic>
      <p:sp>
        <p:nvSpPr>
          <p:cNvPr id="4" name="object 4"/>
          <p:cNvSpPr txBox="1"/>
          <p:nvPr/>
        </p:nvSpPr>
        <p:spPr>
          <a:xfrm>
            <a:off x="402932" y="1118131"/>
            <a:ext cx="3529965" cy="1075690"/>
          </a:xfrm>
          <a:prstGeom prst="rect">
            <a:avLst/>
          </a:prstGeom>
        </p:spPr>
        <p:txBody>
          <a:bodyPr vert="horz" wrap="square" lIns="0" tIns="12700" rIns="0" bIns="0" rtlCol="0">
            <a:spAutoFit/>
          </a:bodyPr>
          <a:lstStyle/>
          <a:p>
            <a:pPr marL="12700" marR="1540510">
              <a:lnSpc>
                <a:spcPct val="125299"/>
              </a:lnSpc>
              <a:spcBef>
                <a:spcPts val="100"/>
              </a:spcBef>
            </a:pPr>
            <a:r>
              <a:rPr sz="1100" b="1" spc="-50" dirty="0">
                <a:latin typeface="Arial"/>
                <a:cs typeface="Arial"/>
              </a:rPr>
              <a:t>Rectangles:</a:t>
            </a:r>
            <a:r>
              <a:rPr sz="1100" b="1" spc="155" dirty="0">
                <a:latin typeface="Arial"/>
                <a:cs typeface="Arial"/>
              </a:rPr>
              <a:t> </a:t>
            </a:r>
            <a:r>
              <a:rPr sz="1100" spc="-55" dirty="0">
                <a:latin typeface="Tahoma"/>
                <a:cs typeface="Tahoma"/>
              </a:rPr>
              <a:t>Represent</a:t>
            </a:r>
            <a:r>
              <a:rPr sz="1100" spc="10" dirty="0">
                <a:latin typeface="Tahoma"/>
                <a:cs typeface="Tahoma"/>
              </a:rPr>
              <a:t> </a:t>
            </a:r>
            <a:r>
              <a:rPr sz="1100" spc="-60" dirty="0">
                <a:latin typeface="Tahoma"/>
                <a:cs typeface="Tahoma"/>
              </a:rPr>
              <a:t>processes. </a:t>
            </a:r>
            <a:r>
              <a:rPr sz="1100" spc="-330" dirty="0">
                <a:latin typeface="Tahoma"/>
                <a:cs typeface="Tahoma"/>
              </a:rPr>
              <a:t> </a:t>
            </a:r>
            <a:r>
              <a:rPr sz="1100" b="1" spc="-45" dirty="0">
                <a:latin typeface="Arial"/>
                <a:cs typeface="Arial"/>
              </a:rPr>
              <a:t>Oval</a:t>
            </a:r>
            <a:r>
              <a:rPr sz="1100" spc="-45" dirty="0">
                <a:latin typeface="Tahoma"/>
                <a:cs typeface="Tahoma"/>
              </a:rPr>
              <a:t>:</a:t>
            </a:r>
            <a:r>
              <a:rPr sz="1100" spc="130" dirty="0">
                <a:latin typeface="Tahoma"/>
                <a:cs typeface="Tahoma"/>
              </a:rPr>
              <a:t> </a:t>
            </a:r>
            <a:r>
              <a:rPr sz="1100" spc="-15" dirty="0">
                <a:latin typeface="Tahoma"/>
                <a:cs typeface="Tahoma"/>
              </a:rPr>
              <a:t>Start</a:t>
            </a:r>
            <a:r>
              <a:rPr sz="1100" spc="10" dirty="0">
                <a:latin typeface="Tahoma"/>
                <a:cs typeface="Tahoma"/>
              </a:rPr>
              <a:t> </a:t>
            </a:r>
            <a:r>
              <a:rPr sz="1100" spc="-50" dirty="0">
                <a:latin typeface="Tahoma"/>
                <a:cs typeface="Tahoma"/>
              </a:rPr>
              <a:t>and</a:t>
            </a:r>
            <a:r>
              <a:rPr sz="1100" spc="15" dirty="0">
                <a:latin typeface="Tahoma"/>
                <a:cs typeface="Tahoma"/>
              </a:rPr>
              <a:t> </a:t>
            </a:r>
            <a:r>
              <a:rPr sz="1100" spc="-25" dirty="0">
                <a:latin typeface="Tahoma"/>
                <a:cs typeface="Tahoma"/>
              </a:rPr>
              <a:t>End</a:t>
            </a:r>
            <a:r>
              <a:rPr sz="1100" spc="10" dirty="0">
                <a:latin typeface="Tahoma"/>
                <a:cs typeface="Tahoma"/>
              </a:rPr>
              <a:t> </a:t>
            </a:r>
            <a:r>
              <a:rPr sz="1100" spc="-35" dirty="0">
                <a:latin typeface="Tahoma"/>
                <a:cs typeface="Tahoma"/>
              </a:rPr>
              <a:t>operation </a:t>
            </a:r>
            <a:r>
              <a:rPr sz="1100" spc="-30" dirty="0">
                <a:latin typeface="Tahoma"/>
                <a:cs typeface="Tahoma"/>
              </a:rPr>
              <a:t> </a:t>
            </a:r>
            <a:r>
              <a:rPr sz="1100" b="1" spc="-50" dirty="0">
                <a:latin typeface="Arial"/>
                <a:cs typeface="Arial"/>
              </a:rPr>
              <a:t>Diamonds:</a:t>
            </a:r>
            <a:r>
              <a:rPr sz="1100" b="1" spc="175" dirty="0">
                <a:latin typeface="Arial"/>
                <a:cs typeface="Arial"/>
              </a:rPr>
              <a:t> </a:t>
            </a:r>
            <a:r>
              <a:rPr sz="1100" spc="-55" dirty="0">
                <a:latin typeface="Tahoma"/>
                <a:cs typeface="Tahoma"/>
              </a:rPr>
              <a:t>Represent</a:t>
            </a:r>
            <a:r>
              <a:rPr sz="1100" spc="20" dirty="0">
                <a:latin typeface="Tahoma"/>
                <a:cs typeface="Tahoma"/>
              </a:rPr>
              <a:t> </a:t>
            </a:r>
            <a:r>
              <a:rPr sz="1100" spc="-45" dirty="0">
                <a:latin typeface="Tahoma"/>
                <a:cs typeface="Tahoma"/>
              </a:rPr>
              <a:t>decisions.</a:t>
            </a:r>
            <a:endParaRPr sz="1100">
              <a:latin typeface="Tahoma"/>
              <a:cs typeface="Tahoma"/>
            </a:endParaRPr>
          </a:p>
          <a:p>
            <a:pPr marL="12700">
              <a:lnSpc>
                <a:spcPct val="100000"/>
              </a:lnSpc>
              <a:spcBef>
                <a:spcPts val="335"/>
              </a:spcBef>
            </a:pPr>
            <a:r>
              <a:rPr sz="1100" b="1" spc="-40" dirty="0">
                <a:latin typeface="Arial"/>
                <a:cs typeface="Arial"/>
              </a:rPr>
              <a:t>Parallelogram</a:t>
            </a:r>
            <a:r>
              <a:rPr sz="1100" b="1" spc="50" dirty="0">
                <a:latin typeface="Arial"/>
                <a:cs typeface="Arial"/>
              </a:rPr>
              <a:t> </a:t>
            </a:r>
            <a:r>
              <a:rPr sz="1100" spc="-55" dirty="0">
                <a:latin typeface="Tahoma"/>
                <a:cs typeface="Tahoma"/>
              </a:rPr>
              <a:t>Represent</a:t>
            </a:r>
            <a:r>
              <a:rPr sz="1100" spc="20" dirty="0">
                <a:latin typeface="Tahoma"/>
                <a:cs typeface="Tahoma"/>
              </a:rPr>
              <a:t> </a:t>
            </a:r>
            <a:r>
              <a:rPr sz="1100" spc="-35" dirty="0">
                <a:latin typeface="Tahoma"/>
                <a:cs typeface="Tahoma"/>
              </a:rPr>
              <a:t>inputs</a:t>
            </a:r>
            <a:r>
              <a:rPr sz="1100" spc="20" dirty="0">
                <a:latin typeface="Tahoma"/>
                <a:cs typeface="Tahoma"/>
              </a:rPr>
              <a:t> </a:t>
            </a:r>
            <a:r>
              <a:rPr sz="1100" spc="-50" dirty="0">
                <a:latin typeface="Tahoma"/>
                <a:cs typeface="Tahoma"/>
              </a:rPr>
              <a:t>and</a:t>
            </a:r>
            <a:r>
              <a:rPr sz="1100" spc="20" dirty="0">
                <a:latin typeface="Tahoma"/>
                <a:cs typeface="Tahoma"/>
              </a:rPr>
              <a:t> </a:t>
            </a:r>
            <a:r>
              <a:rPr sz="1100" spc="-35" dirty="0">
                <a:latin typeface="Tahoma"/>
                <a:cs typeface="Tahoma"/>
              </a:rPr>
              <a:t>outputs.</a:t>
            </a:r>
            <a:endParaRPr sz="1100">
              <a:latin typeface="Tahoma"/>
              <a:cs typeface="Tahoma"/>
            </a:endParaRPr>
          </a:p>
          <a:p>
            <a:pPr marL="12700">
              <a:lnSpc>
                <a:spcPct val="100000"/>
              </a:lnSpc>
              <a:spcBef>
                <a:spcPts val="334"/>
              </a:spcBef>
            </a:pPr>
            <a:r>
              <a:rPr sz="1100" b="1" spc="-55" dirty="0">
                <a:latin typeface="Arial"/>
                <a:cs typeface="Arial"/>
              </a:rPr>
              <a:t>Arrows:</a:t>
            </a:r>
            <a:r>
              <a:rPr sz="1100" b="1" spc="165" dirty="0">
                <a:latin typeface="Arial"/>
                <a:cs typeface="Arial"/>
              </a:rPr>
              <a:t> </a:t>
            </a:r>
            <a:r>
              <a:rPr sz="1100" spc="-35" dirty="0">
                <a:latin typeface="Tahoma"/>
                <a:cs typeface="Tahoma"/>
              </a:rPr>
              <a:t>Connect</a:t>
            </a:r>
            <a:r>
              <a:rPr sz="1100" spc="10" dirty="0">
                <a:latin typeface="Tahoma"/>
                <a:cs typeface="Tahoma"/>
              </a:rPr>
              <a:t> </a:t>
            </a:r>
            <a:r>
              <a:rPr sz="1100" spc="-40" dirty="0">
                <a:latin typeface="Tahoma"/>
                <a:cs typeface="Tahoma"/>
              </a:rPr>
              <a:t>the</a:t>
            </a:r>
            <a:r>
              <a:rPr sz="1100" spc="10" dirty="0">
                <a:latin typeface="Tahoma"/>
                <a:cs typeface="Tahoma"/>
              </a:rPr>
              <a:t> </a:t>
            </a:r>
            <a:r>
              <a:rPr sz="1100" spc="-40" dirty="0">
                <a:latin typeface="Tahoma"/>
                <a:cs typeface="Tahoma"/>
              </a:rPr>
              <a:t>different</a:t>
            </a:r>
            <a:r>
              <a:rPr sz="1100" spc="15" dirty="0">
                <a:latin typeface="Tahoma"/>
                <a:cs typeface="Tahoma"/>
              </a:rPr>
              <a:t> </a:t>
            </a:r>
            <a:r>
              <a:rPr sz="1100" spc="-45" dirty="0">
                <a:latin typeface="Tahoma"/>
                <a:cs typeface="Tahoma"/>
              </a:rPr>
              <a:t>components</a:t>
            </a:r>
            <a:r>
              <a:rPr sz="1100" spc="10" dirty="0">
                <a:latin typeface="Tahoma"/>
                <a:cs typeface="Tahoma"/>
              </a:rPr>
              <a:t> </a:t>
            </a:r>
            <a:r>
              <a:rPr sz="1100" spc="-35" dirty="0">
                <a:latin typeface="Tahoma"/>
                <a:cs typeface="Tahoma"/>
              </a:rPr>
              <a:t>of</a:t>
            </a:r>
            <a:r>
              <a:rPr sz="1100" spc="10" dirty="0">
                <a:latin typeface="Tahoma"/>
                <a:cs typeface="Tahoma"/>
              </a:rPr>
              <a:t> </a:t>
            </a:r>
            <a:r>
              <a:rPr sz="1100" spc="-40" dirty="0">
                <a:latin typeface="Tahoma"/>
                <a:cs typeface="Tahoma"/>
              </a:rPr>
              <a:t>the</a:t>
            </a:r>
            <a:r>
              <a:rPr sz="1100" spc="10" dirty="0">
                <a:latin typeface="Tahoma"/>
                <a:cs typeface="Tahoma"/>
              </a:rPr>
              <a:t> </a:t>
            </a:r>
            <a:r>
              <a:rPr sz="1100" spc="-40" dirty="0">
                <a:latin typeface="Tahoma"/>
                <a:cs typeface="Tahoma"/>
              </a:rPr>
              <a:t>flowchart.</a:t>
            </a:r>
            <a:endParaRPr sz="1100">
              <a:latin typeface="Tahoma"/>
              <a:cs typeface="Tahoma"/>
            </a:endParaRPr>
          </a:p>
        </p:txBody>
      </p:sp>
      <p:pic>
        <p:nvPicPr>
          <p:cNvPr id="5" name="object 5"/>
          <p:cNvPicPr/>
          <p:nvPr/>
        </p:nvPicPr>
        <p:blipFill>
          <a:blip r:embed="rId3" cstate="print"/>
          <a:stretch>
            <a:fillRect/>
          </a:stretch>
        </p:blipFill>
        <p:spPr>
          <a:xfrm>
            <a:off x="281089" y="1455394"/>
            <a:ext cx="65265" cy="65265"/>
          </a:xfrm>
          <a:prstGeom prst="rect">
            <a:avLst/>
          </a:prstGeom>
        </p:spPr>
      </p:pic>
      <p:pic>
        <p:nvPicPr>
          <p:cNvPr id="6" name="object 6"/>
          <p:cNvPicPr/>
          <p:nvPr/>
        </p:nvPicPr>
        <p:blipFill>
          <a:blip r:embed="rId2" cstate="print"/>
          <a:stretch>
            <a:fillRect/>
          </a:stretch>
        </p:blipFill>
        <p:spPr>
          <a:xfrm>
            <a:off x="281089" y="1665427"/>
            <a:ext cx="65265" cy="65265"/>
          </a:xfrm>
          <a:prstGeom prst="rect">
            <a:avLst/>
          </a:prstGeom>
        </p:spPr>
      </p:pic>
      <p:pic>
        <p:nvPicPr>
          <p:cNvPr id="7" name="object 7"/>
          <p:cNvPicPr/>
          <p:nvPr/>
        </p:nvPicPr>
        <p:blipFill>
          <a:blip r:embed="rId2" cstate="print"/>
          <a:stretch>
            <a:fillRect/>
          </a:stretch>
        </p:blipFill>
        <p:spPr>
          <a:xfrm>
            <a:off x="281089" y="1875459"/>
            <a:ext cx="65265" cy="65265"/>
          </a:xfrm>
          <a:prstGeom prst="rect">
            <a:avLst/>
          </a:prstGeom>
        </p:spPr>
      </p:pic>
      <p:pic>
        <p:nvPicPr>
          <p:cNvPr id="8" name="object 8"/>
          <p:cNvPicPr/>
          <p:nvPr/>
        </p:nvPicPr>
        <p:blipFill>
          <a:blip r:embed="rId2" cstate="print"/>
          <a:stretch>
            <a:fillRect/>
          </a:stretch>
        </p:blipFill>
        <p:spPr>
          <a:xfrm>
            <a:off x="281089" y="2085492"/>
            <a:ext cx="65265" cy="65265"/>
          </a:xfrm>
          <a:prstGeom prst="rect">
            <a:avLst/>
          </a:prstGeom>
        </p:spPr>
      </p:pic>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4" name="object 14"/>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60</a:t>
            </a:fld>
            <a:r>
              <a:rPr spc="-75" dirty="0"/>
              <a:t> </a:t>
            </a:r>
            <a:r>
              <a:rPr dirty="0"/>
              <a:t>/</a:t>
            </a:r>
            <a:r>
              <a:rPr spc="-75" dirty="0"/>
              <a:t> </a:t>
            </a:r>
            <a:r>
              <a:rPr dirty="0"/>
              <a:t>63</a:t>
            </a:r>
          </a:p>
        </p:txBody>
      </p:sp>
    </p:spTree>
  </p:cSld>
  <p:clrMapOvr>
    <a:masterClrMapping/>
  </p:clrMapOvr>
  <p:transition>
    <p:cu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1423035" cy="244475"/>
          </a:xfrm>
          <a:prstGeom prst="rect">
            <a:avLst/>
          </a:prstGeom>
        </p:spPr>
        <p:txBody>
          <a:bodyPr vert="horz" wrap="square" lIns="0" tIns="17145" rIns="0" bIns="0" rtlCol="0">
            <a:spAutoFit/>
          </a:bodyPr>
          <a:lstStyle/>
          <a:p>
            <a:pPr marL="12700">
              <a:lnSpc>
                <a:spcPct val="100000"/>
              </a:lnSpc>
              <a:spcBef>
                <a:spcPts val="135"/>
              </a:spcBef>
            </a:pPr>
            <a:r>
              <a:rPr sz="1400" spc="-40" dirty="0">
                <a:solidFill>
                  <a:srgbClr val="FFFFFF"/>
                </a:solidFill>
                <a:latin typeface="Tahoma"/>
                <a:cs typeface="Tahoma"/>
              </a:rPr>
              <a:t>Flowchart</a:t>
            </a:r>
            <a:r>
              <a:rPr sz="1400" spc="-25" dirty="0">
                <a:solidFill>
                  <a:srgbClr val="FFFFFF"/>
                </a:solidFill>
                <a:latin typeface="Tahoma"/>
                <a:cs typeface="Tahoma"/>
              </a:rPr>
              <a:t> </a:t>
            </a:r>
            <a:r>
              <a:rPr sz="1400" spc="-40" dirty="0">
                <a:solidFill>
                  <a:srgbClr val="FFFFFF"/>
                </a:solidFill>
                <a:latin typeface="Tahoma"/>
                <a:cs typeface="Tahoma"/>
              </a:rPr>
              <a:t>Symbols</a:t>
            </a:r>
            <a:endParaRPr sz="1400">
              <a:latin typeface="Tahoma"/>
              <a:cs typeface="Tahoma"/>
            </a:endParaRPr>
          </a:p>
        </p:txBody>
      </p:sp>
      <p:pic>
        <p:nvPicPr>
          <p:cNvPr id="3" name="object 3"/>
          <p:cNvPicPr/>
          <p:nvPr/>
        </p:nvPicPr>
        <p:blipFill>
          <a:blip r:embed="rId2" cstate="print"/>
          <a:stretch>
            <a:fillRect/>
          </a:stretch>
        </p:blipFill>
        <p:spPr>
          <a:xfrm>
            <a:off x="247650" y="511175"/>
            <a:ext cx="4114800" cy="2667000"/>
          </a:xfrm>
          <a:prstGeom prst="rect">
            <a:avLst/>
          </a:prstGeom>
        </p:spPr>
      </p:pic>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9" name="object 9"/>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61</a:t>
            </a:fld>
            <a:r>
              <a:rPr spc="-75" dirty="0"/>
              <a:t> </a:t>
            </a:r>
            <a:r>
              <a:rPr dirty="0"/>
              <a:t>/</a:t>
            </a:r>
            <a:r>
              <a:rPr spc="-75" dirty="0"/>
              <a:t> </a:t>
            </a:r>
            <a:r>
              <a:rPr dirty="0"/>
              <a:t>63</a:t>
            </a:r>
          </a:p>
        </p:txBody>
      </p:sp>
    </p:spTree>
  </p:cSld>
  <p:clrMapOvr>
    <a:masterClrMapping/>
  </p:clrMapOvr>
  <p:transition>
    <p:cu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2465705"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FFFFFF"/>
                </a:solidFill>
                <a:latin typeface="Tahoma"/>
                <a:cs typeface="Tahoma"/>
              </a:rPr>
              <a:t>Example</a:t>
            </a:r>
            <a:r>
              <a:rPr sz="1400" spc="20" dirty="0">
                <a:solidFill>
                  <a:srgbClr val="FFFFFF"/>
                </a:solidFill>
                <a:latin typeface="Tahoma"/>
                <a:cs typeface="Tahoma"/>
              </a:rPr>
              <a:t> </a:t>
            </a:r>
            <a:r>
              <a:rPr sz="1400" spc="-85" dirty="0">
                <a:solidFill>
                  <a:srgbClr val="FFFFFF"/>
                </a:solidFill>
                <a:latin typeface="Tahoma"/>
                <a:cs typeface="Tahoma"/>
              </a:rPr>
              <a:t>1:</a:t>
            </a:r>
            <a:r>
              <a:rPr sz="1400" spc="175" dirty="0">
                <a:solidFill>
                  <a:srgbClr val="FFFFFF"/>
                </a:solidFill>
                <a:latin typeface="Tahoma"/>
                <a:cs typeface="Tahoma"/>
              </a:rPr>
              <a:t> </a:t>
            </a:r>
            <a:r>
              <a:rPr sz="1400" spc="-25" dirty="0">
                <a:solidFill>
                  <a:srgbClr val="FFFFFF"/>
                </a:solidFill>
                <a:latin typeface="Tahoma"/>
                <a:cs typeface="Tahoma"/>
              </a:rPr>
              <a:t>Adding</a:t>
            </a:r>
            <a:r>
              <a:rPr sz="1400" spc="25" dirty="0">
                <a:solidFill>
                  <a:srgbClr val="FFFFFF"/>
                </a:solidFill>
                <a:latin typeface="Tahoma"/>
                <a:cs typeface="Tahoma"/>
              </a:rPr>
              <a:t> </a:t>
            </a:r>
            <a:r>
              <a:rPr sz="1400" spc="-65" dirty="0">
                <a:solidFill>
                  <a:srgbClr val="FFFFFF"/>
                </a:solidFill>
                <a:latin typeface="Tahoma"/>
                <a:cs typeface="Tahoma"/>
              </a:rPr>
              <a:t>two</a:t>
            </a:r>
            <a:r>
              <a:rPr sz="1400" spc="25" dirty="0">
                <a:solidFill>
                  <a:srgbClr val="FFFFFF"/>
                </a:solidFill>
                <a:latin typeface="Tahoma"/>
                <a:cs typeface="Tahoma"/>
              </a:rPr>
              <a:t> </a:t>
            </a:r>
            <a:r>
              <a:rPr sz="1400" spc="-65" dirty="0">
                <a:solidFill>
                  <a:srgbClr val="FFFFFF"/>
                </a:solidFill>
                <a:latin typeface="Tahoma"/>
                <a:cs typeface="Tahoma"/>
              </a:rPr>
              <a:t>numbers</a:t>
            </a:r>
            <a:endParaRPr sz="1400">
              <a:latin typeface="Tahoma"/>
              <a:cs typeface="Tahoma"/>
            </a:endParaRPr>
          </a:p>
        </p:txBody>
      </p:sp>
      <p:pic>
        <p:nvPicPr>
          <p:cNvPr id="3" name="object 3"/>
          <p:cNvPicPr/>
          <p:nvPr/>
        </p:nvPicPr>
        <p:blipFill>
          <a:blip r:embed="rId2" cstate="print"/>
          <a:stretch>
            <a:fillRect/>
          </a:stretch>
        </p:blipFill>
        <p:spPr>
          <a:xfrm>
            <a:off x="981621" y="527380"/>
            <a:ext cx="2598631" cy="2630322"/>
          </a:xfrm>
          <a:prstGeom prst="rect">
            <a:avLst/>
          </a:prstGeom>
        </p:spPr>
      </p:pic>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9" name="object 9"/>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62</a:t>
            </a:fld>
            <a:r>
              <a:rPr spc="-75" dirty="0"/>
              <a:t> </a:t>
            </a:r>
            <a:r>
              <a:rPr dirty="0"/>
              <a:t>/</a:t>
            </a:r>
            <a:r>
              <a:rPr spc="-75" dirty="0"/>
              <a:t> </a:t>
            </a:r>
            <a:r>
              <a:rPr dirty="0"/>
              <a:t>63</a:t>
            </a:r>
          </a:p>
        </p:txBody>
      </p:sp>
    </p:spTree>
  </p:cSld>
  <p:clrMapOvr>
    <a:masterClrMapping/>
  </p:clrMapOvr>
  <p:transition>
    <p:cu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3228975"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FFFFFF"/>
                </a:solidFill>
                <a:latin typeface="Tahoma"/>
                <a:cs typeface="Tahoma"/>
              </a:rPr>
              <a:t>Example</a:t>
            </a:r>
            <a:r>
              <a:rPr sz="1400" spc="30" dirty="0">
                <a:solidFill>
                  <a:srgbClr val="FFFFFF"/>
                </a:solidFill>
                <a:latin typeface="Tahoma"/>
                <a:cs typeface="Tahoma"/>
              </a:rPr>
              <a:t> </a:t>
            </a:r>
            <a:r>
              <a:rPr sz="1400" spc="-85" dirty="0">
                <a:solidFill>
                  <a:srgbClr val="FFFFFF"/>
                </a:solidFill>
                <a:latin typeface="Tahoma"/>
                <a:cs typeface="Tahoma"/>
              </a:rPr>
              <a:t>2:</a:t>
            </a:r>
            <a:r>
              <a:rPr sz="1400" spc="190" dirty="0">
                <a:solidFill>
                  <a:srgbClr val="FFFFFF"/>
                </a:solidFill>
                <a:latin typeface="Tahoma"/>
                <a:cs typeface="Tahoma"/>
              </a:rPr>
              <a:t> </a:t>
            </a:r>
            <a:r>
              <a:rPr sz="1400" spc="-50" dirty="0">
                <a:solidFill>
                  <a:srgbClr val="FFFFFF"/>
                </a:solidFill>
                <a:latin typeface="Tahoma"/>
                <a:cs typeface="Tahoma"/>
              </a:rPr>
              <a:t>Greatest</a:t>
            </a:r>
            <a:r>
              <a:rPr sz="1400" spc="30" dirty="0">
                <a:solidFill>
                  <a:srgbClr val="FFFFFF"/>
                </a:solidFill>
                <a:latin typeface="Tahoma"/>
                <a:cs typeface="Tahoma"/>
              </a:rPr>
              <a:t> </a:t>
            </a:r>
            <a:r>
              <a:rPr sz="1400" spc="-65" dirty="0">
                <a:solidFill>
                  <a:srgbClr val="FFFFFF"/>
                </a:solidFill>
                <a:latin typeface="Tahoma"/>
                <a:cs typeface="Tahoma"/>
              </a:rPr>
              <a:t>among</a:t>
            </a:r>
            <a:r>
              <a:rPr sz="1400" spc="35" dirty="0">
                <a:solidFill>
                  <a:srgbClr val="FFFFFF"/>
                </a:solidFill>
                <a:latin typeface="Tahoma"/>
                <a:cs typeface="Tahoma"/>
              </a:rPr>
              <a:t> </a:t>
            </a:r>
            <a:r>
              <a:rPr sz="1400" spc="-60" dirty="0">
                <a:solidFill>
                  <a:srgbClr val="FFFFFF"/>
                </a:solidFill>
                <a:latin typeface="Tahoma"/>
                <a:cs typeface="Tahoma"/>
              </a:rPr>
              <a:t>three</a:t>
            </a:r>
            <a:r>
              <a:rPr sz="1400" spc="35" dirty="0">
                <a:solidFill>
                  <a:srgbClr val="FFFFFF"/>
                </a:solidFill>
                <a:latin typeface="Tahoma"/>
                <a:cs typeface="Tahoma"/>
              </a:rPr>
              <a:t> </a:t>
            </a:r>
            <a:r>
              <a:rPr sz="1400" spc="-65" dirty="0">
                <a:solidFill>
                  <a:srgbClr val="FFFFFF"/>
                </a:solidFill>
                <a:latin typeface="Tahoma"/>
                <a:cs typeface="Tahoma"/>
              </a:rPr>
              <a:t>numbers</a:t>
            </a:r>
            <a:endParaRPr sz="1400">
              <a:latin typeface="Tahoma"/>
              <a:cs typeface="Tahoma"/>
            </a:endParaRPr>
          </a:p>
        </p:txBody>
      </p:sp>
      <p:pic>
        <p:nvPicPr>
          <p:cNvPr id="3" name="object 3"/>
          <p:cNvPicPr/>
          <p:nvPr/>
        </p:nvPicPr>
        <p:blipFill>
          <a:blip r:embed="rId2" cstate="print"/>
          <a:stretch>
            <a:fillRect/>
          </a:stretch>
        </p:blipFill>
        <p:spPr>
          <a:xfrm>
            <a:off x="323850" y="434975"/>
            <a:ext cx="3949996" cy="2819399"/>
          </a:xfrm>
          <a:prstGeom prst="rect">
            <a:avLst/>
          </a:prstGeom>
        </p:spPr>
      </p:pic>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9" name="object 9"/>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63</a:t>
            </a:fld>
            <a:r>
              <a:rPr spc="-75" dirty="0"/>
              <a:t> </a:t>
            </a:r>
            <a:r>
              <a:rPr dirty="0"/>
              <a:t>/</a:t>
            </a:r>
            <a:r>
              <a:rPr spc="-75" dirty="0"/>
              <a:t> </a:t>
            </a:r>
            <a:r>
              <a:rPr dirty="0"/>
              <a:t>63</a:t>
            </a:r>
          </a:p>
        </p:txBody>
      </p:sp>
    </p:spTree>
  </p:cSld>
  <p:clrMapOvr>
    <a:masterClrMapping/>
  </p:clrMapOvr>
  <p:transition>
    <p:cu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4232275"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FFFFFF"/>
                </a:solidFill>
                <a:latin typeface="Tahoma"/>
                <a:cs typeface="Tahoma"/>
              </a:rPr>
              <a:t>Example</a:t>
            </a:r>
            <a:r>
              <a:rPr sz="1400" spc="30" dirty="0">
                <a:solidFill>
                  <a:srgbClr val="FFFFFF"/>
                </a:solidFill>
                <a:latin typeface="Tahoma"/>
                <a:cs typeface="Tahoma"/>
              </a:rPr>
              <a:t> </a:t>
            </a:r>
            <a:r>
              <a:rPr sz="1400" spc="-85" dirty="0">
                <a:solidFill>
                  <a:srgbClr val="FFFFFF"/>
                </a:solidFill>
                <a:latin typeface="Tahoma"/>
                <a:cs typeface="Tahoma"/>
              </a:rPr>
              <a:t>3:</a:t>
            </a:r>
            <a:r>
              <a:rPr sz="1400" spc="195" dirty="0">
                <a:solidFill>
                  <a:srgbClr val="FFFFFF"/>
                </a:solidFill>
                <a:latin typeface="Tahoma"/>
                <a:cs typeface="Tahoma"/>
              </a:rPr>
              <a:t> </a:t>
            </a:r>
            <a:r>
              <a:rPr sz="1400" spc="-25" dirty="0">
                <a:solidFill>
                  <a:srgbClr val="FFFFFF"/>
                </a:solidFill>
                <a:latin typeface="Tahoma"/>
                <a:cs typeface="Tahoma"/>
              </a:rPr>
              <a:t>Finding</a:t>
            </a:r>
            <a:r>
              <a:rPr sz="1400" spc="35" dirty="0">
                <a:solidFill>
                  <a:srgbClr val="FFFFFF"/>
                </a:solidFill>
                <a:latin typeface="Tahoma"/>
                <a:cs typeface="Tahoma"/>
              </a:rPr>
              <a:t> </a:t>
            </a:r>
            <a:r>
              <a:rPr sz="1400" spc="-15" dirty="0">
                <a:solidFill>
                  <a:srgbClr val="FFFFFF"/>
                </a:solidFill>
                <a:latin typeface="Tahoma"/>
                <a:cs typeface="Tahoma"/>
              </a:rPr>
              <a:t>all</a:t>
            </a:r>
            <a:r>
              <a:rPr sz="1400" spc="30" dirty="0">
                <a:solidFill>
                  <a:srgbClr val="FFFFFF"/>
                </a:solidFill>
                <a:latin typeface="Tahoma"/>
                <a:cs typeface="Tahoma"/>
              </a:rPr>
              <a:t> </a:t>
            </a:r>
            <a:r>
              <a:rPr sz="1400" spc="-50" dirty="0">
                <a:solidFill>
                  <a:srgbClr val="FFFFFF"/>
                </a:solidFill>
                <a:latin typeface="Tahoma"/>
                <a:cs typeface="Tahoma"/>
              </a:rPr>
              <a:t>the</a:t>
            </a:r>
            <a:r>
              <a:rPr sz="1400" spc="35" dirty="0">
                <a:solidFill>
                  <a:srgbClr val="FFFFFF"/>
                </a:solidFill>
                <a:latin typeface="Tahoma"/>
                <a:cs typeface="Tahoma"/>
              </a:rPr>
              <a:t> </a:t>
            </a:r>
            <a:r>
              <a:rPr sz="1400" spc="-35" dirty="0">
                <a:solidFill>
                  <a:srgbClr val="FFFFFF"/>
                </a:solidFill>
                <a:latin typeface="Tahoma"/>
                <a:cs typeface="Tahoma"/>
              </a:rPr>
              <a:t>roots</a:t>
            </a:r>
            <a:r>
              <a:rPr sz="1400" spc="35" dirty="0">
                <a:solidFill>
                  <a:srgbClr val="FFFFFF"/>
                </a:solidFill>
                <a:latin typeface="Tahoma"/>
                <a:cs typeface="Tahoma"/>
              </a:rPr>
              <a:t> </a:t>
            </a:r>
            <a:r>
              <a:rPr sz="1400" spc="-40" dirty="0">
                <a:solidFill>
                  <a:srgbClr val="FFFFFF"/>
                </a:solidFill>
                <a:latin typeface="Tahoma"/>
                <a:cs typeface="Tahoma"/>
              </a:rPr>
              <a:t>of</a:t>
            </a:r>
            <a:r>
              <a:rPr sz="1400" spc="35" dirty="0">
                <a:solidFill>
                  <a:srgbClr val="FFFFFF"/>
                </a:solidFill>
                <a:latin typeface="Tahoma"/>
                <a:cs typeface="Tahoma"/>
              </a:rPr>
              <a:t> </a:t>
            </a:r>
            <a:r>
              <a:rPr sz="1400" spc="-65" dirty="0">
                <a:solidFill>
                  <a:srgbClr val="FFFFFF"/>
                </a:solidFill>
                <a:latin typeface="Tahoma"/>
                <a:cs typeface="Tahoma"/>
              </a:rPr>
              <a:t>a</a:t>
            </a:r>
            <a:r>
              <a:rPr sz="1400" spc="35" dirty="0">
                <a:solidFill>
                  <a:srgbClr val="FFFFFF"/>
                </a:solidFill>
                <a:latin typeface="Tahoma"/>
                <a:cs typeface="Tahoma"/>
              </a:rPr>
              <a:t> </a:t>
            </a:r>
            <a:r>
              <a:rPr sz="1400" spc="-35" dirty="0">
                <a:solidFill>
                  <a:srgbClr val="FFFFFF"/>
                </a:solidFill>
                <a:latin typeface="Tahoma"/>
                <a:cs typeface="Tahoma"/>
              </a:rPr>
              <a:t>quadratic</a:t>
            </a:r>
            <a:r>
              <a:rPr sz="1400" spc="35" dirty="0">
                <a:solidFill>
                  <a:srgbClr val="FFFFFF"/>
                </a:solidFill>
                <a:latin typeface="Tahoma"/>
                <a:cs typeface="Tahoma"/>
              </a:rPr>
              <a:t> </a:t>
            </a:r>
            <a:r>
              <a:rPr sz="1400" spc="-50" dirty="0">
                <a:solidFill>
                  <a:srgbClr val="FFFFFF"/>
                </a:solidFill>
                <a:latin typeface="Tahoma"/>
                <a:cs typeface="Tahoma"/>
              </a:rPr>
              <a:t>equation</a:t>
            </a:r>
            <a:endParaRPr sz="1400">
              <a:latin typeface="Tahoma"/>
              <a:cs typeface="Tahoma"/>
            </a:endParaRPr>
          </a:p>
        </p:txBody>
      </p:sp>
      <p:pic>
        <p:nvPicPr>
          <p:cNvPr id="3" name="object 3"/>
          <p:cNvPicPr/>
          <p:nvPr/>
        </p:nvPicPr>
        <p:blipFill>
          <a:blip r:embed="rId2" cstate="print"/>
          <a:stretch>
            <a:fillRect/>
          </a:stretch>
        </p:blipFill>
        <p:spPr>
          <a:xfrm>
            <a:off x="400050" y="549520"/>
            <a:ext cx="3873795" cy="2574945"/>
          </a:xfrm>
          <a:prstGeom prst="rect">
            <a:avLst/>
          </a:prstGeom>
        </p:spPr>
      </p:pic>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9" name="object 9"/>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64</a:t>
            </a:fld>
            <a:r>
              <a:rPr spc="-75" dirty="0"/>
              <a:t> </a:t>
            </a:r>
            <a:r>
              <a:rPr dirty="0"/>
              <a:t>/</a:t>
            </a:r>
            <a:r>
              <a:rPr spc="-75" dirty="0"/>
              <a:t> </a:t>
            </a:r>
            <a:r>
              <a:rPr dirty="0"/>
              <a:t>63</a:t>
            </a:r>
          </a:p>
        </p:txBody>
      </p:sp>
    </p:spTree>
  </p:cSld>
  <p:clrMapOvr>
    <a:masterClrMapping/>
  </p:clrMapOvr>
  <p:transition>
    <p:cu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1866900"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FFFFFF"/>
                </a:solidFill>
                <a:latin typeface="Tahoma"/>
                <a:cs typeface="Tahoma"/>
              </a:rPr>
              <a:t>Example</a:t>
            </a:r>
            <a:r>
              <a:rPr sz="1400" spc="15" dirty="0">
                <a:solidFill>
                  <a:srgbClr val="FFFFFF"/>
                </a:solidFill>
                <a:latin typeface="Tahoma"/>
                <a:cs typeface="Tahoma"/>
              </a:rPr>
              <a:t> </a:t>
            </a:r>
            <a:r>
              <a:rPr sz="1400" spc="-85" dirty="0">
                <a:solidFill>
                  <a:srgbClr val="FFFFFF"/>
                </a:solidFill>
                <a:latin typeface="Tahoma"/>
                <a:cs typeface="Tahoma"/>
              </a:rPr>
              <a:t>4:</a:t>
            </a:r>
            <a:r>
              <a:rPr sz="1400" spc="170" dirty="0">
                <a:solidFill>
                  <a:srgbClr val="FFFFFF"/>
                </a:solidFill>
                <a:latin typeface="Tahoma"/>
                <a:cs typeface="Tahoma"/>
              </a:rPr>
              <a:t> </a:t>
            </a:r>
            <a:r>
              <a:rPr sz="1400" spc="-25" dirty="0">
                <a:solidFill>
                  <a:srgbClr val="FFFFFF"/>
                </a:solidFill>
                <a:latin typeface="Tahoma"/>
                <a:cs typeface="Tahoma"/>
              </a:rPr>
              <a:t>Odd</a:t>
            </a:r>
            <a:r>
              <a:rPr sz="1400" spc="15" dirty="0">
                <a:solidFill>
                  <a:srgbClr val="FFFFFF"/>
                </a:solidFill>
                <a:latin typeface="Tahoma"/>
                <a:cs typeface="Tahoma"/>
              </a:rPr>
              <a:t> </a:t>
            </a:r>
            <a:r>
              <a:rPr sz="1400" spc="-65" dirty="0">
                <a:solidFill>
                  <a:srgbClr val="FFFFFF"/>
                </a:solidFill>
                <a:latin typeface="Tahoma"/>
                <a:cs typeface="Tahoma"/>
              </a:rPr>
              <a:t>or</a:t>
            </a:r>
            <a:r>
              <a:rPr sz="1400" spc="20" dirty="0">
                <a:solidFill>
                  <a:srgbClr val="FFFFFF"/>
                </a:solidFill>
                <a:latin typeface="Tahoma"/>
                <a:cs typeface="Tahoma"/>
              </a:rPr>
              <a:t> </a:t>
            </a:r>
            <a:r>
              <a:rPr sz="1400" spc="-45" dirty="0">
                <a:solidFill>
                  <a:srgbClr val="FFFFFF"/>
                </a:solidFill>
                <a:latin typeface="Tahoma"/>
                <a:cs typeface="Tahoma"/>
              </a:rPr>
              <a:t>Even</a:t>
            </a:r>
            <a:endParaRPr sz="1400">
              <a:latin typeface="Tahoma"/>
              <a:cs typeface="Tahoma"/>
            </a:endParaRPr>
          </a:p>
        </p:txBody>
      </p:sp>
      <p:pic>
        <p:nvPicPr>
          <p:cNvPr id="3" name="object 3"/>
          <p:cNvPicPr/>
          <p:nvPr/>
        </p:nvPicPr>
        <p:blipFill>
          <a:blip r:embed="rId2" cstate="print"/>
          <a:stretch>
            <a:fillRect/>
          </a:stretch>
        </p:blipFill>
        <p:spPr>
          <a:xfrm>
            <a:off x="548538" y="650880"/>
            <a:ext cx="3358894" cy="2420379"/>
          </a:xfrm>
          <a:prstGeom prst="rect">
            <a:avLst/>
          </a:prstGeom>
        </p:spPr>
      </p:pic>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9" name="object 9"/>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65</a:t>
            </a:fld>
            <a:r>
              <a:rPr spc="-75" dirty="0"/>
              <a:t> </a:t>
            </a:r>
            <a:r>
              <a:rPr dirty="0"/>
              <a:t>/</a:t>
            </a:r>
            <a:r>
              <a:rPr spc="-75" dirty="0"/>
              <a:t> </a:t>
            </a:r>
            <a:r>
              <a:rPr dirty="0"/>
              <a:t>63</a:t>
            </a:r>
          </a:p>
        </p:txBody>
      </p:sp>
    </p:spTree>
  </p:cSld>
  <p:clrMapOvr>
    <a:masterClrMapping/>
  </p:clrMapOvr>
  <p:transition>
    <p:cu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1777364" cy="244475"/>
          </a:xfrm>
          <a:prstGeom prst="rect">
            <a:avLst/>
          </a:prstGeom>
        </p:spPr>
        <p:txBody>
          <a:bodyPr vert="horz" wrap="square" lIns="0" tIns="17145" rIns="0" bIns="0" rtlCol="0">
            <a:spAutoFit/>
          </a:bodyPr>
          <a:lstStyle/>
          <a:p>
            <a:pPr marL="12700">
              <a:lnSpc>
                <a:spcPct val="100000"/>
              </a:lnSpc>
              <a:spcBef>
                <a:spcPts val="135"/>
              </a:spcBef>
            </a:pPr>
            <a:r>
              <a:rPr spc="-45" dirty="0"/>
              <a:t>Assignment</a:t>
            </a:r>
            <a:r>
              <a:rPr spc="20" dirty="0"/>
              <a:t> </a:t>
            </a:r>
            <a:r>
              <a:rPr spc="-45" dirty="0"/>
              <a:t>-</a:t>
            </a:r>
            <a:r>
              <a:rPr spc="20" dirty="0"/>
              <a:t> </a:t>
            </a:r>
            <a:r>
              <a:rPr spc="-40" dirty="0"/>
              <a:t>Flowchart</a:t>
            </a:r>
          </a:p>
        </p:txBody>
      </p:sp>
      <p:pic>
        <p:nvPicPr>
          <p:cNvPr id="3" name="object 3"/>
          <p:cNvPicPr/>
          <p:nvPr/>
        </p:nvPicPr>
        <p:blipFill>
          <a:blip r:embed="rId2" cstate="print"/>
          <a:stretch>
            <a:fillRect/>
          </a:stretch>
        </p:blipFill>
        <p:spPr>
          <a:xfrm>
            <a:off x="281089" y="1191717"/>
            <a:ext cx="65265" cy="65265"/>
          </a:xfrm>
          <a:prstGeom prst="rect">
            <a:avLst/>
          </a:prstGeom>
        </p:spPr>
      </p:pic>
      <p:sp>
        <p:nvSpPr>
          <p:cNvPr id="4" name="object 4"/>
          <p:cNvSpPr txBox="1"/>
          <p:nvPr/>
        </p:nvSpPr>
        <p:spPr>
          <a:xfrm>
            <a:off x="402932" y="1108264"/>
            <a:ext cx="3949065" cy="1166495"/>
          </a:xfrm>
          <a:prstGeom prst="rect">
            <a:avLst/>
          </a:prstGeom>
        </p:spPr>
        <p:txBody>
          <a:bodyPr vert="horz" wrap="square" lIns="0" tIns="6985" rIns="0" bIns="0" rtlCol="0">
            <a:spAutoFit/>
          </a:bodyPr>
          <a:lstStyle/>
          <a:p>
            <a:pPr marL="12700" marR="13970">
              <a:lnSpc>
                <a:spcPct val="102600"/>
              </a:lnSpc>
              <a:spcBef>
                <a:spcPts val="55"/>
              </a:spcBef>
            </a:pPr>
            <a:r>
              <a:rPr sz="1100" spc="-45" dirty="0">
                <a:latin typeface="Tahoma"/>
                <a:cs typeface="Tahoma"/>
              </a:rPr>
              <a:t>Read</a:t>
            </a:r>
            <a:r>
              <a:rPr sz="1100" spc="15" dirty="0">
                <a:latin typeface="Tahoma"/>
                <a:cs typeface="Tahoma"/>
              </a:rPr>
              <a:t> </a:t>
            </a:r>
            <a:r>
              <a:rPr sz="1100" spc="-40" dirty="0">
                <a:latin typeface="Tahoma"/>
                <a:cs typeface="Tahoma"/>
              </a:rPr>
              <a:t>the</a:t>
            </a:r>
            <a:r>
              <a:rPr sz="1100" spc="20" dirty="0">
                <a:latin typeface="Tahoma"/>
                <a:cs typeface="Tahoma"/>
              </a:rPr>
              <a:t> </a:t>
            </a:r>
            <a:r>
              <a:rPr sz="1100" spc="-70" dirty="0">
                <a:latin typeface="Tahoma"/>
                <a:cs typeface="Tahoma"/>
              </a:rPr>
              <a:t>sequence</a:t>
            </a:r>
            <a:r>
              <a:rPr sz="1100" spc="15" dirty="0">
                <a:latin typeface="Tahoma"/>
                <a:cs typeface="Tahoma"/>
              </a:rPr>
              <a:t> </a:t>
            </a:r>
            <a:r>
              <a:rPr sz="1100" spc="-35" dirty="0">
                <a:latin typeface="Tahoma"/>
                <a:cs typeface="Tahoma"/>
              </a:rPr>
              <a:t>of</a:t>
            </a:r>
            <a:r>
              <a:rPr sz="1100" spc="15" dirty="0">
                <a:latin typeface="Tahoma"/>
                <a:cs typeface="Tahoma"/>
              </a:rPr>
              <a:t> </a:t>
            </a:r>
            <a:r>
              <a:rPr sz="1100" spc="-50" dirty="0">
                <a:latin typeface="Tahoma"/>
                <a:cs typeface="Tahoma"/>
              </a:rPr>
              <a:t>numbers,</a:t>
            </a:r>
            <a:r>
              <a:rPr sz="1100" spc="20" dirty="0">
                <a:latin typeface="Tahoma"/>
                <a:cs typeface="Tahoma"/>
              </a:rPr>
              <a:t> </a:t>
            </a:r>
            <a:r>
              <a:rPr sz="1100" spc="-30" dirty="0">
                <a:latin typeface="Tahoma"/>
                <a:cs typeface="Tahoma"/>
              </a:rPr>
              <a:t>find</a:t>
            </a:r>
            <a:r>
              <a:rPr sz="1100" spc="10" dirty="0">
                <a:latin typeface="Tahoma"/>
                <a:cs typeface="Tahoma"/>
              </a:rPr>
              <a:t> </a:t>
            </a:r>
            <a:r>
              <a:rPr sz="1100" spc="-40" dirty="0">
                <a:latin typeface="Tahoma"/>
                <a:cs typeface="Tahoma"/>
              </a:rPr>
              <a:t>the</a:t>
            </a:r>
            <a:r>
              <a:rPr sz="1100" spc="15" dirty="0">
                <a:latin typeface="Tahoma"/>
                <a:cs typeface="Tahoma"/>
              </a:rPr>
              <a:t> </a:t>
            </a:r>
            <a:r>
              <a:rPr sz="1100" spc="-65" dirty="0">
                <a:latin typeface="Tahoma"/>
                <a:cs typeface="Tahoma"/>
              </a:rPr>
              <a:t>average</a:t>
            </a:r>
            <a:r>
              <a:rPr sz="1100" spc="20" dirty="0">
                <a:latin typeface="Tahoma"/>
                <a:cs typeface="Tahoma"/>
              </a:rPr>
              <a:t> </a:t>
            </a:r>
            <a:r>
              <a:rPr sz="1100" spc="-35" dirty="0">
                <a:latin typeface="Tahoma"/>
                <a:cs typeface="Tahoma"/>
              </a:rPr>
              <a:t>of</a:t>
            </a:r>
            <a:r>
              <a:rPr sz="1100" spc="15" dirty="0">
                <a:latin typeface="Tahoma"/>
                <a:cs typeface="Tahoma"/>
              </a:rPr>
              <a:t> </a:t>
            </a:r>
            <a:r>
              <a:rPr sz="1100" spc="-40" dirty="0">
                <a:latin typeface="Tahoma"/>
                <a:cs typeface="Tahoma"/>
              </a:rPr>
              <a:t>the</a:t>
            </a:r>
            <a:r>
              <a:rPr sz="1100" spc="15" dirty="0">
                <a:latin typeface="Tahoma"/>
                <a:cs typeface="Tahoma"/>
              </a:rPr>
              <a:t> </a:t>
            </a:r>
            <a:r>
              <a:rPr sz="1100" spc="-50" dirty="0">
                <a:latin typeface="Tahoma"/>
                <a:cs typeface="Tahoma"/>
              </a:rPr>
              <a:t>number</a:t>
            </a:r>
            <a:r>
              <a:rPr sz="1100" spc="20" dirty="0">
                <a:latin typeface="Tahoma"/>
                <a:cs typeface="Tahoma"/>
              </a:rPr>
              <a:t> </a:t>
            </a:r>
            <a:r>
              <a:rPr sz="1100" spc="-50" dirty="0">
                <a:latin typeface="Tahoma"/>
                <a:cs typeface="Tahoma"/>
              </a:rPr>
              <a:t>and </a:t>
            </a:r>
            <a:r>
              <a:rPr sz="1100" spc="-330" dirty="0">
                <a:latin typeface="Tahoma"/>
                <a:cs typeface="Tahoma"/>
              </a:rPr>
              <a:t> </a:t>
            </a:r>
            <a:r>
              <a:rPr sz="1100" spc="-25" dirty="0">
                <a:latin typeface="Tahoma"/>
                <a:cs typeface="Tahoma"/>
              </a:rPr>
              <a:t>print</a:t>
            </a:r>
            <a:r>
              <a:rPr sz="1100" spc="15" dirty="0">
                <a:latin typeface="Tahoma"/>
                <a:cs typeface="Tahoma"/>
              </a:rPr>
              <a:t> </a:t>
            </a:r>
            <a:r>
              <a:rPr sz="1100" spc="-45" dirty="0">
                <a:latin typeface="Tahoma"/>
                <a:cs typeface="Tahoma"/>
              </a:rPr>
              <a:t>the</a:t>
            </a:r>
            <a:r>
              <a:rPr sz="1100" spc="20" dirty="0">
                <a:latin typeface="Tahoma"/>
                <a:cs typeface="Tahoma"/>
              </a:rPr>
              <a:t> </a:t>
            </a:r>
            <a:r>
              <a:rPr sz="1100" spc="-60" dirty="0">
                <a:latin typeface="Tahoma"/>
                <a:cs typeface="Tahoma"/>
              </a:rPr>
              <a:t>average.</a:t>
            </a:r>
            <a:endParaRPr sz="1100">
              <a:latin typeface="Tahoma"/>
              <a:cs typeface="Tahoma"/>
            </a:endParaRPr>
          </a:p>
          <a:p>
            <a:pPr marL="12700">
              <a:lnSpc>
                <a:spcPct val="100000"/>
              </a:lnSpc>
              <a:spcBef>
                <a:spcPts val="335"/>
              </a:spcBef>
            </a:pPr>
            <a:r>
              <a:rPr sz="1100" spc="-15" dirty="0">
                <a:latin typeface="Tahoma"/>
                <a:cs typeface="Tahoma"/>
              </a:rPr>
              <a:t>Find</a:t>
            </a:r>
            <a:r>
              <a:rPr sz="1100" spc="10" dirty="0">
                <a:latin typeface="Tahoma"/>
                <a:cs typeface="Tahoma"/>
              </a:rPr>
              <a:t> </a:t>
            </a:r>
            <a:r>
              <a:rPr sz="1100" spc="-40" dirty="0">
                <a:latin typeface="Tahoma"/>
                <a:cs typeface="Tahoma"/>
              </a:rPr>
              <a:t>the</a:t>
            </a:r>
            <a:r>
              <a:rPr sz="1100" spc="15" dirty="0">
                <a:latin typeface="Tahoma"/>
                <a:cs typeface="Tahoma"/>
              </a:rPr>
              <a:t> </a:t>
            </a:r>
            <a:r>
              <a:rPr sz="1100" spc="-20" dirty="0">
                <a:latin typeface="Tahoma"/>
                <a:cs typeface="Tahoma"/>
              </a:rPr>
              <a:t>Fibonacci</a:t>
            </a:r>
            <a:r>
              <a:rPr sz="1100" spc="15" dirty="0">
                <a:latin typeface="Tahoma"/>
                <a:cs typeface="Tahoma"/>
              </a:rPr>
              <a:t> </a:t>
            </a:r>
            <a:r>
              <a:rPr sz="1100" spc="-60" dirty="0">
                <a:latin typeface="Tahoma"/>
                <a:cs typeface="Tahoma"/>
              </a:rPr>
              <a:t>series</a:t>
            </a:r>
            <a:r>
              <a:rPr sz="1100" spc="10" dirty="0">
                <a:latin typeface="Tahoma"/>
                <a:cs typeface="Tahoma"/>
              </a:rPr>
              <a:t> till</a:t>
            </a:r>
            <a:r>
              <a:rPr sz="1100" spc="15" dirty="0">
                <a:latin typeface="Tahoma"/>
                <a:cs typeface="Tahoma"/>
              </a:rPr>
              <a:t> </a:t>
            </a:r>
            <a:r>
              <a:rPr sz="1100" spc="-45" dirty="0">
                <a:latin typeface="Tahoma"/>
                <a:cs typeface="Tahoma"/>
              </a:rPr>
              <a:t>term1000.</a:t>
            </a:r>
            <a:endParaRPr sz="1100">
              <a:latin typeface="Tahoma"/>
              <a:cs typeface="Tahoma"/>
            </a:endParaRPr>
          </a:p>
          <a:p>
            <a:pPr marL="12700" marR="5080">
              <a:lnSpc>
                <a:spcPct val="102600"/>
              </a:lnSpc>
              <a:spcBef>
                <a:spcPts val="300"/>
              </a:spcBef>
            </a:pPr>
            <a:r>
              <a:rPr sz="1100" spc="-20" dirty="0">
                <a:latin typeface="Tahoma"/>
                <a:cs typeface="Tahoma"/>
              </a:rPr>
              <a:t>Hiring</a:t>
            </a:r>
            <a:r>
              <a:rPr sz="1100" spc="15" dirty="0">
                <a:latin typeface="Tahoma"/>
                <a:cs typeface="Tahoma"/>
              </a:rPr>
              <a:t> </a:t>
            </a:r>
            <a:r>
              <a:rPr sz="1100" spc="-60" dirty="0">
                <a:latin typeface="Tahoma"/>
                <a:cs typeface="Tahoma"/>
              </a:rPr>
              <a:t>process</a:t>
            </a:r>
            <a:r>
              <a:rPr sz="1100" spc="25" dirty="0">
                <a:latin typeface="Tahoma"/>
                <a:cs typeface="Tahoma"/>
              </a:rPr>
              <a:t> </a:t>
            </a:r>
            <a:r>
              <a:rPr sz="1100" spc="-25" dirty="0">
                <a:latin typeface="Tahoma"/>
                <a:cs typeface="Tahoma"/>
              </a:rPr>
              <a:t>in</a:t>
            </a:r>
            <a:r>
              <a:rPr sz="1100" spc="25" dirty="0">
                <a:latin typeface="Tahoma"/>
                <a:cs typeface="Tahoma"/>
              </a:rPr>
              <a:t> </a:t>
            </a:r>
            <a:r>
              <a:rPr sz="1100" spc="-50" dirty="0">
                <a:latin typeface="Tahoma"/>
                <a:cs typeface="Tahoma"/>
              </a:rPr>
              <a:t>any</a:t>
            </a:r>
            <a:r>
              <a:rPr sz="1100" spc="25" dirty="0">
                <a:latin typeface="Tahoma"/>
                <a:cs typeface="Tahoma"/>
              </a:rPr>
              <a:t> </a:t>
            </a:r>
            <a:r>
              <a:rPr sz="1100" spc="-50" dirty="0">
                <a:latin typeface="Tahoma"/>
                <a:cs typeface="Tahoma"/>
              </a:rPr>
              <a:t>company</a:t>
            </a:r>
            <a:r>
              <a:rPr sz="1100" spc="25" dirty="0">
                <a:latin typeface="Tahoma"/>
                <a:cs typeface="Tahoma"/>
              </a:rPr>
              <a:t> </a:t>
            </a:r>
            <a:r>
              <a:rPr sz="1100" spc="-30" dirty="0">
                <a:latin typeface="Tahoma"/>
                <a:cs typeface="Tahoma"/>
              </a:rPr>
              <a:t>starting</a:t>
            </a:r>
            <a:r>
              <a:rPr sz="1100" spc="20" dirty="0">
                <a:latin typeface="Tahoma"/>
                <a:cs typeface="Tahoma"/>
              </a:rPr>
              <a:t> </a:t>
            </a:r>
            <a:r>
              <a:rPr sz="1100" spc="-40" dirty="0">
                <a:latin typeface="Tahoma"/>
                <a:cs typeface="Tahoma"/>
              </a:rPr>
              <a:t>from</a:t>
            </a:r>
            <a:r>
              <a:rPr sz="1100" spc="25" dirty="0">
                <a:latin typeface="Tahoma"/>
                <a:cs typeface="Tahoma"/>
              </a:rPr>
              <a:t> </a:t>
            </a:r>
            <a:r>
              <a:rPr sz="1100" spc="-45" dirty="0">
                <a:latin typeface="Tahoma"/>
                <a:cs typeface="Tahoma"/>
              </a:rPr>
              <a:t>advertisement</a:t>
            </a:r>
            <a:r>
              <a:rPr sz="1100" spc="25" dirty="0">
                <a:latin typeface="Tahoma"/>
                <a:cs typeface="Tahoma"/>
              </a:rPr>
              <a:t> </a:t>
            </a:r>
            <a:r>
              <a:rPr sz="1100" spc="10" dirty="0">
                <a:latin typeface="Tahoma"/>
                <a:cs typeface="Tahoma"/>
              </a:rPr>
              <a:t>till</a:t>
            </a:r>
            <a:r>
              <a:rPr sz="1100" spc="20" dirty="0">
                <a:latin typeface="Tahoma"/>
                <a:cs typeface="Tahoma"/>
              </a:rPr>
              <a:t> </a:t>
            </a:r>
            <a:r>
              <a:rPr sz="1100" spc="-50" dirty="0">
                <a:latin typeface="Tahoma"/>
                <a:cs typeface="Tahoma"/>
              </a:rPr>
              <a:t>offer </a:t>
            </a:r>
            <a:r>
              <a:rPr sz="1100" spc="-330" dirty="0">
                <a:latin typeface="Tahoma"/>
                <a:cs typeface="Tahoma"/>
              </a:rPr>
              <a:t> </a:t>
            </a:r>
            <a:r>
              <a:rPr sz="1100" spc="-30" dirty="0">
                <a:latin typeface="Tahoma"/>
                <a:cs typeface="Tahoma"/>
              </a:rPr>
              <a:t>letter</a:t>
            </a:r>
            <a:endParaRPr sz="1100">
              <a:latin typeface="Tahoma"/>
              <a:cs typeface="Tahoma"/>
            </a:endParaRPr>
          </a:p>
          <a:p>
            <a:pPr marL="12700">
              <a:lnSpc>
                <a:spcPct val="100000"/>
              </a:lnSpc>
              <a:spcBef>
                <a:spcPts val="330"/>
              </a:spcBef>
            </a:pPr>
            <a:r>
              <a:rPr sz="1100" spc="-40" dirty="0">
                <a:latin typeface="Tahoma"/>
                <a:cs typeface="Tahoma"/>
              </a:rPr>
              <a:t>Draw</a:t>
            </a:r>
            <a:r>
              <a:rPr sz="1100" spc="20" dirty="0">
                <a:latin typeface="Tahoma"/>
                <a:cs typeface="Tahoma"/>
              </a:rPr>
              <a:t> </a:t>
            </a:r>
            <a:r>
              <a:rPr sz="1100" spc="-55" dirty="0">
                <a:latin typeface="Tahoma"/>
                <a:cs typeface="Tahoma"/>
              </a:rPr>
              <a:t>a</a:t>
            </a:r>
            <a:r>
              <a:rPr sz="1100" spc="20" dirty="0">
                <a:latin typeface="Tahoma"/>
                <a:cs typeface="Tahoma"/>
              </a:rPr>
              <a:t> </a:t>
            </a:r>
            <a:r>
              <a:rPr sz="1100" spc="-45" dirty="0">
                <a:latin typeface="Tahoma"/>
                <a:cs typeface="Tahoma"/>
              </a:rPr>
              <a:t>flowchart</a:t>
            </a:r>
            <a:r>
              <a:rPr sz="1100" spc="25" dirty="0">
                <a:latin typeface="Tahoma"/>
                <a:cs typeface="Tahoma"/>
              </a:rPr>
              <a:t> </a:t>
            </a:r>
            <a:r>
              <a:rPr sz="1100" spc="-45" dirty="0">
                <a:latin typeface="Tahoma"/>
                <a:cs typeface="Tahoma"/>
              </a:rPr>
              <a:t>for</a:t>
            </a:r>
            <a:r>
              <a:rPr sz="1100" spc="20" dirty="0">
                <a:latin typeface="Tahoma"/>
                <a:cs typeface="Tahoma"/>
              </a:rPr>
              <a:t> </a:t>
            </a:r>
            <a:r>
              <a:rPr sz="1100" spc="-40" dirty="0">
                <a:latin typeface="Tahoma"/>
                <a:cs typeface="Tahoma"/>
              </a:rPr>
              <a:t>-</a:t>
            </a:r>
            <a:r>
              <a:rPr sz="1100" spc="25" dirty="0">
                <a:latin typeface="Tahoma"/>
                <a:cs typeface="Tahoma"/>
              </a:rPr>
              <a:t> </a:t>
            </a:r>
            <a:r>
              <a:rPr sz="1100" spc="-35" dirty="0">
                <a:latin typeface="Tahoma"/>
                <a:cs typeface="Tahoma"/>
              </a:rPr>
              <a:t>Should</a:t>
            </a:r>
            <a:r>
              <a:rPr sz="1100" spc="20" dirty="0">
                <a:latin typeface="Tahoma"/>
                <a:cs typeface="Tahoma"/>
              </a:rPr>
              <a:t> </a:t>
            </a:r>
            <a:r>
              <a:rPr sz="1100" spc="-110" dirty="0">
                <a:latin typeface="Tahoma"/>
                <a:cs typeface="Tahoma"/>
              </a:rPr>
              <a:t>I</a:t>
            </a:r>
            <a:r>
              <a:rPr sz="1100" spc="20" dirty="0">
                <a:latin typeface="Tahoma"/>
                <a:cs typeface="Tahoma"/>
              </a:rPr>
              <a:t> </a:t>
            </a:r>
            <a:r>
              <a:rPr sz="1100" spc="-25" dirty="0">
                <a:latin typeface="Tahoma"/>
                <a:cs typeface="Tahoma"/>
              </a:rPr>
              <a:t>Break</a:t>
            </a:r>
            <a:r>
              <a:rPr sz="1100" spc="25" dirty="0">
                <a:latin typeface="Tahoma"/>
                <a:cs typeface="Tahoma"/>
              </a:rPr>
              <a:t> </a:t>
            </a:r>
            <a:r>
              <a:rPr sz="1100" spc="-10" dirty="0">
                <a:latin typeface="Tahoma"/>
                <a:cs typeface="Tahoma"/>
              </a:rPr>
              <a:t>Up</a:t>
            </a:r>
            <a:r>
              <a:rPr sz="1100" spc="20" dirty="0">
                <a:latin typeface="Tahoma"/>
                <a:cs typeface="Tahoma"/>
              </a:rPr>
              <a:t> </a:t>
            </a:r>
            <a:r>
              <a:rPr sz="1100" spc="5" dirty="0">
                <a:latin typeface="Tahoma"/>
                <a:cs typeface="Tahoma"/>
              </a:rPr>
              <a:t>With</a:t>
            </a:r>
            <a:r>
              <a:rPr sz="1100" spc="25" dirty="0">
                <a:latin typeface="Tahoma"/>
                <a:cs typeface="Tahoma"/>
              </a:rPr>
              <a:t> </a:t>
            </a:r>
            <a:r>
              <a:rPr sz="1100" spc="-10" dirty="0">
                <a:latin typeface="Tahoma"/>
                <a:cs typeface="Tahoma"/>
              </a:rPr>
              <a:t>Him</a:t>
            </a:r>
            <a:r>
              <a:rPr sz="1100" spc="20" dirty="0">
                <a:latin typeface="Tahoma"/>
                <a:cs typeface="Tahoma"/>
              </a:rPr>
              <a:t> </a:t>
            </a:r>
            <a:r>
              <a:rPr sz="1100" spc="-60" dirty="0">
                <a:latin typeface="Tahoma"/>
                <a:cs typeface="Tahoma"/>
              </a:rPr>
              <a:t>or</a:t>
            </a:r>
            <a:r>
              <a:rPr sz="1100" spc="20" dirty="0">
                <a:latin typeface="Tahoma"/>
                <a:cs typeface="Tahoma"/>
              </a:rPr>
              <a:t> </a:t>
            </a:r>
            <a:r>
              <a:rPr sz="1100" spc="-30" dirty="0">
                <a:latin typeface="Tahoma"/>
                <a:cs typeface="Tahoma"/>
              </a:rPr>
              <a:t>Her</a:t>
            </a:r>
            <a:endParaRPr sz="1100">
              <a:latin typeface="Tahoma"/>
              <a:cs typeface="Tahoma"/>
            </a:endParaRPr>
          </a:p>
        </p:txBody>
      </p:sp>
      <p:pic>
        <p:nvPicPr>
          <p:cNvPr id="5" name="object 5"/>
          <p:cNvPicPr/>
          <p:nvPr/>
        </p:nvPicPr>
        <p:blipFill>
          <a:blip r:embed="rId2" cstate="print"/>
          <a:stretch>
            <a:fillRect/>
          </a:stretch>
        </p:blipFill>
        <p:spPr>
          <a:xfrm>
            <a:off x="281089" y="1573822"/>
            <a:ext cx="65265" cy="65265"/>
          </a:xfrm>
          <a:prstGeom prst="rect">
            <a:avLst/>
          </a:prstGeom>
        </p:spPr>
      </p:pic>
      <p:pic>
        <p:nvPicPr>
          <p:cNvPr id="6" name="object 6"/>
          <p:cNvPicPr/>
          <p:nvPr/>
        </p:nvPicPr>
        <p:blipFill>
          <a:blip r:embed="rId3" cstate="print"/>
          <a:stretch>
            <a:fillRect/>
          </a:stretch>
        </p:blipFill>
        <p:spPr>
          <a:xfrm>
            <a:off x="281089" y="1783854"/>
            <a:ext cx="65265" cy="65265"/>
          </a:xfrm>
          <a:prstGeom prst="rect">
            <a:avLst/>
          </a:prstGeom>
        </p:spPr>
      </p:pic>
      <p:pic>
        <p:nvPicPr>
          <p:cNvPr id="7" name="object 7"/>
          <p:cNvPicPr/>
          <p:nvPr/>
        </p:nvPicPr>
        <p:blipFill>
          <a:blip r:embed="rId4" cstate="print"/>
          <a:stretch>
            <a:fillRect/>
          </a:stretch>
        </p:blipFill>
        <p:spPr>
          <a:xfrm>
            <a:off x="281089" y="2165959"/>
            <a:ext cx="65265" cy="65265"/>
          </a:xfrm>
          <a:prstGeom prst="rect">
            <a:avLst/>
          </a:prstGeom>
        </p:spPr>
      </p:pic>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3" name="object 13"/>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66</a:t>
            </a:fld>
            <a:r>
              <a:rPr spc="-75" dirty="0"/>
              <a:t> </a:t>
            </a:r>
            <a:r>
              <a:rPr dirty="0"/>
              <a:t>/</a:t>
            </a:r>
            <a:r>
              <a:rPr spc="-75" dirty="0"/>
              <a:t> </a:t>
            </a:r>
            <a:r>
              <a:rPr dirty="0"/>
              <a:t>63</a:t>
            </a:r>
          </a:p>
        </p:txBody>
      </p:sp>
    </p:spTree>
  </p:cSld>
  <p:clrMapOvr>
    <a:masterClrMapping/>
  </p:clrMapOvr>
  <p:transition>
    <p:cu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908685" cy="244475"/>
          </a:xfrm>
          <a:prstGeom prst="rect">
            <a:avLst/>
          </a:prstGeom>
        </p:spPr>
        <p:txBody>
          <a:bodyPr vert="horz" wrap="square" lIns="0" tIns="17145" rIns="0" bIns="0" rtlCol="0">
            <a:spAutoFit/>
          </a:bodyPr>
          <a:lstStyle/>
          <a:p>
            <a:pPr marL="12700">
              <a:lnSpc>
                <a:spcPct val="100000"/>
              </a:lnSpc>
              <a:spcBef>
                <a:spcPts val="135"/>
              </a:spcBef>
            </a:pPr>
            <a:r>
              <a:rPr spc="-45" dirty="0"/>
              <a:t>Pseudocode</a:t>
            </a:r>
          </a:p>
        </p:txBody>
      </p:sp>
      <p:pic>
        <p:nvPicPr>
          <p:cNvPr id="3" name="object 3"/>
          <p:cNvPicPr/>
          <p:nvPr/>
        </p:nvPicPr>
        <p:blipFill>
          <a:blip r:embed="rId2" cstate="print"/>
          <a:stretch>
            <a:fillRect/>
          </a:stretch>
        </p:blipFill>
        <p:spPr>
          <a:xfrm>
            <a:off x="281089" y="1069238"/>
            <a:ext cx="65265" cy="65265"/>
          </a:xfrm>
          <a:prstGeom prst="rect">
            <a:avLst/>
          </a:prstGeom>
        </p:spPr>
      </p:pic>
      <p:sp>
        <p:nvSpPr>
          <p:cNvPr id="4" name="object 4"/>
          <p:cNvSpPr txBox="1">
            <a:spLocks noGrp="1"/>
          </p:cNvSpPr>
          <p:nvPr>
            <p:ph type="body" idx="1"/>
          </p:nvPr>
        </p:nvSpPr>
        <p:spPr>
          <a:prstGeom prst="rect">
            <a:avLst/>
          </a:prstGeom>
        </p:spPr>
        <p:txBody>
          <a:bodyPr vert="horz" wrap="square" lIns="0" tIns="6985" rIns="0" bIns="0" rtlCol="0">
            <a:spAutoFit/>
          </a:bodyPr>
          <a:lstStyle/>
          <a:p>
            <a:pPr marL="288925" marR="5080">
              <a:lnSpc>
                <a:spcPct val="102600"/>
              </a:lnSpc>
              <a:spcBef>
                <a:spcPts val="55"/>
              </a:spcBef>
            </a:pPr>
            <a:r>
              <a:rPr spc="-40" dirty="0"/>
              <a:t>Pseudocode</a:t>
            </a:r>
            <a:r>
              <a:rPr spc="20" dirty="0"/>
              <a:t> </a:t>
            </a:r>
            <a:r>
              <a:rPr spc="-35" dirty="0"/>
              <a:t>is</a:t>
            </a:r>
            <a:r>
              <a:rPr spc="25" dirty="0"/>
              <a:t> </a:t>
            </a:r>
            <a:r>
              <a:rPr spc="-55" dirty="0"/>
              <a:t>a</a:t>
            </a:r>
            <a:r>
              <a:rPr spc="25" dirty="0"/>
              <a:t> </a:t>
            </a:r>
            <a:r>
              <a:rPr spc="-45" dirty="0"/>
              <a:t>method</a:t>
            </a:r>
            <a:r>
              <a:rPr spc="25" dirty="0"/>
              <a:t> </a:t>
            </a:r>
            <a:r>
              <a:rPr spc="-70" dirty="0"/>
              <a:t>used</a:t>
            </a:r>
            <a:r>
              <a:rPr spc="25" dirty="0"/>
              <a:t> </a:t>
            </a:r>
            <a:r>
              <a:rPr spc="-15" dirty="0"/>
              <a:t>to</a:t>
            </a:r>
            <a:r>
              <a:rPr spc="20" dirty="0"/>
              <a:t> </a:t>
            </a:r>
            <a:r>
              <a:rPr spc="-50" dirty="0"/>
              <a:t>describe</a:t>
            </a:r>
            <a:r>
              <a:rPr spc="25" dirty="0"/>
              <a:t> </a:t>
            </a:r>
            <a:r>
              <a:rPr spc="-40" dirty="0"/>
              <a:t>the</a:t>
            </a:r>
            <a:r>
              <a:rPr spc="20" dirty="0"/>
              <a:t> </a:t>
            </a:r>
            <a:r>
              <a:rPr spc="-55" dirty="0"/>
              <a:t>steps</a:t>
            </a:r>
            <a:r>
              <a:rPr spc="20" dirty="0"/>
              <a:t> </a:t>
            </a:r>
            <a:r>
              <a:rPr spc="-35" dirty="0"/>
              <a:t>of</a:t>
            </a:r>
            <a:r>
              <a:rPr spc="25" dirty="0"/>
              <a:t> </a:t>
            </a:r>
            <a:r>
              <a:rPr spc="-55" dirty="0"/>
              <a:t>an</a:t>
            </a:r>
            <a:r>
              <a:rPr spc="25" dirty="0"/>
              <a:t> </a:t>
            </a:r>
            <a:r>
              <a:rPr spc="-35" dirty="0"/>
              <a:t>algorithm</a:t>
            </a:r>
            <a:r>
              <a:rPr spc="25" dirty="0"/>
              <a:t> </a:t>
            </a:r>
            <a:r>
              <a:rPr spc="-25" dirty="0"/>
              <a:t>in </a:t>
            </a:r>
            <a:r>
              <a:rPr spc="-330" dirty="0"/>
              <a:t> </a:t>
            </a:r>
            <a:r>
              <a:rPr spc="-55" dirty="0"/>
              <a:t>a </a:t>
            </a:r>
            <a:r>
              <a:rPr spc="-80" dirty="0"/>
              <a:t>way</a:t>
            </a:r>
            <a:r>
              <a:rPr spc="-75" dirty="0"/>
              <a:t> </a:t>
            </a:r>
            <a:r>
              <a:rPr spc="-15" dirty="0"/>
              <a:t>that </a:t>
            </a:r>
            <a:r>
              <a:rPr spc="-35" dirty="0"/>
              <a:t>is </a:t>
            </a:r>
            <a:r>
              <a:rPr spc="-70" dirty="0"/>
              <a:t>easy</a:t>
            </a:r>
            <a:r>
              <a:rPr spc="-65" dirty="0"/>
              <a:t> </a:t>
            </a:r>
            <a:r>
              <a:rPr spc="-15" dirty="0"/>
              <a:t>to </a:t>
            </a:r>
            <a:r>
              <a:rPr spc="-50" dirty="0"/>
              <a:t>understand </a:t>
            </a:r>
            <a:r>
              <a:rPr spc="-45" dirty="0"/>
              <a:t>for </a:t>
            </a:r>
            <a:r>
              <a:rPr spc="-65" dirty="0"/>
              <a:t>anyone</a:t>
            </a:r>
            <a:r>
              <a:rPr spc="-60" dirty="0"/>
              <a:t> </a:t>
            </a:r>
            <a:r>
              <a:rPr spc="-25" dirty="0"/>
              <a:t>with </a:t>
            </a:r>
            <a:r>
              <a:rPr spc="-40" dirty="0"/>
              <a:t>basic </a:t>
            </a:r>
            <a:r>
              <a:rPr spc="-50" dirty="0"/>
              <a:t>programming </a:t>
            </a:r>
            <a:r>
              <a:rPr spc="-45" dirty="0"/>
              <a:t> </a:t>
            </a:r>
            <a:r>
              <a:rPr spc="-55" dirty="0"/>
              <a:t>knowledge.</a:t>
            </a:r>
          </a:p>
          <a:p>
            <a:pPr marL="288925" marR="206375">
              <a:lnSpc>
                <a:spcPct val="102600"/>
              </a:lnSpc>
              <a:spcBef>
                <a:spcPts val="300"/>
              </a:spcBef>
            </a:pPr>
            <a:r>
              <a:rPr spc="-45" dirty="0"/>
              <a:t>It</a:t>
            </a:r>
            <a:r>
              <a:rPr spc="15" dirty="0"/>
              <a:t> </a:t>
            </a:r>
            <a:r>
              <a:rPr spc="-50" dirty="0"/>
              <a:t>combines</a:t>
            </a:r>
            <a:r>
              <a:rPr spc="20" dirty="0"/>
              <a:t> </a:t>
            </a:r>
            <a:r>
              <a:rPr spc="-55" dirty="0"/>
              <a:t>elements</a:t>
            </a:r>
            <a:r>
              <a:rPr spc="20" dirty="0"/>
              <a:t> </a:t>
            </a:r>
            <a:r>
              <a:rPr spc="-35" dirty="0"/>
              <a:t>of</a:t>
            </a:r>
            <a:r>
              <a:rPr spc="20" dirty="0"/>
              <a:t> </a:t>
            </a:r>
            <a:r>
              <a:rPr spc="-50" dirty="0"/>
              <a:t>programming</a:t>
            </a:r>
            <a:r>
              <a:rPr spc="20" dirty="0"/>
              <a:t> </a:t>
            </a:r>
            <a:r>
              <a:rPr spc="-55" dirty="0"/>
              <a:t>languages</a:t>
            </a:r>
            <a:r>
              <a:rPr spc="20" dirty="0"/>
              <a:t> </a:t>
            </a:r>
            <a:r>
              <a:rPr spc="-25" dirty="0"/>
              <a:t>with</a:t>
            </a:r>
            <a:r>
              <a:rPr spc="20" dirty="0"/>
              <a:t> </a:t>
            </a:r>
            <a:r>
              <a:rPr spc="-35" dirty="0"/>
              <a:t>informal </a:t>
            </a:r>
            <a:r>
              <a:rPr spc="-30" dirty="0"/>
              <a:t> </a:t>
            </a:r>
            <a:r>
              <a:rPr spc="-55" dirty="0"/>
              <a:t>language</a:t>
            </a:r>
            <a:r>
              <a:rPr spc="15" dirty="0"/>
              <a:t> </a:t>
            </a:r>
            <a:r>
              <a:rPr spc="-15" dirty="0"/>
              <a:t>to</a:t>
            </a:r>
            <a:r>
              <a:rPr spc="20" dirty="0"/>
              <a:t> </a:t>
            </a:r>
            <a:r>
              <a:rPr spc="-30" dirty="0"/>
              <a:t>outline</a:t>
            </a:r>
            <a:r>
              <a:rPr spc="10" dirty="0"/>
              <a:t> </a:t>
            </a:r>
            <a:r>
              <a:rPr spc="-40" dirty="0"/>
              <a:t>the</a:t>
            </a:r>
            <a:r>
              <a:rPr spc="15" dirty="0"/>
              <a:t> </a:t>
            </a:r>
            <a:r>
              <a:rPr spc="-25" dirty="0"/>
              <a:t>logic</a:t>
            </a:r>
            <a:r>
              <a:rPr spc="15" dirty="0"/>
              <a:t> </a:t>
            </a:r>
            <a:r>
              <a:rPr spc="-35" dirty="0"/>
              <a:t>of</a:t>
            </a:r>
            <a:r>
              <a:rPr spc="15" dirty="0"/>
              <a:t> </a:t>
            </a:r>
            <a:r>
              <a:rPr spc="-55" dirty="0"/>
              <a:t>a</a:t>
            </a:r>
            <a:r>
              <a:rPr spc="15" dirty="0"/>
              <a:t> </a:t>
            </a:r>
            <a:r>
              <a:rPr spc="-50" dirty="0"/>
              <a:t>program</a:t>
            </a:r>
            <a:r>
              <a:rPr spc="20" dirty="0"/>
              <a:t> </a:t>
            </a:r>
            <a:r>
              <a:rPr spc="-25" dirty="0"/>
              <a:t>without</a:t>
            </a:r>
            <a:r>
              <a:rPr spc="10" dirty="0"/>
              <a:t> </a:t>
            </a:r>
            <a:r>
              <a:rPr spc="-30" dirty="0"/>
              <a:t>getting</a:t>
            </a:r>
            <a:r>
              <a:rPr spc="15" dirty="0"/>
              <a:t> </a:t>
            </a:r>
            <a:r>
              <a:rPr spc="-60" dirty="0"/>
              <a:t>bogged </a:t>
            </a:r>
            <a:r>
              <a:rPr spc="-330" dirty="0"/>
              <a:t> </a:t>
            </a:r>
            <a:r>
              <a:rPr spc="-65" dirty="0"/>
              <a:t>down</a:t>
            </a:r>
            <a:r>
              <a:rPr spc="15" dirty="0"/>
              <a:t> </a:t>
            </a:r>
            <a:r>
              <a:rPr spc="-60" dirty="0"/>
              <a:t>by</a:t>
            </a:r>
            <a:r>
              <a:rPr spc="15" dirty="0"/>
              <a:t> </a:t>
            </a:r>
            <a:r>
              <a:rPr spc="-40" dirty="0"/>
              <a:t>syntax</a:t>
            </a:r>
            <a:r>
              <a:rPr spc="15" dirty="0"/>
              <a:t> </a:t>
            </a:r>
            <a:r>
              <a:rPr spc="-45" dirty="0"/>
              <a:t>rules.</a:t>
            </a:r>
          </a:p>
          <a:p>
            <a:pPr marL="288925" marR="723265">
              <a:lnSpc>
                <a:spcPct val="102600"/>
              </a:lnSpc>
              <a:spcBef>
                <a:spcPts val="300"/>
              </a:spcBef>
            </a:pPr>
            <a:r>
              <a:rPr spc="-5" dirty="0"/>
              <a:t>This</a:t>
            </a:r>
            <a:r>
              <a:rPr spc="20" dirty="0"/>
              <a:t> </a:t>
            </a:r>
            <a:r>
              <a:rPr spc="-65" dirty="0"/>
              <a:t>makes</a:t>
            </a:r>
            <a:r>
              <a:rPr spc="25" dirty="0"/>
              <a:t> </a:t>
            </a:r>
            <a:r>
              <a:rPr spc="15" dirty="0"/>
              <a:t>it</a:t>
            </a:r>
            <a:r>
              <a:rPr spc="20" dirty="0"/>
              <a:t> </a:t>
            </a:r>
            <a:r>
              <a:rPr spc="-55" dirty="0"/>
              <a:t>a</a:t>
            </a:r>
            <a:r>
              <a:rPr spc="25" dirty="0"/>
              <a:t> </a:t>
            </a:r>
            <a:r>
              <a:rPr spc="-45" dirty="0"/>
              <a:t>valuable</a:t>
            </a:r>
            <a:r>
              <a:rPr spc="20" dirty="0"/>
              <a:t> </a:t>
            </a:r>
            <a:r>
              <a:rPr spc="-10" dirty="0"/>
              <a:t>tool</a:t>
            </a:r>
            <a:r>
              <a:rPr spc="20" dirty="0"/>
              <a:t> </a:t>
            </a:r>
            <a:r>
              <a:rPr spc="-45" dirty="0"/>
              <a:t>for</a:t>
            </a:r>
            <a:r>
              <a:rPr spc="20" dirty="0"/>
              <a:t> </a:t>
            </a:r>
            <a:r>
              <a:rPr spc="-40" dirty="0"/>
              <a:t>planning,</a:t>
            </a:r>
            <a:r>
              <a:rPr spc="25" dirty="0"/>
              <a:t> </a:t>
            </a:r>
            <a:r>
              <a:rPr spc="-50" dirty="0"/>
              <a:t>designing,</a:t>
            </a:r>
            <a:r>
              <a:rPr spc="25" dirty="0"/>
              <a:t> </a:t>
            </a:r>
            <a:r>
              <a:rPr spc="-50" dirty="0"/>
              <a:t>and </a:t>
            </a:r>
            <a:r>
              <a:rPr spc="-330" dirty="0"/>
              <a:t> </a:t>
            </a:r>
            <a:r>
              <a:rPr spc="-35" dirty="0"/>
              <a:t>communicating</a:t>
            </a:r>
            <a:r>
              <a:rPr spc="15" dirty="0"/>
              <a:t> </a:t>
            </a:r>
            <a:r>
              <a:rPr spc="-40" dirty="0"/>
              <a:t>algorithms.</a:t>
            </a:r>
          </a:p>
        </p:txBody>
      </p:sp>
      <p:pic>
        <p:nvPicPr>
          <p:cNvPr id="5" name="object 5"/>
          <p:cNvPicPr/>
          <p:nvPr/>
        </p:nvPicPr>
        <p:blipFill>
          <a:blip r:embed="rId2" cstate="print"/>
          <a:stretch>
            <a:fillRect/>
          </a:stretch>
        </p:blipFill>
        <p:spPr>
          <a:xfrm>
            <a:off x="281089" y="1623415"/>
            <a:ext cx="65265" cy="65265"/>
          </a:xfrm>
          <a:prstGeom prst="rect">
            <a:avLst/>
          </a:prstGeom>
        </p:spPr>
      </p:pic>
      <p:pic>
        <p:nvPicPr>
          <p:cNvPr id="6" name="object 6"/>
          <p:cNvPicPr/>
          <p:nvPr/>
        </p:nvPicPr>
        <p:blipFill>
          <a:blip r:embed="rId3" cstate="print"/>
          <a:stretch>
            <a:fillRect/>
          </a:stretch>
        </p:blipFill>
        <p:spPr>
          <a:xfrm>
            <a:off x="281089" y="2177605"/>
            <a:ext cx="65265" cy="65265"/>
          </a:xfrm>
          <a:prstGeom prst="rect">
            <a:avLst/>
          </a:prstGeom>
        </p:spPr>
      </p:pic>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2" name="object 12"/>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67</a:t>
            </a:fld>
            <a:r>
              <a:rPr spc="-75" dirty="0"/>
              <a:t> </a:t>
            </a:r>
            <a:r>
              <a:rPr dirty="0"/>
              <a:t>/</a:t>
            </a:r>
            <a:r>
              <a:rPr spc="-75" dirty="0"/>
              <a:t> </a:t>
            </a:r>
            <a:r>
              <a:rPr dirty="0"/>
              <a:t>63</a:t>
            </a:r>
          </a:p>
        </p:txBody>
      </p:sp>
    </p:spTree>
  </p:cSld>
  <p:clrMapOvr>
    <a:masterClrMapping/>
  </p:clrMapOvr>
  <p:transition>
    <p:cu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3032125" cy="244475"/>
          </a:xfrm>
          <a:prstGeom prst="rect">
            <a:avLst/>
          </a:prstGeom>
        </p:spPr>
        <p:txBody>
          <a:bodyPr vert="horz" wrap="square" lIns="0" tIns="17145" rIns="0" bIns="0" rtlCol="0">
            <a:spAutoFit/>
          </a:bodyPr>
          <a:lstStyle/>
          <a:p>
            <a:pPr marL="12700">
              <a:lnSpc>
                <a:spcPct val="100000"/>
              </a:lnSpc>
              <a:spcBef>
                <a:spcPts val="135"/>
              </a:spcBef>
            </a:pPr>
            <a:r>
              <a:rPr spc="-50" dirty="0"/>
              <a:t>Common</a:t>
            </a:r>
            <a:r>
              <a:rPr spc="10" dirty="0"/>
              <a:t> </a:t>
            </a:r>
            <a:r>
              <a:rPr spc="-35" dirty="0"/>
              <a:t>constructs</a:t>
            </a:r>
            <a:r>
              <a:rPr spc="20" dirty="0"/>
              <a:t> </a:t>
            </a:r>
            <a:r>
              <a:rPr spc="-80" dirty="0"/>
              <a:t>used</a:t>
            </a:r>
            <a:r>
              <a:rPr spc="20" dirty="0"/>
              <a:t> </a:t>
            </a:r>
            <a:r>
              <a:rPr spc="-30" dirty="0"/>
              <a:t>in</a:t>
            </a:r>
            <a:r>
              <a:rPr spc="20" dirty="0"/>
              <a:t> </a:t>
            </a:r>
            <a:r>
              <a:rPr spc="-45" dirty="0"/>
              <a:t>Pseudocode</a:t>
            </a:r>
          </a:p>
        </p:txBody>
      </p:sp>
      <p:pic>
        <p:nvPicPr>
          <p:cNvPr id="3" name="object 3"/>
          <p:cNvPicPr/>
          <p:nvPr/>
        </p:nvPicPr>
        <p:blipFill>
          <a:blip r:embed="rId2" cstate="print"/>
          <a:stretch>
            <a:fillRect/>
          </a:stretch>
        </p:blipFill>
        <p:spPr>
          <a:xfrm>
            <a:off x="281089" y="855662"/>
            <a:ext cx="65265" cy="65265"/>
          </a:xfrm>
          <a:prstGeom prst="rect">
            <a:avLst/>
          </a:prstGeom>
        </p:spPr>
      </p:pic>
      <p:sp>
        <p:nvSpPr>
          <p:cNvPr id="4" name="object 4"/>
          <p:cNvSpPr txBox="1"/>
          <p:nvPr/>
        </p:nvSpPr>
        <p:spPr>
          <a:xfrm>
            <a:off x="402932" y="728431"/>
            <a:ext cx="4043045" cy="2050414"/>
          </a:xfrm>
          <a:prstGeom prst="rect">
            <a:avLst/>
          </a:prstGeom>
        </p:spPr>
        <p:txBody>
          <a:bodyPr vert="horz" wrap="square" lIns="0" tIns="55244" rIns="0" bIns="0" rtlCol="0">
            <a:spAutoFit/>
          </a:bodyPr>
          <a:lstStyle/>
          <a:p>
            <a:pPr marL="12700">
              <a:lnSpc>
                <a:spcPct val="100000"/>
              </a:lnSpc>
              <a:spcBef>
                <a:spcPts val="434"/>
              </a:spcBef>
            </a:pPr>
            <a:r>
              <a:rPr sz="1100" spc="15" dirty="0">
                <a:latin typeface="Tahoma"/>
                <a:cs typeface="Tahoma"/>
              </a:rPr>
              <a:t>SEQUENCE:</a:t>
            </a:r>
            <a:r>
              <a:rPr sz="1100" spc="20" dirty="0">
                <a:latin typeface="Tahoma"/>
                <a:cs typeface="Tahoma"/>
              </a:rPr>
              <a:t> </a:t>
            </a:r>
            <a:r>
              <a:rPr sz="1100" spc="-55" dirty="0">
                <a:latin typeface="Tahoma"/>
                <a:cs typeface="Tahoma"/>
              </a:rPr>
              <a:t>Represents</a:t>
            </a:r>
            <a:r>
              <a:rPr sz="1100" spc="20" dirty="0">
                <a:latin typeface="Tahoma"/>
                <a:cs typeface="Tahoma"/>
              </a:rPr>
              <a:t> </a:t>
            </a:r>
            <a:r>
              <a:rPr sz="1100" spc="-40" dirty="0">
                <a:latin typeface="Tahoma"/>
                <a:cs typeface="Tahoma"/>
              </a:rPr>
              <a:t>linear</a:t>
            </a:r>
            <a:r>
              <a:rPr sz="1100" spc="20" dirty="0">
                <a:latin typeface="Tahoma"/>
                <a:cs typeface="Tahoma"/>
              </a:rPr>
              <a:t> </a:t>
            </a:r>
            <a:r>
              <a:rPr sz="1100" spc="-40" dirty="0">
                <a:latin typeface="Tahoma"/>
                <a:cs typeface="Tahoma"/>
              </a:rPr>
              <a:t>tasks</a:t>
            </a:r>
            <a:r>
              <a:rPr sz="1100" spc="15" dirty="0">
                <a:latin typeface="Tahoma"/>
                <a:cs typeface="Tahoma"/>
              </a:rPr>
              <a:t> </a:t>
            </a:r>
            <a:r>
              <a:rPr sz="1100" spc="-55" dirty="0">
                <a:latin typeface="Tahoma"/>
                <a:cs typeface="Tahoma"/>
              </a:rPr>
              <a:t>performed</a:t>
            </a:r>
            <a:r>
              <a:rPr sz="1100" spc="20" dirty="0">
                <a:latin typeface="Tahoma"/>
                <a:cs typeface="Tahoma"/>
              </a:rPr>
              <a:t> </a:t>
            </a:r>
            <a:r>
              <a:rPr sz="1100" spc="-70" dirty="0">
                <a:latin typeface="Tahoma"/>
                <a:cs typeface="Tahoma"/>
              </a:rPr>
              <a:t>one</a:t>
            </a:r>
            <a:r>
              <a:rPr sz="1100" spc="20" dirty="0">
                <a:latin typeface="Tahoma"/>
                <a:cs typeface="Tahoma"/>
              </a:rPr>
              <a:t> </a:t>
            </a:r>
            <a:r>
              <a:rPr sz="1100" spc="-35" dirty="0">
                <a:latin typeface="Tahoma"/>
                <a:cs typeface="Tahoma"/>
              </a:rPr>
              <a:t>after</a:t>
            </a:r>
            <a:r>
              <a:rPr sz="1100" spc="20" dirty="0">
                <a:latin typeface="Tahoma"/>
                <a:cs typeface="Tahoma"/>
              </a:rPr>
              <a:t> </a:t>
            </a:r>
            <a:r>
              <a:rPr sz="1100" spc="-40" dirty="0">
                <a:latin typeface="Tahoma"/>
                <a:cs typeface="Tahoma"/>
              </a:rPr>
              <a:t>the</a:t>
            </a:r>
            <a:r>
              <a:rPr sz="1100" spc="15" dirty="0">
                <a:latin typeface="Tahoma"/>
                <a:cs typeface="Tahoma"/>
              </a:rPr>
              <a:t> </a:t>
            </a:r>
            <a:r>
              <a:rPr sz="1100" spc="-40" dirty="0">
                <a:latin typeface="Tahoma"/>
                <a:cs typeface="Tahoma"/>
              </a:rPr>
              <a:t>other.</a:t>
            </a:r>
            <a:endParaRPr sz="1100">
              <a:latin typeface="Tahoma"/>
              <a:cs typeface="Tahoma"/>
            </a:endParaRPr>
          </a:p>
          <a:p>
            <a:pPr marL="12700" marR="5080">
              <a:lnSpc>
                <a:spcPct val="102600"/>
              </a:lnSpc>
              <a:spcBef>
                <a:spcPts val="300"/>
              </a:spcBef>
            </a:pPr>
            <a:r>
              <a:rPr sz="1100" spc="5" dirty="0">
                <a:latin typeface="Tahoma"/>
                <a:cs typeface="Tahoma"/>
              </a:rPr>
              <a:t>IF-THEN-ELSE:</a:t>
            </a:r>
            <a:r>
              <a:rPr sz="1100" spc="25" dirty="0">
                <a:latin typeface="Tahoma"/>
                <a:cs typeface="Tahoma"/>
              </a:rPr>
              <a:t> </a:t>
            </a:r>
            <a:r>
              <a:rPr sz="1100" spc="-25" dirty="0">
                <a:latin typeface="Tahoma"/>
                <a:cs typeface="Tahoma"/>
              </a:rPr>
              <a:t>Conditional</a:t>
            </a:r>
            <a:r>
              <a:rPr sz="1100" spc="25" dirty="0">
                <a:latin typeface="Tahoma"/>
                <a:cs typeface="Tahoma"/>
              </a:rPr>
              <a:t> </a:t>
            </a:r>
            <a:r>
              <a:rPr sz="1100" spc="-45" dirty="0">
                <a:latin typeface="Tahoma"/>
                <a:cs typeface="Tahoma"/>
              </a:rPr>
              <a:t>statements</a:t>
            </a:r>
            <a:r>
              <a:rPr sz="1100" spc="20" dirty="0">
                <a:latin typeface="Tahoma"/>
                <a:cs typeface="Tahoma"/>
              </a:rPr>
              <a:t> </a:t>
            </a:r>
            <a:r>
              <a:rPr sz="1100" spc="-15" dirty="0">
                <a:latin typeface="Tahoma"/>
                <a:cs typeface="Tahoma"/>
              </a:rPr>
              <a:t>that</a:t>
            </a:r>
            <a:r>
              <a:rPr sz="1100" spc="20" dirty="0">
                <a:latin typeface="Tahoma"/>
                <a:cs typeface="Tahoma"/>
              </a:rPr>
              <a:t> </a:t>
            </a:r>
            <a:r>
              <a:rPr sz="1100" spc="-25" dirty="0">
                <a:latin typeface="Tahoma"/>
                <a:cs typeface="Tahoma"/>
              </a:rPr>
              <a:t>dictate</a:t>
            </a:r>
            <a:r>
              <a:rPr sz="1100" spc="25" dirty="0">
                <a:latin typeface="Tahoma"/>
                <a:cs typeface="Tahoma"/>
              </a:rPr>
              <a:t> </a:t>
            </a:r>
            <a:r>
              <a:rPr sz="1100" spc="-40" dirty="0">
                <a:latin typeface="Tahoma"/>
                <a:cs typeface="Tahoma"/>
              </a:rPr>
              <a:t>different</a:t>
            </a:r>
            <a:r>
              <a:rPr sz="1100" spc="25" dirty="0">
                <a:latin typeface="Tahoma"/>
                <a:cs typeface="Tahoma"/>
              </a:rPr>
              <a:t> </a:t>
            </a:r>
            <a:r>
              <a:rPr sz="1100" spc="-35" dirty="0">
                <a:latin typeface="Tahoma"/>
                <a:cs typeface="Tahoma"/>
              </a:rPr>
              <a:t>actions </a:t>
            </a:r>
            <a:r>
              <a:rPr sz="1100" spc="-330" dirty="0">
                <a:latin typeface="Tahoma"/>
                <a:cs typeface="Tahoma"/>
              </a:rPr>
              <a:t> </a:t>
            </a:r>
            <a:r>
              <a:rPr sz="1100" spc="-65" dirty="0">
                <a:latin typeface="Tahoma"/>
                <a:cs typeface="Tahoma"/>
              </a:rPr>
              <a:t>based</a:t>
            </a:r>
            <a:r>
              <a:rPr sz="1100" spc="15" dirty="0">
                <a:latin typeface="Tahoma"/>
                <a:cs typeface="Tahoma"/>
              </a:rPr>
              <a:t> </a:t>
            </a:r>
            <a:r>
              <a:rPr sz="1100" spc="-55" dirty="0">
                <a:latin typeface="Tahoma"/>
                <a:cs typeface="Tahoma"/>
              </a:rPr>
              <a:t>on</a:t>
            </a:r>
            <a:r>
              <a:rPr sz="1100" spc="20" dirty="0">
                <a:latin typeface="Tahoma"/>
                <a:cs typeface="Tahoma"/>
              </a:rPr>
              <a:t> </a:t>
            </a:r>
            <a:r>
              <a:rPr sz="1100" spc="-35" dirty="0">
                <a:latin typeface="Tahoma"/>
                <a:cs typeface="Tahoma"/>
              </a:rPr>
              <a:t>conditions.</a:t>
            </a:r>
            <a:endParaRPr sz="1100">
              <a:latin typeface="Tahoma"/>
              <a:cs typeface="Tahoma"/>
            </a:endParaRPr>
          </a:p>
          <a:p>
            <a:pPr marL="12700" marR="590550">
              <a:lnSpc>
                <a:spcPct val="125299"/>
              </a:lnSpc>
            </a:pPr>
            <a:r>
              <a:rPr sz="1100" spc="-10" dirty="0">
                <a:latin typeface="Tahoma"/>
                <a:cs typeface="Tahoma"/>
              </a:rPr>
              <a:t>WHILE:</a:t>
            </a:r>
            <a:r>
              <a:rPr sz="1100" spc="20" dirty="0">
                <a:latin typeface="Tahoma"/>
                <a:cs typeface="Tahoma"/>
              </a:rPr>
              <a:t> </a:t>
            </a:r>
            <a:r>
              <a:rPr sz="1100" spc="-30" dirty="0">
                <a:latin typeface="Tahoma"/>
                <a:cs typeface="Tahoma"/>
              </a:rPr>
              <a:t>Loops</a:t>
            </a:r>
            <a:r>
              <a:rPr sz="1100" spc="15" dirty="0">
                <a:latin typeface="Tahoma"/>
                <a:cs typeface="Tahoma"/>
              </a:rPr>
              <a:t> </a:t>
            </a:r>
            <a:r>
              <a:rPr sz="1100" spc="-15" dirty="0">
                <a:latin typeface="Tahoma"/>
                <a:cs typeface="Tahoma"/>
              </a:rPr>
              <a:t>that</a:t>
            </a:r>
            <a:r>
              <a:rPr sz="1100" spc="20" dirty="0">
                <a:latin typeface="Tahoma"/>
                <a:cs typeface="Tahoma"/>
              </a:rPr>
              <a:t> </a:t>
            </a:r>
            <a:r>
              <a:rPr sz="1100" spc="-40" dirty="0">
                <a:latin typeface="Tahoma"/>
                <a:cs typeface="Tahoma"/>
              </a:rPr>
              <a:t>continue</a:t>
            </a:r>
            <a:r>
              <a:rPr sz="1100" spc="20" dirty="0">
                <a:latin typeface="Tahoma"/>
                <a:cs typeface="Tahoma"/>
              </a:rPr>
              <a:t> </a:t>
            </a:r>
            <a:r>
              <a:rPr sz="1100" spc="-65" dirty="0">
                <a:latin typeface="Tahoma"/>
                <a:cs typeface="Tahoma"/>
              </a:rPr>
              <a:t>as</a:t>
            </a:r>
            <a:r>
              <a:rPr sz="1100" spc="20" dirty="0">
                <a:latin typeface="Tahoma"/>
                <a:cs typeface="Tahoma"/>
              </a:rPr>
              <a:t> </a:t>
            </a:r>
            <a:r>
              <a:rPr sz="1100" spc="-40" dirty="0">
                <a:latin typeface="Tahoma"/>
                <a:cs typeface="Tahoma"/>
              </a:rPr>
              <a:t>long</a:t>
            </a:r>
            <a:r>
              <a:rPr sz="1100" spc="20" dirty="0">
                <a:latin typeface="Tahoma"/>
                <a:cs typeface="Tahoma"/>
              </a:rPr>
              <a:t> </a:t>
            </a:r>
            <a:r>
              <a:rPr sz="1100" spc="-65" dirty="0">
                <a:latin typeface="Tahoma"/>
                <a:cs typeface="Tahoma"/>
              </a:rPr>
              <a:t>as</a:t>
            </a:r>
            <a:r>
              <a:rPr sz="1100" spc="25" dirty="0">
                <a:latin typeface="Tahoma"/>
                <a:cs typeface="Tahoma"/>
              </a:rPr>
              <a:t> </a:t>
            </a:r>
            <a:r>
              <a:rPr sz="1100" spc="-55" dirty="0">
                <a:latin typeface="Tahoma"/>
                <a:cs typeface="Tahoma"/>
              </a:rPr>
              <a:t>a</a:t>
            </a:r>
            <a:r>
              <a:rPr sz="1100" spc="20" dirty="0">
                <a:latin typeface="Tahoma"/>
                <a:cs typeface="Tahoma"/>
              </a:rPr>
              <a:t> </a:t>
            </a:r>
            <a:r>
              <a:rPr sz="1100" spc="-30" dirty="0">
                <a:latin typeface="Tahoma"/>
                <a:cs typeface="Tahoma"/>
              </a:rPr>
              <a:t>condition</a:t>
            </a:r>
            <a:r>
              <a:rPr sz="1100" spc="20" dirty="0">
                <a:latin typeface="Tahoma"/>
                <a:cs typeface="Tahoma"/>
              </a:rPr>
              <a:t> </a:t>
            </a:r>
            <a:r>
              <a:rPr sz="1100" spc="-35" dirty="0">
                <a:latin typeface="Tahoma"/>
                <a:cs typeface="Tahoma"/>
              </a:rPr>
              <a:t>is</a:t>
            </a:r>
            <a:r>
              <a:rPr sz="1100" spc="20" dirty="0">
                <a:latin typeface="Tahoma"/>
                <a:cs typeface="Tahoma"/>
              </a:rPr>
              <a:t> </a:t>
            </a:r>
            <a:r>
              <a:rPr sz="1100" spc="-35" dirty="0">
                <a:latin typeface="Tahoma"/>
                <a:cs typeface="Tahoma"/>
              </a:rPr>
              <a:t>true. </a:t>
            </a:r>
            <a:r>
              <a:rPr sz="1100" spc="-330" dirty="0">
                <a:latin typeface="Tahoma"/>
                <a:cs typeface="Tahoma"/>
              </a:rPr>
              <a:t> </a:t>
            </a:r>
            <a:r>
              <a:rPr sz="1100" spc="-10" dirty="0">
                <a:latin typeface="Tahoma"/>
                <a:cs typeface="Tahoma"/>
              </a:rPr>
              <a:t>FOR:</a:t>
            </a:r>
            <a:r>
              <a:rPr sz="1100" spc="15" dirty="0">
                <a:latin typeface="Tahoma"/>
                <a:cs typeface="Tahoma"/>
              </a:rPr>
              <a:t> </a:t>
            </a:r>
            <a:r>
              <a:rPr sz="1100" spc="-30" dirty="0">
                <a:latin typeface="Tahoma"/>
                <a:cs typeface="Tahoma"/>
              </a:rPr>
              <a:t>Loops</a:t>
            </a:r>
            <a:r>
              <a:rPr sz="1100" spc="20" dirty="0">
                <a:latin typeface="Tahoma"/>
                <a:cs typeface="Tahoma"/>
              </a:rPr>
              <a:t> </a:t>
            </a:r>
            <a:r>
              <a:rPr sz="1100" spc="-15" dirty="0">
                <a:latin typeface="Tahoma"/>
                <a:cs typeface="Tahoma"/>
              </a:rPr>
              <a:t>that</a:t>
            </a:r>
            <a:r>
              <a:rPr sz="1100" spc="15" dirty="0">
                <a:latin typeface="Tahoma"/>
                <a:cs typeface="Tahoma"/>
              </a:rPr>
              <a:t> </a:t>
            </a:r>
            <a:r>
              <a:rPr sz="1100" spc="-30" dirty="0">
                <a:latin typeface="Tahoma"/>
                <a:cs typeface="Tahoma"/>
              </a:rPr>
              <a:t>iterate</a:t>
            </a:r>
            <a:r>
              <a:rPr sz="1100" spc="20" dirty="0">
                <a:latin typeface="Tahoma"/>
                <a:cs typeface="Tahoma"/>
              </a:rPr>
              <a:t> </a:t>
            </a:r>
            <a:r>
              <a:rPr sz="1100" spc="-55" dirty="0">
                <a:latin typeface="Tahoma"/>
                <a:cs typeface="Tahoma"/>
              </a:rPr>
              <a:t>a</a:t>
            </a:r>
            <a:r>
              <a:rPr sz="1100" spc="20" dirty="0">
                <a:latin typeface="Tahoma"/>
                <a:cs typeface="Tahoma"/>
              </a:rPr>
              <a:t> </a:t>
            </a:r>
            <a:r>
              <a:rPr sz="1100" spc="-35" dirty="0">
                <a:latin typeface="Tahoma"/>
                <a:cs typeface="Tahoma"/>
              </a:rPr>
              <a:t>specific</a:t>
            </a:r>
            <a:r>
              <a:rPr sz="1100" spc="20" dirty="0">
                <a:latin typeface="Tahoma"/>
                <a:cs typeface="Tahoma"/>
              </a:rPr>
              <a:t> </a:t>
            </a:r>
            <a:r>
              <a:rPr sz="1100" spc="-50" dirty="0">
                <a:latin typeface="Tahoma"/>
                <a:cs typeface="Tahoma"/>
              </a:rPr>
              <a:t>number</a:t>
            </a:r>
            <a:r>
              <a:rPr sz="1100" spc="15" dirty="0">
                <a:latin typeface="Tahoma"/>
                <a:cs typeface="Tahoma"/>
              </a:rPr>
              <a:t> </a:t>
            </a:r>
            <a:r>
              <a:rPr sz="1100" spc="-35" dirty="0">
                <a:latin typeface="Tahoma"/>
                <a:cs typeface="Tahoma"/>
              </a:rPr>
              <a:t>of</a:t>
            </a:r>
            <a:r>
              <a:rPr sz="1100" spc="15" dirty="0">
                <a:latin typeface="Tahoma"/>
                <a:cs typeface="Tahoma"/>
              </a:rPr>
              <a:t> </a:t>
            </a:r>
            <a:r>
              <a:rPr sz="1100" spc="-40" dirty="0">
                <a:latin typeface="Tahoma"/>
                <a:cs typeface="Tahoma"/>
              </a:rPr>
              <a:t>times.</a:t>
            </a:r>
            <a:endParaRPr sz="1100">
              <a:latin typeface="Tahoma"/>
              <a:cs typeface="Tahoma"/>
            </a:endParaRPr>
          </a:p>
          <a:p>
            <a:pPr marL="12700" marR="25400">
              <a:lnSpc>
                <a:spcPct val="125299"/>
              </a:lnSpc>
            </a:pPr>
            <a:r>
              <a:rPr sz="1100" spc="15" dirty="0">
                <a:latin typeface="Tahoma"/>
                <a:cs typeface="Tahoma"/>
              </a:rPr>
              <a:t>REPEAT-UNTIL:</a:t>
            </a:r>
            <a:r>
              <a:rPr sz="1100" spc="20" dirty="0">
                <a:latin typeface="Tahoma"/>
                <a:cs typeface="Tahoma"/>
              </a:rPr>
              <a:t> </a:t>
            </a:r>
            <a:r>
              <a:rPr sz="1100" spc="-30" dirty="0">
                <a:latin typeface="Tahoma"/>
                <a:cs typeface="Tahoma"/>
              </a:rPr>
              <a:t>Loops</a:t>
            </a:r>
            <a:r>
              <a:rPr sz="1100" spc="20" dirty="0">
                <a:latin typeface="Tahoma"/>
                <a:cs typeface="Tahoma"/>
              </a:rPr>
              <a:t> </a:t>
            </a:r>
            <a:r>
              <a:rPr sz="1100" spc="-15" dirty="0">
                <a:latin typeface="Tahoma"/>
                <a:cs typeface="Tahoma"/>
              </a:rPr>
              <a:t>that</a:t>
            </a:r>
            <a:r>
              <a:rPr sz="1100" spc="15" dirty="0">
                <a:latin typeface="Tahoma"/>
                <a:cs typeface="Tahoma"/>
              </a:rPr>
              <a:t> </a:t>
            </a:r>
            <a:r>
              <a:rPr sz="1100" spc="-40" dirty="0">
                <a:latin typeface="Tahoma"/>
                <a:cs typeface="Tahoma"/>
              </a:rPr>
              <a:t>continue</a:t>
            </a:r>
            <a:r>
              <a:rPr sz="1100" spc="25" dirty="0">
                <a:latin typeface="Tahoma"/>
                <a:cs typeface="Tahoma"/>
              </a:rPr>
              <a:t> </a:t>
            </a:r>
            <a:r>
              <a:rPr sz="1100" spc="-15" dirty="0">
                <a:latin typeface="Tahoma"/>
                <a:cs typeface="Tahoma"/>
              </a:rPr>
              <a:t>until</a:t>
            </a:r>
            <a:r>
              <a:rPr sz="1100" spc="20" dirty="0">
                <a:latin typeface="Tahoma"/>
                <a:cs typeface="Tahoma"/>
              </a:rPr>
              <a:t> </a:t>
            </a:r>
            <a:r>
              <a:rPr sz="1100" spc="-55" dirty="0">
                <a:latin typeface="Tahoma"/>
                <a:cs typeface="Tahoma"/>
              </a:rPr>
              <a:t>a</a:t>
            </a:r>
            <a:r>
              <a:rPr sz="1100" spc="25" dirty="0">
                <a:latin typeface="Tahoma"/>
                <a:cs typeface="Tahoma"/>
              </a:rPr>
              <a:t> </a:t>
            </a:r>
            <a:r>
              <a:rPr sz="1100" spc="-30" dirty="0">
                <a:latin typeface="Tahoma"/>
                <a:cs typeface="Tahoma"/>
              </a:rPr>
              <a:t>condition</a:t>
            </a:r>
            <a:r>
              <a:rPr sz="1100" spc="20" dirty="0">
                <a:latin typeface="Tahoma"/>
                <a:cs typeface="Tahoma"/>
              </a:rPr>
              <a:t> </a:t>
            </a:r>
            <a:r>
              <a:rPr sz="1100" spc="-35" dirty="0">
                <a:latin typeface="Tahoma"/>
                <a:cs typeface="Tahoma"/>
              </a:rPr>
              <a:t>is</a:t>
            </a:r>
            <a:r>
              <a:rPr sz="1100" spc="25" dirty="0">
                <a:latin typeface="Tahoma"/>
                <a:cs typeface="Tahoma"/>
              </a:rPr>
              <a:t> </a:t>
            </a:r>
            <a:r>
              <a:rPr sz="1100" spc="-40" dirty="0">
                <a:latin typeface="Tahoma"/>
                <a:cs typeface="Tahoma"/>
              </a:rPr>
              <a:t>met. </a:t>
            </a:r>
            <a:r>
              <a:rPr sz="1100" spc="-35" dirty="0">
                <a:latin typeface="Tahoma"/>
                <a:cs typeface="Tahoma"/>
              </a:rPr>
              <a:t> </a:t>
            </a:r>
            <a:r>
              <a:rPr sz="1100" dirty="0">
                <a:latin typeface="Tahoma"/>
                <a:cs typeface="Tahoma"/>
              </a:rPr>
              <a:t>CASE:</a:t>
            </a:r>
            <a:r>
              <a:rPr sz="1100" spc="25" dirty="0">
                <a:latin typeface="Tahoma"/>
                <a:cs typeface="Tahoma"/>
              </a:rPr>
              <a:t> </a:t>
            </a:r>
            <a:r>
              <a:rPr sz="1100" spc="65" dirty="0">
                <a:latin typeface="Tahoma"/>
                <a:cs typeface="Tahoma"/>
              </a:rPr>
              <a:t>A</a:t>
            </a:r>
            <a:r>
              <a:rPr sz="1100" spc="30" dirty="0">
                <a:latin typeface="Tahoma"/>
                <a:cs typeface="Tahoma"/>
              </a:rPr>
              <a:t> </a:t>
            </a:r>
            <a:r>
              <a:rPr sz="1100" spc="-50" dirty="0">
                <a:latin typeface="Tahoma"/>
                <a:cs typeface="Tahoma"/>
              </a:rPr>
              <a:t>generalized</a:t>
            </a:r>
            <a:r>
              <a:rPr sz="1100" spc="25" dirty="0">
                <a:latin typeface="Tahoma"/>
                <a:cs typeface="Tahoma"/>
              </a:rPr>
              <a:t> </a:t>
            </a:r>
            <a:r>
              <a:rPr sz="1100" spc="-50" dirty="0">
                <a:latin typeface="Tahoma"/>
                <a:cs typeface="Tahoma"/>
              </a:rPr>
              <a:t>form</a:t>
            </a:r>
            <a:r>
              <a:rPr sz="1100" spc="30" dirty="0">
                <a:latin typeface="Tahoma"/>
                <a:cs typeface="Tahoma"/>
              </a:rPr>
              <a:t> </a:t>
            </a:r>
            <a:r>
              <a:rPr sz="1100" spc="-35" dirty="0">
                <a:latin typeface="Tahoma"/>
                <a:cs typeface="Tahoma"/>
              </a:rPr>
              <a:t>of</a:t>
            </a:r>
            <a:r>
              <a:rPr sz="1100" spc="35" dirty="0">
                <a:latin typeface="Tahoma"/>
                <a:cs typeface="Tahoma"/>
              </a:rPr>
              <a:t> </a:t>
            </a:r>
            <a:r>
              <a:rPr sz="1100" spc="10" dirty="0">
                <a:latin typeface="Tahoma"/>
                <a:cs typeface="Tahoma"/>
              </a:rPr>
              <a:t>IF-THEN-ELSE</a:t>
            </a:r>
            <a:r>
              <a:rPr sz="1100" spc="30" dirty="0">
                <a:latin typeface="Tahoma"/>
                <a:cs typeface="Tahoma"/>
              </a:rPr>
              <a:t> </a:t>
            </a:r>
            <a:r>
              <a:rPr sz="1100" spc="-45" dirty="0">
                <a:latin typeface="Tahoma"/>
                <a:cs typeface="Tahoma"/>
              </a:rPr>
              <a:t>for</a:t>
            </a:r>
            <a:r>
              <a:rPr sz="1100" spc="30" dirty="0">
                <a:latin typeface="Tahoma"/>
                <a:cs typeface="Tahoma"/>
              </a:rPr>
              <a:t> </a:t>
            </a:r>
            <a:r>
              <a:rPr sz="1100" spc="-25" dirty="0">
                <a:latin typeface="Tahoma"/>
                <a:cs typeface="Tahoma"/>
              </a:rPr>
              <a:t>multiple</a:t>
            </a:r>
            <a:r>
              <a:rPr sz="1100" spc="30" dirty="0">
                <a:latin typeface="Tahoma"/>
                <a:cs typeface="Tahoma"/>
              </a:rPr>
              <a:t> </a:t>
            </a:r>
            <a:r>
              <a:rPr sz="1100" spc="-35" dirty="0">
                <a:latin typeface="Tahoma"/>
                <a:cs typeface="Tahoma"/>
              </a:rPr>
              <a:t>conditions. </a:t>
            </a:r>
            <a:r>
              <a:rPr sz="1100" spc="-325" dirty="0">
                <a:latin typeface="Tahoma"/>
                <a:cs typeface="Tahoma"/>
              </a:rPr>
              <a:t> </a:t>
            </a:r>
            <a:r>
              <a:rPr sz="1100" spc="15" dirty="0">
                <a:latin typeface="Tahoma"/>
                <a:cs typeface="Tahoma"/>
              </a:rPr>
              <a:t>CALL: </a:t>
            </a:r>
            <a:r>
              <a:rPr sz="1100" spc="-50" dirty="0">
                <a:latin typeface="Tahoma"/>
                <a:cs typeface="Tahoma"/>
              </a:rPr>
              <a:t>Used</a:t>
            </a:r>
            <a:r>
              <a:rPr sz="1100" spc="20" dirty="0">
                <a:latin typeface="Tahoma"/>
                <a:cs typeface="Tahoma"/>
              </a:rPr>
              <a:t> </a:t>
            </a:r>
            <a:r>
              <a:rPr sz="1100" spc="-45" dirty="0">
                <a:latin typeface="Tahoma"/>
                <a:cs typeface="Tahoma"/>
              </a:rPr>
              <a:t>for</a:t>
            </a:r>
            <a:r>
              <a:rPr sz="1100" spc="20" dirty="0">
                <a:latin typeface="Tahoma"/>
                <a:cs typeface="Tahoma"/>
              </a:rPr>
              <a:t> </a:t>
            </a:r>
            <a:r>
              <a:rPr sz="1100" spc="-35" dirty="0">
                <a:latin typeface="Tahoma"/>
                <a:cs typeface="Tahoma"/>
              </a:rPr>
              <a:t>invoking</a:t>
            </a:r>
            <a:r>
              <a:rPr sz="1100" spc="20" dirty="0">
                <a:latin typeface="Tahoma"/>
                <a:cs typeface="Tahoma"/>
              </a:rPr>
              <a:t> </a:t>
            </a:r>
            <a:r>
              <a:rPr sz="1100" spc="-55" dirty="0">
                <a:latin typeface="Tahoma"/>
                <a:cs typeface="Tahoma"/>
              </a:rPr>
              <a:t>classes</a:t>
            </a:r>
            <a:r>
              <a:rPr sz="1100" spc="20" dirty="0">
                <a:latin typeface="Tahoma"/>
                <a:cs typeface="Tahoma"/>
              </a:rPr>
              <a:t> </a:t>
            </a:r>
            <a:r>
              <a:rPr sz="1100" spc="-60" dirty="0">
                <a:latin typeface="Tahoma"/>
                <a:cs typeface="Tahoma"/>
              </a:rPr>
              <a:t>or</a:t>
            </a:r>
            <a:r>
              <a:rPr sz="1100" spc="20" dirty="0">
                <a:latin typeface="Tahoma"/>
                <a:cs typeface="Tahoma"/>
              </a:rPr>
              <a:t> </a:t>
            </a:r>
            <a:r>
              <a:rPr sz="1100" spc="-25" dirty="0">
                <a:latin typeface="Tahoma"/>
                <a:cs typeface="Tahoma"/>
              </a:rPr>
              <a:t>calling</a:t>
            </a:r>
            <a:r>
              <a:rPr sz="1100" spc="20" dirty="0">
                <a:latin typeface="Tahoma"/>
                <a:cs typeface="Tahoma"/>
              </a:rPr>
              <a:t> </a:t>
            </a:r>
            <a:r>
              <a:rPr sz="1100" spc="-35" dirty="0">
                <a:latin typeface="Tahoma"/>
                <a:cs typeface="Tahoma"/>
              </a:rPr>
              <a:t>functions.</a:t>
            </a:r>
            <a:endParaRPr sz="1100">
              <a:latin typeface="Tahoma"/>
              <a:cs typeface="Tahoma"/>
            </a:endParaRPr>
          </a:p>
          <a:p>
            <a:pPr marL="12700" marR="137795">
              <a:lnSpc>
                <a:spcPct val="102600"/>
              </a:lnSpc>
              <a:spcBef>
                <a:spcPts val="300"/>
              </a:spcBef>
            </a:pPr>
            <a:r>
              <a:rPr sz="1100" spc="15" dirty="0">
                <a:latin typeface="Tahoma"/>
                <a:cs typeface="Tahoma"/>
              </a:rPr>
              <a:t>EXCEPTION:</a:t>
            </a:r>
            <a:r>
              <a:rPr sz="1100" spc="25" dirty="0">
                <a:latin typeface="Tahoma"/>
                <a:cs typeface="Tahoma"/>
              </a:rPr>
              <a:t> </a:t>
            </a:r>
            <a:r>
              <a:rPr sz="1100" spc="-50" dirty="0">
                <a:latin typeface="Tahoma"/>
                <a:cs typeface="Tahoma"/>
              </a:rPr>
              <a:t>Used</a:t>
            </a:r>
            <a:r>
              <a:rPr sz="1100" spc="25" dirty="0">
                <a:latin typeface="Tahoma"/>
                <a:cs typeface="Tahoma"/>
              </a:rPr>
              <a:t> </a:t>
            </a:r>
            <a:r>
              <a:rPr sz="1100" spc="-45" dirty="0">
                <a:latin typeface="Tahoma"/>
                <a:cs typeface="Tahoma"/>
              </a:rPr>
              <a:t>for</a:t>
            </a:r>
            <a:r>
              <a:rPr sz="1100" spc="25" dirty="0">
                <a:latin typeface="Tahoma"/>
                <a:cs typeface="Tahoma"/>
              </a:rPr>
              <a:t> </a:t>
            </a:r>
            <a:r>
              <a:rPr sz="1100" spc="-40" dirty="0">
                <a:latin typeface="Tahoma"/>
                <a:cs typeface="Tahoma"/>
              </a:rPr>
              <a:t>handling</a:t>
            </a:r>
            <a:r>
              <a:rPr sz="1100" spc="25" dirty="0">
                <a:latin typeface="Tahoma"/>
                <a:cs typeface="Tahoma"/>
              </a:rPr>
              <a:t> </a:t>
            </a:r>
            <a:r>
              <a:rPr sz="1100" spc="-45" dirty="0">
                <a:latin typeface="Tahoma"/>
                <a:cs typeface="Tahoma"/>
              </a:rPr>
              <a:t>exceptions,</a:t>
            </a:r>
            <a:r>
              <a:rPr sz="1100" spc="30" dirty="0">
                <a:latin typeface="Tahoma"/>
                <a:cs typeface="Tahoma"/>
              </a:rPr>
              <a:t> </a:t>
            </a:r>
            <a:r>
              <a:rPr sz="1100" spc="-45" dirty="0">
                <a:latin typeface="Tahoma"/>
                <a:cs typeface="Tahoma"/>
              </a:rPr>
              <a:t>along</a:t>
            </a:r>
            <a:r>
              <a:rPr sz="1100" spc="25" dirty="0">
                <a:latin typeface="Tahoma"/>
                <a:cs typeface="Tahoma"/>
              </a:rPr>
              <a:t> </a:t>
            </a:r>
            <a:r>
              <a:rPr sz="1100" spc="-25" dirty="0">
                <a:latin typeface="Tahoma"/>
                <a:cs typeface="Tahoma"/>
              </a:rPr>
              <a:t>with</a:t>
            </a:r>
            <a:r>
              <a:rPr sz="1100" spc="25" dirty="0">
                <a:latin typeface="Tahoma"/>
                <a:cs typeface="Tahoma"/>
              </a:rPr>
              <a:t> </a:t>
            </a:r>
            <a:r>
              <a:rPr sz="1100" spc="-40" dirty="0">
                <a:latin typeface="Tahoma"/>
                <a:cs typeface="Tahoma"/>
              </a:rPr>
              <a:t>the</a:t>
            </a:r>
            <a:r>
              <a:rPr sz="1100" spc="20" dirty="0">
                <a:latin typeface="Tahoma"/>
                <a:cs typeface="Tahoma"/>
              </a:rPr>
              <a:t> </a:t>
            </a:r>
            <a:r>
              <a:rPr sz="1100" spc="30" dirty="0">
                <a:latin typeface="Tahoma"/>
                <a:cs typeface="Tahoma"/>
              </a:rPr>
              <a:t>WHEN </a:t>
            </a:r>
            <a:r>
              <a:rPr sz="1100" spc="-325" dirty="0">
                <a:latin typeface="Tahoma"/>
                <a:cs typeface="Tahoma"/>
              </a:rPr>
              <a:t> </a:t>
            </a:r>
            <a:r>
              <a:rPr sz="1100" spc="-60" dirty="0">
                <a:latin typeface="Tahoma"/>
                <a:cs typeface="Tahoma"/>
              </a:rPr>
              <a:t>keyword.</a:t>
            </a:r>
            <a:endParaRPr sz="1100">
              <a:latin typeface="Tahoma"/>
              <a:cs typeface="Tahoma"/>
            </a:endParaRPr>
          </a:p>
        </p:txBody>
      </p:sp>
      <p:pic>
        <p:nvPicPr>
          <p:cNvPr id="5" name="object 5"/>
          <p:cNvPicPr/>
          <p:nvPr/>
        </p:nvPicPr>
        <p:blipFill>
          <a:blip r:embed="rId2" cstate="print"/>
          <a:stretch>
            <a:fillRect/>
          </a:stretch>
        </p:blipFill>
        <p:spPr>
          <a:xfrm>
            <a:off x="281089" y="1065695"/>
            <a:ext cx="65265" cy="65265"/>
          </a:xfrm>
          <a:prstGeom prst="rect">
            <a:avLst/>
          </a:prstGeom>
        </p:spPr>
      </p:pic>
      <p:pic>
        <p:nvPicPr>
          <p:cNvPr id="6" name="object 6"/>
          <p:cNvPicPr/>
          <p:nvPr/>
        </p:nvPicPr>
        <p:blipFill>
          <a:blip r:embed="rId2" cstate="print"/>
          <a:stretch>
            <a:fillRect/>
          </a:stretch>
        </p:blipFill>
        <p:spPr>
          <a:xfrm>
            <a:off x="281089" y="1447800"/>
            <a:ext cx="65265" cy="65265"/>
          </a:xfrm>
          <a:prstGeom prst="rect">
            <a:avLst/>
          </a:prstGeom>
        </p:spPr>
      </p:pic>
      <p:pic>
        <p:nvPicPr>
          <p:cNvPr id="7" name="object 7"/>
          <p:cNvPicPr/>
          <p:nvPr/>
        </p:nvPicPr>
        <p:blipFill>
          <a:blip r:embed="rId3" cstate="print"/>
          <a:stretch>
            <a:fillRect/>
          </a:stretch>
        </p:blipFill>
        <p:spPr>
          <a:xfrm>
            <a:off x="281089" y="1657832"/>
            <a:ext cx="65265" cy="65265"/>
          </a:xfrm>
          <a:prstGeom prst="rect">
            <a:avLst/>
          </a:prstGeom>
        </p:spPr>
      </p:pic>
      <p:pic>
        <p:nvPicPr>
          <p:cNvPr id="8" name="object 8"/>
          <p:cNvPicPr/>
          <p:nvPr/>
        </p:nvPicPr>
        <p:blipFill>
          <a:blip r:embed="rId4" cstate="print"/>
          <a:stretch>
            <a:fillRect/>
          </a:stretch>
        </p:blipFill>
        <p:spPr>
          <a:xfrm>
            <a:off x="281089" y="1867865"/>
            <a:ext cx="65265" cy="65265"/>
          </a:xfrm>
          <a:prstGeom prst="rect">
            <a:avLst/>
          </a:prstGeom>
        </p:spPr>
      </p:pic>
      <p:pic>
        <p:nvPicPr>
          <p:cNvPr id="9" name="object 9"/>
          <p:cNvPicPr/>
          <p:nvPr/>
        </p:nvPicPr>
        <p:blipFill>
          <a:blip r:embed="rId5" cstate="print"/>
          <a:stretch>
            <a:fillRect/>
          </a:stretch>
        </p:blipFill>
        <p:spPr>
          <a:xfrm>
            <a:off x="281089" y="2077897"/>
            <a:ext cx="65265" cy="65265"/>
          </a:xfrm>
          <a:prstGeom prst="rect">
            <a:avLst/>
          </a:prstGeom>
        </p:spPr>
      </p:pic>
      <p:pic>
        <p:nvPicPr>
          <p:cNvPr id="10" name="object 10"/>
          <p:cNvPicPr/>
          <p:nvPr/>
        </p:nvPicPr>
        <p:blipFill>
          <a:blip r:embed="rId4" cstate="print"/>
          <a:stretch>
            <a:fillRect/>
          </a:stretch>
        </p:blipFill>
        <p:spPr>
          <a:xfrm>
            <a:off x="281089" y="2287930"/>
            <a:ext cx="65265" cy="65265"/>
          </a:xfrm>
          <a:prstGeom prst="rect">
            <a:avLst/>
          </a:prstGeom>
        </p:spPr>
      </p:pic>
      <p:pic>
        <p:nvPicPr>
          <p:cNvPr id="11" name="object 11"/>
          <p:cNvPicPr/>
          <p:nvPr/>
        </p:nvPicPr>
        <p:blipFill>
          <a:blip r:embed="rId2" cstate="print"/>
          <a:stretch>
            <a:fillRect/>
          </a:stretch>
        </p:blipFill>
        <p:spPr>
          <a:xfrm>
            <a:off x="281089" y="2497963"/>
            <a:ext cx="65265" cy="65265"/>
          </a:xfrm>
          <a:prstGeom prst="rect">
            <a:avLst/>
          </a:prstGeom>
        </p:spPr>
      </p:pic>
      <p:sp>
        <p:nvSpPr>
          <p:cNvPr id="16" name="object 16"/>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7" name="object 17"/>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68</a:t>
            </a:fld>
            <a:r>
              <a:rPr spc="-75" dirty="0"/>
              <a:t> </a:t>
            </a:r>
            <a:r>
              <a:rPr dirty="0"/>
              <a:t>/</a:t>
            </a:r>
            <a:r>
              <a:rPr spc="-75" dirty="0"/>
              <a:t> </a:t>
            </a:r>
            <a:r>
              <a:rPr dirty="0"/>
              <a:t>63</a:t>
            </a:r>
          </a:p>
        </p:txBody>
      </p:sp>
    </p:spTree>
  </p:cSld>
  <p:clrMapOvr>
    <a:masterClrMapping/>
  </p:clrMapOvr>
  <p:transition>
    <p:cu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908685" cy="244475"/>
          </a:xfrm>
          <a:prstGeom prst="rect">
            <a:avLst/>
          </a:prstGeom>
        </p:spPr>
        <p:txBody>
          <a:bodyPr vert="horz" wrap="square" lIns="0" tIns="17145" rIns="0" bIns="0" rtlCol="0">
            <a:spAutoFit/>
          </a:bodyPr>
          <a:lstStyle/>
          <a:p>
            <a:pPr marL="12700">
              <a:lnSpc>
                <a:spcPct val="100000"/>
              </a:lnSpc>
              <a:spcBef>
                <a:spcPts val="135"/>
              </a:spcBef>
            </a:pPr>
            <a:r>
              <a:rPr spc="-45" dirty="0"/>
              <a:t>Pseudocode</a:t>
            </a:r>
          </a:p>
        </p:txBody>
      </p:sp>
      <p:sp>
        <p:nvSpPr>
          <p:cNvPr id="3" name="object 3"/>
          <p:cNvSpPr txBox="1"/>
          <p:nvPr/>
        </p:nvSpPr>
        <p:spPr>
          <a:xfrm>
            <a:off x="125844" y="1019338"/>
            <a:ext cx="3662679" cy="1396365"/>
          </a:xfrm>
          <a:prstGeom prst="rect">
            <a:avLst/>
          </a:prstGeom>
        </p:spPr>
        <p:txBody>
          <a:bodyPr vert="horz" wrap="square" lIns="0" tIns="11430" rIns="0" bIns="0" rtlCol="0">
            <a:spAutoFit/>
          </a:bodyPr>
          <a:lstStyle/>
          <a:p>
            <a:pPr marL="85090">
              <a:lnSpc>
                <a:spcPct val="100000"/>
              </a:lnSpc>
              <a:spcBef>
                <a:spcPts val="90"/>
              </a:spcBef>
            </a:pPr>
            <a:r>
              <a:rPr sz="1100" spc="10" dirty="0">
                <a:latin typeface="Calibri"/>
                <a:cs typeface="Calibri"/>
              </a:rPr>
              <a:t>INPUT </a:t>
            </a:r>
            <a:r>
              <a:rPr sz="1100" spc="20" dirty="0">
                <a:latin typeface="Calibri"/>
                <a:cs typeface="Calibri"/>
              </a:rPr>
              <a:t> </a:t>
            </a:r>
            <a:r>
              <a:rPr sz="1100" spc="15" dirty="0">
                <a:latin typeface="Calibri"/>
                <a:cs typeface="Calibri"/>
              </a:rPr>
              <a:t>orderAmount</a:t>
            </a:r>
            <a:endParaRPr sz="1100">
              <a:latin typeface="Calibri"/>
              <a:cs typeface="Calibri"/>
            </a:endParaRPr>
          </a:p>
          <a:p>
            <a:pPr marL="303530" marR="1823085" indent="-291465">
              <a:lnSpc>
                <a:spcPct val="102600"/>
              </a:lnSpc>
            </a:pPr>
            <a:r>
              <a:rPr sz="1100" spc="180" dirty="0">
                <a:latin typeface="Calibri"/>
                <a:cs typeface="Calibri"/>
              </a:rPr>
              <a:t>IF</a:t>
            </a:r>
            <a:r>
              <a:rPr sz="1100" spc="310" dirty="0">
                <a:latin typeface="Calibri"/>
                <a:cs typeface="Calibri"/>
              </a:rPr>
              <a:t> </a:t>
            </a:r>
            <a:r>
              <a:rPr sz="1100" spc="15" dirty="0">
                <a:latin typeface="Calibri"/>
                <a:cs typeface="Calibri"/>
              </a:rPr>
              <a:t>orderAmount</a:t>
            </a:r>
            <a:r>
              <a:rPr sz="1100" spc="55" dirty="0">
                <a:latin typeface="Calibri"/>
                <a:cs typeface="Calibri"/>
              </a:rPr>
              <a:t> </a:t>
            </a:r>
            <a:r>
              <a:rPr sz="1100" spc="20" dirty="0">
                <a:latin typeface="Calibri"/>
                <a:cs typeface="Calibri"/>
              </a:rPr>
              <a:t>&gt;=</a:t>
            </a:r>
            <a:r>
              <a:rPr sz="1100" spc="45" dirty="0">
                <a:latin typeface="Calibri"/>
                <a:cs typeface="Calibri"/>
              </a:rPr>
              <a:t> </a:t>
            </a:r>
            <a:r>
              <a:rPr sz="1100" spc="15" dirty="0">
                <a:latin typeface="Calibri"/>
                <a:cs typeface="Calibri"/>
              </a:rPr>
              <a:t>50</a:t>
            </a:r>
            <a:r>
              <a:rPr sz="1100" spc="50" dirty="0">
                <a:latin typeface="Calibri"/>
                <a:cs typeface="Calibri"/>
              </a:rPr>
              <a:t> </a:t>
            </a:r>
            <a:r>
              <a:rPr sz="1100" spc="-45" dirty="0">
                <a:latin typeface="Calibri"/>
                <a:cs typeface="Calibri"/>
              </a:rPr>
              <a:t>THEN </a:t>
            </a:r>
            <a:r>
              <a:rPr sz="1100" spc="-235" dirty="0">
                <a:latin typeface="Calibri"/>
                <a:cs typeface="Calibri"/>
              </a:rPr>
              <a:t> </a:t>
            </a:r>
            <a:r>
              <a:rPr sz="1100" spc="15" dirty="0">
                <a:latin typeface="Calibri"/>
                <a:cs typeface="Calibri"/>
              </a:rPr>
              <a:t>APPLY</a:t>
            </a:r>
            <a:r>
              <a:rPr sz="1100" spc="55" dirty="0">
                <a:latin typeface="Calibri"/>
                <a:cs typeface="Calibri"/>
              </a:rPr>
              <a:t> </a:t>
            </a:r>
            <a:r>
              <a:rPr sz="1100" spc="90" dirty="0">
                <a:latin typeface="Calibri"/>
                <a:cs typeface="Calibri"/>
              </a:rPr>
              <a:t>discount</a:t>
            </a:r>
            <a:endParaRPr sz="1100">
              <a:latin typeface="Calibri"/>
              <a:cs typeface="Calibri"/>
            </a:endParaRPr>
          </a:p>
          <a:p>
            <a:pPr marL="12700" marR="732155" indent="290830">
              <a:lnSpc>
                <a:spcPct val="102699"/>
              </a:lnSpc>
            </a:pPr>
            <a:r>
              <a:rPr sz="1100" spc="45" dirty="0">
                <a:latin typeface="Calibri"/>
                <a:cs typeface="Calibri"/>
              </a:rPr>
              <a:t>DISPLAY</a:t>
            </a:r>
            <a:r>
              <a:rPr sz="1100" spc="310" dirty="0">
                <a:latin typeface="Calibri"/>
                <a:cs typeface="Calibri"/>
              </a:rPr>
              <a:t> </a:t>
            </a:r>
            <a:r>
              <a:rPr sz="1100" spc="85" dirty="0">
                <a:latin typeface="Calibri"/>
                <a:cs typeface="Calibri"/>
              </a:rPr>
              <a:t>"Discount</a:t>
            </a:r>
            <a:r>
              <a:rPr sz="1100" spc="315" dirty="0">
                <a:latin typeface="Calibri"/>
                <a:cs typeface="Calibri"/>
              </a:rPr>
              <a:t> </a:t>
            </a:r>
            <a:r>
              <a:rPr sz="1100" spc="60" dirty="0">
                <a:latin typeface="Calibri"/>
                <a:cs typeface="Calibri"/>
              </a:rPr>
              <a:t>has</a:t>
            </a:r>
            <a:r>
              <a:rPr sz="1100" spc="315" dirty="0">
                <a:latin typeface="Calibri"/>
                <a:cs typeface="Calibri"/>
              </a:rPr>
              <a:t> </a:t>
            </a:r>
            <a:r>
              <a:rPr sz="1100" spc="10" dirty="0">
                <a:latin typeface="Calibri"/>
                <a:cs typeface="Calibri"/>
              </a:rPr>
              <a:t>been</a:t>
            </a:r>
            <a:r>
              <a:rPr sz="1100" spc="60" dirty="0">
                <a:latin typeface="Calibri"/>
                <a:cs typeface="Calibri"/>
              </a:rPr>
              <a:t> </a:t>
            </a:r>
            <a:r>
              <a:rPr sz="1100" spc="114" dirty="0">
                <a:latin typeface="Calibri"/>
                <a:cs typeface="Calibri"/>
              </a:rPr>
              <a:t>applied!" </a:t>
            </a:r>
            <a:r>
              <a:rPr sz="1100" spc="-235" dirty="0">
                <a:latin typeface="Calibri"/>
                <a:cs typeface="Calibri"/>
              </a:rPr>
              <a:t> </a:t>
            </a:r>
            <a:r>
              <a:rPr sz="1100" spc="60" dirty="0">
                <a:latin typeface="Calibri"/>
                <a:cs typeface="Calibri"/>
              </a:rPr>
              <a:t>ELSE</a:t>
            </a:r>
            <a:endParaRPr sz="1100">
              <a:latin typeface="Calibri"/>
              <a:cs typeface="Calibri"/>
            </a:endParaRPr>
          </a:p>
          <a:p>
            <a:pPr marL="12700" marR="5080" indent="290830">
              <a:lnSpc>
                <a:spcPct val="102600"/>
              </a:lnSpc>
            </a:pPr>
            <a:r>
              <a:rPr sz="1100" spc="45" dirty="0">
                <a:latin typeface="Calibri"/>
                <a:cs typeface="Calibri"/>
              </a:rPr>
              <a:t>DISPLAY</a:t>
            </a:r>
            <a:r>
              <a:rPr sz="1100" spc="325" dirty="0">
                <a:latin typeface="Calibri"/>
                <a:cs typeface="Calibri"/>
              </a:rPr>
              <a:t> </a:t>
            </a:r>
            <a:r>
              <a:rPr sz="1100" spc="10" dirty="0">
                <a:latin typeface="Calibri"/>
                <a:cs typeface="Calibri"/>
              </a:rPr>
              <a:t>"Add</a:t>
            </a:r>
            <a:r>
              <a:rPr sz="1100" spc="75" dirty="0">
                <a:latin typeface="Calibri"/>
                <a:cs typeface="Calibri"/>
              </a:rPr>
              <a:t> </a:t>
            </a:r>
            <a:r>
              <a:rPr sz="1100" spc="-25" dirty="0">
                <a:latin typeface="Calibri"/>
                <a:cs typeface="Calibri"/>
              </a:rPr>
              <a:t>more</a:t>
            </a:r>
            <a:r>
              <a:rPr sz="1100" spc="110" dirty="0">
                <a:latin typeface="Calibri"/>
                <a:cs typeface="Calibri"/>
              </a:rPr>
              <a:t> </a:t>
            </a:r>
            <a:r>
              <a:rPr sz="1100" spc="75" dirty="0">
                <a:latin typeface="Calibri"/>
                <a:cs typeface="Calibri"/>
              </a:rPr>
              <a:t>items</a:t>
            </a:r>
            <a:r>
              <a:rPr sz="1100" spc="330" dirty="0">
                <a:latin typeface="Calibri"/>
                <a:cs typeface="Calibri"/>
              </a:rPr>
              <a:t> </a:t>
            </a:r>
            <a:r>
              <a:rPr sz="1100" spc="95" dirty="0">
                <a:latin typeface="Calibri"/>
                <a:cs typeface="Calibri"/>
              </a:rPr>
              <a:t>to</a:t>
            </a:r>
            <a:r>
              <a:rPr sz="1100" spc="330" dirty="0">
                <a:latin typeface="Calibri"/>
                <a:cs typeface="Calibri"/>
              </a:rPr>
              <a:t> </a:t>
            </a:r>
            <a:r>
              <a:rPr sz="1100" spc="135" dirty="0">
                <a:latin typeface="Calibri"/>
                <a:cs typeface="Calibri"/>
              </a:rPr>
              <a:t>cart</a:t>
            </a:r>
            <a:r>
              <a:rPr sz="1100" spc="330" dirty="0">
                <a:latin typeface="Calibri"/>
                <a:cs typeface="Calibri"/>
              </a:rPr>
              <a:t> </a:t>
            </a:r>
            <a:r>
              <a:rPr sz="1100" spc="135" dirty="0">
                <a:latin typeface="Calibri"/>
                <a:cs typeface="Calibri"/>
              </a:rPr>
              <a:t>for</a:t>
            </a:r>
            <a:r>
              <a:rPr sz="1100" spc="330" dirty="0">
                <a:latin typeface="Calibri"/>
                <a:cs typeface="Calibri"/>
              </a:rPr>
              <a:t> </a:t>
            </a:r>
            <a:r>
              <a:rPr sz="1100" spc="105" dirty="0">
                <a:latin typeface="Calibri"/>
                <a:cs typeface="Calibri"/>
              </a:rPr>
              <a:t>discount!" </a:t>
            </a:r>
            <a:r>
              <a:rPr sz="1100" spc="-235" dirty="0">
                <a:latin typeface="Calibri"/>
                <a:cs typeface="Calibri"/>
              </a:rPr>
              <a:t> </a:t>
            </a:r>
            <a:r>
              <a:rPr sz="1100" spc="30" dirty="0">
                <a:latin typeface="Calibri"/>
                <a:cs typeface="Calibri"/>
              </a:rPr>
              <a:t>ENDIF</a:t>
            </a:r>
            <a:endParaRPr sz="1100">
              <a:latin typeface="Calibri"/>
              <a:cs typeface="Calibri"/>
            </a:endParaRPr>
          </a:p>
          <a:p>
            <a:pPr marL="12700">
              <a:lnSpc>
                <a:spcPct val="100000"/>
              </a:lnSpc>
              <a:spcBef>
                <a:spcPts val="35"/>
              </a:spcBef>
            </a:pPr>
            <a:r>
              <a:rPr sz="1100" spc="-70" dirty="0">
                <a:latin typeface="Calibri"/>
                <a:cs typeface="Calibri"/>
              </a:rPr>
              <a:t>END</a:t>
            </a:r>
            <a:endParaRPr sz="1100">
              <a:latin typeface="Calibri"/>
              <a:cs typeface="Calibri"/>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9" name="object 9"/>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69</a:t>
            </a:fld>
            <a:r>
              <a:rPr spc="-75" dirty="0"/>
              <a:t> </a:t>
            </a:r>
            <a:r>
              <a:rPr dirty="0"/>
              <a:t>/</a:t>
            </a:r>
            <a:r>
              <a:rPr spc="-75" dirty="0"/>
              <a:t> </a:t>
            </a:r>
            <a:r>
              <a:rPr dirty="0"/>
              <a:t>63</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5467-CFB3-D936-136A-CC5FB974258A}"/>
              </a:ext>
            </a:extLst>
          </p:cNvPr>
          <p:cNvSpPr>
            <a:spLocks noGrp="1"/>
          </p:cNvSpPr>
          <p:nvPr>
            <p:ph type="title"/>
          </p:nvPr>
        </p:nvSpPr>
        <p:spPr>
          <a:xfrm>
            <a:off x="95250" y="53975"/>
            <a:ext cx="4419600" cy="215444"/>
          </a:xfrm>
        </p:spPr>
        <p:txBody>
          <a:bodyPr/>
          <a:lstStyle/>
          <a:p>
            <a:r>
              <a:rPr lang="en-US" dirty="0"/>
              <a:t>How python is integrated with real time</a:t>
            </a:r>
            <a:endParaRPr lang="en-IN" dirty="0"/>
          </a:p>
        </p:txBody>
      </p:sp>
      <p:sp>
        <p:nvSpPr>
          <p:cNvPr id="3" name="Text Placeholder 2">
            <a:extLst>
              <a:ext uri="{FF2B5EF4-FFF2-40B4-BE49-F238E27FC236}">
                <a16:creationId xmlns:a16="http://schemas.microsoft.com/office/drawing/2014/main" id="{4DA40172-6050-B2DD-EF60-75C76C019FCC}"/>
              </a:ext>
            </a:extLst>
          </p:cNvPr>
          <p:cNvSpPr>
            <a:spLocks noGrp="1"/>
          </p:cNvSpPr>
          <p:nvPr>
            <p:ph type="body" idx="1"/>
          </p:nvPr>
        </p:nvSpPr>
        <p:spPr>
          <a:xfrm>
            <a:off x="126657" y="666143"/>
            <a:ext cx="4356785" cy="1692771"/>
          </a:xfrm>
        </p:spPr>
        <p:txBody>
          <a:bodyPr/>
          <a:lstStyle/>
          <a:p>
            <a:pPr marL="171450" indent="-171450">
              <a:buFont typeface="Arial" panose="020B0604020202020204" pitchFamily="34" charset="0"/>
              <a:buChar char="•"/>
            </a:pPr>
            <a:r>
              <a:rPr lang="en-US" dirty="0"/>
              <a:t>Web development</a:t>
            </a:r>
          </a:p>
          <a:p>
            <a:pPr marL="171450" indent="-171450">
              <a:buFont typeface="Arial" panose="020B0604020202020204" pitchFamily="34" charset="0"/>
              <a:buChar char="•"/>
            </a:pPr>
            <a:r>
              <a:rPr lang="en-US" dirty="0"/>
              <a:t>Data Streaming</a:t>
            </a:r>
          </a:p>
          <a:p>
            <a:pPr marL="171450" indent="-171450">
              <a:buFont typeface="Arial" panose="020B0604020202020204" pitchFamily="34" charset="0"/>
              <a:buChar char="•"/>
            </a:pPr>
            <a:r>
              <a:rPr lang="en-US" dirty="0"/>
              <a:t>Real time dashboards</a:t>
            </a:r>
          </a:p>
          <a:p>
            <a:pPr marL="171450" indent="-171450">
              <a:buFont typeface="Arial" panose="020B0604020202020204" pitchFamily="34" charset="0"/>
              <a:buChar char="•"/>
            </a:pPr>
            <a:r>
              <a:rPr lang="en-US" dirty="0"/>
              <a:t>IoT</a:t>
            </a:r>
          </a:p>
          <a:p>
            <a:pPr marL="171450" indent="-171450">
              <a:buFont typeface="Arial" panose="020B0604020202020204" pitchFamily="34" charset="0"/>
              <a:buChar char="•"/>
            </a:pPr>
            <a:r>
              <a:rPr lang="en-US" dirty="0"/>
              <a:t>Machine learning and AI</a:t>
            </a:r>
          </a:p>
          <a:p>
            <a:pPr marL="171450" indent="-171450">
              <a:buFont typeface="Arial" panose="020B0604020202020204" pitchFamily="34" charset="0"/>
              <a:buChar char="•"/>
            </a:pPr>
            <a:r>
              <a:rPr lang="en-US" dirty="0"/>
              <a:t>Game development</a:t>
            </a:r>
          </a:p>
          <a:p>
            <a:pPr marL="171450" indent="-171450">
              <a:buFont typeface="Arial" panose="020B0604020202020204" pitchFamily="34" charset="0"/>
              <a:buChar char="•"/>
            </a:pPr>
            <a:r>
              <a:rPr lang="en-US" dirty="0"/>
              <a:t>Financial Trading</a:t>
            </a:r>
          </a:p>
          <a:p>
            <a:pPr marL="171450" indent="-171450">
              <a:buFont typeface="Arial" panose="020B0604020202020204" pitchFamily="34" charset="0"/>
              <a:buChar char="•"/>
            </a:pPr>
            <a:r>
              <a:rPr lang="en-US" dirty="0"/>
              <a:t>Telecommunications</a:t>
            </a:r>
          </a:p>
          <a:p>
            <a:pPr marL="171450" indent="-171450">
              <a:buFont typeface="Arial" panose="020B0604020202020204" pitchFamily="34" charset="0"/>
              <a:buChar char="•"/>
            </a:pPr>
            <a:r>
              <a:rPr lang="en-US" dirty="0"/>
              <a:t>Real-time collaborations</a:t>
            </a:r>
          </a:p>
          <a:p>
            <a:pPr marL="171450" indent="-171450">
              <a:buFont typeface="Arial" panose="020B0604020202020204" pitchFamily="34" charset="0"/>
              <a:buChar char="•"/>
            </a:pPr>
            <a:r>
              <a:rPr lang="en-US" dirty="0"/>
              <a:t>Scientific computing and so on……</a:t>
            </a:r>
            <a:endParaRPr lang="en-IN" dirty="0"/>
          </a:p>
        </p:txBody>
      </p:sp>
      <p:pic>
        <p:nvPicPr>
          <p:cNvPr id="4" name="object 4"/>
          <p:cNvPicPr/>
          <p:nvPr/>
        </p:nvPicPr>
        <p:blipFill>
          <a:blip r:embed="rId2" cstate="print"/>
          <a:stretch>
            <a:fillRect/>
          </a:stretch>
        </p:blipFill>
        <p:spPr>
          <a:xfrm>
            <a:off x="2228850" y="414154"/>
            <a:ext cx="2110561" cy="1112907"/>
          </a:xfrm>
          <a:prstGeom prst="rect">
            <a:avLst/>
          </a:prstGeom>
        </p:spPr>
      </p:pic>
      <p:pic>
        <p:nvPicPr>
          <p:cNvPr id="5" name="object 4"/>
          <p:cNvPicPr/>
          <p:nvPr/>
        </p:nvPicPr>
        <p:blipFill>
          <a:blip r:embed="rId3" cstate="print"/>
          <a:stretch>
            <a:fillRect/>
          </a:stretch>
        </p:blipFill>
        <p:spPr>
          <a:xfrm>
            <a:off x="2533650" y="1970901"/>
            <a:ext cx="1981200" cy="1260574"/>
          </a:xfrm>
          <a:prstGeom prst="rect">
            <a:avLst/>
          </a:prstGeom>
        </p:spPr>
      </p:pic>
      <p:pic>
        <p:nvPicPr>
          <p:cNvPr id="6" name="object 4"/>
          <p:cNvPicPr/>
          <p:nvPr/>
        </p:nvPicPr>
        <p:blipFill>
          <a:blip r:embed="rId4" cstate="print"/>
          <a:stretch>
            <a:fillRect/>
          </a:stretch>
        </p:blipFill>
        <p:spPr>
          <a:xfrm>
            <a:off x="-11188" y="2434282"/>
            <a:ext cx="2578775" cy="1026468"/>
          </a:xfrm>
          <a:prstGeom prst="rect">
            <a:avLst/>
          </a:prstGeom>
        </p:spPr>
      </p:pic>
    </p:spTree>
    <p:extLst>
      <p:ext uri="{BB962C8B-B14F-4D97-AF65-F5344CB8AC3E}">
        <p14:creationId xmlns:p14="http://schemas.microsoft.com/office/powerpoint/2010/main" val="91179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399030" cy="244475"/>
          </a:xfrm>
          <a:prstGeom prst="rect">
            <a:avLst/>
          </a:prstGeom>
        </p:spPr>
        <p:txBody>
          <a:bodyPr vert="horz" wrap="square" lIns="0" tIns="17145" rIns="0" bIns="0" rtlCol="0">
            <a:spAutoFit/>
          </a:bodyPr>
          <a:lstStyle/>
          <a:p>
            <a:pPr marL="12700">
              <a:lnSpc>
                <a:spcPct val="100000"/>
              </a:lnSpc>
              <a:spcBef>
                <a:spcPts val="135"/>
              </a:spcBef>
            </a:pPr>
            <a:r>
              <a:rPr spc="-40" dirty="0"/>
              <a:t>Advantage</a:t>
            </a:r>
            <a:r>
              <a:rPr spc="10" dirty="0"/>
              <a:t> </a:t>
            </a:r>
            <a:r>
              <a:rPr spc="-40" dirty="0"/>
              <a:t>of</a:t>
            </a:r>
            <a:r>
              <a:rPr spc="10" dirty="0"/>
              <a:t> </a:t>
            </a:r>
            <a:r>
              <a:rPr spc="-55" dirty="0"/>
              <a:t>using</a:t>
            </a:r>
            <a:r>
              <a:rPr spc="10" dirty="0"/>
              <a:t> </a:t>
            </a:r>
            <a:r>
              <a:rPr spc="-45" dirty="0"/>
              <a:t>Pseudocode</a:t>
            </a:r>
          </a:p>
        </p:txBody>
      </p:sp>
      <p:pic>
        <p:nvPicPr>
          <p:cNvPr id="3" name="object 3"/>
          <p:cNvPicPr/>
          <p:nvPr/>
        </p:nvPicPr>
        <p:blipFill>
          <a:blip r:embed="rId2" cstate="print"/>
          <a:stretch>
            <a:fillRect/>
          </a:stretch>
        </p:blipFill>
        <p:spPr>
          <a:xfrm>
            <a:off x="281089" y="1011186"/>
            <a:ext cx="65265" cy="65265"/>
          </a:xfrm>
          <a:prstGeom prst="rect">
            <a:avLst/>
          </a:prstGeom>
        </p:spPr>
      </p:pic>
      <p:sp>
        <p:nvSpPr>
          <p:cNvPr id="4" name="object 4"/>
          <p:cNvSpPr txBox="1"/>
          <p:nvPr/>
        </p:nvSpPr>
        <p:spPr>
          <a:xfrm>
            <a:off x="402932" y="927733"/>
            <a:ext cx="4072254" cy="1644650"/>
          </a:xfrm>
          <a:prstGeom prst="rect">
            <a:avLst/>
          </a:prstGeom>
        </p:spPr>
        <p:txBody>
          <a:bodyPr vert="horz" wrap="square" lIns="0" tIns="6985" rIns="0" bIns="0" rtlCol="0">
            <a:spAutoFit/>
          </a:bodyPr>
          <a:lstStyle/>
          <a:p>
            <a:pPr marL="12700" marR="186055">
              <a:lnSpc>
                <a:spcPct val="102600"/>
              </a:lnSpc>
              <a:spcBef>
                <a:spcPts val="55"/>
              </a:spcBef>
            </a:pPr>
            <a:r>
              <a:rPr sz="1100" b="1" spc="-50" dirty="0">
                <a:latin typeface="Arial"/>
                <a:cs typeface="Arial"/>
              </a:rPr>
              <a:t>Simplifies</a:t>
            </a:r>
            <a:r>
              <a:rPr sz="1100" b="1" spc="85" dirty="0">
                <a:latin typeface="Arial"/>
                <a:cs typeface="Arial"/>
              </a:rPr>
              <a:t> </a:t>
            </a:r>
            <a:r>
              <a:rPr sz="1100" b="1" spc="-55" dirty="0">
                <a:latin typeface="Arial"/>
                <a:cs typeface="Arial"/>
              </a:rPr>
              <a:t>Logic:</a:t>
            </a:r>
            <a:r>
              <a:rPr sz="1100" b="1" spc="175" dirty="0">
                <a:latin typeface="Arial"/>
                <a:cs typeface="Arial"/>
              </a:rPr>
              <a:t> </a:t>
            </a:r>
            <a:r>
              <a:rPr sz="1100" spc="-45" dirty="0">
                <a:latin typeface="Tahoma"/>
                <a:cs typeface="Tahoma"/>
              </a:rPr>
              <a:t>It</a:t>
            </a:r>
            <a:r>
              <a:rPr sz="1100" spc="20" dirty="0">
                <a:latin typeface="Tahoma"/>
                <a:cs typeface="Tahoma"/>
              </a:rPr>
              <a:t> </a:t>
            </a:r>
            <a:r>
              <a:rPr sz="1100" spc="-45" dirty="0">
                <a:latin typeface="Tahoma"/>
                <a:cs typeface="Tahoma"/>
              </a:rPr>
              <a:t>allows</a:t>
            </a:r>
            <a:r>
              <a:rPr sz="1100" spc="15" dirty="0">
                <a:latin typeface="Tahoma"/>
                <a:cs typeface="Tahoma"/>
              </a:rPr>
              <a:t> </a:t>
            </a:r>
            <a:r>
              <a:rPr sz="1100" spc="-55" dirty="0">
                <a:latin typeface="Tahoma"/>
                <a:cs typeface="Tahoma"/>
              </a:rPr>
              <a:t>programmers</a:t>
            </a:r>
            <a:r>
              <a:rPr sz="1100" spc="20" dirty="0">
                <a:latin typeface="Tahoma"/>
                <a:cs typeface="Tahoma"/>
              </a:rPr>
              <a:t> </a:t>
            </a:r>
            <a:r>
              <a:rPr sz="1100" spc="-15" dirty="0">
                <a:latin typeface="Tahoma"/>
                <a:cs typeface="Tahoma"/>
              </a:rPr>
              <a:t>to</a:t>
            </a:r>
            <a:r>
              <a:rPr sz="1100" spc="15" dirty="0">
                <a:latin typeface="Tahoma"/>
                <a:cs typeface="Tahoma"/>
              </a:rPr>
              <a:t> </a:t>
            </a:r>
            <a:r>
              <a:rPr sz="1100" spc="-40" dirty="0">
                <a:latin typeface="Tahoma"/>
                <a:cs typeface="Tahoma"/>
              </a:rPr>
              <a:t>focus</a:t>
            </a:r>
            <a:r>
              <a:rPr sz="1100" spc="15" dirty="0">
                <a:latin typeface="Tahoma"/>
                <a:cs typeface="Tahoma"/>
              </a:rPr>
              <a:t> </a:t>
            </a:r>
            <a:r>
              <a:rPr sz="1100" spc="-55" dirty="0">
                <a:latin typeface="Tahoma"/>
                <a:cs typeface="Tahoma"/>
              </a:rPr>
              <a:t>on</a:t>
            </a:r>
            <a:r>
              <a:rPr sz="1100" spc="15" dirty="0">
                <a:latin typeface="Tahoma"/>
                <a:cs typeface="Tahoma"/>
              </a:rPr>
              <a:t> </a:t>
            </a:r>
            <a:r>
              <a:rPr sz="1100" spc="-40" dirty="0">
                <a:latin typeface="Tahoma"/>
                <a:cs typeface="Tahoma"/>
              </a:rPr>
              <a:t>the</a:t>
            </a:r>
            <a:r>
              <a:rPr sz="1100" spc="15" dirty="0">
                <a:latin typeface="Tahoma"/>
                <a:cs typeface="Tahoma"/>
              </a:rPr>
              <a:t> </a:t>
            </a:r>
            <a:r>
              <a:rPr sz="1100" spc="-25" dirty="0">
                <a:latin typeface="Tahoma"/>
                <a:cs typeface="Tahoma"/>
              </a:rPr>
              <a:t>logic</a:t>
            </a:r>
            <a:r>
              <a:rPr sz="1100" spc="20" dirty="0">
                <a:latin typeface="Tahoma"/>
                <a:cs typeface="Tahoma"/>
              </a:rPr>
              <a:t> </a:t>
            </a:r>
            <a:r>
              <a:rPr sz="1100" spc="-50" dirty="0">
                <a:latin typeface="Tahoma"/>
                <a:cs typeface="Tahoma"/>
              </a:rPr>
              <a:t>and </a:t>
            </a:r>
            <a:r>
              <a:rPr sz="1100" spc="-330" dirty="0">
                <a:latin typeface="Tahoma"/>
                <a:cs typeface="Tahoma"/>
              </a:rPr>
              <a:t> </a:t>
            </a:r>
            <a:r>
              <a:rPr sz="1100" spc="-45" dirty="0">
                <a:latin typeface="Tahoma"/>
                <a:cs typeface="Tahoma"/>
              </a:rPr>
              <a:t>flow</a:t>
            </a:r>
            <a:r>
              <a:rPr sz="1100" spc="15" dirty="0">
                <a:latin typeface="Tahoma"/>
                <a:cs typeface="Tahoma"/>
              </a:rPr>
              <a:t> </a:t>
            </a:r>
            <a:r>
              <a:rPr sz="1100" spc="-35" dirty="0">
                <a:latin typeface="Tahoma"/>
                <a:cs typeface="Tahoma"/>
              </a:rPr>
              <a:t>of</a:t>
            </a:r>
            <a:r>
              <a:rPr sz="1100" spc="15" dirty="0">
                <a:latin typeface="Tahoma"/>
                <a:cs typeface="Tahoma"/>
              </a:rPr>
              <a:t> </a:t>
            </a:r>
            <a:r>
              <a:rPr sz="1100" spc="-40" dirty="0">
                <a:latin typeface="Tahoma"/>
                <a:cs typeface="Tahoma"/>
              </a:rPr>
              <a:t>the</a:t>
            </a:r>
            <a:r>
              <a:rPr sz="1100" spc="10" dirty="0">
                <a:latin typeface="Tahoma"/>
                <a:cs typeface="Tahoma"/>
              </a:rPr>
              <a:t> </a:t>
            </a:r>
            <a:r>
              <a:rPr sz="1100" spc="-35" dirty="0">
                <a:latin typeface="Tahoma"/>
                <a:cs typeface="Tahoma"/>
              </a:rPr>
              <a:t>algorithm</a:t>
            </a:r>
            <a:r>
              <a:rPr sz="1100" spc="20" dirty="0">
                <a:latin typeface="Tahoma"/>
                <a:cs typeface="Tahoma"/>
              </a:rPr>
              <a:t> </a:t>
            </a:r>
            <a:r>
              <a:rPr sz="1100" spc="-25" dirty="0">
                <a:latin typeface="Tahoma"/>
                <a:cs typeface="Tahoma"/>
              </a:rPr>
              <a:t>without</a:t>
            </a:r>
            <a:r>
              <a:rPr sz="1100" spc="10" dirty="0">
                <a:latin typeface="Tahoma"/>
                <a:cs typeface="Tahoma"/>
              </a:rPr>
              <a:t> </a:t>
            </a:r>
            <a:r>
              <a:rPr sz="1100" spc="-45" dirty="0">
                <a:latin typeface="Tahoma"/>
                <a:cs typeface="Tahoma"/>
              </a:rPr>
              <a:t>being</a:t>
            </a:r>
            <a:r>
              <a:rPr sz="1100" spc="20" dirty="0">
                <a:latin typeface="Tahoma"/>
                <a:cs typeface="Tahoma"/>
              </a:rPr>
              <a:t> </a:t>
            </a:r>
            <a:r>
              <a:rPr sz="1100" spc="-30" dirty="0">
                <a:latin typeface="Tahoma"/>
                <a:cs typeface="Tahoma"/>
              </a:rPr>
              <a:t>distracted</a:t>
            </a:r>
            <a:r>
              <a:rPr sz="1100" spc="20" dirty="0">
                <a:latin typeface="Tahoma"/>
                <a:cs typeface="Tahoma"/>
              </a:rPr>
              <a:t> </a:t>
            </a:r>
            <a:r>
              <a:rPr sz="1100" spc="-60" dirty="0">
                <a:latin typeface="Tahoma"/>
                <a:cs typeface="Tahoma"/>
              </a:rPr>
              <a:t>by</a:t>
            </a:r>
            <a:r>
              <a:rPr sz="1100" spc="10" dirty="0">
                <a:latin typeface="Tahoma"/>
                <a:cs typeface="Tahoma"/>
              </a:rPr>
              <a:t> </a:t>
            </a:r>
            <a:r>
              <a:rPr sz="1100" spc="-30" dirty="0">
                <a:latin typeface="Tahoma"/>
                <a:cs typeface="Tahoma"/>
              </a:rPr>
              <a:t>specific </a:t>
            </a:r>
            <a:r>
              <a:rPr sz="1100" spc="-25" dirty="0">
                <a:latin typeface="Tahoma"/>
                <a:cs typeface="Tahoma"/>
              </a:rPr>
              <a:t> </a:t>
            </a:r>
            <a:r>
              <a:rPr sz="1100" spc="-50" dirty="0">
                <a:latin typeface="Tahoma"/>
                <a:cs typeface="Tahoma"/>
              </a:rPr>
              <a:t>programming</a:t>
            </a:r>
            <a:r>
              <a:rPr sz="1100" spc="15" dirty="0">
                <a:latin typeface="Tahoma"/>
                <a:cs typeface="Tahoma"/>
              </a:rPr>
              <a:t> </a:t>
            </a:r>
            <a:r>
              <a:rPr sz="1100" spc="-40" dirty="0">
                <a:latin typeface="Tahoma"/>
                <a:cs typeface="Tahoma"/>
              </a:rPr>
              <a:t>syntax.</a:t>
            </a:r>
            <a:endParaRPr sz="1100">
              <a:latin typeface="Tahoma"/>
              <a:cs typeface="Tahoma"/>
            </a:endParaRPr>
          </a:p>
          <a:p>
            <a:pPr marL="12700" marR="55244" algn="just">
              <a:lnSpc>
                <a:spcPct val="102600"/>
              </a:lnSpc>
              <a:spcBef>
                <a:spcPts val="300"/>
              </a:spcBef>
            </a:pPr>
            <a:r>
              <a:rPr sz="1100" b="1" spc="-35" dirty="0">
                <a:latin typeface="Arial"/>
                <a:cs typeface="Arial"/>
              </a:rPr>
              <a:t>Facilitates </a:t>
            </a:r>
            <a:r>
              <a:rPr sz="1100" b="1" spc="-40" dirty="0">
                <a:latin typeface="Arial"/>
                <a:cs typeface="Arial"/>
              </a:rPr>
              <a:t>Collaboration: </a:t>
            </a:r>
            <a:r>
              <a:rPr sz="1100" spc="-40" dirty="0">
                <a:latin typeface="Tahoma"/>
                <a:cs typeface="Tahoma"/>
              </a:rPr>
              <a:t>Pseudocode </a:t>
            </a:r>
            <a:r>
              <a:rPr sz="1100" spc="-45" dirty="0">
                <a:latin typeface="Tahoma"/>
                <a:cs typeface="Tahoma"/>
              </a:rPr>
              <a:t>can </a:t>
            </a:r>
            <a:r>
              <a:rPr sz="1100" spc="-55" dirty="0">
                <a:latin typeface="Tahoma"/>
                <a:cs typeface="Tahoma"/>
              </a:rPr>
              <a:t>be </a:t>
            </a:r>
            <a:r>
              <a:rPr sz="1100" spc="-45" dirty="0">
                <a:latin typeface="Tahoma"/>
                <a:cs typeface="Tahoma"/>
              </a:rPr>
              <a:t>easily understood </a:t>
            </a:r>
            <a:r>
              <a:rPr sz="1100" spc="-60" dirty="0">
                <a:latin typeface="Tahoma"/>
                <a:cs typeface="Tahoma"/>
              </a:rPr>
              <a:t>by </a:t>
            </a:r>
            <a:r>
              <a:rPr sz="1100" spc="-55" dirty="0">
                <a:latin typeface="Tahoma"/>
                <a:cs typeface="Tahoma"/>
              </a:rPr>
              <a:t> </a:t>
            </a:r>
            <a:r>
              <a:rPr sz="1100" spc="-45" dirty="0">
                <a:latin typeface="Tahoma"/>
                <a:cs typeface="Tahoma"/>
              </a:rPr>
              <a:t>team </a:t>
            </a:r>
            <a:r>
              <a:rPr sz="1100" spc="-65" dirty="0">
                <a:latin typeface="Tahoma"/>
                <a:cs typeface="Tahoma"/>
              </a:rPr>
              <a:t>members </a:t>
            </a:r>
            <a:r>
              <a:rPr sz="1100" spc="-60" dirty="0">
                <a:latin typeface="Tahoma"/>
                <a:cs typeface="Tahoma"/>
              </a:rPr>
              <a:t>who </a:t>
            </a:r>
            <a:r>
              <a:rPr sz="1100" spc="-65" dirty="0">
                <a:latin typeface="Tahoma"/>
                <a:cs typeface="Tahoma"/>
              </a:rPr>
              <a:t>may </a:t>
            </a:r>
            <a:r>
              <a:rPr sz="1100" spc="-30" dirty="0">
                <a:latin typeface="Tahoma"/>
                <a:cs typeface="Tahoma"/>
              </a:rPr>
              <a:t>not </a:t>
            </a:r>
            <a:r>
              <a:rPr sz="1100" spc="-55" dirty="0">
                <a:latin typeface="Tahoma"/>
                <a:cs typeface="Tahoma"/>
              </a:rPr>
              <a:t>be </a:t>
            </a:r>
            <a:r>
              <a:rPr sz="1100" spc="-30" dirty="0">
                <a:latin typeface="Tahoma"/>
                <a:cs typeface="Tahoma"/>
              </a:rPr>
              <a:t>familiar </a:t>
            </a:r>
            <a:r>
              <a:rPr sz="1100" spc="-25" dirty="0">
                <a:latin typeface="Tahoma"/>
                <a:cs typeface="Tahoma"/>
              </a:rPr>
              <a:t>with </a:t>
            </a:r>
            <a:r>
              <a:rPr sz="1100" spc="-55" dirty="0">
                <a:latin typeface="Tahoma"/>
                <a:cs typeface="Tahoma"/>
              </a:rPr>
              <a:t>a </a:t>
            </a:r>
            <a:r>
              <a:rPr sz="1100" spc="-30" dirty="0">
                <a:latin typeface="Tahoma"/>
                <a:cs typeface="Tahoma"/>
              </a:rPr>
              <a:t>specific </a:t>
            </a:r>
            <a:r>
              <a:rPr sz="1100" spc="-50" dirty="0">
                <a:latin typeface="Tahoma"/>
                <a:cs typeface="Tahoma"/>
              </a:rPr>
              <a:t>programming </a:t>
            </a:r>
            <a:r>
              <a:rPr sz="1100" spc="-45" dirty="0">
                <a:latin typeface="Tahoma"/>
                <a:cs typeface="Tahoma"/>
              </a:rPr>
              <a:t> </a:t>
            </a:r>
            <a:r>
              <a:rPr sz="1100" spc="-55" dirty="0">
                <a:latin typeface="Tahoma"/>
                <a:cs typeface="Tahoma"/>
              </a:rPr>
              <a:t>language,</a:t>
            </a:r>
            <a:r>
              <a:rPr sz="1100" spc="15" dirty="0">
                <a:latin typeface="Tahoma"/>
                <a:cs typeface="Tahoma"/>
              </a:rPr>
              <a:t> </a:t>
            </a:r>
            <a:r>
              <a:rPr sz="1100" spc="-50" dirty="0">
                <a:latin typeface="Tahoma"/>
                <a:cs typeface="Tahoma"/>
              </a:rPr>
              <a:t>enhancing</a:t>
            </a:r>
            <a:r>
              <a:rPr sz="1100" spc="20" dirty="0">
                <a:latin typeface="Tahoma"/>
                <a:cs typeface="Tahoma"/>
              </a:rPr>
              <a:t> </a:t>
            </a:r>
            <a:r>
              <a:rPr sz="1100" spc="-35" dirty="0">
                <a:latin typeface="Tahoma"/>
                <a:cs typeface="Tahoma"/>
              </a:rPr>
              <a:t>communication.</a:t>
            </a:r>
            <a:endParaRPr sz="1100">
              <a:latin typeface="Tahoma"/>
              <a:cs typeface="Tahoma"/>
            </a:endParaRPr>
          </a:p>
          <a:p>
            <a:pPr marL="12700" marR="5080">
              <a:lnSpc>
                <a:spcPct val="102600"/>
              </a:lnSpc>
              <a:spcBef>
                <a:spcPts val="300"/>
              </a:spcBef>
            </a:pPr>
            <a:r>
              <a:rPr sz="1100" b="1" spc="-45" dirty="0">
                <a:latin typeface="Arial"/>
                <a:cs typeface="Arial"/>
              </a:rPr>
              <a:t>Error</a:t>
            </a:r>
            <a:r>
              <a:rPr sz="1100" b="1" spc="100" dirty="0">
                <a:latin typeface="Arial"/>
                <a:cs typeface="Arial"/>
              </a:rPr>
              <a:t> </a:t>
            </a:r>
            <a:r>
              <a:rPr sz="1100" b="1" spc="-45" dirty="0">
                <a:latin typeface="Arial"/>
                <a:cs typeface="Arial"/>
              </a:rPr>
              <a:t>Reduction:</a:t>
            </a:r>
            <a:r>
              <a:rPr sz="1100" b="1" spc="180" dirty="0">
                <a:latin typeface="Arial"/>
                <a:cs typeface="Arial"/>
              </a:rPr>
              <a:t> </a:t>
            </a:r>
            <a:r>
              <a:rPr sz="1100" spc="-15" dirty="0">
                <a:latin typeface="Tahoma"/>
                <a:cs typeface="Tahoma"/>
              </a:rPr>
              <a:t>Writing</a:t>
            </a:r>
            <a:r>
              <a:rPr sz="1100" spc="25" dirty="0">
                <a:latin typeface="Tahoma"/>
                <a:cs typeface="Tahoma"/>
              </a:rPr>
              <a:t> </a:t>
            </a:r>
            <a:r>
              <a:rPr sz="1100" spc="-55" dirty="0">
                <a:latin typeface="Tahoma"/>
                <a:cs typeface="Tahoma"/>
              </a:rPr>
              <a:t>pseudocode</a:t>
            </a:r>
            <a:r>
              <a:rPr sz="1100" spc="25" dirty="0">
                <a:latin typeface="Tahoma"/>
                <a:cs typeface="Tahoma"/>
              </a:rPr>
              <a:t> </a:t>
            </a:r>
            <a:r>
              <a:rPr sz="1100" spc="-55" dirty="0">
                <a:latin typeface="Tahoma"/>
                <a:cs typeface="Tahoma"/>
              </a:rPr>
              <a:t>helps</a:t>
            </a:r>
            <a:r>
              <a:rPr sz="1100" spc="25" dirty="0">
                <a:latin typeface="Tahoma"/>
                <a:cs typeface="Tahoma"/>
              </a:rPr>
              <a:t> </a:t>
            </a:r>
            <a:r>
              <a:rPr sz="1100" spc="-30" dirty="0">
                <a:latin typeface="Tahoma"/>
                <a:cs typeface="Tahoma"/>
              </a:rPr>
              <a:t>identify</a:t>
            </a:r>
            <a:r>
              <a:rPr sz="1100" spc="30" dirty="0">
                <a:latin typeface="Tahoma"/>
                <a:cs typeface="Tahoma"/>
              </a:rPr>
              <a:t> </a:t>
            </a:r>
            <a:r>
              <a:rPr sz="1100" spc="-25" dirty="0">
                <a:latin typeface="Tahoma"/>
                <a:cs typeface="Tahoma"/>
              </a:rPr>
              <a:t>logical</a:t>
            </a:r>
            <a:r>
              <a:rPr sz="1100" spc="25" dirty="0">
                <a:latin typeface="Tahoma"/>
                <a:cs typeface="Tahoma"/>
              </a:rPr>
              <a:t> </a:t>
            </a:r>
            <a:r>
              <a:rPr sz="1100" spc="-55" dirty="0">
                <a:latin typeface="Tahoma"/>
                <a:cs typeface="Tahoma"/>
              </a:rPr>
              <a:t>errors </a:t>
            </a:r>
            <a:r>
              <a:rPr sz="1100" spc="-50" dirty="0">
                <a:latin typeface="Tahoma"/>
                <a:cs typeface="Tahoma"/>
              </a:rPr>
              <a:t> </a:t>
            </a:r>
            <a:r>
              <a:rPr sz="1100" spc="-60" dirty="0">
                <a:latin typeface="Tahoma"/>
                <a:cs typeface="Tahoma"/>
              </a:rPr>
              <a:t>before</a:t>
            </a:r>
            <a:r>
              <a:rPr sz="1100" spc="20" dirty="0">
                <a:latin typeface="Tahoma"/>
                <a:cs typeface="Tahoma"/>
              </a:rPr>
              <a:t> </a:t>
            </a:r>
            <a:r>
              <a:rPr sz="1100" spc="-25" dirty="0">
                <a:latin typeface="Tahoma"/>
                <a:cs typeface="Tahoma"/>
              </a:rPr>
              <a:t>actual</a:t>
            </a:r>
            <a:r>
              <a:rPr sz="1100" spc="20" dirty="0">
                <a:latin typeface="Tahoma"/>
                <a:cs typeface="Tahoma"/>
              </a:rPr>
              <a:t> </a:t>
            </a:r>
            <a:r>
              <a:rPr sz="1100" spc="-35" dirty="0">
                <a:latin typeface="Tahoma"/>
                <a:cs typeface="Tahoma"/>
              </a:rPr>
              <a:t>coding</a:t>
            </a:r>
            <a:r>
              <a:rPr sz="1100" spc="20" dirty="0">
                <a:latin typeface="Tahoma"/>
                <a:cs typeface="Tahoma"/>
              </a:rPr>
              <a:t> </a:t>
            </a:r>
            <a:r>
              <a:rPr sz="1100" spc="-50" dirty="0">
                <a:latin typeface="Tahoma"/>
                <a:cs typeface="Tahoma"/>
              </a:rPr>
              <a:t>begins,</a:t>
            </a:r>
            <a:r>
              <a:rPr sz="1100" spc="20" dirty="0">
                <a:latin typeface="Tahoma"/>
                <a:cs typeface="Tahoma"/>
              </a:rPr>
              <a:t> </a:t>
            </a:r>
            <a:r>
              <a:rPr sz="1100" spc="-40" dirty="0">
                <a:latin typeface="Tahoma"/>
                <a:cs typeface="Tahoma"/>
              </a:rPr>
              <a:t>making</a:t>
            </a:r>
            <a:r>
              <a:rPr sz="1100" spc="20" dirty="0">
                <a:latin typeface="Tahoma"/>
                <a:cs typeface="Tahoma"/>
              </a:rPr>
              <a:t> </a:t>
            </a:r>
            <a:r>
              <a:rPr sz="1100" spc="-40" dirty="0">
                <a:latin typeface="Tahoma"/>
                <a:cs typeface="Tahoma"/>
              </a:rPr>
              <a:t>the</a:t>
            </a:r>
            <a:r>
              <a:rPr sz="1100" spc="20" dirty="0">
                <a:latin typeface="Tahoma"/>
                <a:cs typeface="Tahoma"/>
              </a:rPr>
              <a:t> </a:t>
            </a:r>
            <a:r>
              <a:rPr sz="1100" spc="-35" dirty="0">
                <a:latin typeface="Tahoma"/>
                <a:cs typeface="Tahoma"/>
              </a:rPr>
              <a:t>coding</a:t>
            </a:r>
            <a:r>
              <a:rPr sz="1100" spc="20" dirty="0">
                <a:latin typeface="Tahoma"/>
                <a:cs typeface="Tahoma"/>
              </a:rPr>
              <a:t> </a:t>
            </a:r>
            <a:r>
              <a:rPr sz="1100" spc="-55" dirty="0">
                <a:latin typeface="Tahoma"/>
                <a:cs typeface="Tahoma"/>
              </a:rPr>
              <a:t>process</a:t>
            </a:r>
            <a:r>
              <a:rPr sz="1100" spc="15" dirty="0">
                <a:latin typeface="Tahoma"/>
                <a:cs typeface="Tahoma"/>
              </a:rPr>
              <a:t> </a:t>
            </a:r>
            <a:r>
              <a:rPr sz="1100" spc="-45" dirty="0">
                <a:latin typeface="Tahoma"/>
                <a:cs typeface="Tahoma"/>
              </a:rPr>
              <a:t>smoother</a:t>
            </a:r>
            <a:r>
              <a:rPr sz="1100" spc="15" dirty="0">
                <a:latin typeface="Tahoma"/>
                <a:cs typeface="Tahoma"/>
              </a:rPr>
              <a:t> </a:t>
            </a:r>
            <a:r>
              <a:rPr sz="1100" spc="-50" dirty="0">
                <a:latin typeface="Tahoma"/>
                <a:cs typeface="Tahoma"/>
              </a:rPr>
              <a:t>and </a:t>
            </a:r>
            <a:r>
              <a:rPr sz="1100" spc="-330" dirty="0">
                <a:latin typeface="Tahoma"/>
                <a:cs typeface="Tahoma"/>
              </a:rPr>
              <a:t> </a:t>
            </a:r>
            <a:r>
              <a:rPr sz="1100" spc="-70" dirty="0">
                <a:latin typeface="Tahoma"/>
                <a:cs typeface="Tahoma"/>
              </a:rPr>
              <a:t>more</a:t>
            </a:r>
            <a:r>
              <a:rPr sz="1100" spc="15" dirty="0">
                <a:latin typeface="Tahoma"/>
                <a:cs typeface="Tahoma"/>
              </a:rPr>
              <a:t> </a:t>
            </a:r>
            <a:r>
              <a:rPr sz="1100" spc="-35" dirty="0">
                <a:latin typeface="Tahoma"/>
                <a:cs typeface="Tahoma"/>
              </a:rPr>
              <a:t>efficient.</a:t>
            </a:r>
            <a:endParaRPr sz="1100">
              <a:latin typeface="Tahoma"/>
              <a:cs typeface="Tahoma"/>
            </a:endParaRPr>
          </a:p>
        </p:txBody>
      </p:sp>
      <p:pic>
        <p:nvPicPr>
          <p:cNvPr id="5" name="object 5"/>
          <p:cNvPicPr/>
          <p:nvPr/>
        </p:nvPicPr>
        <p:blipFill>
          <a:blip r:embed="rId3" cstate="print"/>
          <a:stretch>
            <a:fillRect/>
          </a:stretch>
        </p:blipFill>
        <p:spPr>
          <a:xfrm>
            <a:off x="281089" y="1565363"/>
            <a:ext cx="65265" cy="65265"/>
          </a:xfrm>
          <a:prstGeom prst="rect">
            <a:avLst/>
          </a:prstGeom>
        </p:spPr>
      </p:pic>
      <p:pic>
        <p:nvPicPr>
          <p:cNvPr id="6" name="object 6"/>
          <p:cNvPicPr/>
          <p:nvPr/>
        </p:nvPicPr>
        <p:blipFill>
          <a:blip r:embed="rId3" cstate="print"/>
          <a:stretch>
            <a:fillRect/>
          </a:stretch>
        </p:blipFill>
        <p:spPr>
          <a:xfrm>
            <a:off x="281089" y="2119541"/>
            <a:ext cx="65265" cy="65265"/>
          </a:xfrm>
          <a:prstGeom prst="rect">
            <a:avLst/>
          </a:prstGeom>
        </p:spPr>
      </p:pic>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2" name="object 12"/>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70</a:t>
            </a:fld>
            <a:r>
              <a:rPr spc="-75" dirty="0"/>
              <a:t> </a:t>
            </a:r>
            <a:r>
              <a:rPr dirty="0"/>
              <a:t>/</a:t>
            </a:r>
            <a:r>
              <a:rPr spc="-75" dirty="0"/>
              <a:t> </a:t>
            </a:r>
            <a:r>
              <a:rPr dirty="0"/>
              <a:t>63</a:t>
            </a:r>
          </a:p>
        </p:txBody>
      </p:sp>
    </p:spTree>
  </p:cSld>
  <p:clrMapOvr>
    <a:masterClrMapping/>
  </p:clrMapOvr>
  <p:transition>
    <p:cu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655570" cy="244475"/>
          </a:xfrm>
          <a:prstGeom prst="rect">
            <a:avLst/>
          </a:prstGeom>
        </p:spPr>
        <p:txBody>
          <a:bodyPr vert="horz" wrap="square" lIns="0" tIns="17145" rIns="0" bIns="0" rtlCol="0">
            <a:spAutoFit/>
          </a:bodyPr>
          <a:lstStyle/>
          <a:p>
            <a:pPr marL="12700">
              <a:lnSpc>
                <a:spcPct val="100000"/>
              </a:lnSpc>
              <a:spcBef>
                <a:spcPts val="135"/>
              </a:spcBef>
            </a:pPr>
            <a:r>
              <a:rPr spc="-45" dirty="0"/>
              <a:t>Example</a:t>
            </a:r>
            <a:r>
              <a:rPr spc="20" dirty="0"/>
              <a:t> </a:t>
            </a:r>
            <a:r>
              <a:rPr spc="-85" dirty="0"/>
              <a:t>1:</a:t>
            </a:r>
            <a:r>
              <a:rPr spc="180" dirty="0"/>
              <a:t> </a:t>
            </a:r>
            <a:r>
              <a:rPr spc="-15" dirty="0"/>
              <a:t>Basic</a:t>
            </a:r>
            <a:r>
              <a:rPr spc="25" dirty="0"/>
              <a:t> </a:t>
            </a:r>
            <a:r>
              <a:rPr spc="-10" dirty="0"/>
              <a:t>Even/Odd</a:t>
            </a:r>
            <a:r>
              <a:rPr spc="25" dirty="0"/>
              <a:t> </a:t>
            </a:r>
            <a:r>
              <a:rPr spc="-40" dirty="0"/>
              <a:t>Check</a:t>
            </a:r>
          </a:p>
        </p:txBody>
      </p:sp>
      <p:sp>
        <p:nvSpPr>
          <p:cNvPr id="3" name="object 3"/>
          <p:cNvSpPr txBox="1"/>
          <p:nvPr/>
        </p:nvSpPr>
        <p:spPr>
          <a:xfrm>
            <a:off x="125844" y="1088172"/>
            <a:ext cx="2353310" cy="1224280"/>
          </a:xfrm>
          <a:prstGeom prst="rect">
            <a:avLst/>
          </a:prstGeom>
        </p:spPr>
        <p:txBody>
          <a:bodyPr vert="horz" wrap="square" lIns="0" tIns="11430" rIns="0" bIns="0" rtlCol="0">
            <a:spAutoFit/>
          </a:bodyPr>
          <a:lstStyle/>
          <a:p>
            <a:pPr marL="85090">
              <a:lnSpc>
                <a:spcPct val="100000"/>
              </a:lnSpc>
              <a:spcBef>
                <a:spcPts val="90"/>
              </a:spcBef>
            </a:pPr>
            <a:r>
              <a:rPr sz="1100" spc="10" dirty="0">
                <a:latin typeface="Calibri"/>
                <a:cs typeface="Calibri"/>
              </a:rPr>
              <a:t>INPUT</a:t>
            </a:r>
            <a:r>
              <a:rPr sz="1100" spc="25" dirty="0">
                <a:latin typeface="Calibri"/>
                <a:cs typeface="Calibri"/>
              </a:rPr>
              <a:t> </a:t>
            </a:r>
            <a:r>
              <a:rPr sz="1100" spc="-20" dirty="0">
                <a:latin typeface="Calibri"/>
                <a:cs typeface="Calibri"/>
              </a:rPr>
              <a:t>number</a:t>
            </a:r>
            <a:endParaRPr sz="1100">
              <a:latin typeface="Calibri"/>
              <a:cs typeface="Calibri"/>
            </a:endParaRPr>
          </a:p>
          <a:p>
            <a:pPr marL="12700">
              <a:lnSpc>
                <a:spcPct val="100000"/>
              </a:lnSpc>
              <a:spcBef>
                <a:spcPts val="35"/>
              </a:spcBef>
            </a:pPr>
            <a:r>
              <a:rPr sz="1100" spc="180" dirty="0">
                <a:latin typeface="Calibri"/>
                <a:cs typeface="Calibri"/>
              </a:rPr>
              <a:t>IF</a:t>
            </a:r>
            <a:r>
              <a:rPr sz="1100" spc="310" dirty="0">
                <a:latin typeface="Calibri"/>
                <a:cs typeface="Calibri"/>
              </a:rPr>
              <a:t> </a:t>
            </a:r>
            <a:r>
              <a:rPr sz="1100" spc="-20" dirty="0">
                <a:latin typeface="Calibri"/>
                <a:cs typeface="Calibri"/>
              </a:rPr>
              <a:t>number</a:t>
            </a:r>
            <a:r>
              <a:rPr sz="1100" spc="315" dirty="0">
                <a:latin typeface="Calibri"/>
                <a:cs typeface="Calibri"/>
              </a:rPr>
              <a:t> </a:t>
            </a:r>
            <a:r>
              <a:rPr sz="1100" spc="-210" dirty="0">
                <a:latin typeface="Calibri"/>
                <a:cs typeface="Calibri"/>
              </a:rPr>
              <a:t>MOD</a:t>
            </a:r>
            <a:r>
              <a:rPr sz="1100" spc="45" dirty="0">
                <a:latin typeface="Calibri"/>
                <a:cs typeface="Calibri"/>
              </a:rPr>
              <a:t> </a:t>
            </a:r>
            <a:r>
              <a:rPr sz="1100" spc="15" dirty="0">
                <a:latin typeface="Calibri"/>
                <a:cs typeface="Calibri"/>
              </a:rPr>
              <a:t>2 </a:t>
            </a:r>
            <a:r>
              <a:rPr sz="1100" spc="45" dirty="0">
                <a:latin typeface="Calibri"/>
                <a:cs typeface="Calibri"/>
              </a:rPr>
              <a:t> </a:t>
            </a:r>
            <a:r>
              <a:rPr sz="1100" spc="20" dirty="0">
                <a:latin typeface="Calibri"/>
                <a:cs typeface="Calibri"/>
              </a:rPr>
              <a:t>= </a:t>
            </a:r>
            <a:r>
              <a:rPr sz="1100" spc="45" dirty="0">
                <a:latin typeface="Calibri"/>
                <a:cs typeface="Calibri"/>
              </a:rPr>
              <a:t> </a:t>
            </a:r>
            <a:r>
              <a:rPr sz="1100" spc="15" dirty="0">
                <a:latin typeface="Calibri"/>
                <a:cs typeface="Calibri"/>
              </a:rPr>
              <a:t>0 </a:t>
            </a:r>
            <a:r>
              <a:rPr sz="1100" spc="50" dirty="0">
                <a:latin typeface="Calibri"/>
                <a:cs typeface="Calibri"/>
              </a:rPr>
              <a:t> </a:t>
            </a:r>
            <a:r>
              <a:rPr sz="1100" spc="-45" dirty="0">
                <a:latin typeface="Calibri"/>
                <a:cs typeface="Calibri"/>
              </a:rPr>
              <a:t>THEN</a:t>
            </a:r>
            <a:endParaRPr sz="1100">
              <a:latin typeface="Calibri"/>
              <a:cs typeface="Calibri"/>
            </a:endParaRPr>
          </a:p>
          <a:p>
            <a:pPr marL="12700" marR="5080" indent="290830">
              <a:lnSpc>
                <a:spcPct val="102600"/>
              </a:lnSpc>
            </a:pPr>
            <a:r>
              <a:rPr sz="1100" spc="45" dirty="0">
                <a:latin typeface="Calibri"/>
                <a:cs typeface="Calibri"/>
              </a:rPr>
              <a:t>DISPLAY</a:t>
            </a:r>
            <a:r>
              <a:rPr sz="1100" spc="315" dirty="0">
                <a:latin typeface="Calibri"/>
                <a:cs typeface="Calibri"/>
              </a:rPr>
              <a:t> </a:t>
            </a:r>
            <a:r>
              <a:rPr sz="1100" spc="-20" dirty="0">
                <a:latin typeface="Calibri"/>
                <a:cs typeface="Calibri"/>
              </a:rPr>
              <a:t>number</a:t>
            </a:r>
            <a:r>
              <a:rPr sz="1100" spc="95" dirty="0">
                <a:latin typeface="Calibri"/>
                <a:cs typeface="Calibri"/>
              </a:rPr>
              <a:t> </a:t>
            </a:r>
            <a:r>
              <a:rPr sz="1100" spc="20" dirty="0">
                <a:latin typeface="Calibri"/>
                <a:cs typeface="Calibri"/>
              </a:rPr>
              <a:t>+</a:t>
            </a:r>
            <a:r>
              <a:rPr sz="1100" spc="50" dirty="0">
                <a:latin typeface="Calibri"/>
                <a:cs typeface="Calibri"/>
              </a:rPr>
              <a:t> </a:t>
            </a:r>
            <a:r>
              <a:rPr sz="1100" spc="130" dirty="0">
                <a:latin typeface="Calibri"/>
                <a:cs typeface="Calibri"/>
              </a:rPr>
              <a:t>"</a:t>
            </a:r>
            <a:r>
              <a:rPr sz="1100" spc="315" dirty="0">
                <a:latin typeface="Calibri"/>
                <a:cs typeface="Calibri"/>
              </a:rPr>
              <a:t> </a:t>
            </a:r>
            <a:r>
              <a:rPr sz="1100" spc="229" dirty="0">
                <a:latin typeface="Calibri"/>
                <a:cs typeface="Calibri"/>
              </a:rPr>
              <a:t>is</a:t>
            </a:r>
            <a:r>
              <a:rPr sz="1100" spc="315" dirty="0">
                <a:latin typeface="Calibri"/>
                <a:cs typeface="Calibri"/>
              </a:rPr>
              <a:t> </a:t>
            </a:r>
            <a:r>
              <a:rPr sz="1100" spc="90" dirty="0">
                <a:latin typeface="Calibri"/>
                <a:cs typeface="Calibri"/>
              </a:rPr>
              <a:t>even." </a:t>
            </a:r>
            <a:r>
              <a:rPr sz="1100" spc="-235" dirty="0">
                <a:latin typeface="Calibri"/>
                <a:cs typeface="Calibri"/>
              </a:rPr>
              <a:t> </a:t>
            </a:r>
            <a:r>
              <a:rPr sz="1100" spc="60" dirty="0">
                <a:latin typeface="Calibri"/>
                <a:cs typeface="Calibri"/>
              </a:rPr>
              <a:t>ELSE</a:t>
            </a:r>
            <a:endParaRPr sz="1100">
              <a:latin typeface="Calibri"/>
              <a:cs typeface="Calibri"/>
            </a:endParaRPr>
          </a:p>
          <a:p>
            <a:pPr marL="12700" marR="77470" indent="290830">
              <a:lnSpc>
                <a:spcPct val="102600"/>
              </a:lnSpc>
            </a:pPr>
            <a:r>
              <a:rPr sz="1100" spc="45" dirty="0">
                <a:latin typeface="Calibri"/>
                <a:cs typeface="Calibri"/>
              </a:rPr>
              <a:t>DISPLAY</a:t>
            </a:r>
            <a:r>
              <a:rPr sz="1100" spc="315" dirty="0">
                <a:latin typeface="Calibri"/>
                <a:cs typeface="Calibri"/>
              </a:rPr>
              <a:t> </a:t>
            </a:r>
            <a:r>
              <a:rPr sz="1100" spc="-20" dirty="0">
                <a:latin typeface="Calibri"/>
                <a:cs typeface="Calibri"/>
              </a:rPr>
              <a:t>number</a:t>
            </a:r>
            <a:r>
              <a:rPr sz="1100" spc="95" dirty="0">
                <a:latin typeface="Calibri"/>
                <a:cs typeface="Calibri"/>
              </a:rPr>
              <a:t> </a:t>
            </a:r>
            <a:r>
              <a:rPr sz="1100" spc="20" dirty="0">
                <a:latin typeface="Calibri"/>
                <a:cs typeface="Calibri"/>
              </a:rPr>
              <a:t>+</a:t>
            </a:r>
            <a:r>
              <a:rPr sz="1100" spc="50" dirty="0">
                <a:latin typeface="Calibri"/>
                <a:cs typeface="Calibri"/>
              </a:rPr>
              <a:t> </a:t>
            </a:r>
            <a:r>
              <a:rPr sz="1100" spc="130" dirty="0">
                <a:latin typeface="Calibri"/>
                <a:cs typeface="Calibri"/>
              </a:rPr>
              <a:t>"</a:t>
            </a:r>
            <a:r>
              <a:rPr sz="1100" spc="315" dirty="0">
                <a:latin typeface="Calibri"/>
                <a:cs typeface="Calibri"/>
              </a:rPr>
              <a:t> </a:t>
            </a:r>
            <a:r>
              <a:rPr sz="1100" spc="229" dirty="0">
                <a:latin typeface="Calibri"/>
                <a:cs typeface="Calibri"/>
              </a:rPr>
              <a:t>is</a:t>
            </a:r>
            <a:r>
              <a:rPr sz="1100" spc="315" dirty="0">
                <a:latin typeface="Calibri"/>
                <a:cs typeface="Calibri"/>
              </a:rPr>
              <a:t> </a:t>
            </a:r>
            <a:r>
              <a:rPr sz="1100" spc="80" dirty="0">
                <a:latin typeface="Calibri"/>
                <a:cs typeface="Calibri"/>
              </a:rPr>
              <a:t>odd." </a:t>
            </a:r>
            <a:r>
              <a:rPr sz="1100" spc="-235" dirty="0">
                <a:latin typeface="Calibri"/>
                <a:cs typeface="Calibri"/>
              </a:rPr>
              <a:t> </a:t>
            </a:r>
            <a:r>
              <a:rPr sz="1100" spc="30" dirty="0">
                <a:latin typeface="Calibri"/>
                <a:cs typeface="Calibri"/>
              </a:rPr>
              <a:t>ENDIF</a:t>
            </a:r>
            <a:endParaRPr sz="1100">
              <a:latin typeface="Calibri"/>
              <a:cs typeface="Calibri"/>
            </a:endParaRPr>
          </a:p>
          <a:p>
            <a:pPr marL="12700">
              <a:lnSpc>
                <a:spcPct val="100000"/>
              </a:lnSpc>
              <a:spcBef>
                <a:spcPts val="35"/>
              </a:spcBef>
            </a:pPr>
            <a:r>
              <a:rPr sz="1100" spc="-70" dirty="0">
                <a:latin typeface="Calibri"/>
                <a:cs typeface="Calibri"/>
              </a:rPr>
              <a:t>END</a:t>
            </a:r>
            <a:endParaRPr sz="1100">
              <a:latin typeface="Calibri"/>
              <a:cs typeface="Calibri"/>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9" name="object 9"/>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71</a:t>
            </a:fld>
            <a:r>
              <a:rPr spc="-75" dirty="0"/>
              <a:t> </a:t>
            </a:r>
            <a:r>
              <a:rPr dirty="0"/>
              <a:t>/</a:t>
            </a:r>
            <a:r>
              <a:rPr spc="-75" dirty="0"/>
              <a:t> </a:t>
            </a:r>
            <a:r>
              <a:rPr dirty="0"/>
              <a:t>63</a:t>
            </a:r>
          </a:p>
        </p:txBody>
      </p:sp>
    </p:spTree>
  </p:cSld>
  <p:clrMapOvr>
    <a:masterClrMapping/>
  </p:clrMapOvr>
  <p:transition>
    <p:cu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51319" y="748052"/>
            <a:ext cx="3307461" cy="215444"/>
          </a:xfrm>
        </p:spPr>
        <p:txBody>
          <a:bodyPr/>
          <a:lstStyle/>
          <a:p>
            <a:r>
              <a:rPr lang="en-US" dirty="0"/>
              <a:t>Sequential Pattern </a:t>
            </a:r>
          </a:p>
        </p:txBody>
      </p:sp>
      <p:sp>
        <p:nvSpPr>
          <p:cNvPr id="3" name="Content Placeholder 2"/>
          <p:cNvSpPr>
            <a:spLocks noGrp="1"/>
          </p:cNvSpPr>
          <p:nvPr>
            <p:ph idx="1"/>
          </p:nvPr>
        </p:nvSpPr>
        <p:spPr>
          <a:xfrm>
            <a:off x="126657" y="587375"/>
            <a:ext cx="4356785" cy="2438399"/>
          </a:xfrm>
        </p:spPr>
        <p:txBody>
          <a:bodyPr>
            <a:normAutofit fontScale="77500" lnSpcReduction="20000"/>
          </a:bodyPr>
          <a:lstStyle/>
          <a:p>
            <a:pPr>
              <a:buNone/>
            </a:pPr>
            <a:r>
              <a:rPr lang="en-US" sz="1800" dirty="0">
                <a:solidFill>
                  <a:srgbClr val="FF0000"/>
                </a:solidFill>
                <a:latin typeface="Times New Roman" pitchFamily="18" charset="0"/>
                <a:cs typeface="Times New Roman" pitchFamily="18" charset="0"/>
              </a:rPr>
              <a:t>Example1: Find the average runs scored by a batsman in 4 matches</a:t>
            </a:r>
          </a:p>
          <a:p>
            <a:pPr>
              <a:buNone/>
            </a:pPr>
            <a:r>
              <a:rPr lang="en-US" sz="1800" dirty="0">
                <a:latin typeface="Times New Roman" pitchFamily="18" charset="0"/>
                <a:cs typeface="Times New Roman" pitchFamily="18" charset="0"/>
              </a:rPr>
              <a:t>Algorithm:</a:t>
            </a:r>
          </a:p>
          <a:p>
            <a:pPr>
              <a:lnSpc>
                <a:spcPct val="125000"/>
              </a:lnSpc>
              <a:buClr>
                <a:srgbClr val="1B57B5"/>
              </a:buClr>
              <a:buFont typeface="Wingdings" pitchFamily="2" charset="2"/>
              <a:buNone/>
            </a:pPr>
            <a:r>
              <a:rPr lang="en-US" sz="1800" b="1" dirty="0">
                <a:latin typeface="Times New Roman" pitchFamily="18" charset="0"/>
                <a:cs typeface="Times New Roman" pitchFamily="18" charset="0"/>
              </a:rPr>
              <a:t>Step 1: Start</a:t>
            </a:r>
          </a:p>
          <a:p>
            <a:pPr>
              <a:lnSpc>
                <a:spcPct val="125000"/>
              </a:lnSpc>
              <a:buClr>
                <a:srgbClr val="1B57B5"/>
              </a:buClr>
              <a:buFont typeface="Wingdings" pitchFamily="2" charset="2"/>
              <a:buNone/>
            </a:pPr>
            <a:r>
              <a:rPr lang="en-US" sz="1800" b="1" dirty="0">
                <a:latin typeface="Times New Roman" pitchFamily="18" charset="0"/>
                <a:cs typeface="Times New Roman" pitchFamily="18" charset="0"/>
              </a:rPr>
              <a:t>Step 2:  Input 4 scores say </a:t>
            </a:r>
            <a:r>
              <a:rPr lang="en-US" sz="1800" b="1" dirty="0">
                <a:solidFill>
                  <a:srgbClr val="FF3300"/>
                </a:solidFill>
                <a:latin typeface="Times New Roman" pitchFamily="18" charset="0"/>
                <a:cs typeface="Times New Roman" pitchFamily="18" charset="0"/>
              </a:rPr>
              <a:t>runs1,runs2,runs3 </a:t>
            </a:r>
            <a:r>
              <a:rPr lang="en-US" sz="1800" b="1" dirty="0">
                <a:latin typeface="Times New Roman" pitchFamily="18" charset="0"/>
                <a:cs typeface="Times New Roman" pitchFamily="18" charset="0"/>
              </a:rPr>
              <a:t>and </a:t>
            </a:r>
            <a:r>
              <a:rPr lang="en-US" sz="1800" b="1" dirty="0">
                <a:solidFill>
                  <a:srgbClr val="FF3300"/>
                </a:solidFill>
                <a:latin typeface="Times New Roman" pitchFamily="18" charset="0"/>
                <a:cs typeface="Times New Roman" pitchFamily="18" charset="0"/>
              </a:rPr>
              <a:t>runs4</a:t>
            </a:r>
          </a:p>
          <a:p>
            <a:pPr>
              <a:lnSpc>
                <a:spcPct val="125000"/>
              </a:lnSpc>
              <a:buClr>
                <a:srgbClr val="1B57B5"/>
              </a:buClr>
              <a:buFont typeface="Wingdings" pitchFamily="2" charset="2"/>
              <a:buNone/>
            </a:pPr>
            <a:r>
              <a:rPr lang="en-US" sz="1800" b="1" dirty="0">
                <a:latin typeface="Times New Roman" pitchFamily="18" charset="0"/>
                <a:cs typeface="Times New Roman" pitchFamily="18" charset="0"/>
              </a:rPr>
              <a:t>Step 3: Accumulate</a:t>
            </a:r>
            <a:r>
              <a:rPr lang="en-US" sz="1800" b="1" dirty="0">
                <a:solidFill>
                  <a:srgbClr val="FF3300"/>
                </a:solidFill>
                <a:latin typeface="Times New Roman" pitchFamily="18" charset="0"/>
                <a:cs typeface="Times New Roman" pitchFamily="18" charset="0"/>
              </a:rPr>
              <a:t> runs1,runs2,run3,</a:t>
            </a:r>
            <a:r>
              <a:rPr lang="en-US" sz="1800" b="1" dirty="0">
                <a:latin typeface="Times New Roman" pitchFamily="18" charset="0"/>
                <a:cs typeface="Times New Roman" pitchFamily="18" charset="0"/>
              </a:rPr>
              <a:t>and </a:t>
            </a:r>
            <a:r>
              <a:rPr lang="en-US" sz="1800" b="1" dirty="0">
                <a:solidFill>
                  <a:srgbClr val="FF3300"/>
                </a:solidFill>
                <a:latin typeface="Times New Roman" pitchFamily="18" charset="0"/>
                <a:cs typeface="Times New Roman" pitchFamily="18" charset="0"/>
              </a:rPr>
              <a:t>runs4 </a:t>
            </a:r>
            <a:r>
              <a:rPr lang="en-US" sz="1800" b="1" dirty="0">
                <a:latin typeface="Times New Roman" pitchFamily="18" charset="0"/>
                <a:cs typeface="Times New Roman" pitchFamily="18" charset="0"/>
              </a:rPr>
              <a:t>and store it</a:t>
            </a:r>
          </a:p>
          <a:p>
            <a:pPr>
              <a:lnSpc>
                <a:spcPct val="125000"/>
              </a:lnSpc>
              <a:buClr>
                <a:srgbClr val="1B57B5"/>
              </a:buClr>
              <a:buFont typeface="Wingdings" pitchFamily="2" charset="2"/>
              <a:buNone/>
            </a:pPr>
            <a:r>
              <a:rPr lang="en-US" sz="1800" b="1" dirty="0">
                <a:latin typeface="Times New Roman" pitchFamily="18" charset="0"/>
                <a:cs typeface="Times New Roman" pitchFamily="18" charset="0"/>
              </a:rPr>
              <a:t>             in the variable called </a:t>
            </a:r>
            <a:r>
              <a:rPr lang="en-US" sz="1800" b="1" dirty="0" err="1">
                <a:solidFill>
                  <a:srgbClr val="FF3300"/>
                </a:solidFill>
                <a:latin typeface="Times New Roman" pitchFamily="18" charset="0"/>
                <a:cs typeface="Times New Roman" pitchFamily="18" charset="0"/>
              </a:rPr>
              <a:t>total_runs</a:t>
            </a:r>
            <a:endParaRPr lang="en-US" sz="1800" b="1" dirty="0">
              <a:solidFill>
                <a:srgbClr val="FF3300"/>
              </a:solidFill>
              <a:latin typeface="Times New Roman" pitchFamily="18" charset="0"/>
              <a:cs typeface="Times New Roman" pitchFamily="18" charset="0"/>
            </a:endParaRPr>
          </a:p>
          <a:p>
            <a:pPr>
              <a:lnSpc>
                <a:spcPct val="125000"/>
              </a:lnSpc>
              <a:buClr>
                <a:srgbClr val="1B57B5"/>
              </a:buClr>
              <a:buFont typeface="Wingdings" pitchFamily="2" charset="2"/>
              <a:buNone/>
            </a:pPr>
            <a:r>
              <a:rPr lang="en-US" sz="1800" b="1" dirty="0">
                <a:latin typeface="Times New Roman" pitchFamily="18" charset="0"/>
                <a:cs typeface="Times New Roman" pitchFamily="18" charset="0"/>
              </a:rPr>
              <a:t>Step 4: Divide </a:t>
            </a:r>
            <a:r>
              <a:rPr lang="en-US" sz="1800" b="1" dirty="0" err="1">
                <a:solidFill>
                  <a:srgbClr val="FF3300"/>
                </a:solidFill>
                <a:latin typeface="Times New Roman" pitchFamily="18" charset="0"/>
                <a:cs typeface="Times New Roman" pitchFamily="18" charset="0"/>
              </a:rPr>
              <a:t>total_runs</a:t>
            </a:r>
            <a:r>
              <a:rPr lang="en-US" sz="1800" b="1" dirty="0">
                <a:latin typeface="Times New Roman" pitchFamily="18" charset="0"/>
                <a:cs typeface="Times New Roman" pitchFamily="18" charset="0"/>
              </a:rPr>
              <a:t> by 4 and find the </a:t>
            </a:r>
            <a:r>
              <a:rPr lang="en-US" sz="1800" b="1" dirty="0">
                <a:solidFill>
                  <a:srgbClr val="FF3300"/>
                </a:solidFill>
                <a:latin typeface="Times New Roman" pitchFamily="18" charset="0"/>
                <a:cs typeface="Times New Roman" pitchFamily="18" charset="0"/>
              </a:rPr>
              <a:t>average</a:t>
            </a:r>
            <a:endParaRPr lang="en-US" sz="1800" b="1" dirty="0">
              <a:latin typeface="Times New Roman" pitchFamily="18" charset="0"/>
              <a:cs typeface="Times New Roman" pitchFamily="18" charset="0"/>
            </a:endParaRPr>
          </a:p>
          <a:p>
            <a:pPr>
              <a:lnSpc>
                <a:spcPct val="125000"/>
              </a:lnSpc>
              <a:buClr>
                <a:srgbClr val="1B57B5"/>
              </a:buClr>
              <a:buFont typeface="Wingdings" pitchFamily="2" charset="2"/>
              <a:buNone/>
            </a:pPr>
            <a:r>
              <a:rPr lang="en-US" sz="1800" b="1" dirty="0">
                <a:latin typeface="Times New Roman" pitchFamily="18" charset="0"/>
                <a:cs typeface="Times New Roman" pitchFamily="18" charset="0"/>
              </a:rPr>
              <a:t>Step 5: Display the </a:t>
            </a:r>
            <a:r>
              <a:rPr lang="en-US" sz="1800" b="1" dirty="0">
                <a:solidFill>
                  <a:srgbClr val="FF3300"/>
                </a:solidFill>
                <a:latin typeface="Times New Roman" pitchFamily="18" charset="0"/>
                <a:cs typeface="Times New Roman" pitchFamily="18" charset="0"/>
              </a:rPr>
              <a:t>average </a:t>
            </a:r>
          </a:p>
          <a:p>
            <a:pPr>
              <a:lnSpc>
                <a:spcPct val="125000"/>
              </a:lnSpc>
              <a:buClr>
                <a:srgbClr val="1B57B5"/>
              </a:buClr>
              <a:buNone/>
            </a:pPr>
            <a:r>
              <a:rPr lang="en-US" sz="1800" b="1" dirty="0">
                <a:latin typeface="Times New Roman" pitchFamily="18" charset="0"/>
                <a:cs typeface="Times New Roman" pitchFamily="18" charset="0"/>
              </a:rPr>
              <a:t>Step 6: Stop </a:t>
            </a:r>
            <a:endParaRPr lang="en-US" sz="1800" b="1" dirty="0">
              <a:solidFill>
                <a:srgbClr val="FF3300"/>
              </a:solidFill>
              <a:latin typeface="Times New Roman" pitchFamily="18" charset="0"/>
              <a:cs typeface="Times New Roman" pitchFamily="18" charset="0"/>
            </a:endParaRPr>
          </a:p>
          <a:p>
            <a:pPr>
              <a:lnSpc>
                <a:spcPct val="125000"/>
              </a:lnSpc>
              <a:buClr>
                <a:srgbClr val="1B57B5"/>
              </a:buClr>
              <a:buFont typeface="Wingdings" pitchFamily="2" charset="2"/>
              <a:buNone/>
            </a:pPr>
            <a:endParaRPr lang="en-US" sz="908" b="1" dirty="0">
              <a:solidFill>
                <a:srgbClr val="FF3300"/>
              </a:solidFill>
              <a:latin typeface="Times New Roman" pitchFamily="18" charset="0"/>
              <a:cs typeface="Times New Roman" pitchFamily="18" charset="0"/>
            </a:endParaRPr>
          </a:p>
          <a:p>
            <a:pPr>
              <a:buNone/>
            </a:pPr>
            <a:endParaRPr lang="en-US" sz="908" dirty="0">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00D989FB-DC7A-ADEE-5F8E-BADE85CB4AC7}"/>
              </a:ext>
            </a:extLst>
          </p:cNvPr>
          <p:cNvSpPr txBox="1"/>
          <p:nvPr/>
        </p:nvSpPr>
        <p:spPr>
          <a:xfrm>
            <a:off x="247650" y="0"/>
            <a:ext cx="2305352" cy="369332"/>
          </a:xfrm>
          <a:prstGeom prst="rect">
            <a:avLst/>
          </a:prstGeom>
          <a:noFill/>
        </p:spPr>
        <p:txBody>
          <a:bodyPr wrap="square">
            <a:spAutoFit/>
          </a:bodyPr>
          <a:lstStyle/>
          <a:p>
            <a:r>
              <a:rPr lang="en-IN" dirty="0">
                <a:solidFill>
                  <a:schemeClr val="bg1"/>
                </a:solidFill>
              </a:rPr>
              <a:t>Sequential Pattern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05" y="155258"/>
            <a:ext cx="4149090" cy="207294"/>
          </a:xfrm>
        </p:spPr>
        <p:txBody>
          <a:bodyPr>
            <a:normAutofit fontScale="90000"/>
          </a:bodyPr>
          <a:lstStyle/>
          <a:p>
            <a:pPr algn="l"/>
            <a:r>
              <a:rPr lang="en-US" dirty="0"/>
              <a:t>Flowchart</a:t>
            </a:r>
          </a:p>
        </p:txBody>
      </p:sp>
      <p:grpSp>
        <p:nvGrpSpPr>
          <p:cNvPr id="3" name="Group 24"/>
          <p:cNvGrpSpPr/>
          <p:nvPr/>
        </p:nvGrpSpPr>
        <p:grpSpPr>
          <a:xfrm>
            <a:off x="1472671" y="366554"/>
            <a:ext cx="1728788" cy="3047788"/>
            <a:chOff x="2921000" y="812800"/>
            <a:chExt cx="3429000" cy="6045200"/>
          </a:xfrm>
        </p:grpSpPr>
        <p:sp>
          <p:nvSpPr>
            <p:cNvPr id="4" name="Flowchart: Terminator 3"/>
            <p:cNvSpPr/>
            <p:nvPr/>
          </p:nvSpPr>
          <p:spPr>
            <a:xfrm>
              <a:off x="3581400" y="812800"/>
              <a:ext cx="1752600" cy="6858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8" dirty="0">
                  <a:solidFill>
                    <a:schemeClr val="tx1"/>
                  </a:solidFill>
                </a:rPr>
                <a:t>Start</a:t>
              </a:r>
            </a:p>
          </p:txBody>
        </p:sp>
        <p:sp>
          <p:nvSpPr>
            <p:cNvPr id="5" name="Flowchart: Data 4"/>
            <p:cNvSpPr/>
            <p:nvPr/>
          </p:nvSpPr>
          <p:spPr>
            <a:xfrm>
              <a:off x="3429000" y="1854200"/>
              <a:ext cx="22860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8" dirty="0">
                  <a:solidFill>
                    <a:schemeClr val="tx1"/>
                  </a:solidFill>
                </a:rPr>
                <a:t>Read run1, run2, run3, run4</a:t>
              </a:r>
            </a:p>
          </p:txBody>
        </p:sp>
        <p:sp>
          <p:nvSpPr>
            <p:cNvPr id="6" name="Flowchart: Process 5"/>
            <p:cNvSpPr/>
            <p:nvPr/>
          </p:nvSpPr>
          <p:spPr>
            <a:xfrm>
              <a:off x="2921000" y="3378200"/>
              <a:ext cx="3429000" cy="10414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908" dirty="0" err="1">
                  <a:solidFill>
                    <a:schemeClr val="tx1"/>
                  </a:solidFill>
                </a:rPr>
                <a:t>total_run</a:t>
              </a:r>
              <a:r>
                <a:rPr lang="en-US" sz="908" dirty="0">
                  <a:solidFill>
                    <a:schemeClr val="tx1"/>
                  </a:solidFill>
                </a:rPr>
                <a:t>=run1+run2+run3+run4)</a:t>
              </a:r>
            </a:p>
            <a:p>
              <a:r>
                <a:rPr lang="en-US" sz="908" dirty="0" err="1">
                  <a:solidFill>
                    <a:schemeClr val="tx1"/>
                  </a:solidFill>
                </a:rPr>
                <a:t>batting_average</a:t>
              </a:r>
              <a:r>
                <a:rPr lang="en-US" sz="908" dirty="0">
                  <a:solidFill>
                    <a:schemeClr val="tx1"/>
                  </a:solidFill>
                </a:rPr>
                <a:t>= </a:t>
              </a:r>
              <a:r>
                <a:rPr lang="en-US" sz="908" dirty="0" err="1">
                  <a:solidFill>
                    <a:schemeClr val="tx1"/>
                  </a:solidFill>
                </a:rPr>
                <a:t>total_run</a:t>
              </a:r>
              <a:r>
                <a:rPr lang="en-US" sz="908" dirty="0">
                  <a:solidFill>
                    <a:schemeClr val="tx1"/>
                  </a:solidFill>
                </a:rPr>
                <a:t>/4</a:t>
              </a:r>
            </a:p>
          </p:txBody>
        </p:sp>
        <p:sp>
          <p:nvSpPr>
            <p:cNvPr id="10" name="Flowchart: Data 9"/>
            <p:cNvSpPr/>
            <p:nvPr/>
          </p:nvSpPr>
          <p:spPr>
            <a:xfrm>
              <a:off x="3530600" y="4775200"/>
              <a:ext cx="16002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8" dirty="0">
                  <a:solidFill>
                    <a:schemeClr val="tx1"/>
                  </a:solidFill>
                </a:rPr>
                <a:t>display  batting average</a:t>
              </a:r>
            </a:p>
          </p:txBody>
        </p:sp>
        <p:sp>
          <p:nvSpPr>
            <p:cNvPr id="19" name="Flowchart: Terminator 18"/>
            <p:cNvSpPr/>
            <p:nvPr/>
          </p:nvSpPr>
          <p:spPr>
            <a:xfrm>
              <a:off x="3429000" y="6311900"/>
              <a:ext cx="1752600" cy="5461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8" dirty="0">
                  <a:solidFill>
                    <a:schemeClr val="tx1"/>
                  </a:solidFill>
                </a:rPr>
                <a:t>Stop</a:t>
              </a:r>
            </a:p>
          </p:txBody>
        </p:sp>
      </p:grpSp>
      <p:grpSp>
        <p:nvGrpSpPr>
          <p:cNvPr id="7" name="Group 25"/>
          <p:cNvGrpSpPr/>
          <p:nvPr/>
        </p:nvGrpSpPr>
        <p:grpSpPr>
          <a:xfrm>
            <a:off x="2196201" y="705909"/>
            <a:ext cx="51223" cy="2433108"/>
            <a:chOff x="4356100" y="1397000"/>
            <a:chExt cx="101600" cy="4826000"/>
          </a:xfrm>
        </p:grpSpPr>
        <p:cxnSp>
          <p:nvCxnSpPr>
            <p:cNvPr id="14" name="Straight Arrow Connector 13"/>
            <p:cNvCxnSpPr/>
            <p:nvPr/>
          </p:nvCxnSpPr>
          <p:spPr>
            <a:xfrm>
              <a:off x="4457700" y="1397000"/>
              <a:ext cx="0" cy="342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45000" y="2959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432300" y="43180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56100" y="5880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319" y="748052"/>
            <a:ext cx="3307461" cy="215444"/>
          </a:xfrm>
        </p:spPr>
        <p:txBody>
          <a:bodyPr/>
          <a:lstStyle/>
          <a:p>
            <a:endParaRPr lang="en-US"/>
          </a:p>
        </p:txBody>
      </p:sp>
      <p:sp>
        <p:nvSpPr>
          <p:cNvPr id="3" name="Content Placeholder 2"/>
          <p:cNvSpPr>
            <a:spLocks noGrp="1"/>
          </p:cNvSpPr>
          <p:nvPr>
            <p:ph idx="1"/>
          </p:nvPr>
        </p:nvSpPr>
        <p:spPr>
          <a:xfrm>
            <a:off x="126657" y="970608"/>
            <a:ext cx="4356785" cy="2877711"/>
          </a:xfrm>
        </p:spPr>
        <p:txBody>
          <a:bodyPr/>
          <a:lstStyle/>
          <a:p>
            <a:pPr>
              <a:buNone/>
            </a:pPr>
            <a:r>
              <a:rPr lang="en-US" dirty="0">
                <a:solidFill>
                  <a:srgbClr val="FF0000"/>
                </a:solidFill>
              </a:rPr>
              <a:t>Pseudo code:</a:t>
            </a:r>
          </a:p>
          <a:p>
            <a:pPr>
              <a:buNone/>
            </a:pPr>
            <a:r>
              <a:rPr lang="en-US" dirty="0"/>
              <a:t>Begin</a:t>
            </a:r>
          </a:p>
          <a:p>
            <a:pPr>
              <a:buNone/>
            </a:pPr>
            <a:r>
              <a:rPr lang="en-US" dirty="0"/>
              <a:t>read run1,run2,run3 and run4</a:t>
            </a:r>
          </a:p>
          <a:p>
            <a:pPr>
              <a:buNone/>
            </a:pPr>
            <a:r>
              <a:rPr lang="en-US" dirty="0"/>
              <a:t>compute </a:t>
            </a:r>
            <a:r>
              <a:rPr lang="en-US" dirty="0" err="1"/>
              <a:t>total_run</a:t>
            </a:r>
            <a:r>
              <a:rPr lang="en-US" dirty="0"/>
              <a:t>= run1+run2+run3+run4</a:t>
            </a:r>
          </a:p>
          <a:p>
            <a:pPr>
              <a:buNone/>
            </a:pPr>
            <a:r>
              <a:rPr lang="en-US" dirty="0"/>
              <a:t>compute </a:t>
            </a:r>
            <a:r>
              <a:rPr lang="en-US" dirty="0" err="1"/>
              <a:t>batting_average</a:t>
            </a:r>
            <a:r>
              <a:rPr lang="en-US" dirty="0"/>
              <a:t>= </a:t>
            </a:r>
            <a:r>
              <a:rPr lang="en-US" dirty="0" err="1"/>
              <a:t>total_run</a:t>
            </a:r>
            <a:r>
              <a:rPr lang="en-US" dirty="0"/>
              <a:t>/4</a:t>
            </a:r>
          </a:p>
          <a:p>
            <a:pPr>
              <a:buNone/>
            </a:pPr>
            <a:r>
              <a:rPr lang="en-US" dirty="0"/>
              <a:t>display </a:t>
            </a:r>
            <a:r>
              <a:rPr lang="en-US" dirty="0" err="1"/>
              <a:t>batting_average</a:t>
            </a:r>
            <a:endParaRPr lang="en-US" dirty="0"/>
          </a:p>
          <a:p>
            <a:pPr>
              <a:buNone/>
            </a:pPr>
            <a:r>
              <a:rPr lang="en-US" dirty="0"/>
              <a:t>end</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53670" y="693102"/>
            <a:ext cx="4346209" cy="1498283"/>
          </a:xfrm>
          <a:prstGeom prst="rect">
            <a:avLst/>
          </a:prstGeom>
          <a:noFill/>
          <a:ln w="9525">
            <a:noFill/>
            <a:miter lim="800000"/>
            <a:headEnd/>
            <a:tailEnd/>
          </a:ln>
          <a:effectLst/>
        </p:spPr>
      </p:pic>
      <p:sp>
        <p:nvSpPr>
          <p:cNvPr id="5" name="Title 1"/>
          <p:cNvSpPr>
            <a:spLocks noGrp="1"/>
          </p:cNvSpPr>
          <p:nvPr>
            <p:ph type="title"/>
          </p:nvPr>
        </p:nvSpPr>
        <p:spPr>
          <a:xfrm>
            <a:off x="230505" y="40005"/>
            <a:ext cx="4149090" cy="284501"/>
          </a:xfrm>
        </p:spPr>
        <p:txBody>
          <a:bodyPr/>
          <a:lstStyle/>
          <a:p>
            <a:pPr>
              <a:lnSpc>
                <a:spcPct val="150000"/>
              </a:lnSpc>
            </a:pPr>
            <a:r>
              <a:rPr lang="en-US" dirty="0">
                <a:latin typeface="Times New Roman" pitchFamily="18" charset="0"/>
                <a:cs typeface="Times New Roman" pitchFamily="18" charset="0"/>
              </a:rPr>
              <a:t>Batting</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Average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319" y="748052"/>
            <a:ext cx="3307461" cy="284501"/>
          </a:xfrm>
        </p:spPr>
        <p:txBody>
          <a:bodyPr/>
          <a:lstStyle/>
          <a:p>
            <a:pPr>
              <a:lnSpc>
                <a:spcPct val="150000"/>
              </a:lnSpc>
            </a:pPr>
            <a:r>
              <a:rPr lang="en-US" dirty="0">
                <a:solidFill>
                  <a:srgbClr val="FF0000"/>
                </a:solidFill>
                <a:latin typeface="Times New Roman" pitchFamily="18" charset="0"/>
                <a:cs typeface="Times New Roman" pitchFamily="18" charset="0"/>
              </a:rPr>
              <a:t>Area of a circle</a:t>
            </a:r>
          </a:p>
        </p:txBody>
      </p:sp>
      <p:sp>
        <p:nvSpPr>
          <p:cNvPr id="3" name="Content Placeholder 2"/>
          <p:cNvSpPr>
            <a:spLocks noGrp="1"/>
          </p:cNvSpPr>
          <p:nvPr>
            <p:ph idx="1"/>
          </p:nvPr>
        </p:nvSpPr>
        <p:spPr/>
        <p:txBody>
          <a:bodyPr vert="horz" wrap="square" lIns="46101" tIns="23051" rIns="46101" bIns="23051" rtlCol="0">
            <a:noAutofit/>
          </a:bodyPr>
          <a:lstStyle/>
          <a:p>
            <a:pPr>
              <a:lnSpc>
                <a:spcPct val="150000"/>
              </a:lnSpc>
              <a:buNone/>
            </a:pPr>
            <a:r>
              <a:rPr lang="en-US" sz="1210" dirty="0">
                <a:latin typeface="Times New Roman" pitchFamily="18" charset="0"/>
                <a:cs typeface="Times New Roman" pitchFamily="18" charset="0"/>
              </a:rPr>
              <a:t>Step 1 : Start</a:t>
            </a:r>
          </a:p>
          <a:p>
            <a:pPr>
              <a:lnSpc>
                <a:spcPct val="150000"/>
              </a:lnSpc>
              <a:buNone/>
            </a:pPr>
            <a:r>
              <a:rPr lang="en-US" sz="1210" dirty="0">
                <a:latin typeface="Times New Roman" pitchFamily="18" charset="0"/>
                <a:cs typeface="Times New Roman" pitchFamily="18" charset="0"/>
              </a:rPr>
              <a:t>Step 2:  Get the input for  </a:t>
            </a:r>
            <a:r>
              <a:rPr lang="en-US" sz="1210" dirty="0">
                <a:solidFill>
                  <a:srgbClr val="FF0000"/>
                </a:solidFill>
                <a:latin typeface="Times New Roman" pitchFamily="18" charset="0"/>
                <a:cs typeface="Times New Roman" pitchFamily="18" charset="0"/>
              </a:rPr>
              <a:t>RADIUS</a:t>
            </a:r>
          </a:p>
          <a:p>
            <a:pPr>
              <a:lnSpc>
                <a:spcPct val="150000"/>
              </a:lnSpc>
              <a:buNone/>
            </a:pPr>
            <a:r>
              <a:rPr lang="en-US" sz="1210" dirty="0">
                <a:latin typeface="Times New Roman" pitchFamily="18" charset="0"/>
                <a:cs typeface="Times New Roman" pitchFamily="18" charset="0"/>
              </a:rPr>
              <a:t>Step 3 : Find the square of </a:t>
            </a:r>
            <a:r>
              <a:rPr lang="en-US" sz="1210" dirty="0">
                <a:solidFill>
                  <a:srgbClr val="FF0000"/>
                </a:solidFill>
                <a:latin typeface="Times New Roman" pitchFamily="18" charset="0"/>
                <a:cs typeface="Times New Roman" pitchFamily="18" charset="0"/>
              </a:rPr>
              <a:t>RADIUS</a:t>
            </a:r>
            <a:r>
              <a:rPr lang="en-US" sz="1210" dirty="0">
                <a:latin typeface="Times New Roman" pitchFamily="18" charset="0"/>
                <a:cs typeface="Times New Roman" pitchFamily="18" charset="0"/>
              </a:rPr>
              <a:t> and store it in </a:t>
            </a:r>
            <a:r>
              <a:rPr lang="en-US" sz="1210" dirty="0">
                <a:solidFill>
                  <a:srgbClr val="FF0000"/>
                </a:solidFill>
                <a:latin typeface="Times New Roman" pitchFamily="18" charset="0"/>
                <a:cs typeface="Times New Roman" pitchFamily="18" charset="0"/>
              </a:rPr>
              <a:t>SQUARE</a:t>
            </a:r>
          </a:p>
          <a:p>
            <a:pPr>
              <a:lnSpc>
                <a:spcPct val="150000"/>
              </a:lnSpc>
              <a:buNone/>
            </a:pPr>
            <a:r>
              <a:rPr lang="en-US" sz="1210" dirty="0">
                <a:latin typeface="Times New Roman" pitchFamily="18" charset="0"/>
                <a:cs typeface="Times New Roman" pitchFamily="18" charset="0"/>
              </a:rPr>
              <a:t>Step 4 : Multiply </a:t>
            </a:r>
            <a:r>
              <a:rPr lang="en-US" sz="1210" dirty="0">
                <a:solidFill>
                  <a:srgbClr val="FF0000"/>
                </a:solidFill>
                <a:latin typeface="Times New Roman" pitchFamily="18" charset="0"/>
                <a:cs typeface="Times New Roman" pitchFamily="18" charset="0"/>
              </a:rPr>
              <a:t>SQUARE</a:t>
            </a:r>
            <a:r>
              <a:rPr lang="en-US" sz="1210" dirty="0">
                <a:latin typeface="Times New Roman" pitchFamily="18" charset="0"/>
                <a:cs typeface="Times New Roman" pitchFamily="18" charset="0"/>
              </a:rPr>
              <a:t> with 3.14 and store the result in  </a:t>
            </a:r>
            <a:r>
              <a:rPr lang="en-US" sz="1210" dirty="0">
                <a:solidFill>
                  <a:srgbClr val="FF0000"/>
                </a:solidFill>
                <a:latin typeface="Times New Roman" pitchFamily="18" charset="0"/>
                <a:cs typeface="Times New Roman" pitchFamily="18" charset="0"/>
              </a:rPr>
              <a:t>AREA</a:t>
            </a:r>
          </a:p>
          <a:p>
            <a:pPr>
              <a:lnSpc>
                <a:spcPct val="150000"/>
              </a:lnSpc>
              <a:buNone/>
            </a:pPr>
            <a:r>
              <a:rPr lang="en-US" sz="1210" dirty="0">
                <a:latin typeface="Times New Roman" pitchFamily="18" charset="0"/>
                <a:cs typeface="Times New Roman" pitchFamily="18" charset="0"/>
              </a:rPr>
              <a:t>Step 5: Stop</a:t>
            </a:r>
          </a:p>
        </p:txBody>
      </p:sp>
    </p:spTree>
    <p:extLst>
      <p:ext uri="{BB962C8B-B14F-4D97-AF65-F5344CB8AC3E}">
        <p14:creationId xmlns:p14="http://schemas.microsoft.com/office/powerpoint/2010/main" val="41059463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05" y="155258"/>
            <a:ext cx="4149090" cy="207294"/>
          </a:xfrm>
        </p:spPr>
        <p:txBody>
          <a:bodyPr>
            <a:normAutofit fontScale="90000"/>
          </a:bodyPr>
          <a:lstStyle/>
          <a:p>
            <a:pPr algn="l"/>
            <a:r>
              <a:rPr lang="en-US" dirty="0"/>
              <a:t>Flowchart</a:t>
            </a:r>
          </a:p>
        </p:txBody>
      </p:sp>
      <p:grpSp>
        <p:nvGrpSpPr>
          <p:cNvPr id="3" name="Group 24"/>
          <p:cNvGrpSpPr/>
          <p:nvPr/>
        </p:nvGrpSpPr>
        <p:grpSpPr>
          <a:xfrm>
            <a:off x="1472671" y="366554"/>
            <a:ext cx="1728788" cy="3047788"/>
            <a:chOff x="2921000" y="812800"/>
            <a:chExt cx="3429000" cy="6045200"/>
          </a:xfrm>
        </p:grpSpPr>
        <p:sp>
          <p:nvSpPr>
            <p:cNvPr id="4" name="Flowchart: Terminator 3"/>
            <p:cNvSpPr/>
            <p:nvPr/>
          </p:nvSpPr>
          <p:spPr>
            <a:xfrm>
              <a:off x="3581400" y="812800"/>
              <a:ext cx="1752600" cy="6858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8" dirty="0">
                  <a:solidFill>
                    <a:schemeClr val="tx1"/>
                  </a:solidFill>
                </a:rPr>
                <a:t>Start</a:t>
              </a:r>
            </a:p>
          </p:txBody>
        </p:sp>
        <p:sp>
          <p:nvSpPr>
            <p:cNvPr id="5" name="Flowchart: Data 4"/>
            <p:cNvSpPr/>
            <p:nvPr/>
          </p:nvSpPr>
          <p:spPr>
            <a:xfrm>
              <a:off x="3657600" y="1854200"/>
              <a:ext cx="17526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8" dirty="0">
                  <a:solidFill>
                    <a:schemeClr val="tx1"/>
                  </a:solidFill>
                </a:rPr>
                <a:t>Accept radius</a:t>
              </a:r>
            </a:p>
          </p:txBody>
        </p:sp>
        <p:sp>
          <p:nvSpPr>
            <p:cNvPr id="6" name="Flowchart: Process 5"/>
            <p:cNvSpPr/>
            <p:nvPr/>
          </p:nvSpPr>
          <p:spPr>
            <a:xfrm>
              <a:off x="2921000" y="3378200"/>
              <a:ext cx="3429000" cy="104140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908" dirty="0">
                  <a:solidFill>
                    <a:schemeClr val="tx1"/>
                  </a:solidFill>
                </a:rPr>
                <a:t>square = radius × radius</a:t>
              </a:r>
            </a:p>
            <a:p>
              <a:pPr algn="ctr"/>
              <a:r>
                <a:rPr lang="en-US" sz="908" dirty="0">
                  <a:solidFill>
                    <a:schemeClr val="tx1"/>
                  </a:solidFill>
                </a:rPr>
                <a:t>area= 3.14 × square</a:t>
              </a:r>
            </a:p>
          </p:txBody>
        </p:sp>
        <p:sp>
          <p:nvSpPr>
            <p:cNvPr id="10" name="Flowchart: Data 9"/>
            <p:cNvSpPr/>
            <p:nvPr/>
          </p:nvSpPr>
          <p:spPr>
            <a:xfrm>
              <a:off x="3530600" y="4775200"/>
              <a:ext cx="1600200" cy="1143000"/>
            </a:xfrm>
            <a:prstGeom prst="flowChartInputOutp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8" dirty="0">
                  <a:solidFill>
                    <a:schemeClr val="tx1"/>
                  </a:solidFill>
                </a:rPr>
                <a:t>display  area</a:t>
              </a:r>
            </a:p>
          </p:txBody>
        </p:sp>
        <p:sp>
          <p:nvSpPr>
            <p:cNvPr id="19" name="Flowchart: Terminator 18"/>
            <p:cNvSpPr/>
            <p:nvPr/>
          </p:nvSpPr>
          <p:spPr>
            <a:xfrm>
              <a:off x="3429000" y="6311900"/>
              <a:ext cx="1752600" cy="5461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8" dirty="0">
                  <a:solidFill>
                    <a:schemeClr val="tx1"/>
                  </a:solidFill>
                </a:rPr>
                <a:t>Stop</a:t>
              </a:r>
            </a:p>
          </p:txBody>
        </p:sp>
      </p:grpSp>
      <p:grpSp>
        <p:nvGrpSpPr>
          <p:cNvPr id="7" name="Group 25"/>
          <p:cNvGrpSpPr/>
          <p:nvPr/>
        </p:nvGrpSpPr>
        <p:grpSpPr>
          <a:xfrm>
            <a:off x="2196201" y="705909"/>
            <a:ext cx="51223" cy="2433108"/>
            <a:chOff x="4356100" y="1397000"/>
            <a:chExt cx="101600" cy="4826000"/>
          </a:xfrm>
        </p:grpSpPr>
        <p:cxnSp>
          <p:nvCxnSpPr>
            <p:cNvPr id="14" name="Straight Arrow Connector 13"/>
            <p:cNvCxnSpPr/>
            <p:nvPr/>
          </p:nvCxnSpPr>
          <p:spPr>
            <a:xfrm>
              <a:off x="4457700" y="1397000"/>
              <a:ext cx="0" cy="3429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445000" y="2959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432300" y="43180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356100" y="5880100"/>
              <a:ext cx="0" cy="3429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250" y="815975"/>
            <a:ext cx="4149090" cy="2819685"/>
          </a:xfrm>
        </p:spPr>
        <p:txBody>
          <a:bodyPr>
            <a:normAutofit/>
          </a:bodyPr>
          <a:lstStyle/>
          <a:p>
            <a:pPr>
              <a:buNone/>
            </a:pPr>
            <a:r>
              <a:rPr lang="en-US" sz="1400" dirty="0">
                <a:solidFill>
                  <a:srgbClr val="FF0000"/>
                </a:solidFill>
              </a:rPr>
              <a:t>Pseudo code:</a:t>
            </a:r>
          </a:p>
          <a:p>
            <a:pPr>
              <a:buNone/>
            </a:pPr>
            <a:r>
              <a:rPr lang="en-US" sz="1400" dirty="0"/>
              <a:t>begin</a:t>
            </a:r>
          </a:p>
          <a:p>
            <a:pPr>
              <a:buNone/>
            </a:pPr>
            <a:r>
              <a:rPr lang="en-US" sz="1400" dirty="0"/>
              <a:t>accept radius</a:t>
            </a:r>
          </a:p>
          <a:p>
            <a:pPr>
              <a:buNone/>
            </a:pPr>
            <a:r>
              <a:rPr lang="en-US" sz="1400" dirty="0"/>
              <a:t>compute square = radius * radius</a:t>
            </a:r>
          </a:p>
          <a:p>
            <a:pPr>
              <a:buNone/>
            </a:pPr>
            <a:r>
              <a:rPr lang="en-US" sz="1400" dirty="0"/>
              <a:t>compute area =  pi * square</a:t>
            </a:r>
          </a:p>
          <a:p>
            <a:pPr>
              <a:buNone/>
            </a:pPr>
            <a:r>
              <a:rPr lang="en-US" sz="1400" dirty="0"/>
              <a:t>display area</a:t>
            </a:r>
          </a:p>
          <a:p>
            <a:pPr>
              <a:buNone/>
            </a:pPr>
            <a:r>
              <a:rPr lang="en-US" sz="1400" dirty="0"/>
              <a:t>end</a:t>
            </a:r>
          </a:p>
          <a:p>
            <a:pPr>
              <a:buNone/>
            </a:pPr>
            <a:endParaRPr lang="en-US" dirty="0">
              <a:solidFill>
                <a:srgbClr val="FF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68923" y="923608"/>
            <a:ext cx="4028746" cy="1229360"/>
          </a:xfrm>
          <a:prstGeom prst="rect">
            <a:avLst/>
          </a:prstGeom>
          <a:noFill/>
          <a:ln w="9525">
            <a:noFill/>
            <a:miter lim="800000"/>
            <a:headEnd/>
            <a:tailEnd/>
          </a:ln>
          <a:effectLst/>
        </p:spPr>
      </p:pic>
      <p:sp>
        <p:nvSpPr>
          <p:cNvPr id="6" name="Title 1"/>
          <p:cNvSpPr>
            <a:spLocks noGrp="1"/>
          </p:cNvSpPr>
          <p:nvPr>
            <p:ph type="title"/>
          </p:nvPr>
        </p:nvSpPr>
        <p:spPr>
          <a:xfrm>
            <a:off x="208751" y="53975"/>
            <a:ext cx="4149090" cy="284501"/>
          </a:xfrm>
        </p:spPr>
        <p:txBody>
          <a:bodyPr/>
          <a:lstStyle/>
          <a:p>
            <a:pPr>
              <a:lnSpc>
                <a:spcPct val="150000"/>
              </a:lnSpc>
            </a:pPr>
            <a:r>
              <a:rPr lang="en-US" dirty="0">
                <a:latin typeface="Times New Roman" pitchFamily="18" charset="0"/>
                <a:cs typeface="Times New Roman" pitchFamily="18" charset="0"/>
              </a:rPr>
              <a:t>Area of a circle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9144" y="635979"/>
            <a:ext cx="2734366" cy="221748"/>
          </a:xfrm>
          <a:prstGeom prst="rect">
            <a:avLst/>
          </a:prstGeom>
        </p:spPr>
        <p:txBody>
          <a:bodyPr vert="horz" wrap="square" lIns="0" tIns="6243" rIns="0" bIns="0" rtlCol="0">
            <a:spAutoFit/>
          </a:bodyPr>
          <a:lstStyle/>
          <a:p>
            <a:pPr marL="4802">
              <a:spcBef>
                <a:spcPts val="49"/>
              </a:spcBef>
            </a:pPr>
            <a:r>
              <a:rPr spc="-100" dirty="0">
                <a:latin typeface="Times New Roman"/>
                <a:cs typeface="Times New Roman"/>
              </a:rPr>
              <a:t>WH</a:t>
            </a:r>
            <a:r>
              <a:rPr spc="-70" dirty="0">
                <a:latin typeface="Times New Roman"/>
                <a:cs typeface="Times New Roman"/>
              </a:rPr>
              <a:t>E</a:t>
            </a:r>
            <a:r>
              <a:rPr spc="-43" dirty="0">
                <a:latin typeface="Times New Roman"/>
                <a:cs typeface="Times New Roman"/>
              </a:rPr>
              <a:t>R</a:t>
            </a:r>
            <a:r>
              <a:rPr spc="19" dirty="0">
                <a:latin typeface="Times New Roman"/>
                <a:cs typeface="Times New Roman"/>
              </a:rPr>
              <a:t>E</a:t>
            </a:r>
            <a:r>
              <a:rPr spc="-43" dirty="0">
                <a:latin typeface="Times New Roman"/>
                <a:cs typeface="Times New Roman"/>
              </a:rPr>
              <a:t> </a:t>
            </a:r>
            <a:r>
              <a:rPr spc="34" dirty="0">
                <a:latin typeface="Times New Roman"/>
                <a:cs typeface="Times New Roman"/>
              </a:rPr>
              <a:t>P</a:t>
            </a:r>
            <a:r>
              <a:rPr spc="-83" dirty="0">
                <a:latin typeface="Times New Roman"/>
                <a:cs typeface="Times New Roman"/>
              </a:rPr>
              <a:t>YTH</a:t>
            </a:r>
            <a:r>
              <a:rPr spc="-87" dirty="0">
                <a:latin typeface="Times New Roman"/>
                <a:cs typeface="Times New Roman"/>
              </a:rPr>
              <a:t>O</a:t>
            </a:r>
            <a:r>
              <a:rPr spc="-142" dirty="0">
                <a:latin typeface="Times New Roman"/>
                <a:cs typeface="Times New Roman"/>
              </a:rPr>
              <a:t>N</a:t>
            </a:r>
            <a:r>
              <a:rPr spc="-43" dirty="0">
                <a:latin typeface="Times New Roman"/>
                <a:cs typeface="Times New Roman"/>
              </a:rPr>
              <a:t> </a:t>
            </a:r>
            <a:r>
              <a:rPr spc="-138" dirty="0">
                <a:latin typeface="Times New Roman"/>
                <a:cs typeface="Times New Roman"/>
              </a:rPr>
              <a:t>U</a:t>
            </a:r>
            <a:r>
              <a:rPr spc="11" dirty="0">
                <a:latin typeface="Times New Roman"/>
                <a:cs typeface="Times New Roman"/>
              </a:rPr>
              <a:t>S</a:t>
            </a:r>
            <a:r>
              <a:rPr spc="19" dirty="0">
                <a:latin typeface="Times New Roman"/>
                <a:cs typeface="Times New Roman"/>
              </a:rPr>
              <a:t>E</a:t>
            </a:r>
            <a:r>
              <a:rPr spc="-72" dirty="0">
                <a:latin typeface="Times New Roman"/>
                <a:cs typeface="Times New Roman"/>
              </a:rPr>
              <a:t>D?</a:t>
            </a:r>
          </a:p>
        </p:txBody>
      </p:sp>
      <p:pic>
        <p:nvPicPr>
          <p:cNvPr id="4" name="object 4"/>
          <p:cNvPicPr/>
          <p:nvPr/>
        </p:nvPicPr>
        <p:blipFill>
          <a:blip r:embed="rId2" cstate="print"/>
          <a:stretch>
            <a:fillRect/>
          </a:stretch>
        </p:blipFill>
        <p:spPr>
          <a:xfrm>
            <a:off x="171450" y="434975"/>
            <a:ext cx="2557165" cy="1044476"/>
          </a:xfrm>
          <a:prstGeom prst="rect">
            <a:avLst/>
          </a:prstGeom>
        </p:spPr>
      </p:pic>
      <p:pic>
        <p:nvPicPr>
          <p:cNvPr id="5" name="object 4"/>
          <p:cNvPicPr/>
          <p:nvPr/>
        </p:nvPicPr>
        <p:blipFill>
          <a:blip r:embed="rId3" cstate="print"/>
          <a:stretch>
            <a:fillRect/>
          </a:stretch>
        </p:blipFill>
        <p:spPr>
          <a:xfrm>
            <a:off x="2533650" y="1501775"/>
            <a:ext cx="2045732" cy="1019264"/>
          </a:xfrm>
          <a:prstGeom prst="rect">
            <a:avLst/>
          </a:prstGeom>
        </p:spPr>
      </p:pic>
      <p:pic>
        <p:nvPicPr>
          <p:cNvPr id="6" name="object 4"/>
          <p:cNvPicPr/>
          <p:nvPr/>
        </p:nvPicPr>
        <p:blipFill>
          <a:blip r:embed="rId4" cstate="print"/>
          <a:stretch>
            <a:fillRect/>
          </a:stretch>
        </p:blipFill>
        <p:spPr>
          <a:xfrm>
            <a:off x="86811" y="2047239"/>
            <a:ext cx="2370639" cy="1242566"/>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50" y="511175"/>
            <a:ext cx="4187508" cy="2699200"/>
          </a:xfrm>
          <a:prstGeom prst="rect">
            <a:avLst/>
          </a:prstGeom>
        </p:spPr>
        <p:txBody>
          <a:bodyPr wrap="square">
            <a:spAutoFit/>
          </a:bodyPr>
          <a:lstStyle/>
          <a:p>
            <a:pPr algn="just"/>
            <a:r>
              <a:rPr lang="en-US" sz="1210" dirty="0">
                <a:latin typeface="Arial" pitchFamily="34" charset="0"/>
                <a:cs typeface="Arial" pitchFamily="34" charset="0"/>
              </a:rPr>
              <a:t>An university is setting up a new lab at their premises. Design an algorithm and write Python code to determine the approximate cost to be spent for setting up the lab. Cost for setting the lab is sum of cost of computers, cost of </a:t>
            </a:r>
            <a:r>
              <a:rPr lang="en-US" sz="1210" dirty="0" err="1">
                <a:latin typeface="Arial" pitchFamily="34" charset="0"/>
                <a:cs typeface="Arial" pitchFamily="34" charset="0"/>
              </a:rPr>
              <a:t>furnitures</a:t>
            </a:r>
            <a:r>
              <a:rPr lang="en-US" sz="1210" dirty="0">
                <a:latin typeface="Arial" pitchFamily="34" charset="0"/>
                <a:cs typeface="Arial" pitchFamily="34" charset="0"/>
              </a:rPr>
              <a:t> and </a:t>
            </a:r>
            <a:r>
              <a:rPr lang="en-US" sz="1210" dirty="0" err="1">
                <a:latin typeface="Arial" pitchFamily="34" charset="0"/>
                <a:cs typeface="Arial" pitchFamily="34" charset="0"/>
              </a:rPr>
              <a:t>labour</a:t>
            </a:r>
            <a:r>
              <a:rPr lang="en-US" sz="1210" dirty="0">
                <a:latin typeface="Arial" pitchFamily="34" charset="0"/>
                <a:cs typeface="Arial" pitchFamily="34" charset="0"/>
              </a:rPr>
              <a:t> cost. Use the following formulae for solving the problem:</a:t>
            </a:r>
          </a:p>
          <a:p>
            <a:pPr algn="just"/>
            <a:endParaRPr lang="en-US" sz="1210" dirty="0">
              <a:latin typeface="Arial" pitchFamily="34" charset="0"/>
              <a:cs typeface="Arial" pitchFamily="34" charset="0"/>
            </a:endParaRPr>
          </a:p>
          <a:p>
            <a:pPr algn="just"/>
            <a:r>
              <a:rPr lang="en-US" sz="1210" dirty="0">
                <a:latin typeface="Arial" pitchFamily="34" charset="0"/>
                <a:cs typeface="Arial" pitchFamily="34" charset="0"/>
              </a:rPr>
              <a:t>Cost of computer = cost of one computer * number of computers</a:t>
            </a:r>
          </a:p>
          <a:p>
            <a:pPr algn="just"/>
            <a:endParaRPr lang="en-US" sz="1210" dirty="0">
              <a:latin typeface="Arial" pitchFamily="34" charset="0"/>
              <a:cs typeface="Arial" pitchFamily="34" charset="0"/>
            </a:endParaRPr>
          </a:p>
          <a:p>
            <a:pPr algn="just"/>
            <a:r>
              <a:rPr lang="en-US" sz="1210" dirty="0">
                <a:latin typeface="Arial" pitchFamily="34" charset="0"/>
                <a:cs typeface="Arial" pitchFamily="34" charset="0"/>
              </a:rPr>
              <a:t>Cost of furniture = Number of tables * cost of one table + number of chairs * cost of one chair</a:t>
            </a:r>
          </a:p>
          <a:p>
            <a:pPr algn="just"/>
            <a:endParaRPr lang="en-US" sz="1210" dirty="0">
              <a:latin typeface="Arial" pitchFamily="34" charset="0"/>
              <a:cs typeface="Arial" pitchFamily="34" charset="0"/>
            </a:endParaRPr>
          </a:p>
          <a:p>
            <a:pPr algn="just"/>
            <a:r>
              <a:rPr lang="en-US" sz="1210" dirty="0" err="1">
                <a:latin typeface="Arial" pitchFamily="34" charset="0"/>
                <a:cs typeface="Arial" pitchFamily="34" charset="0"/>
              </a:rPr>
              <a:t>Labour</a:t>
            </a:r>
            <a:r>
              <a:rPr lang="en-US" sz="1210" dirty="0">
                <a:latin typeface="Arial" pitchFamily="34" charset="0"/>
                <a:cs typeface="Arial" pitchFamily="34" charset="0"/>
              </a:rPr>
              <a:t> cost = number of hours worked * wages per hour</a:t>
            </a:r>
          </a:p>
        </p:txBody>
      </p:sp>
      <p:sp>
        <p:nvSpPr>
          <p:cNvPr id="4" name="TextBox 3">
            <a:extLst>
              <a:ext uri="{FF2B5EF4-FFF2-40B4-BE49-F238E27FC236}">
                <a16:creationId xmlns:a16="http://schemas.microsoft.com/office/drawing/2014/main" id="{2DB48837-042B-6F24-DAB0-E2BCC837AF98}"/>
              </a:ext>
            </a:extLst>
          </p:cNvPr>
          <p:cNvSpPr txBox="1"/>
          <p:nvPr/>
        </p:nvSpPr>
        <p:spPr>
          <a:xfrm>
            <a:off x="-285750" y="-36739"/>
            <a:ext cx="2305352" cy="369332"/>
          </a:xfrm>
          <a:prstGeom prst="rect">
            <a:avLst/>
          </a:prstGeom>
          <a:noFill/>
        </p:spPr>
        <p:txBody>
          <a:bodyPr wrap="square">
            <a:spAutoFit/>
          </a:bodyPr>
          <a:lstStyle/>
          <a:p>
            <a:pPr algn="ctr"/>
            <a:r>
              <a:rPr lang="en-US" sz="1800" dirty="0">
                <a:solidFill>
                  <a:schemeClr val="bg1"/>
                </a:solidFill>
                <a:latin typeface="Arial" pitchFamily="34" charset="0"/>
                <a:cs typeface="Arial" pitchFamily="34" charset="0"/>
              </a:rPr>
              <a:t>Exercise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505" y="32001"/>
            <a:ext cx="4149090" cy="293724"/>
          </a:xfrm>
        </p:spPr>
        <p:txBody>
          <a:bodyPr>
            <a:normAutofit fontScale="90000"/>
          </a:bodyPr>
          <a:lstStyle/>
          <a:p>
            <a:r>
              <a:rPr lang="en-US" sz="2017" b="1" dirty="0"/>
              <a:t>Budget for Lab</a:t>
            </a:r>
            <a:endParaRPr lang="en-US" dirty="0"/>
          </a:p>
        </p:txBody>
      </p:sp>
      <p:graphicFrame>
        <p:nvGraphicFramePr>
          <p:cNvPr id="5" name="Group 1046"/>
          <p:cNvGraphicFramePr>
            <a:graphicFrameLocks noGrp="1"/>
          </p:cNvGraphicFramePr>
          <p:nvPr>
            <p:ph sz="half" idx="4294967295"/>
          </p:nvPr>
        </p:nvGraphicFramePr>
        <p:xfrm>
          <a:off x="230505" y="424180"/>
          <a:ext cx="4264343" cy="2719959"/>
        </p:xfrm>
        <a:graphic>
          <a:graphicData uri="http://schemas.openxmlformats.org/drawingml/2006/table">
            <a:tbl>
              <a:tblPr/>
              <a:tblGrid>
                <a:gridCol w="1421448">
                  <a:extLst>
                    <a:ext uri="{9D8B030D-6E8A-4147-A177-3AD203B41FA5}">
                      <a16:colId xmlns:a16="http://schemas.microsoft.com/office/drawing/2014/main" val="20000"/>
                    </a:ext>
                  </a:extLst>
                </a:gridCol>
                <a:gridCol w="1886407">
                  <a:extLst>
                    <a:ext uri="{9D8B030D-6E8A-4147-A177-3AD203B41FA5}">
                      <a16:colId xmlns:a16="http://schemas.microsoft.com/office/drawing/2014/main" val="20001"/>
                    </a:ext>
                  </a:extLst>
                </a:gridCol>
                <a:gridCol w="956488">
                  <a:extLst>
                    <a:ext uri="{9D8B030D-6E8A-4147-A177-3AD203B41FA5}">
                      <a16:colId xmlns:a16="http://schemas.microsoft.com/office/drawing/2014/main" val="20002"/>
                    </a:ext>
                  </a:extLst>
                </a:gridCol>
              </a:tblGrid>
              <a:tr h="307340">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charset="0"/>
                        </a:rPr>
                        <a:t>Input</a:t>
                      </a:r>
                    </a:p>
                  </a:txBody>
                  <a:tcPr marL="46101" marR="46101" marT="23051" marB="2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charset="0"/>
                        </a:rPr>
                        <a:t>Processing</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charset="0"/>
                        </a:rPr>
                        <a:t>Output</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12619">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algn="just"/>
                      <a:r>
                        <a:rPr lang="en-US" sz="1000" dirty="0">
                          <a:latin typeface="Arial" pitchFamily="34" charset="0"/>
                          <a:cs typeface="Arial" pitchFamily="34" charset="0"/>
                        </a:rPr>
                        <a:t>cost of one computer,</a:t>
                      </a:r>
                      <a:r>
                        <a:rPr lang="en-US" sz="1000" baseline="0" dirty="0">
                          <a:latin typeface="Arial" pitchFamily="34" charset="0"/>
                          <a:cs typeface="Arial" pitchFamily="34" charset="0"/>
                        </a:rPr>
                        <a:t> </a:t>
                      </a:r>
                      <a:r>
                        <a:rPr lang="en-US" sz="1000" dirty="0">
                          <a:latin typeface="Arial" pitchFamily="34" charset="0"/>
                          <a:cs typeface="Arial" pitchFamily="34" charset="0"/>
                        </a:rPr>
                        <a:t>number of computers, number of tables,</a:t>
                      </a:r>
                      <a:r>
                        <a:rPr lang="en-US" sz="1000" baseline="0" dirty="0">
                          <a:latin typeface="Arial" pitchFamily="34" charset="0"/>
                          <a:cs typeface="Arial" pitchFamily="34" charset="0"/>
                        </a:rPr>
                        <a:t> </a:t>
                      </a:r>
                      <a:r>
                        <a:rPr lang="en-US" sz="1000" dirty="0">
                          <a:latin typeface="Arial" pitchFamily="34" charset="0"/>
                          <a:cs typeface="Arial" pitchFamily="34" charset="0"/>
                        </a:rPr>
                        <a:t>cost of one table, number of chairs, cost of one chair, number of hours worked, wages per hour</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itchFamily="34" charset="0"/>
                        <a:cs typeface="Arial" pitchFamily="34" charset="0"/>
                      </a:endParaRPr>
                    </a:p>
                  </a:txBody>
                  <a:tcPr marL="46101" marR="46101" marT="23051" marB="2305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r>
                        <a:rPr lang="en-GB" sz="1000" kern="1200" dirty="0">
                          <a:solidFill>
                            <a:schemeClr val="tx1"/>
                          </a:solidFill>
                          <a:latin typeface="Arial" pitchFamily="34" charset="0"/>
                          <a:ea typeface="+mn-ea"/>
                          <a:cs typeface="Arial" pitchFamily="34" charset="0"/>
                        </a:rPr>
                        <a:t>Budget</a:t>
                      </a:r>
                      <a:r>
                        <a:rPr lang="en-GB" sz="1000" kern="1200" baseline="0" dirty="0">
                          <a:solidFill>
                            <a:schemeClr val="tx1"/>
                          </a:solidFill>
                          <a:latin typeface="Arial" pitchFamily="34" charset="0"/>
                          <a:ea typeface="+mn-ea"/>
                          <a:cs typeface="Arial" pitchFamily="34" charset="0"/>
                        </a:rPr>
                        <a:t> = Cost of computers + cost of furniture + labour cost</a:t>
                      </a:r>
                      <a:endParaRPr lang="en-GB" sz="1000" kern="1200" dirty="0">
                        <a:solidFill>
                          <a:schemeClr val="tx1"/>
                        </a:solidFill>
                        <a:latin typeface="Arial" pitchFamily="34" charset="0"/>
                        <a:ea typeface="+mn-ea"/>
                        <a:cs typeface="Arial" pitchFamily="34" charset="0"/>
                      </a:endParaRP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Cost of computer = cost of one computer * number of computers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Cost of furniture = Number of tables * cost of one table + number of chairs * cost of one chair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Labour</a:t>
                      </a:r>
                      <a:r>
                        <a:rPr kumimoji="0" lang="en-US" sz="100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cost = number of hours worked * wages per hour</a:t>
                      </a:r>
                    </a:p>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itchFamily="34" charset="0"/>
                        <a:cs typeface="Arial" pitchFamily="34" charset="0"/>
                      </a:endParaRP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charset="0"/>
                        </a:defRPr>
                      </a:lvl1pPr>
                      <a:lvl2pPr>
                        <a:spcBef>
                          <a:spcPct val="20000"/>
                        </a:spcBef>
                        <a:defRPr sz="2400">
                          <a:solidFill>
                            <a:schemeClr val="tx1"/>
                          </a:solidFill>
                          <a:latin typeface="Arial" charset="0"/>
                        </a:defRPr>
                      </a:lvl2pPr>
                      <a:lvl3pPr>
                        <a:spcBef>
                          <a:spcPct val="20000"/>
                        </a:spcBef>
                        <a:defRPr sz="2000">
                          <a:solidFill>
                            <a:schemeClr val="tx1"/>
                          </a:solidFill>
                          <a:latin typeface="Arial" charset="0"/>
                        </a:defRPr>
                      </a:lvl3pPr>
                      <a:lvl4pPr>
                        <a:spcBef>
                          <a:spcPct val="20000"/>
                        </a:spcBef>
                        <a:defRPr>
                          <a:solidFill>
                            <a:schemeClr val="tx1"/>
                          </a:solidFill>
                          <a:latin typeface="Arial" charset="0"/>
                        </a:defRPr>
                      </a:lvl4pPr>
                      <a:lvl5pPr>
                        <a:spcBef>
                          <a:spcPct val="20000"/>
                        </a:spcBef>
                        <a:defRPr>
                          <a:solidFill>
                            <a:schemeClr val="tx1"/>
                          </a:solidFill>
                          <a:latin typeface="Arial" charset="0"/>
                        </a:defRPr>
                      </a:lvl5pPr>
                      <a:lvl6pPr fontAlgn="base">
                        <a:spcBef>
                          <a:spcPct val="20000"/>
                        </a:spcBef>
                        <a:spcAft>
                          <a:spcPct val="0"/>
                        </a:spcAft>
                        <a:defRPr>
                          <a:solidFill>
                            <a:schemeClr val="tx1"/>
                          </a:solidFill>
                          <a:latin typeface="Arial" charset="0"/>
                        </a:defRPr>
                      </a:lvl6pPr>
                      <a:lvl7pPr fontAlgn="base">
                        <a:spcBef>
                          <a:spcPct val="20000"/>
                        </a:spcBef>
                        <a:spcAft>
                          <a:spcPct val="0"/>
                        </a:spcAft>
                        <a:defRPr>
                          <a:solidFill>
                            <a:schemeClr val="tx1"/>
                          </a:solidFill>
                          <a:latin typeface="Arial" charset="0"/>
                        </a:defRPr>
                      </a:lvl7pPr>
                      <a:lvl8pPr fontAlgn="base">
                        <a:spcBef>
                          <a:spcPct val="20000"/>
                        </a:spcBef>
                        <a:spcAft>
                          <a:spcPct val="0"/>
                        </a:spcAft>
                        <a:defRPr>
                          <a:solidFill>
                            <a:schemeClr val="tx1"/>
                          </a:solidFill>
                          <a:latin typeface="Arial" charset="0"/>
                        </a:defRPr>
                      </a:lvl8pPr>
                      <a:lvl9pPr fontAlgn="base">
                        <a:spcBef>
                          <a:spcPct val="20000"/>
                        </a:spcBef>
                        <a:spcAft>
                          <a:spcPct val="0"/>
                        </a:spcAft>
                        <a:defRPr>
                          <a:solidFill>
                            <a:schemeClr val="tx1"/>
                          </a:solidFill>
                          <a:latin typeface="Arial"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itchFamily="34" charset="0"/>
                          <a:cs typeface="Arial" pitchFamily="34" charset="0"/>
                        </a:rPr>
                        <a:t>Budget for Lab</a:t>
                      </a:r>
                    </a:p>
                  </a:txBody>
                  <a:tcPr marL="46101" marR="46101" marT="23051" marB="2305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7121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30505" y="78423"/>
            <a:ext cx="4149090" cy="293724"/>
          </a:xfrm>
          <a:prstGeom prst="rect">
            <a:avLst/>
          </a:prstGeom>
        </p:spPr>
        <p:txBody>
          <a:bodyPr>
            <a:normAutofit fontScale="75000" lnSpcReduction="20000"/>
          </a:bodyPr>
          <a:lstStyle/>
          <a:p>
            <a:pPr algn="ctr" defTabSz="461040">
              <a:spcBef>
                <a:spcPct val="0"/>
              </a:spcBef>
              <a:defRPr/>
            </a:pPr>
            <a:r>
              <a:rPr lang="en-US" sz="2017" b="1" dirty="0">
                <a:latin typeface="+mj-lt"/>
                <a:ea typeface="+mj-ea"/>
                <a:cs typeface="+mj-cs"/>
              </a:rPr>
              <a:t>Python Program</a:t>
            </a:r>
            <a:endParaRPr lang="en-US" sz="2218" dirty="0">
              <a:latin typeface="+mj-lt"/>
              <a:ea typeface="+mj-ea"/>
              <a:cs typeface="+mj-cs"/>
            </a:endParaRPr>
          </a:p>
        </p:txBody>
      </p:sp>
      <p:pic>
        <p:nvPicPr>
          <p:cNvPr id="1027" name="Picture 3"/>
          <p:cNvPicPr>
            <a:picLocks noChangeAspect="1" noChangeArrowheads="1"/>
          </p:cNvPicPr>
          <p:nvPr/>
        </p:nvPicPr>
        <p:blipFill>
          <a:blip r:embed="rId2"/>
          <a:srcRect/>
          <a:stretch>
            <a:fillRect/>
          </a:stretch>
        </p:blipFill>
        <p:spPr bwMode="auto">
          <a:xfrm>
            <a:off x="665104" y="541834"/>
            <a:ext cx="3279894" cy="2377083"/>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30505" y="78423"/>
            <a:ext cx="4149090" cy="293724"/>
          </a:xfrm>
          <a:prstGeom prst="rect">
            <a:avLst/>
          </a:prstGeom>
        </p:spPr>
        <p:txBody>
          <a:bodyPr>
            <a:normAutofit fontScale="75000" lnSpcReduction="20000"/>
          </a:bodyPr>
          <a:lstStyle/>
          <a:p>
            <a:pPr algn="ctr" defTabSz="461040">
              <a:spcBef>
                <a:spcPct val="0"/>
              </a:spcBef>
              <a:defRPr/>
            </a:pPr>
            <a:r>
              <a:rPr lang="en-US" sz="2017" b="1" dirty="0">
                <a:latin typeface="+mj-lt"/>
                <a:ea typeface="+mj-ea"/>
                <a:cs typeface="+mj-cs"/>
              </a:rPr>
              <a:t>Python Program</a:t>
            </a:r>
            <a:endParaRPr lang="en-US" sz="2218" dirty="0">
              <a:latin typeface="+mj-lt"/>
              <a:ea typeface="+mj-ea"/>
              <a:cs typeface="+mj-cs"/>
            </a:endParaRPr>
          </a:p>
        </p:txBody>
      </p:sp>
      <p:pic>
        <p:nvPicPr>
          <p:cNvPr id="4098" name="Picture 2"/>
          <p:cNvPicPr>
            <a:picLocks noChangeAspect="1" noChangeArrowheads="1"/>
          </p:cNvPicPr>
          <p:nvPr/>
        </p:nvPicPr>
        <p:blipFill>
          <a:blip r:embed="rId2"/>
          <a:srcRect/>
          <a:stretch>
            <a:fillRect/>
          </a:stretch>
        </p:blipFill>
        <p:spPr bwMode="auto">
          <a:xfrm>
            <a:off x="153670" y="693103"/>
            <a:ext cx="4317167" cy="1128514"/>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2573655"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FFFFFF"/>
                </a:solidFill>
                <a:latin typeface="Tahoma"/>
                <a:cs typeface="Tahoma"/>
              </a:rPr>
              <a:t>Example</a:t>
            </a:r>
            <a:r>
              <a:rPr sz="1400" spc="20" dirty="0">
                <a:solidFill>
                  <a:srgbClr val="FFFFFF"/>
                </a:solidFill>
                <a:latin typeface="Tahoma"/>
                <a:cs typeface="Tahoma"/>
              </a:rPr>
              <a:t> </a:t>
            </a:r>
            <a:r>
              <a:rPr sz="1400" spc="-85" dirty="0">
                <a:solidFill>
                  <a:srgbClr val="FFFFFF"/>
                </a:solidFill>
                <a:latin typeface="Tahoma"/>
                <a:cs typeface="Tahoma"/>
              </a:rPr>
              <a:t>2:</a:t>
            </a:r>
            <a:r>
              <a:rPr sz="1400" spc="180" dirty="0">
                <a:solidFill>
                  <a:srgbClr val="FFFFFF"/>
                </a:solidFill>
                <a:latin typeface="Tahoma"/>
                <a:cs typeface="Tahoma"/>
              </a:rPr>
              <a:t> </a:t>
            </a:r>
            <a:r>
              <a:rPr sz="1400" spc="-45" dirty="0">
                <a:solidFill>
                  <a:srgbClr val="FFFFFF"/>
                </a:solidFill>
                <a:latin typeface="Tahoma"/>
                <a:cs typeface="Tahoma"/>
              </a:rPr>
              <a:t>Sum</a:t>
            </a:r>
            <a:r>
              <a:rPr sz="1400" spc="25" dirty="0">
                <a:solidFill>
                  <a:srgbClr val="FFFFFF"/>
                </a:solidFill>
                <a:latin typeface="Tahoma"/>
                <a:cs typeface="Tahoma"/>
              </a:rPr>
              <a:t> </a:t>
            </a:r>
            <a:r>
              <a:rPr sz="1400" spc="-40" dirty="0">
                <a:solidFill>
                  <a:srgbClr val="FFFFFF"/>
                </a:solidFill>
                <a:latin typeface="Tahoma"/>
                <a:cs typeface="Tahoma"/>
              </a:rPr>
              <a:t>of</a:t>
            </a:r>
            <a:r>
              <a:rPr sz="1400" spc="25" dirty="0">
                <a:solidFill>
                  <a:srgbClr val="FFFFFF"/>
                </a:solidFill>
                <a:latin typeface="Tahoma"/>
                <a:cs typeface="Tahoma"/>
              </a:rPr>
              <a:t> </a:t>
            </a:r>
            <a:r>
              <a:rPr sz="1400" spc="-15" dirty="0">
                <a:solidFill>
                  <a:srgbClr val="FFFFFF"/>
                </a:solidFill>
                <a:latin typeface="Tahoma"/>
                <a:cs typeface="Tahoma"/>
              </a:rPr>
              <a:t>Two</a:t>
            </a:r>
            <a:r>
              <a:rPr sz="1400" spc="25" dirty="0">
                <a:solidFill>
                  <a:srgbClr val="FFFFFF"/>
                </a:solidFill>
                <a:latin typeface="Tahoma"/>
                <a:cs typeface="Tahoma"/>
              </a:rPr>
              <a:t> </a:t>
            </a:r>
            <a:r>
              <a:rPr sz="1400" spc="-50" dirty="0">
                <a:solidFill>
                  <a:srgbClr val="FFFFFF"/>
                </a:solidFill>
                <a:latin typeface="Tahoma"/>
                <a:cs typeface="Tahoma"/>
              </a:rPr>
              <a:t>Numbers</a:t>
            </a:r>
            <a:endParaRPr sz="1400">
              <a:latin typeface="Tahoma"/>
              <a:cs typeface="Tahoma"/>
            </a:endParaRPr>
          </a:p>
        </p:txBody>
      </p:sp>
      <p:pic>
        <p:nvPicPr>
          <p:cNvPr id="3" name="object 3"/>
          <p:cNvPicPr/>
          <p:nvPr/>
        </p:nvPicPr>
        <p:blipFill>
          <a:blip r:embed="rId2" cstate="print"/>
          <a:stretch>
            <a:fillRect/>
          </a:stretch>
        </p:blipFill>
        <p:spPr>
          <a:xfrm>
            <a:off x="548538" y="567971"/>
            <a:ext cx="3464922" cy="2528834"/>
          </a:xfrm>
          <a:prstGeom prst="rect">
            <a:avLst/>
          </a:prstGeom>
        </p:spPr>
      </p:pic>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9" name="object 9"/>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84</a:t>
            </a:fld>
            <a:r>
              <a:rPr spc="-75" dirty="0"/>
              <a:t> </a:t>
            </a:r>
            <a:r>
              <a:rPr dirty="0"/>
              <a:t>/</a:t>
            </a:r>
            <a:r>
              <a:rPr spc="-75" dirty="0"/>
              <a:t> </a:t>
            </a:r>
            <a:r>
              <a:rPr dirty="0"/>
              <a:t>63</a:t>
            </a:r>
          </a:p>
        </p:txBody>
      </p:sp>
    </p:spTree>
  </p:cSld>
  <p:clrMapOvr>
    <a:masterClrMapping/>
  </p:clrMapOvr>
  <p:transition>
    <p:cu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59878"/>
            <a:ext cx="2741930" cy="244475"/>
          </a:xfrm>
          <a:prstGeom prst="rect">
            <a:avLst/>
          </a:prstGeom>
        </p:spPr>
        <p:txBody>
          <a:bodyPr vert="horz" wrap="square" lIns="0" tIns="17145" rIns="0" bIns="0" rtlCol="0">
            <a:spAutoFit/>
          </a:bodyPr>
          <a:lstStyle/>
          <a:p>
            <a:pPr marL="12700">
              <a:lnSpc>
                <a:spcPct val="100000"/>
              </a:lnSpc>
              <a:spcBef>
                <a:spcPts val="135"/>
              </a:spcBef>
            </a:pPr>
            <a:r>
              <a:rPr sz="1400" spc="-45" dirty="0">
                <a:solidFill>
                  <a:srgbClr val="FFFFFF"/>
                </a:solidFill>
                <a:latin typeface="Tahoma"/>
                <a:cs typeface="Tahoma"/>
              </a:rPr>
              <a:t>Example</a:t>
            </a:r>
            <a:r>
              <a:rPr sz="1400" spc="20" dirty="0">
                <a:solidFill>
                  <a:srgbClr val="FFFFFF"/>
                </a:solidFill>
                <a:latin typeface="Tahoma"/>
                <a:cs typeface="Tahoma"/>
              </a:rPr>
              <a:t> </a:t>
            </a:r>
            <a:r>
              <a:rPr sz="1400" spc="-85" dirty="0">
                <a:solidFill>
                  <a:srgbClr val="FFFFFF"/>
                </a:solidFill>
                <a:latin typeface="Tahoma"/>
                <a:cs typeface="Tahoma"/>
              </a:rPr>
              <a:t>3:</a:t>
            </a:r>
            <a:r>
              <a:rPr sz="1400" spc="175" dirty="0">
                <a:solidFill>
                  <a:srgbClr val="FFFFFF"/>
                </a:solidFill>
                <a:latin typeface="Tahoma"/>
                <a:cs typeface="Tahoma"/>
              </a:rPr>
              <a:t> </a:t>
            </a:r>
            <a:r>
              <a:rPr sz="1400" spc="-45" dirty="0">
                <a:solidFill>
                  <a:srgbClr val="FFFFFF"/>
                </a:solidFill>
                <a:latin typeface="Tahoma"/>
                <a:cs typeface="Tahoma"/>
              </a:rPr>
              <a:t>Comparing</a:t>
            </a:r>
            <a:r>
              <a:rPr sz="1400" spc="20" dirty="0">
                <a:solidFill>
                  <a:srgbClr val="FFFFFF"/>
                </a:solidFill>
                <a:latin typeface="Tahoma"/>
                <a:cs typeface="Tahoma"/>
              </a:rPr>
              <a:t> </a:t>
            </a:r>
            <a:r>
              <a:rPr sz="1400" spc="-65" dirty="0">
                <a:solidFill>
                  <a:srgbClr val="FFFFFF"/>
                </a:solidFill>
                <a:latin typeface="Tahoma"/>
                <a:cs typeface="Tahoma"/>
              </a:rPr>
              <a:t>two</a:t>
            </a:r>
            <a:r>
              <a:rPr sz="1400" spc="25" dirty="0">
                <a:solidFill>
                  <a:srgbClr val="FFFFFF"/>
                </a:solidFill>
                <a:latin typeface="Tahoma"/>
                <a:cs typeface="Tahoma"/>
              </a:rPr>
              <a:t> </a:t>
            </a:r>
            <a:r>
              <a:rPr sz="1400" spc="-65" dirty="0">
                <a:solidFill>
                  <a:srgbClr val="FFFFFF"/>
                </a:solidFill>
                <a:latin typeface="Tahoma"/>
                <a:cs typeface="Tahoma"/>
              </a:rPr>
              <a:t>numbers</a:t>
            </a:r>
            <a:endParaRPr sz="1400">
              <a:latin typeface="Tahoma"/>
              <a:cs typeface="Tahoma"/>
            </a:endParaRPr>
          </a:p>
        </p:txBody>
      </p:sp>
      <p:pic>
        <p:nvPicPr>
          <p:cNvPr id="4" name="object 4"/>
          <p:cNvPicPr/>
          <p:nvPr/>
        </p:nvPicPr>
        <p:blipFill>
          <a:blip r:embed="rId2" cstate="print"/>
          <a:stretch>
            <a:fillRect/>
          </a:stretch>
        </p:blipFill>
        <p:spPr>
          <a:xfrm>
            <a:off x="765098" y="448004"/>
            <a:ext cx="3031597" cy="2989098"/>
          </a:xfrm>
          <a:prstGeom prst="rect">
            <a:avLst/>
          </a:prstGeom>
        </p:spPr>
      </p:pic>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9" name="object 9"/>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85</a:t>
            </a:fld>
            <a:r>
              <a:rPr spc="-75" dirty="0"/>
              <a:t> </a:t>
            </a:r>
            <a:r>
              <a:rPr dirty="0"/>
              <a:t>/</a:t>
            </a:r>
            <a:r>
              <a:rPr spc="-75" dirty="0"/>
              <a:t> </a:t>
            </a:r>
            <a:r>
              <a:rPr dirty="0"/>
              <a:t>63</a:t>
            </a:r>
          </a:p>
        </p:txBody>
      </p:sp>
    </p:spTree>
  </p:cSld>
  <p:clrMapOvr>
    <a:masterClrMapping/>
  </p:clrMapOvr>
  <p:transition>
    <p:cu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878"/>
            <a:ext cx="2079625" cy="244475"/>
          </a:xfrm>
          <a:prstGeom prst="rect">
            <a:avLst/>
          </a:prstGeom>
        </p:spPr>
        <p:txBody>
          <a:bodyPr vert="horz" wrap="square" lIns="0" tIns="17145" rIns="0" bIns="0" rtlCol="0">
            <a:spAutoFit/>
          </a:bodyPr>
          <a:lstStyle/>
          <a:p>
            <a:pPr marL="12700">
              <a:lnSpc>
                <a:spcPct val="100000"/>
              </a:lnSpc>
              <a:spcBef>
                <a:spcPts val="135"/>
              </a:spcBef>
            </a:pPr>
            <a:r>
              <a:rPr spc="-45" dirty="0"/>
              <a:t>Assignment</a:t>
            </a:r>
            <a:r>
              <a:rPr spc="10" dirty="0"/>
              <a:t> </a:t>
            </a:r>
            <a:r>
              <a:rPr spc="-50" dirty="0"/>
              <a:t>for</a:t>
            </a:r>
            <a:r>
              <a:rPr spc="15" dirty="0"/>
              <a:t> </a:t>
            </a:r>
            <a:r>
              <a:rPr spc="-45" dirty="0"/>
              <a:t>Pseudocode</a:t>
            </a:r>
          </a:p>
        </p:txBody>
      </p:sp>
      <p:pic>
        <p:nvPicPr>
          <p:cNvPr id="3" name="object 3"/>
          <p:cNvPicPr/>
          <p:nvPr/>
        </p:nvPicPr>
        <p:blipFill>
          <a:blip r:embed="rId2" cstate="print"/>
          <a:stretch>
            <a:fillRect/>
          </a:stretch>
        </p:blipFill>
        <p:spPr>
          <a:xfrm>
            <a:off x="281089" y="1188631"/>
            <a:ext cx="65265" cy="65265"/>
          </a:xfrm>
          <a:prstGeom prst="rect">
            <a:avLst/>
          </a:prstGeom>
        </p:spPr>
      </p:pic>
      <p:sp>
        <p:nvSpPr>
          <p:cNvPr id="4" name="object 4"/>
          <p:cNvSpPr txBox="1"/>
          <p:nvPr/>
        </p:nvSpPr>
        <p:spPr>
          <a:xfrm>
            <a:off x="402932" y="1105190"/>
            <a:ext cx="4041775" cy="1166495"/>
          </a:xfrm>
          <a:prstGeom prst="rect">
            <a:avLst/>
          </a:prstGeom>
        </p:spPr>
        <p:txBody>
          <a:bodyPr vert="horz" wrap="square" lIns="0" tIns="6985" rIns="0" bIns="0" rtlCol="0">
            <a:spAutoFit/>
          </a:bodyPr>
          <a:lstStyle/>
          <a:p>
            <a:pPr marL="12700" marR="5080">
              <a:lnSpc>
                <a:spcPct val="102600"/>
              </a:lnSpc>
              <a:spcBef>
                <a:spcPts val="55"/>
              </a:spcBef>
            </a:pPr>
            <a:r>
              <a:rPr sz="1100" spc="-20" dirty="0">
                <a:latin typeface="Tahoma"/>
                <a:cs typeface="Tahoma"/>
              </a:rPr>
              <a:t>Write</a:t>
            </a:r>
            <a:r>
              <a:rPr sz="1100" spc="25" dirty="0">
                <a:latin typeface="Tahoma"/>
                <a:cs typeface="Tahoma"/>
              </a:rPr>
              <a:t> </a:t>
            </a:r>
            <a:r>
              <a:rPr sz="1100" spc="-55" dirty="0">
                <a:latin typeface="Tahoma"/>
                <a:cs typeface="Tahoma"/>
              </a:rPr>
              <a:t>pseudocode</a:t>
            </a:r>
            <a:r>
              <a:rPr sz="1100" spc="25" dirty="0">
                <a:latin typeface="Tahoma"/>
                <a:cs typeface="Tahoma"/>
              </a:rPr>
              <a:t> </a:t>
            </a:r>
            <a:r>
              <a:rPr sz="1100" spc="-45" dirty="0">
                <a:latin typeface="Tahoma"/>
                <a:cs typeface="Tahoma"/>
              </a:rPr>
              <a:t>for</a:t>
            </a:r>
            <a:r>
              <a:rPr sz="1100" spc="25" dirty="0">
                <a:latin typeface="Tahoma"/>
                <a:cs typeface="Tahoma"/>
              </a:rPr>
              <a:t> </a:t>
            </a:r>
            <a:r>
              <a:rPr sz="1100" spc="-25" dirty="0">
                <a:latin typeface="Tahoma"/>
                <a:cs typeface="Tahoma"/>
              </a:rPr>
              <a:t>calculating</a:t>
            </a:r>
            <a:r>
              <a:rPr sz="1100" spc="30" dirty="0">
                <a:latin typeface="Tahoma"/>
                <a:cs typeface="Tahoma"/>
              </a:rPr>
              <a:t> </a:t>
            </a:r>
            <a:r>
              <a:rPr sz="1100" spc="-30" dirty="0">
                <a:latin typeface="Tahoma"/>
                <a:cs typeface="Tahoma"/>
              </a:rPr>
              <a:t>Area</a:t>
            </a:r>
            <a:r>
              <a:rPr sz="1100" spc="25" dirty="0">
                <a:latin typeface="Tahoma"/>
                <a:cs typeface="Tahoma"/>
              </a:rPr>
              <a:t> </a:t>
            </a:r>
            <a:r>
              <a:rPr sz="1100" spc="-20" dirty="0">
                <a:latin typeface="Tahoma"/>
                <a:cs typeface="Tahoma"/>
              </a:rPr>
              <a:t>(l*h)</a:t>
            </a:r>
            <a:r>
              <a:rPr sz="1100" spc="25" dirty="0">
                <a:latin typeface="Tahoma"/>
                <a:cs typeface="Tahoma"/>
              </a:rPr>
              <a:t> </a:t>
            </a:r>
            <a:r>
              <a:rPr sz="1100" spc="-50" dirty="0">
                <a:latin typeface="Tahoma"/>
                <a:cs typeface="Tahoma"/>
              </a:rPr>
              <a:t>and</a:t>
            </a:r>
            <a:r>
              <a:rPr sz="1100" spc="25" dirty="0">
                <a:latin typeface="Tahoma"/>
                <a:cs typeface="Tahoma"/>
              </a:rPr>
              <a:t> </a:t>
            </a:r>
            <a:r>
              <a:rPr sz="1100" spc="-35" dirty="0">
                <a:latin typeface="Tahoma"/>
                <a:cs typeface="Tahoma"/>
              </a:rPr>
              <a:t>Perimeter</a:t>
            </a:r>
            <a:r>
              <a:rPr sz="1100" spc="30" dirty="0">
                <a:latin typeface="Tahoma"/>
                <a:cs typeface="Tahoma"/>
              </a:rPr>
              <a:t> </a:t>
            </a:r>
            <a:r>
              <a:rPr sz="1100" spc="-15" dirty="0">
                <a:latin typeface="Tahoma"/>
                <a:cs typeface="Tahoma"/>
              </a:rPr>
              <a:t>(2*(l+h)) </a:t>
            </a:r>
            <a:r>
              <a:rPr sz="1100" spc="-330" dirty="0">
                <a:latin typeface="Tahoma"/>
                <a:cs typeface="Tahoma"/>
              </a:rPr>
              <a:t> </a:t>
            </a:r>
            <a:r>
              <a:rPr sz="1100" spc="-35" dirty="0">
                <a:latin typeface="Tahoma"/>
                <a:cs typeface="Tahoma"/>
              </a:rPr>
              <a:t>of</a:t>
            </a:r>
            <a:r>
              <a:rPr sz="1100" spc="10" dirty="0">
                <a:latin typeface="Tahoma"/>
                <a:cs typeface="Tahoma"/>
              </a:rPr>
              <a:t> </a:t>
            </a:r>
            <a:r>
              <a:rPr sz="1100" spc="-40" dirty="0">
                <a:latin typeface="Tahoma"/>
                <a:cs typeface="Tahoma"/>
              </a:rPr>
              <a:t>Rectangle</a:t>
            </a:r>
            <a:endParaRPr sz="1100">
              <a:latin typeface="Tahoma"/>
              <a:cs typeface="Tahoma"/>
            </a:endParaRPr>
          </a:p>
          <a:p>
            <a:pPr marL="12700">
              <a:lnSpc>
                <a:spcPct val="100000"/>
              </a:lnSpc>
              <a:spcBef>
                <a:spcPts val="335"/>
              </a:spcBef>
            </a:pPr>
            <a:r>
              <a:rPr sz="1100" spc="-20" dirty="0">
                <a:latin typeface="Tahoma"/>
                <a:cs typeface="Tahoma"/>
              </a:rPr>
              <a:t>Write</a:t>
            </a:r>
            <a:r>
              <a:rPr sz="1100" spc="25" dirty="0">
                <a:latin typeface="Tahoma"/>
                <a:cs typeface="Tahoma"/>
              </a:rPr>
              <a:t> </a:t>
            </a:r>
            <a:r>
              <a:rPr sz="1100" spc="-55" dirty="0">
                <a:latin typeface="Tahoma"/>
                <a:cs typeface="Tahoma"/>
              </a:rPr>
              <a:t>pseudocode</a:t>
            </a:r>
            <a:r>
              <a:rPr sz="1100" spc="25" dirty="0">
                <a:latin typeface="Tahoma"/>
                <a:cs typeface="Tahoma"/>
              </a:rPr>
              <a:t> </a:t>
            </a:r>
            <a:r>
              <a:rPr sz="1100" spc="-45" dirty="0">
                <a:latin typeface="Tahoma"/>
                <a:cs typeface="Tahoma"/>
              </a:rPr>
              <a:t>for</a:t>
            </a:r>
            <a:r>
              <a:rPr sz="1100" spc="25" dirty="0">
                <a:latin typeface="Tahoma"/>
                <a:cs typeface="Tahoma"/>
              </a:rPr>
              <a:t> </a:t>
            </a:r>
            <a:r>
              <a:rPr sz="1100" spc="-60" dirty="0">
                <a:latin typeface="Tahoma"/>
                <a:cs typeface="Tahoma"/>
              </a:rPr>
              <a:t>issue</a:t>
            </a:r>
            <a:r>
              <a:rPr sz="1100" spc="30" dirty="0">
                <a:latin typeface="Tahoma"/>
                <a:cs typeface="Tahoma"/>
              </a:rPr>
              <a:t> </a:t>
            </a:r>
            <a:r>
              <a:rPr sz="1100" spc="-35" dirty="0">
                <a:latin typeface="Tahoma"/>
                <a:cs typeface="Tahoma"/>
              </a:rPr>
              <a:t>of</a:t>
            </a:r>
            <a:r>
              <a:rPr sz="1100" spc="25" dirty="0">
                <a:latin typeface="Tahoma"/>
                <a:cs typeface="Tahoma"/>
              </a:rPr>
              <a:t> </a:t>
            </a:r>
            <a:r>
              <a:rPr sz="1100" spc="-40" dirty="0">
                <a:latin typeface="Tahoma"/>
                <a:cs typeface="Tahoma"/>
              </a:rPr>
              <a:t>driver</a:t>
            </a:r>
            <a:r>
              <a:rPr sz="1100" spc="25" dirty="0">
                <a:latin typeface="Tahoma"/>
                <a:cs typeface="Tahoma"/>
              </a:rPr>
              <a:t> </a:t>
            </a:r>
            <a:r>
              <a:rPr sz="1100" spc="-50" dirty="0">
                <a:latin typeface="Tahoma"/>
                <a:cs typeface="Tahoma"/>
              </a:rPr>
              <a:t>license</a:t>
            </a:r>
            <a:r>
              <a:rPr sz="1100" spc="30" dirty="0">
                <a:latin typeface="Tahoma"/>
                <a:cs typeface="Tahoma"/>
              </a:rPr>
              <a:t> </a:t>
            </a:r>
            <a:r>
              <a:rPr sz="1100" spc="-5" dirty="0">
                <a:latin typeface="Tahoma"/>
                <a:cs typeface="Tahoma"/>
              </a:rPr>
              <a:t>(if</a:t>
            </a:r>
            <a:r>
              <a:rPr sz="1100" spc="25" dirty="0">
                <a:latin typeface="Tahoma"/>
                <a:cs typeface="Tahoma"/>
              </a:rPr>
              <a:t> </a:t>
            </a:r>
            <a:r>
              <a:rPr sz="1100" spc="-55" dirty="0">
                <a:latin typeface="Tahoma"/>
                <a:cs typeface="Tahoma"/>
              </a:rPr>
              <a:t>else)</a:t>
            </a:r>
            <a:endParaRPr sz="1100">
              <a:latin typeface="Tahoma"/>
              <a:cs typeface="Tahoma"/>
            </a:endParaRPr>
          </a:p>
          <a:p>
            <a:pPr marL="12700">
              <a:lnSpc>
                <a:spcPct val="100000"/>
              </a:lnSpc>
              <a:spcBef>
                <a:spcPts val="334"/>
              </a:spcBef>
            </a:pPr>
            <a:r>
              <a:rPr sz="1100" spc="-20" dirty="0">
                <a:latin typeface="Tahoma"/>
                <a:cs typeface="Tahoma"/>
              </a:rPr>
              <a:t>Write</a:t>
            </a:r>
            <a:r>
              <a:rPr sz="1100" spc="20" dirty="0">
                <a:latin typeface="Tahoma"/>
                <a:cs typeface="Tahoma"/>
              </a:rPr>
              <a:t> </a:t>
            </a:r>
            <a:r>
              <a:rPr sz="1100" spc="-55" dirty="0">
                <a:latin typeface="Tahoma"/>
                <a:cs typeface="Tahoma"/>
              </a:rPr>
              <a:t>pseudocode</a:t>
            </a:r>
            <a:r>
              <a:rPr sz="1100" spc="20" dirty="0">
                <a:latin typeface="Tahoma"/>
                <a:cs typeface="Tahoma"/>
              </a:rPr>
              <a:t> </a:t>
            </a:r>
            <a:r>
              <a:rPr sz="1100" spc="-45" dirty="0">
                <a:latin typeface="Tahoma"/>
                <a:cs typeface="Tahoma"/>
              </a:rPr>
              <a:t>for</a:t>
            </a:r>
            <a:r>
              <a:rPr sz="1100" spc="25" dirty="0">
                <a:latin typeface="Tahoma"/>
                <a:cs typeface="Tahoma"/>
              </a:rPr>
              <a:t> </a:t>
            </a:r>
            <a:r>
              <a:rPr sz="1100" spc="-55" dirty="0">
                <a:latin typeface="Tahoma"/>
                <a:cs typeface="Tahoma"/>
              </a:rPr>
              <a:t>a</a:t>
            </a:r>
            <a:r>
              <a:rPr sz="1100" spc="20" dirty="0">
                <a:latin typeface="Tahoma"/>
                <a:cs typeface="Tahoma"/>
              </a:rPr>
              <a:t> </a:t>
            </a:r>
            <a:r>
              <a:rPr sz="1100" spc="-50" dirty="0">
                <a:latin typeface="Tahoma"/>
                <a:cs typeface="Tahoma"/>
              </a:rPr>
              <a:t>given</a:t>
            </a:r>
            <a:r>
              <a:rPr sz="1100" spc="25" dirty="0">
                <a:latin typeface="Tahoma"/>
                <a:cs typeface="Tahoma"/>
              </a:rPr>
              <a:t> </a:t>
            </a:r>
            <a:r>
              <a:rPr sz="1100" spc="-50" dirty="0">
                <a:latin typeface="Tahoma"/>
                <a:cs typeface="Tahoma"/>
              </a:rPr>
              <a:t>number</a:t>
            </a:r>
            <a:r>
              <a:rPr sz="1100" spc="20" dirty="0">
                <a:latin typeface="Tahoma"/>
                <a:cs typeface="Tahoma"/>
              </a:rPr>
              <a:t> </a:t>
            </a:r>
            <a:r>
              <a:rPr sz="1100" spc="-35" dirty="0">
                <a:latin typeface="Tahoma"/>
                <a:cs typeface="Tahoma"/>
              </a:rPr>
              <a:t>is</a:t>
            </a:r>
            <a:r>
              <a:rPr sz="1100" spc="25" dirty="0">
                <a:latin typeface="Tahoma"/>
                <a:cs typeface="Tahoma"/>
              </a:rPr>
              <a:t> </a:t>
            </a:r>
            <a:r>
              <a:rPr sz="1100" spc="-30" dirty="0">
                <a:latin typeface="Tahoma"/>
                <a:cs typeface="Tahoma"/>
              </a:rPr>
              <a:t>positive</a:t>
            </a:r>
            <a:r>
              <a:rPr sz="1100" spc="15" dirty="0">
                <a:latin typeface="Tahoma"/>
                <a:cs typeface="Tahoma"/>
              </a:rPr>
              <a:t> </a:t>
            </a:r>
            <a:r>
              <a:rPr sz="1100" spc="-55" dirty="0">
                <a:latin typeface="Tahoma"/>
                <a:cs typeface="Tahoma"/>
              </a:rPr>
              <a:t>or</a:t>
            </a:r>
            <a:r>
              <a:rPr sz="1100" spc="25" dirty="0">
                <a:latin typeface="Tahoma"/>
                <a:cs typeface="Tahoma"/>
              </a:rPr>
              <a:t> </a:t>
            </a:r>
            <a:r>
              <a:rPr sz="1100" spc="-50" dirty="0">
                <a:latin typeface="Tahoma"/>
                <a:cs typeface="Tahoma"/>
              </a:rPr>
              <a:t>negative</a:t>
            </a:r>
            <a:endParaRPr sz="1100">
              <a:latin typeface="Tahoma"/>
              <a:cs typeface="Tahoma"/>
            </a:endParaRPr>
          </a:p>
          <a:p>
            <a:pPr marL="12700" marR="438150">
              <a:lnSpc>
                <a:spcPct val="102600"/>
              </a:lnSpc>
              <a:spcBef>
                <a:spcPts val="295"/>
              </a:spcBef>
            </a:pPr>
            <a:r>
              <a:rPr sz="1100" spc="-20" dirty="0">
                <a:latin typeface="Tahoma"/>
                <a:cs typeface="Tahoma"/>
              </a:rPr>
              <a:t>Write</a:t>
            </a:r>
            <a:r>
              <a:rPr sz="1100" spc="20" dirty="0">
                <a:latin typeface="Tahoma"/>
                <a:cs typeface="Tahoma"/>
              </a:rPr>
              <a:t> </a:t>
            </a:r>
            <a:r>
              <a:rPr sz="1100" spc="-55" dirty="0">
                <a:latin typeface="Tahoma"/>
                <a:cs typeface="Tahoma"/>
              </a:rPr>
              <a:t>pseudocode</a:t>
            </a:r>
            <a:r>
              <a:rPr sz="1100" spc="20" dirty="0">
                <a:latin typeface="Tahoma"/>
                <a:cs typeface="Tahoma"/>
              </a:rPr>
              <a:t> </a:t>
            </a:r>
            <a:r>
              <a:rPr sz="1100" spc="-15" dirty="0">
                <a:latin typeface="Tahoma"/>
                <a:cs typeface="Tahoma"/>
              </a:rPr>
              <a:t>to</a:t>
            </a:r>
            <a:r>
              <a:rPr sz="1100" spc="15" dirty="0">
                <a:latin typeface="Tahoma"/>
                <a:cs typeface="Tahoma"/>
              </a:rPr>
              <a:t> </a:t>
            </a:r>
            <a:r>
              <a:rPr sz="1100" spc="-55" dirty="0">
                <a:latin typeface="Tahoma"/>
                <a:cs typeface="Tahoma"/>
              </a:rPr>
              <a:t>read</a:t>
            </a:r>
            <a:r>
              <a:rPr sz="1100" spc="20" dirty="0">
                <a:latin typeface="Tahoma"/>
                <a:cs typeface="Tahoma"/>
              </a:rPr>
              <a:t> </a:t>
            </a:r>
            <a:r>
              <a:rPr sz="1100" spc="-55" dirty="0">
                <a:latin typeface="Tahoma"/>
                <a:cs typeface="Tahoma"/>
              </a:rPr>
              <a:t>50</a:t>
            </a:r>
            <a:r>
              <a:rPr sz="1100" spc="25" dirty="0">
                <a:latin typeface="Tahoma"/>
                <a:cs typeface="Tahoma"/>
              </a:rPr>
              <a:t> </a:t>
            </a:r>
            <a:r>
              <a:rPr sz="1100" spc="-55" dirty="0">
                <a:latin typeface="Tahoma"/>
                <a:cs typeface="Tahoma"/>
              </a:rPr>
              <a:t>numbers</a:t>
            </a:r>
            <a:r>
              <a:rPr sz="1100" spc="20" dirty="0">
                <a:latin typeface="Tahoma"/>
                <a:cs typeface="Tahoma"/>
              </a:rPr>
              <a:t> </a:t>
            </a:r>
            <a:r>
              <a:rPr sz="1100" spc="-50" dirty="0">
                <a:latin typeface="Tahoma"/>
                <a:cs typeface="Tahoma"/>
              </a:rPr>
              <a:t>and</a:t>
            </a:r>
            <a:r>
              <a:rPr sz="1100" spc="20" dirty="0">
                <a:latin typeface="Tahoma"/>
                <a:cs typeface="Tahoma"/>
              </a:rPr>
              <a:t> </a:t>
            </a:r>
            <a:r>
              <a:rPr sz="1100" spc="-30" dirty="0">
                <a:latin typeface="Tahoma"/>
                <a:cs typeface="Tahoma"/>
              </a:rPr>
              <a:t>find</a:t>
            </a:r>
            <a:r>
              <a:rPr sz="1100" spc="15" dirty="0">
                <a:latin typeface="Tahoma"/>
                <a:cs typeface="Tahoma"/>
              </a:rPr>
              <a:t> </a:t>
            </a:r>
            <a:r>
              <a:rPr sz="1100" spc="-30" dirty="0">
                <a:latin typeface="Tahoma"/>
                <a:cs typeface="Tahoma"/>
              </a:rPr>
              <a:t>their</a:t>
            </a:r>
            <a:r>
              <a:rPr sz="1100" spc="15" dirty="0">
                <a:latin typeface="Tahoma"/>
                <a:cs typeface="Tahoma"/>
              </a:rPr>
              <a:t> </a:t>
            </a:r>
            <a:r>
              <a:rPr sz="1100" spc="-65" dirty="0">
                <a:latin typeface="Tahoma"/>
                <a:cs typeface="Tahoma"/>
              </a:rPr>
              <a:t>sum</a:t>
            </a:r>
            <a:r>
              <a:rPr sz="1100" spc="25" dirty="0">
                <a:latin typeface="Tahoma"/>
                <a:cs typeface="Tahoma"/>
              </a:rPr>
              <a:t> </a:t>
            </a:r>
            <a:r>
              <a:rPr sz="1100" spc="-50" dirty="0">
                <a:latin typeface="Tahoma"/>
                <a:cs typeface="Tahoma"/>
              </a:rPr>
              <a:t>and </a:t>
            </a:r>
            <a:r>
              <a:rPr sz="1100" spc="-330" dirty="0">
                <a:latin typeface="Tahoma"/>
                <a:cs typeface="Tahoma"/>
              </a:rPr>
              <a:t> </a:t>
            </a:r>
            <a:r>
              <a:rPr sz="1100" spc="-60" dirty="0">
                <a:latin typeface="Tahoma"/>
                <a:cs typeface="Tahoma"/>
              </a:rPr>
              <a:t>average.</a:t>
            </a:r>
            <a:r>
              <a:rPr sz="1100" spc="135" dirty="0">
                <a:latin typeface="Tahoma"/>
                <a:cs typeface="Tahoma"/>
              </a:rPr>
              <a:t> </a:t>
            </a:r>
            <a:r>
              <a:rPr sz="1100" spc="-35" dirty="0">
                <a:latin typeface="Tahoma"/>
                <a:cs typeface="Tahoma"/>
              </a:rPr>
              <a:t>(for</a:t>
            </a:r>
            <a:r>
              <a:rPr sz="1100" spc="20" dirty="0">
                <a:latin typeface="Tahoma"/>
                <a:cs typeface="Tahoma"/>
              </a:rPr>
              <a:t> </a:t>
            </a:r>
            <a:r>
              <a:rPr sz="1100" spc="-25" dirty="0">
                <a:latin typeface="Tahoma"/>
                <a:cs typeface="Tahoma"/>
              </a:rPr>
              <a:t>loop)</a:t>
            </a:r>
            <a:endParaRPr sz="1100">
              <a:latin typeface="Tahoma"/>
              <a:cs typeface="Tahoma"/>
            </a:endParaRPr>
          </a:p>
        </p:txBody>
      </p:sp>
      <p:pic>
        <p:nvPicPr>
          <p:cNvPr id="5" name="object 5"/>
          <p:cNvPicPr/>
          <p:nvPr/>
        </p:nvPicPr>
        <p:blipFill>
          <a:blip r:embed="rId3" cstate="print"/>
          <a:stretch>
            <a:fillRect/>
          </a:stretch>
        </p:blipFill>
        <p:spPr>
          <a:xfrm>
            <a:off x="281089" y="1570736"/>
            <a:ext cx="65265" cy="65265"/>
          </a:xfrm>
          <a:prstGeom prst="rect">
            <a:avLst/>
          </a:prstGeom>
        </p:spPr>
      </p:pic>
      <p:pic>
        <p:nvPicPr>
          <p:cNvPr id="6" name="object 6"/>
          <p:cNvPicPr/>
          <p:nvPr/>
        </p:nvPicPr>
        <p:blipFill>
          <a:blip r:embed="rId3" cstate="print"/>
          <a:stretch>
            <a:fillRect/>
          </a:stretch>
        </p:blipFill>
        <p:spPr>
          <a:xfrm>
            <a:off x="281089" y="1780768"/>
            <a:ext cx="65265" cy="65265"/>
          </a:xfrm>
          <a:prstGeom prst="rect">
            <a:avLst/>
          </a:prstGeom>
        </p:spPr>
      </p:pic>
      <p:pic>
        <p:nvPicPr>
          <p:cNvPr id="7" name="object 7"/>
          <p:cNvPicPr/>
          <p:nvPr/>
        </p:nvPicPr>
        <p:blipFill>
          <a:blip r:embed="rId3" cstate="print"/>
          <a:stretch>
            <a:fillRect/>
          </a:stretch>
        </p:blipFill>
        <p:spPr>
          <a:xfrm>
            <a:off x="281089" y="1990801"/>
            <a:ext cx="65265" cy="65265"/>
          </a:xfrm>
          <a:prstGeom prst="rect">
            <a:avLst/>
          </a:prstGeom>
        </p:spPr>
      </p:pic>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675"/>
              </a:lnSpc>
            </a:pPr>
            <a:r>
              <a:rPr spc="-5" dirty="0"/>
              <a:t>Premanand</a:t>
            </a:r>
            <a:r>
              <a:rPr spc="-15" dirty="0"/>
              <a:t> </a:t>
            </a:r>
            <a:r>
              <a:rPr spc="60" dirty="0"/>
              <a:t>S</a:t>
            </a:r>
          </a:p>
        </p:txBody>
      </p:sp>
      <p:sp>
        <p:nvSpPr>
          <p:cNvPr id="13" name="object 13"/>
          <p:cNvSpPr txBox="1"/>
          <p:nvPr/>
        </p:nvSpPr>
        <p:spPr>
          <a:xfrm>
            <a:off x="1885950" y="3351784"/>
            <a:ext cx="836930" cy="102235"/>
          </a:xfrm>
          <a:prstGeom prst="rect">
            <a:avLst/>
          </a:prstGeom>
        </p:spPr>
        <p:txBody>
          <a:bodyPr vert="horz" wrap="square" lIns="0" tIns="0" rIns="0" bIns="0" rtlCol="0">
            <a:spAutoFit/>
          </a:bodyPr>
          <a:lstStyle/>
          <a:p>
            <a:pPr marL="12700">
              <a:lnSpc>
                <a:spcPts val="675"/>
              </a:lnSpc>
            </a:pPr>
            <a:r>
              <a:rPr sz="600" spc="-5" dirty="0">
                <a:solidFill>
                  <a:srgbClr val="FFFFFF"/>
                </a:solidFill>
                <a:latin typeface="Trebuchet MS"/>
                <a:cs typeface="Trebuchet MS"/>
                <a:hlinkClick r:id="" action="ppaction://noaction"/>
              </a:rPr>
              <a:t>Pre-programming</a:t>
            </a:r>
            <a:r>
              <a:rPr sz="600" spc="-10" dirty="0">
                <a:solidFill>
                  <a:srgbClr val="FFFFFF"/>
                </a:solidFill>
                <a:latin typeface="Trebuchet MS"/>
                <a:cs typeface="Trebuchet MS"/>
                <a:hlinkClick r:id="" action="ppaction://noaction"/>
              </a:rPr>
              <a:t> </a:t>
            </a:r>
            <a:r>
              <a:rPr sz="600" dirty="0">
                <a:solidFill>
                  <a:srgbClr val="FFFFFF"/>
                </a:solidFill>
                <a:latin typeface="Trebuchet MS"/>
                <a:cs typeface="Trebuchet MS"/>
                <a:hlinkClick r:id="" action="ppaction://noaction"/>
              </a:rPr>
              <a:t>Phase</a:t>
            </a:r>
            <a:endParaRPr sz="600">
              <a:latin typeface="Trebuchet MS"/>
              <a:cs typeface="Trebuchet MS"/>
            </a:endParaRP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675"/>
              </a:lnSpc>
            </a:pPr>
            <a:r>
              <a:rPr spc="-5" dirty="0"/>
              <a:t>July </a:t>
            </a:r>
            <a:r>
              <a:rPr spc="-15" dirty="0"/>
              <a:t>26,</a:t>
            </a:r>
            <a:r>
              <a:rPr dirty="0"/>
              <a:t> 2024</a:t>
            </a: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dirty="0"/>
              <a:t>86</a:t>
            </a:fld>
            <a:r>
              <a:rPr spc="-75" dirty="0"/>
              <a:t> </a:t>
            </a:r>
            <a:r>
              <a:rPr dirty="0"/>
              <a:t>/</a:t>
            </a:r>
            <a:r>
              <a:rPr spc="-75" dirty="0"/>
              <a:t> </a:t>
            </a:r>
            <a:r>
              <a:rPr dirty="0"/>
              <a:t>63</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B0CB-ED34-E9E5-E7EB-F6683592F1D4}"/>
              </a:ext>
            </a:extLst>
          </p:cNvPr>
          <p:cNvSpPr>
            <a:spLocks noGrp="1"/>
          </p:cNvSpPr>
          <p:nvPr>
            <p:ph type="title"/>
          </p:nvPr>
        </p:nvSpPr>
        <p:spPr>
          <a:xfrm>
            <a:off x="171450" y="511175"/>
            <a:ext cx="3307461" cy="215444"/>
          </a:xfrm>
        </p:spPr>
        <p:txBody>
          <a:bodyPr/>
          <a:lstStyle/>
          <a:p>
            <a:r>
              <a:rPr lang="en-US" sz="1400" spc="-490" dirty="0">
                <a:latin typeface="Times New Roman"/>
                <a:cs typeface="Times New Roman"/>
              </a:rPr>
              <a:t>Ho</a:t>
            </a:r>
            <a:endParaRPr lang="en-IN" dirty="0"/>
          </a:p>
        </p:txBody>
      </p:sp>
      <p:sp>
        <p:nvSpPr>
          <p:cNvPr id="3" name="Text Placeholder 2">
            <a:extLst>
              <a:ext uri="{FF2B5EF4-FFF2-40B4-BE49-F238E27FC236}">
                <a16:creationId xmlns:a16="http://schemas.microsoft.com/office/drawing/2014/main" id="{E75FB090-37B3-70E0-A4B7-67E5F6B50A71}"/>
              </a:ext>
            </a:extLst>
          </p:cNvPr>
          <p:cNvSpPr>
            <a:spLocks noGrp="1"/>
          </p:cNvSpPr>
          <p:nvPr>
            <p:ph type="body" idx="1"/>
          </p:nvPr>
        </p:nvSpPr>
        <p:spPr>
          <a:xfrm>
            <a:off x="126657" y="970608"/>
            <a:ext cx="4356785" cy="169277"/>
          </a:xfrm>
        </p:spPr>
        <p:txBody>
          <a:bodyPr/>
          <a:lstStyle/>
          <a:p>
            <a:r>
              <a:rPr lang="en-US" dirty="0"/>
              <a:t>File</a:t>
            </a:r>
            <a:r>
              <a:rPr lang="en-US" dirty="0">
                <a:sym typeface="Wingdings" panose="05000000000000000000" pitchFamily="2" charset="2"/>
              </a:rPr>
              <a:t> new file save as filename.py</a:t>
            </a:r>
            <a:endParaRPr lang="en-IN" dirty="0"/>
          </a:p>
        </p:txBody>
      </p:sp>
      <p:sp>
        <p:nvSpPr>
          <p:cNvPr id="4" name="TextBox 3">
            <a:extLst>
              <a:ext uri="{FF2B5EF4-FFF2-40B4-BE49-F238E27FC236}">
                <a16:creationId xmlns:a16="http://schemas.microsoft.com/office/drawing/2014/main" id="{4F4BCC4B-4114-F73A-A695-C86135164139}"/>
              </a:ext>
            </a:extLst>
          </p:cNvPr>
          <p:cNvSpPr txBox="1"/>
          <p:nvPr/>
        </p:nvSpPr>
        <p:spPr>
          <a:xfrm>
            <a:off x="126657" y="53975"/>
            <a:ext cx="2102193" cy="369332"/>
          </a:xfrm>
          <a:prstGeom prst="rect">
            <a:avLst/>
          </a:prstGeom>
          <a:noFill/>
        </p:spPr>
        <p:txBody>
          <a:bodyPr wrap="square" rtlCol="0">
            <a:spAutoFit/>
          </a:bodyPr>
          <a:lstStyle/>
          <a:p>
            <a:r>
              <a:rPr lang="en-US" dirty="0">
                <a:solidFill>
                  <a:schemeClr val="bg1"/>
                </a:solidFill>
              </a:rPr>
              <a:t>How to save a file…</a:t>
            </a:r>
            <a:endParaRPr lang="en-IN" dirty="0">
              <a:solidFill>
                <a:schemeClr val="bg1"/>
              </a:solidFill>
            </a:endParaRPr>
          </a:p>
        </p:txBody>
      </p:sp>
    </p:spTree>
    <p:extLst>
      <p:ext uri="{BB962C8B-B14F-4D97-AF65-F5344CB8AC3E}">
        <p14:creationId xmlns:p14="http://schemas.microsoft.com/office/powerpoint/2010/main" val="1411636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4987</Words>
  <Application>Microsoft Office PowerPoint</Application>
  <PresentationFormat>Custom</PresentationFormat>
  <Paragraphs>649</Paragraphs>
  <Slides>86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86</vt:i4>
      </vt:variant>
    </vt:vector>
  </HeadingPairs>
  <TitlesOfParts>
    <vt:vector size="95" baseType="lpstr">
      <vt:lpstr>Arial</vt:lpstr>
      <vt:lpstr>Calibri</vt:lpstr>
      <vt:lpstr>Google Sans</vt:lpstr>
      <vt:lpstr>Tahoma</vt:lpstr>
      <vt:lpstr>Times New Roman</vt:lpstr>
      <vt:lpstr>Trebuchet MS</vt:lpstr>
      <vt:lpstr>Verdana</vt:lpstr>
      <vt:lpstr>Wingdings</vt:lpstr>
      <vt:lpstr>Office Theme</vt:lpstr>
      <vt:lpstr>Module 1: Introduction to Problem Solving</vt:lpstr>
      <vt:lpstr>PowerPoint Presentation</vt:lpstr>
      <vt:lpstr>PowerPoint Presentation</vt:lpstr>
      <vt:lpstr>What is python</vt:lpstr>
      <vt:lpstr>Why python is important</vt:lpstr>
      <vt:lpstr>Why python is important</vt:lpstr>
      <vt:lpstr>How python is integrated with real time</vt:lpstr>
      <vt:lpstr>WHERE PYTHON USED?</vt:lpstr>
      <vt:lpstr>Ho</vt:lpstr>
      <vt:lpstr>Topics to be covered in Pre-Programming Phase,</vt:lpstr>
      <vt:lpstr>Skills Required for a Software Engineer</vt:lpstr>
      <vt:lpstr>Terminologies to brush up,</vt:lpstr>
      <vt:lpstr>What is PROBLEM?</vt:lpstr>
      <vt:lpstr>Problem Solving,</vt:lpstr>
      <vt:lpstr> Types of Problems  </vt:lpstr>
      <vt:lpstr> Types of Problems  </vt:lpstr>
      <vt:lpstr> Problem Solving with Computers  </vt:lpstr>
      <vt:lpstr>PowerPoint Presentation</vt:lpstr>
      <vt:lpstr>Machines in problem-solving,</vt:lpstr>
      <vt:lpstr>Program Development Cycle</vt:lpstr>
      <vt:lpstr>Problem solving in some domains,</vt:lpstr>
      <vt:lpstr>Computational Problems</vt:lpstr>
      <vt:lpstr> Types of Computational Problems  </vt:lpstr>
      <vt:lpstr>Logic – Basis for solving any problem</vt:lpstr>
      <vt:lpstr>What Problem Can Be Solved By Computer</vt:lpstr>
      <vt:lpstr>PRE-PROGRAMMING PHASE</vt:lpstr>
      <vt:lpstr>Steps in Pre-programming phase</vt:lpstr>
      <vt:lpstr>Problem Analyzing Chart (PAC)</vt:lpstr>
      <vt:lpstr>Components of PAC</vt:lpstr>
      <vt:lpstr>PRE-PROGRAMMING PHASE</vt:lpstr>
      <vt:lpstr>PRE-PROGRAMMING PHASE</vt:lpstr>
      <vt:lpstr>Miles to Km</vt:lpstr>
      <vt:lpstr>Importance of Logic in problem solving  Importance of Logic in problem solving </vt:lpstr>
      <vt:lpstr>Example 2</vt:lpstr>
      <vt:lpstr>Example 2</vt:lpstr>
      <vt:lpstr>Example 3</vt:lpstr>
      <vt:lpstr>Example 3</vt:lpstr>
      <vt:lpstr>Assignments - PAC</vt:lpstr>
      <vt:lpstr>Algorithms</vt:lpstr>
      <vt:lpstr>PowerPoint Presentation</vt:lpstr>
      <vt:lpstr>Algorithms</vt:lpstr>
      <vt:lpstr>PowerPoint Presentation</vt:lpstr>
      <vt:lpstr>Steps in Algorithmic Problem Solving</vt:lpstr>
      <vt:lpstr>Example 1: Cooking Maggi with Egg</vt:lpstr>
      <vt:lpstr>Example 2: Adding Two Numbers   Sequential Agorithm</vt:lpstr>
      <vt:lpstr>Example 3: Swap Two Numbers</vt:lpstr>
      <vt:lpstr>Example 4: Greater among three Numbers</vt:lpstr>
      <vt:lpstr>PowerPoint Presentation</vt:lpstr>
      <vt:lpstr>Algorithm for Conditional Problems</vt:lpstr>
      <vt:lpstr>Pass/ Fail and Average</vt:lpstr>
      <vt:lpstr>Leap Year or Not</vt:lpstr>
      <vt:lpstr>Algorithm for Iterative Problems</vt:lpstr>
      <vt:lpstr>Iterational Algorithms – Repetitive Structures</vt:lpstr>
      <vt:lpstr>PowerPoint Presentation</vt:lpstr>
      <vt:lpstr>Tasks</vt:lpstr>
      <vt:lpstr>Assignment for Algorithms</vt:lpstr>
      <vt:lpstr>Importance of Algorithms</vt:lpstr>
      <vt:lpstr>PowerPoint Presentation</vt:lpstr>
      <vt:lpstr>Components of a Flowchart</vt:lpstr>
      <vt:lpstr>PowerPoint Presentation</vt:lpstr>
      <vt:lpstr>PowerPoint Presentation</vt:lpstr>
      <vt:lpstr>PowerPoint Presentation</vt:lpstr>
      <vt:lpstr>PowerPoint Presentation</vt:lpstr>
      <vt:lpstr>PowerPoint Presentation</vt:lpstr>
      <vt:lpstr>PowerPoint Presentation</vt:lpstr>
      <vt:lpstr>Assignment - Flowchart</vt:lpstr>
      <vt:lpstr>Pseudocode</vt:lpstr>
      <vt:lpstr>Common constructs used in Pseudocode</vt:lpstr>
      <vt:lpstr>Pseudocode</vt:lpstr>
      <vt:lpstr>Advantage of using Pseudocode</vt:lpstr>
      <vt:lpstr>Example 1: Basic Even/Odd Check</vt:lpstr>
      <vt:lpstr>Sequential Pattern </vt:lpstr>
      <vt:lpstr>Flowchart</vt:lpstr>
      <vt:lpstr>PowerPoint Presentation</vt:lpstr>
      <vt:lpstr>Batting Average</vt:lpstr>
      <vt:lpstr>Area of a circle</vt:lpstr>
      <vt:lpstr>Flowchart</vt:lpstr>
      <vt:lpstr>PowerPoint Presentation</vt:lpstr>
      <vt:lpstr>Area of a circle</vt:lpstr>
      <vt:lpstr>PowerPoint Presentation</vt:lpstr>
      <vt:lpstr>Budget for Lab</vt:lpstr>
      <vt:lpstr>PowerPoint Presentation</vt:lpstr>
      <vt:lpstr>PowerPoint Presentation</vt:lpstr>
      <vt:lpstr>PowerPoint Presentation</vt:lpstr>
      <vt:lpstr>PowerPoint Presentation</vt:lpstr>
      <vt:lpstr>Assignment for Pseudocode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Problem Solving</dc:title>
  <dc:creator>Premanand S</dc:creator>
  <cp:lastModifiedBy>Hemavathy S</cp:lastModifiedBy>
  <cp:revision>25</cp:revision>
  <dcterms:created xsi:type="dcterms:W3CDTF">2024-07-30T03:41:52Z</dcterms:created>
  <dcterms:modified xsi:type="dcterms:W3CDTF">2024-08-14T05:11:29Z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2024-07-26T00:00:00Z</vt:filetime>
  </property>
  <property fmtid="{D5CDD505-2E9C-101B-9397-08002B2CF9AE}" pid="3" name="Creator">
    <vt:lpwstr>LaTeX with Beamer class</vt:lpwstr>
  </property>
  <property fmtid="{D5CDD505-2E9C-101B-9397-08002B2CF9AE}" pid="4" name="LastSaved">
    <vt:filetime>2024-07-30T00:00:00Z</vt:filetime>
  </property>
</Properties>
</file>