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8" r:id="rId2"/>
    <p:sldId id="260" r:id="rId3"/>
    <p:sldId id="261" r:id="rId4"/>
    <p:sldId id="259" r:id="rId5"/>
    <p:sldId id="291" r:id="rId6"/>
    <p:sldId id="293" r:id="rId7"/>
    <p:sldId id="310" r:id="rId8"/>
    <p:sldId id="317" r:id="rId9"/>
    <p:sldId id="319" r:id="rId10"/>
    <p:sldId id="320" r:id="rId11"/>
    <p:sldId id="311" r:id="rId12"/>
    <p:sldId id="321" r:id="rId13"/>
    <p:sldId id="294" r:id="rId14"/>
    <p:sldId id="322" r:id="rId15"/>
    <p:sldId id="340" r:id="rId16"/>
    <p:sldId id="263" r:id="rId17"/>
    <p:sldId id="324" r:id="rId18"/>
    <p:sldId id="325" r:id="rId19"/>
    <p:sldId id="342" r:id="rId20"/>
    <p:sldId id="343" r:id="rId21"/>
    <p:sldId id="264" r:id="rId22"/>
    <p:sldId id="326" r:id="rId23"/>
    <p:sldId id="327" r:id="rId24"/>
    <p:sldId id="328" r:id="rId25"/>
    <p:sldId id="313" r:id="rId26"/>
    <p:sldId id="336" r:id="rId27"/>
    <p:sldId id="337" r:id="rId28"/>
    <p:sldId id="338" r:id="rId29"/>
    <p:sldId id="287" r:id="rId30"/>
    <p:sldId id="330" r:id="rId31"/>
    <p:sldId id="331" r:id="rId32"/>
    <p:sldId id="329" r:id="rId33"/>
    <p:sldId id="323" r:id="rId34"/>
    <p:sldId id="282" r:id="rId35"/>
    <p:sldId id="332" r:id="rId36"/>
    <p:sldId id="334" r:id="rId37"/>
    <p:sldId id="333" r:id="rId38"/>
    <p:sldId id="295" r:id="rId39"/>
    <p:sldId id="316" r:id="rId40"/>
    <p:sldId id="307" r:id="rId41"/>
    <p:sldId id="301" r:id="rId42"/>
    <p:sldId id="309" r:id="rId43"/>
    <p:sldId id="26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6FACF-DBC2-4BA0-854C-A579B60DA7B6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95371-E04F-4F63-85BA-3FC48B8B2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A7F73B-F59C-4097-AC4D-BDFA71014DC3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6C3F-37EC-E843-923F-2713202ED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/>
              <a:t>MODULE 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5A22-2C04-2DA1-A035-2B916FB7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94472"/>
            <a:ext cx="7891272" cy="1069848"/>
          </a:xfrm>
        </p:spPr>
        <p:txBody>
          <a:bodyPr>
            <a:normAutofit/>
          </a:bodyPr>
          <a:lstStyle/>
          <a:p>
            <a:r>
              <a:rPr lang="en-IN"/>
              <a:t>Hemavathy 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DB467-518D-D8DA-980C-3ECCA75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87A39A-DB65-4B0C-AA67-ED085330AC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F6D08-2802-EC4E-A01F-9D78EFFD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6" y="292790"/>
            <a:ext cx="11143463" cy="61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ADA52-D8AC-7139-EDA5-2A49A5FB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7" y="146937"/>
            <a:ext cx="9968639" cy="62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6230F7-A1EE-232A-08D3-FDDD4D64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0" y="260741"/>
            <a:ext cx="11303519" cy="5560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085BF-B0F0-DE8C-4B6E-285E770B22B0}"/>
              </a:ext>
            </a:extLst>
          </p:cNvPr>
          <p:cNvSpPr txBox="1"/>
          <p:nvPr/>
        </p:nvSpPr>
        <p:spPr>
          <a:xfrm>
            <a:off x="195123" y="5910606"/>
            <a:ext cx="1044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Try using print(mixed) instead of just mixed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352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3" y="226833"/>
            <a:ext cx="10058400" cy="5738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160" y="2819403"/>
            <a:ext cx="7378071" cy="3524838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Using keys within square brackets</a:t>
            </a:r>
          </a:p>
          <a:p>
            <a:pPr>
              <a:buNone/>
            </a:pPr>
            <a:r>
              <a:rPr lang="en-US" sz="3200" dirty="0"/>
              <a:t>    &gt;&gt;&gt; print (</a:t>
            </a:r>
            <a:r>
              <a:rPr lang="en-US" sz="3200" dirty="0" err="1"/>
              <a:t>MyDict</a:t>
            </a:r>
            <a:r>
              <a:rPr lang="en-US" sz="3200" dirty="0"/>
              <a:t>[1])</a:t>
            </a:r>
          </a:p>
          <a:p>
            <a:pPr>
              <a:buNone/>
            </a:pPr>
            <a:r>
              <a:rPr lang="en-US" sz="3200" dirty="0"/>
              <a:t>          ‘Chocolate’ 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&gt;&gt;&gt; print (</a:t>
            </a:r>
            <a:r>
              <a:rPr lang="en-US" sz="3200" dirty="0" err="1"/>
              <a:t>MyCourse</a:t>
            </a:r>
            <a:r>
              <a:rPr lang="en-US" sz="3200" dirty="0"/>
              <a:t>[‘CSE’])</a:t>
            </a:r>
          </a:p>
          <a:p>
            <a:pPr>
              <a:buNone/>
            </a:pPr>
            <a:r>
              <a:rPr lang="en-US" sz="3200" dirty="0"/>
              <a:t>           ‘C++’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35E69-A070-006B-9D87-5EE1402CA90B}"/>
              </a:ext>
            </a:extLst>
          </p:cNvPr>
          <p:cNvSpPr txBox="1"/>
          <p:nvPr/>
        </p:nvSpPr>
        <p:spPr>
          <a:xfrm>
            <a:off x="122549" y="921480"/>
            <a:ext cx="122548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err="1"/>
              <a:t>MyDict</a:t>
            </a:r>
            <a:r>
              <a:rPr lang="en-US" sz="3200" dirty="0"/>
              <a:t>  = { 1 : ‘Chocolate’, 2 : ‘</a:t>
            </a:r>
            <a:r>
              <a:rPr lang="en-US" sz="3200" dirty="0" err="1"/>
              <a:t>Icecream</a:t>
            </a:r>
            <a:r>
              <a:rPr lang="en-US" sz="3200" dirty="0"/>
              <a:t>’}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err="1"/>
              <a:t>MyCourse</a:t>
            </a:r>
            <a:r>
              <a:rPr lang="en-US" sz="3200" dirty="0"/>
              <a:t> = {‘MS’ : ‘Python’, ‘IT’ : ‘C’,‘CSE’ : ‘C++’, ‘MCA’ : ‘Java’}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DDB760-1A0D-4A14-DF2A-CCEDBF0E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1" y="1065019"/>
            <a:ext cx="10975440" cy="43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4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958EFF-1016-7A30-E9A9-EF49B84D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9" y="117931"/>
            <a:ext cx="12000787" cy="65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71" y="40725"/>
            <a:ext cx="10058400" cy="82569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Updating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0500" y="1624805"/>
            <a:ext cx="9230294" cy="206210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>
              <a:buNone/>
            </a:pPr>
            <a:r>
              <a:rPr lang="en-US" sz="2800" dirty="0"/>
              <a:t>          &gt;&gt;&gt;</a:t>
            </a:r>
            <a:r>
              <a:rPr lang="en-US" sz="2800" dirty="0" err="1"/>
              <a:t>MyDict</a:t>
            </a:r>
            <a:r>
              <a:rPr lang="en-US" sz="2800" dirty="0"/>
              <a:t>[1] = ‘Pizza’</a:t>
            </a:r>
          </a:p>
          <a:p>
            <a:pPr>
              <a:buNone/>
            </a:pPr>
            <a:r>
              <a:rPr lang="en-US" sz="2800" dirty="0"/>
              <a:t>          &gt;&gt;&gt;</a:t>
            </a:r>
            <a:r>
              <a:rPr lang="en-US" sz="2800" dirty="0" err="1"/>
              <a:t>MyCourse</a:t>
            </a:r>
            <a:r>
              <a:rPr lang="en-US" sz="2800" dirty="0"/>
              <a:t>[‘MCA’] = ‘UML’</a:t>
            </a:r>
          </a:p>
          <a:p>
            <a:pPr>
              <a:buNone/>
            </a:pPr>
            <a:r>
              <a:rPr lang="en-US" sz="2800" dirty="0"/>
              <a:t> 	        &gt;&gt;&gt;print(</a:t>
            </a:r>
            <a:r>
              <a:rPr lang="en-US" sz="2800" dirty="0" err="1"/>
              <a:t>MyDict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          &gt;&gt;&gt;print(</a:t>
            </a:r>
            <a:r>
              <a:rPr lang="en-US" sz="2800" dirty="0" err="1"/>
              <a:t>MyCourse</a:t>
            </a:r>
            <a:r>
              <a:rPr lang="en-US" sz="2800" dirty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91F4A-DFC1-885D-1279-708A2EB76B0D}"/>
              </a:ext>
            </a:extLst>
          </p:cNvPr>
          <p:cNvSpPr txBox="1"/>
          <p:nvPr/>
        </p:nvSpPr>
        <p:spPr>
          <a:xfrm>
            <a:off x="282804" y="846978"/>
            <a:ext cx="12301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err="1"/>
              <a:t>MyDict</a:t>
            </a:r>
            <a:r>
              <a:rPr lang="en-US" sz="3200" dirty="0"/>
              <a:t>  = { 1 : ‘Chocolate’, 2 : ‘</a:t>
            </a:r>
            <a:r>
              <a:rPr lang="en-US" sz="3200" dirty="0" err="1"/>
              <a:t>Icecream</a:t>
            </a:r>
            <a:r>
              <a:rPr lang="en-US" sz="3200" dirty="0"/>
              <a:t>’}</a:t>
            </a:r>
          </a:p>
          <a:p>
            <a:pPr>
              <a:buNone/>
            </a:pPr>
            <a:r>
              <a:rPr lang="en-US" sz="3200" dirty="0" err="1"/>
              <a:t>MyCourse</a:t>
            </a:r>
            <a:r>
              <a:rPr lang="en-US" sz="3200" dirty="0"/>
              <a:t> = {‘MS’ : ‘Python’, ‘IT’ : ‘C’,‘CSE’ : ‘C++’, ‘MCA’ : ‘Java’}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F6CAA-FECE-BEC8-9A63-B26F41793CC1}"/>
              </a:ext>
            </a:extLst>
          </p:cNvPr>
          <p:cNvSpPr txBox="1"/>
          <p:nvPr/>
        </p:nvSpPr>
        <p:spPr>
          <a:xfrm>
            <a:off x="2924607" y="4457756"/>
            <a:ext cx="88314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Output</a:t>
            </a:r>
          </a:p>
          <a:p>
            <a:r>
              <a:rPr lang="en-IN" sz="3200" dirty="0"/>
              <a:t>{1: 'Pizza', 2: '</a:t>
            </a:r>
            <a:r>
              <a:rPr lang="en-IN" sz="3200" dirty="0" err="1"/>
              <a:t>Icecream</a:t>
            </a:r>
            <a:r>
              <a:rPr lang="en-IN" sz="3200" dirty="0"/>
              <a:t>'}</a:t>
            </a:r>
          </a:p>
          <a:p>
            <a:r>
              <a:rPr lang="en-IN" sz="3200" dirty="0"/>
              <a:t>{'MS': 'Python', 'IT': 'C', 'CSE': 'C++', 'MCA': 'UML'}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1CEB52-6D6F-8145-6F36-27C6DA4C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04" y="212738"/>
            <a:ext cx="6425413" cy="59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4777E-5D49-D088-8965-F381A610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9" y="682686"/>
            <a:ext cx="11903781" cy="48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8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EF53-F48F-F044-986E-30E65D3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9" y="230109"/>
            <a:ext cx="10058400" cy="5617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Update method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25B927-E123-7F72-C145-93E1CDEF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4040"/>
            <a:ext cx="11970903" cy="130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200" u="sng" dirty="0">
                <a:solidFill>
                  <a:srgbClr val="FF0000"/>
                </a:solidFill>
              </a:rPr>
              <a:t>.Update() method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    	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EECEE-925E-3EF3-C192-5AF0CB68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73" y="1225783"/>
            <a:ext cx="8823492" cy="55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504883" y="592282"/>
            <a:ext cx="9810817" cy="131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ym typeface="Cabin"/>
              </a:rPr>
              <a:t>A Story of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6151" y="2471100"/>
            <a:ext cx="8814645" cy="3726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ym typeface="Cabin"/>
              </a:rPr>
              <a:t>List</a:t>
            </a:r>
          </a:p>
          <a:p>
            <a:pPr lvl="1"/>
            <a:r>
              <a:rPr lang="en-US" sz="3200" dirty="0">
                <a:sym typeface="Cabin"/>
              </a:rPr>
              <a:t>A linear collection of values</a:t>
            </a:r>
            <a:br>
              <a:rPr lang="en-US" sz="3200" dirty="0">
                <a:sym typeface="Cabin"/>
              </a:rPr>
            </a:br>
            <a:r>
              <a:rPr lang="en-US" sz="3200" dirty="0">
                <a:sym typeface="Cabin"/>
              </a:rPr>
              <a:t>Lookup by position 0 .. length-1</a:t>
            </a:r>
          </a:p>
          <a:p>
            <a:r>
              <a:rPr lang="en-US" sz="3200" dirty="0">
                <a:sym typeface="Cabin"/>
              </a:rPr>
              <a:t>Dictionary</a:t>
            </a:r>
          </a:p>
          <a:p>
            <a:pPr lvl="1"/>
            <a:r>
              <a:rPr lang="en-US" sz="3200" dirty="0">
                <a:sym typeface="Cabin"/>
              </a:rPr>
              <a:t>A linear collection of key-value pairs</a:t>
            </a:r>
            <a:br>
              <a:rPr lang="en-US" sz="3200" dirty="0">
                <a:sym typeface="Cabin"/>
              </a:rPr>
            </a:br>
            <a:r>
              <a:rPr lang="en-US" sz="3200" dirty="0">
                <a:sym typeface="Cabin"/>
              </a:rPr>
              <a:t>Lookup by "tag" or "key"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60" y="504825"/>
            <a:ext cx="114412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ard catalog in a drawer&#10;&#10;Description automatically generated">
            <a:extLst>
              <a:ext uri="{FF2B5EF4-FFF2-40B4-BE49-F238E27FC236}">
                <a16:creationId xmlns:a16="http://schemas.microsoft.com/office/drawing/2014/main" id="{A22806FF-D008-D791-0AE0-47B452D8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41" y="1905000"/>
            <a:ext cx="2049655" cy="1751687"/>
          </a:xfrm>
          <a:prstGeom prst="rect">
            <a:avLst/>
          </a:prstGeom>
        </p:spPr>
      </p:pic>
      <p:pic>
        <p:nvPicPr>
          <p:cNvPr id="7" name="Picture 6" descr="A shelf with file folders with labels on them">
            <a:extLst>
              <a:ext uri="{FF2B5EF4-FFF2-40B4-BE49-F238E27FC236}">
                <a16:creationId xmlns:a16="http://schemas.microsoft.com/office/drawing/2014/main" id="{EDB1DF77-F231-3BC4-6244-282D20BF0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20" r="55874" b="27715"/>
          <a:stretch/>
        </p:blipFill>
        <p:spPr>
          <a:xfrm>
            <a:off x="9810743" y="2596998"/>
            <a:ext cx="1887141" cy="27408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FF9C05-9218-EFB2-F24A-1768A0ED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8" y="136999"/>
            <a:ext cx="8097294" cy="503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CA1E3-B173-AC00-B2C1-92CAFAD1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72" y="3429001"/>
            <a:ext cx="3751915" cy="327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1C9A3-B5F4-397B-205C-B153D91E4B06}"/>
              </a:ext>
            </a:extLst>
          </p:cNvPr>
          <p:cNvSpPr txBox="1"/>
          <p:nvPr/>
        </p:nvSpPr>
        <p:spPr>
          <a:xfrm>
            <a:off x="8616099" y="2771480"/>
            <a:ext cx="235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OUTPUT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1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2" y="2121408"/>
            <a:ext cx="10279836" cy="4050792"/>
          </a:xfrm>
        </p:spPr>
        <p:txBody>
          <a:bodyPr>
            <a:normAutofit/>
          </a:bodyPr>
          <a:lstStyle/>
          <a:p>
            <a:r>
              <a:rPr lang="en-US" sz="3200" dirty="0"/>
              <a:t>remove an element in a dictionary using the key</a:t>
            </a:r>
          </a:p>
          <a:p>
            <a:pPr>
              <a:buNone/>
            </a:pPr>
            <a:r>
              <a:rPr lang="en-US" sz="3200" dirty="0"/>
              <a:t>          &gt;&gt;&gt;del </a:t>
            </a:r>
            <a:r>
              <a:rPr lang="en-US" sz="3200" dirty="0" err="1"/>
              <a:t>MyCourse</a:t>
            </a:r>
            <a:r>
              <a:rPr lang="en-US" sz="3200" dirty="0"/>
              <a:t>[‘IT’]</a:t>
            </a:r>
          </a:p>
          <a:p>
            <a:r>
              <a:rPr lang="en-US" sz="3200" dirty="0"/>
              <a:t>remove all the elements</a:t>
            </a:r>
          </a:p>
          <a:p>
            <a:pPr>
              <a:buNone/>
            </a:pPr>
            <a:r>
              <a:rPr lang="en-US" sz="3200" dirty="0"/>
              <a:t>          &gt;&gt;&gt;</a:t>
            </a:r>
            <a:r>
              <a:rPr lang="en-US" sz="3200" dirty="0" err="1"/>
              <a:t>MyCourse.clear</a:t>
            </a:r>
            <a:r>
              <a:rPr lang="en-US" sz="3200" dirty="0"/>
              <a:t>()</a:t>
            </a:r>
          </a:p>
          <a:p>
            <a:r>
              <a:rPr lang="en-US" sz="3200" dirty="0"/>
              <a:t>delete the dictionary</a:t>
            </a:r>
          </a:p>
          <a:p>
            <a:pPr>
              <a:buNone/>
            </a:pPr>
            <a:r>
              <a:rPr lang="en-US" sz="3200" dirty="0"/>
              <a:t>         &gt;&gt;&gt;del </a:t>
            </a:r>
            <a:r>
              <a:rPr lang="en-US" sz="3200" dirty="0" err="1"/>
              <a:t>MyCourse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89A419-8417-18D8-FA33-57208EE7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4" y="357099"/>
            <a:ext cx="11455582" cy="54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1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0F43A-ED63-E546-816F-F06CE031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4" y="892862"/>
            <a:ext cx="11456917" cy="39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A6D1A-EA03-424A-0554-AEDAC0DE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" y="152979"/>
            <a:ext cx="12002006" cy="60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A2003-CF1B-87C3-289E-19E1BD33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9" y="558573"/>
            <a:ext cx="11943761" cy="55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5797"/>
            <a:ext cx="10058400" cy="80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POP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7" y="997922"/>
            <a:ext cx="11970903" cy="130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u="sng" dirty="0">
                <a:solidFill>
                  <a:srgbClr val="FF0000"/>
                </a:solidFill>
              </a:rPr>
              <a:t>.pop() method </a:t>
            </a:r>
          </a:p>
          <a:p>
            <a:pPr>
              <a:lnSpc>
                <a:spcPct val="100000"/>
              </a:lnSpc>
              <a:buNone/>
            </a:pPr>
            <a:r>
              <a:rPr lang="en-GB" sz="3200" dirty="0"/>
              <a:t>&gt;&gt;&gt; </a:t>
            </a:r>
            <a:r>
              <a:rPr lang="en-GB" sz="3200" dirty="0" err="1"/>
              <a:t>hero.pop</a:t>
            </a:r>
            <a:r>
              <a:rPr lang="en-GB" sz="3200" dirty="0"/>
              <a:t>(7)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    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DBC69-8295-9F0E-9627-357C132A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35" y="2978652"/>
            <a:ext cx="4613700" cy="26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56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9729"/>
            <a:ext cx="10058400" cy="80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POP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7" y="611641"/>
            <a:ext cx="11970903" cy="130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dirty="0"/>
              <a:t> </a:t>
            </a:r>
            <a:r>
              <a:rPr lang="en-GB" sz="3600" u="sng" dirty="0">
                <a:solidFill>
                  <a:srgbClr val="FF0000"/>
                </a:solidFill>
              </a:rPr>
              <a:t>.pop() method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    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1FDF6-D1D7-9D71-19C2-677036FF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6" y="1272068"/>
            <a:ext cx="11986598" cy="5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BD730-7E33-7C63-C272-FE62A1E8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8" y="2033505"/>
            <a:ext cx="11276736" cy="3236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52132-FBB5-0E3E-4576-38B5FF6CFD62}"/>
              </a:ext>
            </a:extLst>
          </p:cNvPr>
          <p:cNvSpPr txBox="1"/>
          <p:nvPr/>
        </p:nvSpPr>
        <p:spPr>
          <a:xfrm>
            <a:off x="772998" y="1003643"/>
            <a:ext cx="191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OUTPUT</a:t>
            </a:r>
            <a:endParaRPr lang="en-IN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8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79"/>
            <a:ext cx="10058400" cy="957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31" y="1086590"/>
            <a:ext cx="1120597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1. </a:t>
            </a:r>
            <a:r>
              <a:rPr lang="en-GB" sz="3200" u="sng" dirty="0">
                <a:solidFill>
                  <a:srgbClr val="FF0000"/>
                </a:solidFill>
              </a:rPr>
              <a:t>Length of the dictionary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&gt;&gt;&gt; </a:t>
            </a:r>
            <a:r>
              <a:rPr lang="en-GB" sz="3200" dirty="0" err="1"/>
              <a:t>len</a:t>
            </a:r>
            <a:r>
              <a:rPr lang="en-GB" sz="3200" dirty="0"/>
              <a:t>(D)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Gives the length of the keys. That is the number of keys present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309835" y="60239"/>
            <a:ext cx="9436891" cy="117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2705" y="1592915"/>
            <a:ext cx="10638054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ym typeface="Cabin"/>
              </a:rPr>
              <a:t>Dictionaries are Python’s most powerful data collection</a:t>
            </a:r>
          </a:p>
          <a:p>
            <a:r>
              <a:rPr lang="en-US" sz="3200" dirty="0">
                <a:sym typeface="Cabin"/>
              </a:rPr>
              <a:t>Dictionaries allow us to do fast database-like operations in Python</a:t>
            </a:r>
          </a:p>
          <a:p>
            <a:r>
              <a:rPr lang="en-US" sz="3200" dirty="0">
                <a:sym typeface="Cabin"/>
              </a:rPr>
              <a:t>Similar concepts in different programming languages</a:t>
            </a:r>
          </a:p>
          <a:p>
            <a:pPr lvl="1"/>
            <a:r>
              <a:rPr lang="en-US" sz="3200" dirty="0">
                <a:sym typeface="Cabin"/>
              </a:rPr>
              <a:t>-  Associative Arrays - Perl / PHP</a:t>
            </a:r>
          </a:p>
          <a:p>
            <a:pPr lvl="1"/>
            <a:r>
              <a:rPr lang="en-US" sz="3200" dirty="0">
                <a:sym typeface="Cabin"/>
              </a:rPr>
              <a:t>-  Properties or Map or HashMap - Java</a:t>
            </a:r>
          </a:p>
          <a:p>
            <a:pPr lvl="1"/>
            <a:r>
              <a:rPr lang="en-US" sz="3200" dirty="0">
                <a:sym typeface="Cabin"/>
              </a:rPr>
              <a:t>-  Property Bag - C# / </a:t>
            </a:r>
            <a:r>
              <a:rPr lang="en-US" sz="3200" dirty="0" err="1">
                <a:sym typeface="Cabin"/>
              </a:rPr>
              <a:t>.Net</a:t>
            </a:r>
            <a:endParaRPr lang="en-US" sz="3200" dirty="0"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79"/>
            <a:ext cx="10058400" cy="957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B8F3-A27B-5120-05F4-87DF7365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2" y="134764"/>
            <a:ext cx="11432615" cy="65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79"/>
            <a:ext cx="10058400" cy="957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31" y="1086590"/>
            <a:ext cx="1120597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2. </a:t>
            </a:r>
            <a:r>
              <a:rPr lang="en-GB" sz="3200" u="sng" dirty="0">
                <a:solidFill>
                  <a:srgbClr val="FF0000"/>
                </a:solidFill>
              </a:rPr>
              <a:t>Membership operator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&gt;&gt;&gt; 2 in hero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5073E-1D0E-41AD-18D1-48AE7B57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97" y="1036948"/>
            <a:ext cx="3708503" cy="497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3BE09-BAA7-E5E1-D888-F0AC83D2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" y="3061914"/>
            <a:ext cx="5766708" cy="17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9279"/>
            <a:ext cx="10058400" cy="957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51" y="671812"/>
            <a:ext cx="10942024" cy="186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3. </a:t>
            </a:r>
            <a:r>
              <a:rPr lang="en-GB" sz="3200" u="sng" dirty="0">
                <a:solidFill>
                  <a:srgbClr val="FF0000"/>
                </a:solidFill>
              </a:rPr>
              <a:t>Create a new list of the dictionary’s keys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&gt;&gt;&gt; list(</a:t>
            </a:r>
            <a:r>
              <a:rPr lang="en-GB" sz="3200" dirty="0" err="1"/>
              <a:t>hero.keys</a:t>
            </a:r>
            <a:r>
              <a:rPr lang="en-GB" sz="3200" dirty="0"/>
              <a:t>())      			&gt;&gt;&gt; list(</a:t>
            </a:r>
            <a:r>
              <a:rPr lang="en-GB" sz="3200" dirty="0" err="1"/>
              <a:t>mixed.keys</a:t>
            </a:r>
            <a:r>
              <a:rPr lang="en-GB" sz="3200" dirty="0"/>
              <a:t>()) 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  <a:p>
            <a:pPr>
              <a:lnSpc>
                <a:spcPct val="150000"/>
              </a:lnSpc>
              <a:buNone/>
            </a:pP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B2669-93C2-7FD1-13E5-4A55C696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06" y="2535812"/>
            <a:ext cx="9161203" cy="38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AE18C8-6618-E432-5758-9544FC96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8" y="174264"/>
            <a:ext cx="6480344" cy="2964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7F399-4DDB-B1A1-8E04-0332043C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31" y="2108073"/>
            <a:ext cx="5508131" cy="47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79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9127"/>
            <a:ext cx="10058400" cy="967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7" y="613989"/>
            <a:ext cx="11713237" cy="16201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4. </a:t>
            </a:r>
            <a:r>
              <a:rPr lang="en-GB" sz="3200" u="sng" dirty="0">
                <a:solidFill>
                  <a:srgbClr val="FF0000"/>
                </a:solidFill>
              </a:rPr>
              <a:t>Create a new list of the dictionary’s values</a:t>
            </a:r>
            <a:endParaRPr lang="en-GB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&gt;&gt;&gt; list(</a:t>
            </a:r>
            <a:r>
              <a:rPr lang="en-GB" sz="3200" dirty="0" err="1"/>
              <a:t>hero.values</a:t>
            </a:r>
            <a:r>
              <a:rPr lang="en-GB" sz="3200" dirty="0"/>
              <a:t>()) 			&gt;&gt;&gt; list(</a:t>
            </a:r>
            <a:r>
              <a:rPr lang="en-GB" sz="3200" dirty="0" err="1"/>
              <a:t>mixed.values</a:t>
            </a:r>
            <a:r>
              <a:rPr lang="en-GB" sz="3200" dirty="0"/>
              <a:t>()) </a:t>
            </a:r>
            <a:endParaRPr lang="en-IN" sz="3200" dirty="0"/>
          </a:p>
          <a:p>
            <a:pPr>
              <a:lnSpc>
                <a:spcPct val="150000"/>
              </a:lnSpc>
              <a:buNone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60A6A-67E0-8768-A29F-D25A89FD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6" y="2484484"/>
            <a:ext cx="11432835" cy="39000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9127"/>
            <a:ext cx="10058400" cy="967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16" y="724753"/>
            <a:ext cx="11590688" cy="17615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5. </a:t>
            </a:r>
            <a:r>
              <a:rPr lang="en-GB" sz="3200" u="sng" dirty="0">
                <a:solidFill>
                  <a:srgbClr val="FF0000"/>
                </a:solidFill>
              </a:rPr>
              <a:t>Create a new list of the dictionary’s items</a:t>
            </a:r>
            <a:endParaRPr lang="en-GB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&gt;&gt;&gt; list(</a:t>
            </a:r>
            <a:r>
              <a:rPr lang="en-GB" sz="3200" dirty="0" err="1"/>
              <a:t>hero.items</a:t>
            </a:r>
            <a:r>
              <a:rPr lang="en-GB" sz="3200" dirty="0"/>
              <a:t>()) 			&gt;&gt;&gt; list(</a:t>
            </a:r>
            <a:r>
              <a:rPr lang="en-GB" sz="3200" dirty="0" err="1"/>
              <a:t>mixed.items</a:t>
            </a:r>
            <a:r>
              <a:rPr lang="en-GB" sz="3200" dirty="0"/>
              <a:t>())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6409D-6357-1F19-DFCF-3B0DC3AC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17" y="2646225"/>
            <a:ext cx="6380375" cy="35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5C37EA1B-ABDA-1FBB-10A6-0578B6B3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8" y="438196"/>
            <a:ext cx="11500702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u="sng" dirty="0">
                <a:solidFill>
                  <a:srgbClr val="FF0000"/>
                </a:solidFill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u="sng" dirty="0">
              <a:solidFill>
                <a:srgbClr val="FF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3200" dirty="0" err="1"/>
              <a:t>dict_items</a:t>
            </a:r>
            <a:r>
              <a:rPr lang="en-US" altLang="en-US" sz="3200" dirty="0"/>
              <a:t>([(1, 'CAPTAIN AMERICA'), (2, 'IRON MAN'), (3, 'DOCTOR STRANGE'), (4, 'HULK'), (5, 'THOR'), (6, 'SPIDERMAN')])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3200" dirty="0"/>
              <a:t>(3, 'DOCTOR STRANGE’)</a:t>
            </a: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3200" dirty="0" err="1"/>
              <a:t>dict_items</a:t>
            </a:r>
            <a:r>
              <a:rPr lang="en-US" altLang="en-US" sz="3200" dirty="0"/>
              <a:t>([(1, 'soap'), ('name', '</a:t>
            </a:r>
            <a:r>
              <a:rPr lang="en-US" altLang="en-US" sz="3200" dirty="0" err="1"/>
              <a:t>cinthal</a:t>
            </a:r>
            <a:r>
              <a:rPr lang="en-US" altLang="en-US" sz="3200" dirty="0"/>
              <a:t>'), ('price', '25.50'), ('fragrance', ['lime', 'sandal', 'lavender', 'natural']), ('pairs', {'lime': 27.0, 'sandal': 30, 'lavender': 35, 'natural': 25.5})])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4727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9127"/>
            <a:ext cx="10058400" cy="967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7" y="781324"/>
            <a:ext cx="11204190" cy="42243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6. </a:t>
            </a:r>
            <a:r>
              <a:rPr lang="en-GB" sz="3200" u="sng" dirty="0">
                <a:solidFill>
                  <a:srgbClr val="FF0000"/>
                </a:solidFill>
              </a:rPr>
              <a:t>To get a value from the key using get method 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&gt;&gt;&gt; </a:t>
            </a:r>
            <a:r>
              <a:rPr lang="en-GB" sz="3200" dirty="0" err="1"/>
              <a:t>hero.get</a:t>
            </a:r>
            <a:r>
              <a:rPr lang="en-GB" sz="3200" dirty="0"/>
              <a:t>(3) 		&gt;&gt;&gt; print(</a:t>
            </a:r>
            <a:r>
              <a:rPr lang="en-GB" sz="3200" dirty="0" err="1"/>
              <a:t>mixed.get</a:t>
            </a:r>
            <a:r>
              <a:rPr lang="en-GB" sz="3200" dirty="0"/>
              <a:t>(‘fragrance’))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7C30C-E035-61A0-47AC-AB1777F5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89" y="2893503"/>
            <a:ext cx="9121817" cy="37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00" y="98133"/>
            <a:ext cx="10058400" cy="9482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in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12" y="1277064"/>
            <a:ext cx="5443728" cy="43038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jobs = []</a:t>
            </a:r>
          </a:p>
          <a:p>
            <a:pPr>
              <a:buNone/>
            </a:pPr>
            <a:r>
              <a:rPr lang="en-GB" sz="2800" dirty="0" err="1"/>
              <a:t>jobs.append</a:t>
            </a:r>
            <a:r>
              <a:rPr lang="en-GB" sz="2800" dirty="0"/>
              <a:t>('developer')</a:t>
            </a:r>
          </a:p>
          <a:p>
            <a:pPr>
              <a:buNone/>
            </a:pPr>
            <a:r>
              <a:rPr lang="en-GB" sz="2800" dirty="0" err="1"/>
              <a:t>jobs.append</a:t>
            </a:r>
            <a:r>
              <a:rPr lang="en-GB" sz="2800" dirty="0"/>
              <a:t>(‘manager‘)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rec = {} </a:t>
            </a:r>
          </a:p>
          <a:p>
            <a:pPr>
              <a:buNone/>
            </a:pPr>
            <a:r>
              <a:rPr lang="en-GB" sz="2800" dirty="0"/>
              <a:t>rec['name'] = 'Bob' </a:t>
            </a:r>
          </a:p>
          <a:p>
            <a:pPr>
              <a:buNone/>
            </a:pPr>
            <a:r>
              <a:rPr lang="en-GB" sz="2800" dirty="0"/>
              <a:t>rec['age']  = 40.5 </a:t>
            </a:r>
          </a:p>
          <a:p>
            <a:pPr>
              <a:buNone/>
            </a:pPr>
            <a:r>
              <a:rPr lang="en-GB" sz="2800" dirty="0"/>
              <a:t>rec['job']  = jobs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B26B7-D57A-74A2-ABF8-A2C93BBA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3" y="630588"/>
            <a:ext cx="11766574" cy="50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5C5E-BA19-9EF1-7491-34A4310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FB093-70F0-7C95-245E-D99CD309CFE7}"/>
              </a:ext>
            </a:extLst>
          </p:cNvPr>
          <p:cNvSpPr/>
          <p:nvPr/>
        </p:nvSpPr>
        <p:spPr>
          <a:xfrm>
            <a:off x="1069848" y="2542412"/>
            <a:ext cx="10605733" cy="2444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3200" dirty="0"/>
              <a:t>Dictionary in Python is an ordered collection of data values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3200" dirty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3200" dirty="0"/>
              <a:t>A Dictionary holds a key: value pair. Key-value is provided in the dictionary to make it more optimized.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2583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20669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Comprehensions in Dictionaries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84" y="1059726"/>
            <a:ext cx="11247496" cy="5072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1. 	D = {k: v for (k, v) in zip(['a', 'b', 'c'], [1, 2, 3])} 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		print(D) 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		&gt;&gt;{'a’: 1, 'b': 2, 'c': 3}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2.	D = {x: x ** 2 for x in [1, 2, 3, 4]}    # Or: range(1, 5) 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		&gt;&gt; {1: 1, 2: 4, 3: 9, 4: 16}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974"/>
            <a:ext cx="10058400" cy="1051937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Comprehensions in Dictionaries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64" y="1234911"/>
            <a:ext cx="10793691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200" dirty="0"/>
              <a:t>3.	D = {c: c * 4 for c in 'SPAM'}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		print(D) </a:t>
            </a:r>
          </a:p>
          <a:p>
            <a:pPr>
              <a:lnSpc>
                <a:spcPct val="150000"/>
              </a:lnSpc>
              <a:buNone/>
            </a:pPr>
            <a:endParaRPr lang="en-GB" sz="3200" dirty="0"/>
          </a:p>
          <a:p>
            <a:pPr>
              <a:lnSpc>
                <a:spcPct val="150000"/>
              </a:lnSpc>
              <a:buNone/>
            </a:pPr>
            <a:r>
              <a:rPr lang="en-GB" sz="3200" dirty="0"/>
              <a:t>		&gt;&gt;{'S': 'SSSS', 'P': 'PPPP', 'A': 'AAAA', 'M': 'MMMM'}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182975"/>
            <a:ext cx="10058400" cy="985949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Comprehensions in Dictionaries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83" y="1768660"/>
            <a:ext cx="10339633" cy="36626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/>
              <a:t>4.	D = {</a:t>
            </a:r>
            <a:r>
              <a:rPr lang="en-GB" sz="2800" dirty="0" err="1"/>
              <a:t>c.lower</a:t>
            </a:r>
            <a:r>
              <a:rPr lang="en-GB" sz="2800" dirty="0"/>
              <a:t>(): c + '!' for c in ['SPAM', 'EGGS', 'HAM']}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/>
              <a:t>		print(D)</a:t>
            </a:r>
          </a:p>
          <a:p>
            <a:pPr>
              <a:lnSpc>
                <a:spcPct val="150000"/>
              </a:lnSpc>
              <a:buNone/>
            </a:pPr>
            <a:endParaRPr lang="en-GB" sz="2800" dirty="0"/>
          </a:p>
          <a:p>
            <a:pPr>
              <a:lnSpc>
                <a:spcPct val="150000"/>
              </a:lnSpc>
              <a:buNone/>
            </a:pPr>
            <a:r>
              <a:rPr lang="en-IN" sz="2800" dirty="0"/>
              <a:t>		&gt;&gt;{'spam': 'SPAM!', 'eggs': 'EGGS!', 'ham': 'HAM!'}</a:t>
            </a:r>
            <a:endParaRPr lang="en-GB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2F0832-F084-422D-97D1-AF848F4F2C34}" type="slidenum">
              <a:rPr lang="en-US" smtClean="0"/>
              <a:t>43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05" y="627529"/>
            <a:ext cx="7333129" cy="573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5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2AC7-48CC-BB51-C84E-676616E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Dictionaries over time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38BE2-A722-6CDB-1376-ECC593A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494" y="2581276"/>
            <a:ext cx="10841316" cy="4276724"/>
          </a:xfrm>
        </p:spPr>
        <p:txBody>
          <a:bodyPr>
            <a:normAutofit/>
          </a:bodyPr>
          <a:lstStyle/>
          <a:p>
            <a:r>
              <a:rPr lang="en-US" sz="3200" dirty="0"/>
              <a:t>Prior to Python 3.7 dictionaries </a:t>
            </a:r>
            <a:r>
              <a:rPr lang="en-US" sz="3200" u="sng" dirty="0">
                <a:solidFill>
                  <a:srgbClr val="FF0000"/>
                </a:solidFill>
              </a:rPr>
              <a:t>did not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keep entries in the order of insertion </a:t>
            </a:r>
          </a:p>
          <a:p>
            <a:r>
              <a:rPr lang="en-US" sz="3200" dirty="0"/>
              <a:t>Python 3.7 (2018) and later dictionaries keep entries in the order they were inserted</a:t>
            </a:r>
          </a:p>
          <a:p>
            <a:r>
              <a:rPr lang="en-US" sz="3200" dirty="0"/>
              <a:t>“Insertion order" is not "always sorted order"</a:t>
            </a:r>
          </a:p>
        </p:txBody>
      </p:sp>
    </p:spTree>
    <p:extLst>
      <p:ext uri="{BB962C8B-B14F-4D97-AF65-F5344CB8AC3E}">
        <p14:creationId xmlns:p14="http://schemas.microsoft.com/office/powerpoint/2010/main" val="299728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17" y="192401"/>
            <a:ext cx="10058400" cy="863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8352" y="1601294"/>
            <a:ext cx="1031292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1. Creating an EMPTY dictionary </a:t>
            </a:r>
            <a:r>
              <a:rPr lang="en-US" sz="3200" b="1" u="sng" dirty="0">
                <a:solidFill>
                  <a:srgbClr val="FF0000"/>
                </a:solidFill>
              </a:rPr>
              <a:t>TWO</a:t>
            </a:r>
            <a:r>
              <a:rPr lang="en-US" sz="3200" dirty="0"/>
              <a:t> ways</a:t>
            </a:r>
          </a:p>
          <a:p>
            <a:pPr>
              <a:buNone/>
            </a:pPr>
            <a:r>
              <a:rPr lang="en-US" sz="3200" dirty="0"/>
              <a:t>          </a:t>
            </a:r>
            <a:r>
              <a:rPr lang="en-US" sz="3200" dirty="0" err="1"/>
              <a:t>dictname</a:t>
            </a:r>
            <a:r>
              <a:rPr lang="en-US" sz="3200" dirty="0"/>
              <a:t> = {}</a:t>
            </a:r>
          </a:p>
          <a:p>
            <a:pPr>
              <a:buNone/>
            </a:pPr>
            <a:r>
              <a:rPr lang="en-US" sz="3200" dirty="0"/>
              <a:t>		 </a:t>
            </a:r>
            <a:r>
              <a:rPr lang="en-US" sz="3200" dirty="0" err="1"/>
              <a:t>dictname</a:t>
            </a:r>
            <a:r>
              <a:rPr lang="en-US" sz="3200" dirty="0"/>
              <a:t> = </a:t>
            </a:r>
            <a:r>
              <a:rPr lang="en-US" sz="3200" dirty="0" err="1"/>
              <a:t>dict</a:t>
            </a:r>
            <a:r>
              <a:rPr lang="en-US" sz="3200" dirty="0"/>
              <a:t>()</a:t>
            </a:r>
          </a:p>
          <a:p>
            <a:pPr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Example:</a:t>
            </a:r>
          </a:p>
          <a:p>
            <a:pPr lvl="1">
              <a:buNone/>
            </a:pPr>
            <a:r>
              <a:rPr lang="en-US" sz="3200" dirty="0"/>
              <a:t>      Dict1 = {}</a:t>
            </a:r>
          </a:p>
          <a:p>
            <a:pPr lvl="1">
              <a:buNone/>
            </a:pPr>
            <a:r>
              <a:rPr lang="en-US" sz="3200" dirty="0"/>
              <a:t>      </a:t>
            </a:r>
            <a:r>
              <a:rPr lang="en-US" sz="3200" dirty="0" err="1"/>
              <a:t>MyDict</a:t>
            </a:r>
            <a:r>
              <a:rPr lang="en-US" sz="3200" dirty="0"/>
              <a:t> = </a:t>
            </a:r>
            <a:r>
              <a:rPr lang="en-US" sz="3200" dirty="0" err="1"/>
              <a:t>dict</a:t>
            </a:r>
            <a:r>
              <a:rPr lang="en-US" sz="3200" dirty="0"/>
              <a:t>()</a:t>
            </a:r>
          </a:p>
          <a:p>
            <a:pPr lvl="1">
              <a:buNone/>
            </a:pPr>
            <a:r>
              <a:rPr lang="en-US" sz="3200" dirty="0"/>
              <a:t>      Books = {}</a:t>
            </a:r>
          </a:p>
          <a:p>
            <a:pPr marL="0" indent="0"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17" y="192401"/>
            <a:ext cx="10058400" cy="863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Creating a 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839" y="1279140"/>
            <a:ext cx="105957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2. </a:t>
            </a:r>
            <a:r>
              <a:rPr lang="en-US" sz="3200" dirty="0">
                <a:solidFill>
                  <a:srgbClr val="FF0000"/>
                </a:solidFill>
              </a:rPr>
              <a:t>Creating a dictionary with items individually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 err="1"/>
              <a:t>Dictname</a:t>
            </a:r>
            <a:r>
              <a:rPr lang="en-US" sz="3200" dirty="0"/>
              <a:t>[key1] = val1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 err="1"/>
              <a:t>Dictname</a:t>
            </a:r>
            <a:r>
              <a:rPr lang="en-US" sz="3200" dirty="0"/>
              <a:t>[key2] = val2</a:t>
            </a:r>
          </a:p>
          <a:p>
            <a:pPr>
              <a:buNone/>
            </a:pPr>
            <a:r>
              <a:rPr lang="en-US" sz="3200" u="sng" dirty="0">
                <a:solidFill>
                  <a:srgbClr val="FF0000"/>
                </a:solidFill>
              </a:rPr>
              <a:t>Example</a:t>
            </a:r>
          </a:p>
          <a:p>
            <a:pPr>
              <a:buNone/>
            </a:pPr>
            <a:r>
              <a:rPr lang="en-US" sz="3200" dirty="0"/>
              <a:t>			</a:t>
            </a:r>
            <a:r>
              <a:rPr lang="en-US" sz="3200" dirty="0" err="1"/>
              <a:t>MyDict</a:t>
            </a:r>
            <a:r>
              <a:rPr lang="en-US" sz="3200" dirty="0"/>
              <a:t> = {}</a:t>
            </a:r>
            <a:endParaRPr lang="en-US" sz="3200" b="1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/>
              <a:t>			</a:t>
            </a:r>
            <a:r>
              <a:rPr lang="en-US" sz="3200" dirty="0" err="1"/>
              <a:t>MyDict</a:t>
            </a:r>
            <a:r>
              <a:rPr lang="en-US" sz="3200" dirty="0"/>
              <a:t>[1]  = ‘Chocolate’</a:t>
            </a:r>
          </a:p>
          <a:p>
            <a:pPr>
              <a:buNone/>
            </a:pPr>
            <a:r>
              <a:rPr lang="en-US" sz="3200" dirty="0"/>
              <a:t>			</a:t>
            </a:r>
            <a:r>
              <a:rPr lang="en-US" sz="3200" dirty="0" err="1"/>
              <a:t>MyDict</a:t>
            </a:r>
            <a:r>
              <a:rPr lang="en-US" sz="3200" dirty="0"/>
              <a:t>[2]  = ‘Ice cream’</a:t>
            </a:r>
          </a:p>
          <a:p>
            <a:pPr>
              <a:buNone/>
            </a:pPr>
            <a:r>
              <a:rPr lang="en-US" sz="3200" dirty="0"/>
              <a:t>			print(</a:t>
            </a:r>
            <a:r>
              <a:rPr lang="en-US" sz="3200" dirty="0" err="1"/>
              <a:t>MyDict</a:t>
            </a:r>
            <a:r>
              <a:rPr lang="en-US" sz="3200" dirty="0"/>
              <a:t>)</a:t>
            </a:r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96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17" y="192401"/>
            <a:ext cx="10058400" cy="863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Creating a 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347" y="1297994"/>
            <a:ext cx="937967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3. </a:t>
            </a:r>
            <a:r>
              <a:rPr lang="en-US" sz="3200" dirty="0">
                <a:solidFill>
                  <a:srgbClr val="FF0000"/>
                </a:solidFill>
              </a:rPr>
              <a:t>Creating a dictionary with items</a:t>
            </a:r>
          </a:p>
          <a:p>
            <a:pPr>
              <a:buNone/>
            </a:pPr>
            <a:r>
              <a:rPr lang="en-US" sz="3200" dirty="0" err="1"/>
              <a:t>dictname</a:t>
            </a:r>
            <a:r>
              <a:rPr lang="en-US" sz="3200" dirty="0"/>
              <a:t> = {key1:val1, key2:val2, ….}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3200" dirty="0" err="1"/>
              <a:t>MyDict</a:t>
            </a:r>
            <a:r>
              <a:rPr lang="en-US" sz="3200" dirty="0"/>
              <a:t>  = { 1 : ‘Chocolate’, 2 : ‘</a:t>
            </a:r>
            <a:r>
              <a:rPr lang="en-US" sz="3200" dirty="0" err="1"/>
              <a:t>Icecream</a:t>
            </a:r>
            <a:r>
              <a:rPr lang="en-US" sz="3200" dirty="0"/>
              <a:t>’}</a:t>
            </a:r>
          </a:p>
          <a:p>
            <a:pPr>
              <a:buNone/>
            </a:pPr>
            <a:r>
              <a:rPr lang="en-US" sz="3200" dirty="0" err="1"/>
              <a:t>MyCourse</a:t>
            </a:r>
            <a:r>
              <a:rPr lang="en-US" sz="3200" dirty="0"/>
              <a:t> = {‘MS’ : ‘Python’, ‘IT’ : ‘C’, ‘CSE’ : ‘C++’, ‘MCA’ : ‘Java’}</a:t>
            </a:r>
          </a:p>
          <a:p>
            <a:pPr>
              <a:buNone/>
            </a:pPr>
            <a:r>
              <a:rPr lang="en-US" sz="3200" dirty="0" err="1"/>
              <a:t>MyCircle</a:t>
            </a:r>
            <a:r>
              <a:rPr lang="en-US" sz="3200" dirty="0"/>
              <a:t> = {‘Dad’:9486028245,‘Mom’:9486301601}</a:t>
            </a:r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37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50594A-3E2E-E1D5-C746-60B756A7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80" y="258666"/>
            <a:ext cx="9021593" cy="60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1666</TotalTime>
  <Words>1103</Words>
  <Application>Microsoft Office PowerPoint</Application>
  <PresentationFormat>Widescreen</PresentationFormat>
  <Paragraphs>150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Cabin</vt:lpstr>
      <vt:lpstr>Calibri</vt:lpstr>
      <vt:lpstr>Rockwell</vt:lpstr>
      <vt:lpstr>Rockwell Condensed</vt:lpstr>
      <vt:lpstr>Wingdings</vt:lpstr>
      <vt:lpstr>Wood Type</vt:lpstr>
      <vt:lpstr>MODULE 4</vt:lpstr>
      <vt:lpstr>A Story of Two Collections..</vt:lpstr>
      <vt:lpstr>Dictionaries</vt:lpstr>
      <vt:lpstr>dictionary</vt:lpstr>
      <vt:lpstr>Dictionaries over time in Python</vt:lpstr>
      <vt:lpstr>Creating a Dictionary</vt:lpstr>
      <vt:lpstr>Creating a Dictionary</vt:lpstr>
      <vt:lpstr>Creating a Dictionary</vt:lpstr>
      <vt:lpstr>PowerPoint Presentation</vt:lpstr>
      <vt:lpstr>PowerPoint Presentation</vt:lpstr>
      <vt:lpstr>PowerPoint Presentation</vt:lpstr>
      <vt:lpstr>PowerPoint Presentation</vt:lpstr>
      <vt:lpstr>Accessing Values</vt:lpstr>
      <vt:lpstr>PowerPoint Presentation</vt:lpstr>
      <vt:lpstr>PowerPoint Presentation</vt:lpstr>
      <vt:lpstr>Updating Elements</vt:lpstr>
      <vt:lpstr>PowerPoint Presentation</vt:lpstr>
      <vt:lpstr>PowerPoint Presentation</vt:lpstr>
      <vt:lpstr>Using Update method</vt:lpstr>
      <vt:lpstr>PowerPoint Presentation</vt:lpstr>
      <vt:lpstr>Deleting Elements</vt:lpstr>
      <vt:lpstr>PowerPoint Presentation</vt:lpstr>
      <vt:lpstr>PowerPoint Presentation</vt:lpstr>
      <vt:lpstr>PowerPoint Presentation</vt:lpstr>
      <vt:lpstr>PowerPoint Presentation</vt:lpstr>
      <vt:lpstr>Using POP method</vt:lpstr>
      <vt:lpstr>Using POP method</vt:lpstr>
      <vt:lpstr>PowerPoint Presentation</vt:lpstr>
      <vt:lpstr>Basic Operations</vt:lpstr>
      <vt:lpstr>Basic Operations</vt:lpstr>
      <vt:lpstr>Basic Operations</vt:lpstr>
      <vt:lpstr>Basic Operations</vt:lpstr>
      <vt:lpstr>PowerPoint Presentation</vt:lpstr>
      <vt:lpstr>Basic Operations</vt:lpstr>
      <vt:lpstr>Basic Operations</vt:lpstr>
      <vt:lpstr>PowerPoint Presentation</vt:lpstr>
      <vt:lpstr>Basic Operations</vt:lpstr>
      <vt:lpstr>Nesting in dictionaries</vt:lpstr>
      <vt:lpstr>PowerPoint Presentation</vt:lpstr>
      <vt:lpstr>Comprehensions in Dictionaries</vt:lpstr>
      <vt:lpstr>Comprehensions in Dictionaries</vt:lpstr>
      <vt:lpstr>Comprehensions in Dictionaries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Ishwarya</dc:creator>
  <cp:lastModifiedBy>Hemavathy S</cp:lastModifiedBy>
  <cp:revision>88</cp:revision>
  <dcterms:created xsi:type="dcterms:W3CDTF">2024-08-14T03:56:49Z</dcterms:created>
  <dcterms:modified xsi:type="dcterms:W3CDTF">2024-09-03T07:26:48Z</dcterms:modified>
</cp:coreProperties>
</file>