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54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5B2E-F274-42FB-80DB-ACF7D12761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A347-098F-4789-9B0D-B165F38C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A347-098F-4789-9B0D-B165F38C37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9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005" y="2962986"/>
            <a:ext cx="790717" cy="23785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005" y="2962986"/>
            <a:ext cx="790717" cy="23785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7005" y="2962986"/>
            <a:ext cx="790717" cy="23785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128913"/>
            <a:ext cx="3804234" cy="1075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457" y="728431"/>
            <a:ext cx="4255185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85819" y="3351784"/>
            <a:ext cx="48006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8726" y="3351784"/>
            <a:ext cx="47879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34" y="3351784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hyperlink" Target="mailto:hemavathy.s@vit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hyperlink" Target="https://www.youtube.com/watch?v=VIS2D0NDUsk&amp;list=PLm5_00Fh3DQyPO_4W-HocBtSoJX0UXqUo%20" TargetMode="External"/><Relationship Id="rId4" Type="http://schemas.openxmlformats.org/officeDocument/2006/relationships/hyperlink" Target="https://thonny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hyperlink" Target="https://www.youtube.com/watch?v=Uq1OMy1fgyg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hyperlink" Target="https://www.youtube.com/watch?v=ayMr-0pxpXM&amp;list=PLm5_00Fh3DQw8NoawgV0mrEUp03zbfyu1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vywoWv6fI&amp;t=20505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playlist?list=PLu0W_9lII9agwh1XjRt242xIpHhPT2l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slide" Target="slide2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hackerrank.com/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ololearn.com/en/learn/courses/python-introduction" TargetMode="External"/><Relationship Id="rId5" Type="http://schemas.openxmlformats.org/officeDocument/2006/relationships/hyperlink" Target="https://www.codingame.com/start/" TargetMode="External"/><Relationship Id="rId4" Type="http://schemas.openxmlformats.org/officeDocument/2006/relationships/hyperlink" Target="https://leetcode.com/" TargetMode="External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45477"/>
            <a:ext cx="4483735" cy="529590"/>
            <a:chOff x="87743" y="645477"/>
            <a:chExt cx="4483735" cy="529590"/>
          </a:xfrm>
        </p:grpSpPr>
        <p:sp>
          <p:nvSpPr>
            <p:cNvPr id="3" name="object 3"/>
            <p:cNvSpPr/>
            <p:nvPr/>
          </p:nvSpPr>
          <p:spPr>
            <a:xfrm>
              <a:off x="87743" y="64547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708733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689896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3802" y="748052"/>
            <a:ext cx="2479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</a:rPr>
              <a:t>Computer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Programming:</a:t>
            </a:r>
            <a:r>
              <a:rPr sz="1400" spc="16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Python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1394129" y="1334108"/>
            <a:ext cx="181927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40" dirty="0">
                <a:latin typeface="Tahoma"/>
                <a:cs typeface="Tahoma"/>
              </a:rPr>
              <a:t>Hemavathy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S</a:t>
            </a:r>
            <a:endParaRPr lang="en-US"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1050" dirty="0">
              <a:latin typeface="Tahoma"/>
              <a:cs typeface="Tahoma"/>
            </a:endParaRPr>
          </a:p>
          <a:p>
            <a:pPr marL="144145" marR="135890" indent="342265">
              <a:lnSpc>
                <a:spcPts val="950"/>
              </a:lnSpc>
            </a:pPr>
            <a:r>
              <a:rPr lang="en-US" sz="800" spc="-10" dirty="0">
                <a:latin typeface="Microsoft Sans Serif"/>
                <a:cs typeface="Microsoft Sans Serif"/>
              </a:rPr>
              <a:t>Assistant</a:t>
            </a:r>
            <a:r>
              <a:rPr lang="en-US" sz="800" spc="210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Professor, </a:t>
            </a:r>
            <a:r>
              <a:rPr lang="en-US" sz="800" spc="-15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School</a:t>
            </a:r>
            <a:r>
              <a:rPr lang="en-US" sz="800" spc="50" dirty="0">
                <a:latin typeface="Microsoft Sans Serif"/>
                <a:cs typeface="Microsoft Sans Serif"/>
              </a:rPr>
              <a:t> </a:t>
            </a:r>
            <a:r>
              <a:rPr lang="en-US" sz="800" spc="5" dirty="0">
                <a:latin typeface="Microsoft Sans Serif"/>
                <a:cs typeface="Microsoft Sans Serif"/>
              </a:rPr>
              <a:t>of</a:t>
            </a:r>
            <a:r>
              <a:rPr lang="en-US" sz="800" spc="5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Electronics</a:t>
            </a:r>
            <a:r>
              <a:rPr lang="en-US" sz="800" spc="50" dirty="0">
                <a:latin typeface="Microsoft Sans Serif"/>
                <a:cs typeface="Microsoft Sans Serif"/>
              </a:rPr>
              <a:t> </a:t>
            </a:r>
            <a:r>
              <a:rPr lang="en-US" sz="800" spc="-15" dirty="0">
                <a:latin typeface="Microsoft Sans Serif"/>
                <a:cs typeface="Microsoft Sans Serif"/>
              </a:rPr>
              <a:t>Engineering,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lang="en-US" sz="800" spc="-20" dirty="0">
                <a:latin typeface="Microsoft Sans Serif"/>
                <a:cs typeface="Microsoft Sans Serif"/>
              </a:rPr>
              <a:t>Vellore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Institute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5" dirty="0">
                <a:latin typeface="Microsoft Sans Serif"/>
                <a:cs typeface="Microsoft Sans Serif"/>
              </a:rPr>
              <a:t>of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Technology,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30" dirty="0">
                <a:latin typeface="Microsoft Sans Serif"/>
                <a:cs typeface="Microsoft Sans Serif"/>
              </a:rPr>
              <a:t>Chennai</a:t>
            </a:r>
            <a:endParaRPr lang="en-US" sz="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lang="en-US" sz="800" i="1" spc="-25" dirty="0">
                <a:latin typeface="Trebuchet MS"/>
                <a:cs typeface="Trebuchet MS"/>
                <a:hlinkClick r:id="rId2"/>
              </a:rPr>
              <a:t>hemavathy.s@vit.ac.in</a:t>
            </a:r>
            <a:endParaRPr lang="en-US" sz="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Module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6:</a:t>
            </a:r>
            <a:r>
              <a:rPr sz="1400" spc="170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Function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60" dirty="0">
                <a:solidFill>
                  <a:srgbClr val="FFFFFF"/>
                </a:solidFill>
              </a:rPr>
              <a:t>and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Files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3446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951012"/>
            <a:ext cx="3954779" cy="1586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9464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Functions </a:t>
            </a:r>
            <a:r>
              <a:rPr sz="1100" spc="-55" dirty="0">
                <a:latin typeface="Tahoma"/>
                <a:cs typeface="Tahoma"/>
              </a:rPr>
              <a:t>– </a:t>
            </a:r>
            <a:r>
              <a:rPr sz="1100" spc="-45" dirty="0">
                <a:latin typeface="Tahoma"/>
                <a:cs typeface="Tahoma"/>
              </a:rPr>
              <a:t>Parameters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Arguments: </a:t>
            </a:r>
            <a:r>
              <a:rPr sz="1100" spc="-20" dirty="0">
                <a:latin typeface="Tahoma"/>
                <a:cs typeface="Tahoma"/>
              </a:rPr>
              <a:t>Positional </a:t>
            </a:r>
            <a:r>
              <a:rPr sz="1100" spc="-55" dirty="0">
                <a:latin typeface="Tahoma"/>
                <a:cs typeface="Tahoma"/>
              </a:rPr>
              <a:t>arguments,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Keyword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arguments,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Parameters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default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  <a:p>
            <a:pPr marL="12700" marR="1875155" algn="just">
              <a:lnSpc>
                <a:spcPct val="125299"/>
              </a:lnSpc>
            </a:pPr>
            <a:r>
              <a:rPr sz="1100" spc="-10" dirty="0">
                <a:latin typeface="Tahoma"/>
                <a:cs typeface="Tahoma"/>
              </a:rPr>
              <a:t>Local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Global </a:t>
            </a:r>
            <a:r>
              <a:rPr sz="1100" spc="-55" dirty="0">
                <a:latin typeface="Tahoma"/>
                <a:cs typeface="Tahoma"/>
              </a:rPr>
              <a:t>scope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variables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20" dirty="0">
                <a:latin typeface="Tahoma"/>
                <a:cs typeface="Tahoma"/>
              </a:rPr>
              <a:t>Arbitrary </a:t>
            </a:r>
            <a:r>
              <a:rPr sz="1100" spc="-55" dirty="0">
                <a:latin typeface="Tahoma"/>
                <a:cs typeface="Tahoma"/>
              </a:rPr>
              <a:t>arguments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Recursive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Lambda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Files: </a:t>
            </a:r>
            <a:r>
              <a:rPr sz="1100" spc="-40" dirty="0">
                <a:latin typeface="Tahoma"/>
                <a:cs typeface="Tahoma"/>
              </a:rPr>
              <a:t>Create, </a:t>
            </a:r>
            <a:r>
              <a:rPr sz="1100" spc="-35" dirty="0">
                <a:latin typeface="Tahoma"/>
                <a:cs typeface="Tahoma"/>
              </a:rPr>
              <a:t>Open, </a:t>
            </a:r>
            <a:r>
              <a:rPr sz="1100" spc="-45" dirty="0">
                <a:latin typeface="Tahoma"/>
                <a:cs typeface="Tahoma"/>
              </a:rPr>
              <a:t>Read, </a:t>
            </a:r>
            <a:r>
              <a:rPr sz="1100" spc="-20" dirty="0">
                <a:latin typeface="Tahoma"/>
                <a:cs typeface="Tahoma"/>
              </a:rPr>
              <a:t>Write, </a:t>
            </a:r>
            <a:r>
              <a:rPr sz="1100" spc="-35" dirty="0">
                <a:latin typeface="Tahoma"/>
                <a:cs typeface="Tahoma"/>
              </a:rPr>
              <a:t>Append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Close </a:t>
            </a:r>
            <a:r>
              <a:rPr sz="1100" spc="-55" dirty="0">
                <a:latin typeface="Tahoma"/>
                <a:cs typeface="Tahoma"/>
              </a:rPr>
              <a:t>– </a:t>
            </a:r>
            <a:r>
              <a:rPr sz="1100" spc="-15" dirty="0">
                <a:latin typeface="Tahoma"/>
                <a:cs typeface="Tahoma"/>
              </a:rPr>
              <a:t>tell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70" dirty="0">
                <a:latin typeface="Tahoma"/>
                <a:cs typeface="Tahoma"/>
              </a:rPr>
              <a:t>seek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1657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2660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3663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4666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56701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4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7: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Modules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Packages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4015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12923"/>
            <a:ext cx="1656714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05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Tahoma"/>
                <a:cs typeface="Tahoma"/>
              </a:rPr>
              <a:t>Built-in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modules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User-defined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modules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Overview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Numpy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Overview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Pandas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5018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6020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70240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931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</a:rPr>
              <a:t>Some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basic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questions,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before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getting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our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hands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dirty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5566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34"/>
              </a:spcBef>
            </a:pPr>
            <a:r>
              <a:rPr spc="-15" dirty="0"/>
              <a:t>What</a:t>
            </a:r>
            <a:r>
              <a:rPr dirty="0"/>
              <a:t> </a:t>
            </a:r>
            <a:r>
              <a:rPr spc="-35" dirty="0"/>
              <a:t>is</a:t>
            </a:r>
            <a:r>
              <a:rPr dirty="0"/>
              <a:t> </a:t>
            </a:r>
            <a:r>
              <a:rPr spc="-15" dirty="0"/>
              <a:t>Python?</a:t>
            </a:r>
          </a:p>
          <a:p>
            <a:pPr marL="238125" marR="535940">
              <a:lnSpc>
                <a:spcPct val="102600"/>
              </a:lnSpc>
              <a:spcBef>
                <a:spcPts val="300"/>
              </a:spcBef>
            </a:pPr>
            <a:r>
              <a:rPr spc="-15" dirty="0"/>
              <a:t>What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65" dirty="0"/>
              <a:t>key</a:t>
            </a:r>
            <a:r>
              <a:rPr spc="20" dirty="0"/>
              <a:t> </a:t>
            </a:r>
            <a:r>
              <a:rPr spc="-50" dirty="0"/>
              <a:t>features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15" dirty="0"/>
              <a:t>Python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65" dirty="0"/>
              <a:t>make</a:t>
            </a:r>
            <a:r>
              <a:rPr spc="15" dirty="0"/>
              <a:t> it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40" dirty="0"/>
              <a:t>popular </a:t>
            </a:r>
            <a:r>
              <a:rPr spc="-330" dirty="0"/>
              <a:t> </a:t>
            </a:r>
            <a:r>
              <a:rPr spc="-50" dirty="0"/>
              <a:t>programming</a:t>
            </a:r>
            <a:r>
              <a:rPr spc="15" dirty="0"/>
              <a:t> </a:t>
            </a:r>
            <a:r>
              <a:rPr spc="-50" dirty="0"/>
              <a:t>language?</a:t>
            </a:r>
          </a:p>
          <a:p>
            <a:pPr marL="238125">
              <a:lnSpc>
                <a:spcPct val="100000"/>
              </a:lnSpc>
              <a:spcBef>
                <a:spcPts val="330"/>
              </a:spcBef>
            </a:pPr>
            <a:r>
              <a:rPr spc="-15" dirty="0"/>
              <a:t>What</a:t>
            </a:r>
            <a:r>
              <a:rPr spc="25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70" dirty="0"/>
              <a:t>some</a:t>
            </a:r>
            <a:r>
              <a:rPr spc="20" dirty="0"/>
              <a:t> </a:t>
            </a:r>
            <a:r>
              <a:rPr spc="-40" dirty="0"/>
              <a:t>popular</a:t>
            </a:r>
            <a:r>
              <a:rPr spc="30" dirty="0"/>
              <a:t> </a:t>
            </a:r>
            <a:r>
              <a:rPr spc="-30" dirty="0"/>
              <a:t>applications</a:t>
            </a:r>
            <a:r>
              <a:rPr spc="25" dirty="0"/>
              <a:t> </a:t>
            </a:r>
            <a:r>
              <a:rPr spc="-60" dirty="0"/>
              <a:t>or</a:t>
            </a:r>
            <a:r>
              <a:rPr spc="25" dirty="0"/>
              <a:t> </a:t>
            </a:r>
            <a:r>
              <a:rPr spc="-40" dirty="0"/>
              <a:t>platforms</a:t>
            </a:r>
            <a:r>
              <a:rPr spc="30" dirty="0"/>
              <a:t> </a:t>
            </a:r>
            <a:r>
              <a:rPr spc="-15" dirty="0"/>
              <a:t>built</a:t>
            </a:r>
            <a:r>
              <a:rPr spc="25" dirty="0"/>
              <a:t> </a:t>
            </a:r>
            <a:r>
              <a:rPr spc="-50" dirty="0"/>
              <a:t>using</a:t>
            </a:r>
            <a:r>
              <a:rPr spc="25" dirty="0"/>
              <a:t> </a:t>
            </a:r>
            <a:r>
              <a:rPr spc="-15" dirty="0"/>
              <a:t>Python?</a:t>
            </a:r>
          </a:p>
          <a:p>
            <a:pPr marL="238125" marR="104775">
              <a:lnSpc>
                <a:spcPct val="102699"/>
              </a:lnSpc>
              <a:spcBef>
                <a:spcPts val="300"/>
              </a:spcBef>
            </a:pPr>
            <a:r>
              <a:rPr spc="-80" dirty="0"/>
              <a:t>In</a:t>
            </a:r>
            <a:r>
              <a:rPr spc="20" dirty="0"/>
              <a:t> </a:t>
            </a:r>
            <a:r>
              <a:rPr spc="-40" dirty="0"/>
              <a:t>what</a:t>
            </a:r>
            <a:r>
              <a:rPr spc="25" dirty="0"/>
              <a:t> </a:t>
            </a:r>
            <a:r>
              <a:rPr spc="-40" dirty="0"/>
              <a:t>fields</a:t>
            </a:r>
            <a:r>
              <a:rPr spc="15" dirty="0"/>
              <a:t> </a:t>
            </a:r>
            <a:r>
              <a:rPr spc="-60" dirty="0"/>
              <a:t>or</a:t>
            </a:r>
            <a:r>
              <a:rPr spc="25" dirty="0"/>
              <a:t> </a:t>
            </a:r>
            <a:r>
              <a:rPr spc="-40" dirty="0"/>
              <a:t>industries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5" dirty="0"/>
              <a:t> </a:t>
            </a:r>
            <a:r>
              <a:rPr spc="-15" dirty="0"/>
              <a:t>Python</a:t>
            </a:r>
            <a:r>
              <a:rPr spc="25" dirty="0"/>
              <a:t> </a:t>
            </a:r>
            <a:r>
              <a:rPr spc="-45" dirty="0"/>
              <a:t>commonly</a:t>
            </a:r>
            <a:r>
              <a:rPr spc="15" dirty="0"/>
              <a:t> </a:t>
            </a:r>
            <a:r>
              <a:rPr spc="-60" dirty="0"/>
              <a:t>used,</a:t>
            </a:r>
            <a:r>
              <a:rPr spc="25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40" dirty="0"/>
              <a:t>what</a:t>
            </a:r>
            <a:r>
              <a:rPr spc="25" dirty="0"/>
              <a:t> </a:t>
            </a:r>
            <a:r>
              <a:rPr spc="-70" dirty="0"/>
              <a:t>are </a:t>
            </a:r>
            <a:r>
              <a:rPr spc="-330" dirty="0"/>
              <a:t> </a:t>
            </a:r>
            <a:r>
              <a:rPr spc="-70" dirty="0"/>
              <a:t>some</a:t>
            </a:r>
            <a:r>
              <a:rPr spc="10" dirty="0"/>
              <a:t> </a:t>
            </a:r>
            <a:r>
              <a:rPr spc="-30" dirty="0"/>
              <a:t>specific</a:t>
            </a:r>
            <a:r>
              <a:rPr spc="20" dirty="0"/>
              <a:t> </a:t>
            </a:r>
            <a:r>
              <a:rPr spc="-30" dirty="0"/>
              <a:t>applications?</a:t>
            </a:r>
          </a:p>
          <a:p>
            <a:pPr marL="238125" marR="253365">
              <a:lnSpc>
                <a:spcPct val="125299"/>
              </a:lnSpc>
            </a:pPr>
            <a:r>
              <a:rPr spc="-15" dirty="0"/>
              <a:t>What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0" dirty="0"/>
              <a:t>benefits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5" dirty="0"/>
              <a:t> </a:t>
            </a:r>
            <a:r>
              <a:rPr spc="-45" dirty="0"/>
              <a:t>learning</a:t>
            </a:r>
            <a:r>
              <a:rPr spc="20" dirty="0"/>
              <a:t> </a:t>
            </a:r>
            <a:r>
              <a:rPr spc="-15" dirty="0"/>
              <a:t>Python</a:t>
            </a:r>
            <a:r>
              <a:rPr spc="25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55" dirty="0"/>
              <a:t>your</a:t>
            </a:r>
            <a:r>
              <a:rPr spc="15" dirty="0"/>
              <a:t> </a:t>
            </a:r>
            <a:r>
              <a:rPr spc="-40" dirty="0"/>
              <a:t>future</a:t>
            </a:r>
            <a:r>
              <a:rPr spc="25" dirty="0"/>
              <a:t> </a:t>
            </a:r>
            <a:r>
              <a:rPr spc="-55" dirty="0"/>
              <a:t>career? </a:t>
            </a:r>
            <a:r>
              <a:rPr spc="-50" dirty="0"/>
              <a:t> </a:t>
            </a:r>
            <a:r>
              <a:rPr spc="-20" dirty="0"/>
              <a:t>Why</a:t>
            </a:r>
            <a:r>
              <a:rPr spc="20" dirty="0"/>
              <a:t> </a:t>
            </a:r>
            <a:r>
              <a:rPr spc="-50" dirty="0"/>
              <a:t>do</a:t>
            </a:r>
            <a:r>
              <a:rPr spc="25" dirty="0"/>
              <a:t> </a:t>
            </a:r>
            <a:r>
              <a:rPr spc="-55" dirty="0"/>
              <a:t>many</a:t>
            </a:r>
            <a:r>
              <a:rPr spc="25" dirty="0"/>
              <a:t> </a:t>
            </a:r>
            <a:r>
              <a:rPr spc="-35" dirty="0"/>
              <a:t>data</a:t>
            </a:r>
            <a:r>
              <a:rPr spc="20" dirty="0"/>
              <a:t> </a:t>
            </a:r>
            <a:r>
              <a:rPr spc="-35" dirty="0"/>
              <a:t>scientists</a:t>
            </a:r>
            <a:r>
              <a:rPr spc="25" dirty="0"/>
              <a:t> </a:t>
            </a:r>
            <a:r>
              <a:rPr spc="-50" dirty="0"/>
              <a:t>and</a:t>
            </a:r>
            <a:r>
              <a:rPr spc="25" dirty="0"/>
              <a:t> </a:t>
            </a:r>
            <a:r>
              <a:rPr spc="-25" dirty="0"/>
              <a:t>AI</a:t>
            </a:r>
            <a:r>
              <a:rPr spc="20" dirty="0"/>
              <a:t> </a:t>
            </a:r>
            <a:r>
              <a:rPr spc="-55" dirty="0"/>
              <a:t>developers</a:t>
            </a:r>
            <a:r>
              <a:rPr spc="25" dirty="0"/>
              <a:t> </a:t>
            </a:r>
            <a:r>
              <a:rPr spc="-60" dirty="0"/>
              <a:t>prefer</a:t>
            </a:r>
            <a:r>
              <a:rPr spc="25" dirty="0"/>
              <a:t> </a:t>
            </a:r>
            <a:r>
              <a:rPr spc="-15" dirty="0"/>
              <a:t>Python? </a:t>
            </a:r>
            <a:r>
              <a:rPr spc="-10" dirty="0"/>
              <a:t> </a:t>
            </a:r>
            <a:r>
              <a:rPr spc="-50" dirty="0"/>
              <a:t>Where</a:t>
            </a:r>
            <a:r>
              <a:rPr spc="20" dirty="0"/>
              <a:t> </a:t>
            </a:r>
            <a:r>
              <a:rPr spc="-45" dirty="0"/>
              <a:t>can</a:t>
            </a:r>
            <a:r>
              <a:rPr spc="25" dirty="0"/>
              <a:t> </a:t>
            </a:r>
            <a:r>
              <a:rPr spc="-65" dirty="0"/>
              <a:t>you</a:t>
            </a:r>
            <a:r>
              <a:rPr spc="15" dirty="0"/>
              <a:t> </a:t>
            </a:r>
            <a:r>
              <a:rPr spc="-45" dirty="0"/>
              <a:t>get</a:t>
            </a:r>
            <a:r>
              <a:rPr spc="25" dirty="0"/>
              <a:t> </a:t>
            </a:r>
            <a:r>
              <a:rPr spc="-50" dirty="0"/>
              <a:t>help</a:t>
            </a:r>
            <a:r>
              <a:rPr spc="20" dirty="0"/>
              <a:t> </a:t>
            </a:r>
            <a:r>
              <a:rPr spc="-5" dirty="0"/>
              <a:t>if</a:t>
            </a:r>
            <a:r>
              <a:rPr spc="25" dirty="0"/>
              <a:t> </a:t>
            </a:r>
            <a:r>
              <a:rPr spc="-65" dirty="0"/>
              <a:t>you</a:t>
            </a:r>
            <a:r>
              <a:rPr spc="2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30" dirty="0"/>
              <a:t>stuck</a:t>
            </a:r>
            <a:r>
              <a:rPr spc="25" dirty="0"/>
              <a:t> </a:t>
            </a:r>
            <a:r>
              <a:rPr spc="-25" dirty="0"/>
              <a:t>with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5" dirty="0"/>
              <a:t> </a:t>
            </a:r>
            <a:r>
              <a:rPr spc="-15" dirty="0"/>
              <a:t>Python</a:t>
            </a:r>
            <a:r>
              <a:rPr spc="20" dirty="0"/>
              <a:t> </a:t>
            </a:r>
            <a:r>
              <a:rPr spc="-45" dirty="0"/>
              <a:t>problem? </a:t>
            </a:r>
            <a:r>
              <a:rPr spc="-325" dirty="0"/>
              <a:t> </a:t>
            </a:r>
            <a:r>
              <a:rPr spc="-15" dirty="0"/>
              <a:t>What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50" dirty="0"/>
              <a:t>companies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10" dirty="0"/>
              <a:t> </a:t>
            </a:r>
            <a:r>
              <a:rPr spc="-75" dirty="0"/>
              <a:t>use</a:t>
            </a:r>
            <a:r>
              <a:rPr spc="20" dirty="0"/>
              <a:t> </a:t>
            </a:r>
            <a:r>
              <a:rPr spc="-15" dirty="0"/>
              <a:t>Python?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6569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4780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57832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3993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24997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460002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670035"/>
            <a:ext cx="65265" cy="6526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292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747102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544" y="775563"/>
            <a:ext cx="13017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55" dirty="0">
                <a:solidFill>
                  <a:schemeClr val="bg1"/>
                </a:solid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sz="1200" spc="5" dirty="0">
                <a:solidFill>
                  <a:srgbClr val="0000FF"/>
                </a:solid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Collaboratory</a:t>
            </a:r>
            <a:endParaRPr sz="12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29" y="1194102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8544" y="1227213"/>
            <a:ext cx="25158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 Navigator - Jupyter Notebook</a:t>
            </a:r>
            <a:endParaRPr sz="1200" spc="-4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43" y="1650415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544" y="1678863"/>
            <a:ext cx="75819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Thonny IDE</a:t>
            </a:r>
            <a:endParaRPr sz="1200" spc="-4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43" y="2102065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8544" y="2130513"/>
            <a:ext cx="25609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Pydroid3,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Coding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Android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Apps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7743" y="2553715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8544" y="2582176"/>
            <a:ext cx="499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VPropel</a:t>
            </a:r>
            <a:endParaRPr sz="1200" spc="-4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72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</a:rPr>
              <a:t>How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to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install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different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platforms?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513140"/>
            <a:ext cx="3698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  <a:hlinkClick r:id="rId2"/>
              </a:rPr>
              <a:t>Python</a:t>
            </a:r>
            <a:r>
              <a:rPr sz="1100" spc="15" dirty="0">
                <a:latin typeface="Tahoma"/>
                <a:cs typeface="Tahoma"/>
                <a:hlinkClick r:id="rId2"/>
              </a:rPr>
              <a:t> </a:t>
            </a:r>
            <a:r>
              <a:rPr sz="1100" spc="-5" dirty="0">
                <a:latin typeface="Tahoma"/>
                <a:cs typeface="Tahoma"/>
                <a:hlinkClick r:id="rId2"/>
              </a:rPr>
              <a:t>IDLE,</a:t>
            </a:r>
            <a:r>
              <a:rPr sz="1100" spc="20" dirty="0">
                <a:latin typeface="Tahoma"/>
                <a:cs typeface="Tahoma"/>
                <a:hlinkClick r:id="rId2"/>
              </a:rPr>
              <a:t> </a:t>
            </a:r>
            <a:r>
              <a:rPr sz="1100" spc="-35" dirty="0">
                <a:latin typeface="Tahoma"/>
                <a:cs typeface="Tahoma"/>
                <a:hlinkClick r:id="rId2"/>
              </a:rPr>
              <a:t>Anaconda</a:t>
            </a:r>
            <a:r>
              <a:rPr sz="1100" spc="20" dirty="0">
                <a:latin typeface="Tahoma"/>
                <a:cs typeface="Tahoma"/>
                <a:hlinkClick r:id="rId2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Navigator,</a:t>
            </a:r>
            <a:r>
              <a:rPr sz="1100" spc="20" dirty="0">
                <a:latin typeface="Tahoma"/>
                <a:cs typeface="Tahoma"/>
                <a:hlinkClick r:id="rId2"/>
              </a:rPr>
              <a:t> </a:t>
            </a:r>
            <a:r>
              <a:rPr sz="1100" spc="-40" dirty="0">
                <a:latin typeface="Tahoma"/>
                <a:cs typeface="Tahoma"/>
                <a:hlinkClick r:id="rId2"/>
              </a:rPr>
              <a:t>Google</a:t>
            </a:r>
            <a:r>
              <a:rPr sz="1100" spc="15" dirty="0">
                <a:latin typeface="Tahoma"/>
                <a:cs typeface="Tahoma"/>
                <a:hlinkClick r:id="rId2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Colab,</a:t>
            </a:r>
            <a:r>
              <a:rPr sz="1100" spc="20" dirty="0">
                <a:latin typeface="Tahoma"/>
                <a:cs typeface="Tahoma"/>
                <a:hlinkClick r:id="rId2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Thonny</a:t>
            </a:r>
            <a:r>
              <a:rPr sz="1100" spc="20" dirty="0">
                <a:latin typeface="Tahoma"/>
                <a:cs typeface="Tahoma"/>
                <a:hlinkClick r:id="rId2"/>
              </a:rPr>
              <a:t> </a:t>
            </a:r>
            <a:r>
              <a:rPr sz="1100" spc="-15" dirty="0">
                <a:latin typeface="Tahoma"/>
                <a:cs typeface="Tahoma"/>
                <a:hlinkClick r:id="rId2"/>
              </a:rPr>
              <a:t>IDE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624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VPro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513140"/>
            <a:ext cx="1935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  <a:hlinkClick r:id="rId2"/>
              </a:rPr>
              <a:t>Learn</a:t>
            </a:r>
            <a:r>
              <a:rPr sz="1100" spc="5" dirty="0">
                <a:latin typeface="Tahoma"/>
                <a:cs typeface="Tahoma"/>
                <a:hlinkClick r:id="rId2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about</a:t>
            </a:r>
            <a:r>
              <a:rPr sz="1100" spc="5" dirty="0">
                <a:latin typeface="Tahoma"/>
                <a:cs typeface="Tahoma"/>
                <a:hlinkClick r:id="rId2"/>
              </a:rPr>
              <a:t> </a:t>
            </a:r>
            <a:r>
              <a:rPr sz="1100" spc="-5" dirty="0">
                <a:latin typeface="Tahoma"/>
                <a:cs typeface="Tahoma"/>
                <a:hlinkClick r:id="rId2"/>
              </a:rPr>
              <a:t>VPropel</a:t>
            </a:r>
            <a:r>
              <a:rPr sz="1100" spc="5" dirty="0">
                <a:latin typeface="Tahoma"/>
                <a:cs typeface="Tahoma"/>
                <a:hlinkClick r:id="rId2"/>
              </a:rPr>
              <a:t> </a:t>
            </a:r>
            <a:r>
              <a:rPr sz="1100" spc="-60" dirty="0">
                <a:latin typeface="Tahoma"/>
                <a:cs typeface="Tahoma"/>
                <a:hlinkClick r:id="rId2"/>
              </a:rPr>
              <a:t>by</a:t>
            </a:r>
            <a:r>
              <a:rPr sz="1100" spc="5" dirty="0">
                <a:latin typeface="Tahoma"/>
                <a:cs typeface="Tahoma"/>
                <a:hlinkClick r:id="rId2"/>
              </a:rPr>
              <a:t> </a:t>
            </a:r>
            <a:r>
              <a:rPr sz="1100" spc="-20" dirty="0">
                <a:latin typeface="Tahoma"/>
                <a:cs typeface="Tahoma"/>
                <a:hlinkClick r:id="rId2"/>
              </a:rPr>
              <a:t>clicking!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</a:rPr>
              <a:t>How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to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engage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with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Python?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71181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6097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50784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602613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754441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906270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058098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209939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2361768"/>
            <a:ext cx="52590" cy="525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964194"/>
            <a:ext cx="2433955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100" spc="-15" dirty="0">
                <a:latin typeface="Tahoma"/>
                <a:cs typeface="Tahoma"/>
              </a:rPr>
              <a:t>Many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competitions,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hackathon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–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Globally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Earn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University)</a:t>
            </a:r>
            <a:endParaRPr sz="1100">
              <a:latin typeface="Tahoma"/>
              <a:cs typeface="Tahoma"/>
            </a:endParaRPr>
          </a:p>
          <a:p>
            <a:pPr marL="289560" marR="86995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Writing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–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Blogathon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–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Analytics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Vidya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Teach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–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YouTube</a:t>
            </a:r>
            <a:endParaRPr sz="1000">
              <a:latin typeface="Tahoma"/>
              <a:cs typeface="Tahoma"/>
            </a:endParaRPr>
          </a:p>
          <a:p>
            <a:pPr marL="289560" marR="22860">
              <a:lnSpc>
                <a:spcPts val="1200"/>
              </a:lnSpc>
              <a:spcBef>
                <a:spcPts val="30"/>
              </a:spcBef>
            </a:pPr>
            <a:r>
              <a:rPr sz="1000" spc="-30" dirty="0">
                <a:latin typeface="Tahoma"/>
                <a:cs typeface="Tahoma"/>
              </a:rPr>
              <a:t>Professionalism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–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Udemy,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freecodecamp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Networking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–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LinkedIn,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Twitter 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Participate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80" dirty="0">
                <a:latin typeface="Tahoma"/>
                <a:cs typeface="Tahoma"/>
              </a:rPr>
              <a:t>&amp;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Practice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Kaggle 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Freelancing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40"/>
              </a:lnSpc>
            </a:pPr>
            <a:r>
              <a:rPr sz="1000" spc="-35" dirty="0">
                <a:latin typeface="Tahoma"/>
                <a:cs typeface="Tahoma"/>
              </a:rPr>
              <a:t>Website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80" dirty="0">
                <a:latin typeface="Tahoma"/>
                <a:cs typeface="Tahoma"/>
              </a:rPr>
              <a:t>&amp;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GitHub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repositories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16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47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</a:rPr>
              <a:t>Some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reasons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to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study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Python,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9331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66112"/>
            <a:ext cx="2712085" cy="17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0725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Ample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Opportunities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Good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Remuneration</a:t>
            </a:r>
            <a:endParaRPr sz="1100">
              <a:latin typeface="Tahoma"/>
              <a:cs typeface="Tahoma"/>
            </a:endParaRPr>
          </a:p>
          <a:p>
            <a:pPr marL="12700" marR="1216660">
              <a:lnSpc>
                <a:spcPct val="125299"/>
              </a:lnSpc>
            </a:pPr>
            <a:r>
              <a:rPr sz="1100" spc="-30" dirty="0">
                <a:latin typeface="Tahoma"/>
                <a:cs typeface="Tahoma"/>
              </a:rPr>
              <a:t>Popular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Among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Start-ups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Quick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</a:t>
            </a:r>
            <a:endParaRPr sz="1100">
              <a:latin typeface="Tahoma"/>
              <a:cs typeface="Tahoma"/>
            </a:endParaRPr>
          </a:p>
          <a:p>
            <a:pPr marL="12700" marR="1880235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Learn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Free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High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Demand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Highly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Adaptable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Tahoma"/>
                <a:cs typeface="Tahoma"/>
              </a:rPr>
              <a:t>Python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Makes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“OUT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BOX”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Possible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0335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1338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2341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3344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4348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53513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463546"/>
            <a:ext cx="65265" cy="6526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8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</a:rPr>
              <a:t>Checkpoints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to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evaluate,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26299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99068"/>
            <a:ext cx="287210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Tahoma"/>
                <a:cs typeface="Tahoma"/>
              </a:rPr>
              <a:t>In-lab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Practice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(IPS)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Periodic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Assessment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(PAT)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10marks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Continuous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Assessment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(CAT) </a:t>
            </a:r>
            <a:r>
              <a:rPr sz="1100" spc="-50" dirty="0">
                <a:latin typeface="Tahoma"/>
                <a:cs typeface="Tahoma"/>
              </a:rPr>
              <a:t>-2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50marks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Assessment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(FAT)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50marks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3633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4636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956397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51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BEST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source,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9739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370175"/>
            <a:ext cx="23444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  <a:hlinkClick r:id="rId3"/>
              </a:rPr>
              <a:t>Python</a:t>
            </a:r>
            <a:r>
              <a:rPr sz="1100" spc="-5" dirty="0">
                <a:latin typeface="Tahoma"/>
                <a:cs typeface="Tahoma"/>
                <a:hlinkClick r:id="rId3"/>
              </a:rPr>
              <a:t> </a:t>
            </a:r>
            <a:r>
              <a:rPr sz="1100" spc="-45" dirty="0">
                <a:latin typeface="Tahoma"/>
                <a:cs typeface="Tahoma"/>
                <a:hlinkClick r:id="rId3"/>
              </a:rPr>
              <a:t>for</a:t>
            </a:r>
            <a:r>
              <a:rPr sz="1100" spc="-5" dirty="0">
                <a:latin typeface="Tahoma"/>
                <a:cs typeface="Tahoma"/>
                <a:hlinkClick r:id="rId3"/>
              </a:rPr>
              <a:t> </a:t>
            </a:r>
            <a:r>
              <a:rPr sz="1100" spc="-35" dirty="0">
                <a:latin typeface="Tahoma"/>
                <a:cs typeface="Tahoma"/>
                <a:hlinkClick r:id="rId3"/>
              </a:rPr>
              <a:t>Everybody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Tahoma"/>
                <a:cs typeface="Tahoma"/>
                <a:hlinkClick r:id="rId4"/>
              </a:rPr>
              <a:t>Python</a:t>
            </a:r>
            <a:r>
              <a:rPr sz="1100" spc="20" dirty="0">
                <a:latin typeface="Tahoma"/>
                <a:cs typeface="Tahoma"/>
                <a:hlinkClick r:id="rId4"/>
              </a:rPr>
              <a:t> </a:t>
            </a:r>
            <a:r>
              <a:rPr sz="1100" spc="-45" dirty="0">
                <a:latin typeface="Tahoma"/>
                <a:cs typeface="Tahoma"/>
                <a:hlinkClick r:id="rId4"/>
              </a:rPr>
              <a:t>for</a:t>
            </a:r>
            <a:r>
              <a:rPr sz="1100" spc="20" dirty="0">
                <a:latin typeface="Tahoma"/>
                <a:cs typeface="Tahoma"/>
                <a:hlinkClick r:id="rId4"/>
              </a:rPr>
              <a:t> </a:t>
            </a:r>
            <a:r>
              <a:rPr sz="1100" spc="-45" dirty="0">
                <a:latin typeface="Tahoma"/>
                <a:cs typeface="Tahoma"/>
                <a:hlinkClick r:id="rId4"/>
              </a:rPr>
              <a:t>Beginners</a:t>
            </a:r>
            <a:r>
              <a:rPr sz="1100" spc="20" dirty="0">
                <a:latin typeface="Tahoma"/>
                <a:cs typeface="Tahoma"/>
                <a:hlinkClick r:id="rId4"/>
              </a:rPr>
              <a:t> </a:t>
            </a:r>
            <a:r>
              <a:rPr sz="1100" spc="-40" dirty="0">
                <a:latin typeface="Tahoma"/>
                <a:cs typeface="Tahoma"/>
                <a:hlinkClick r:id="rId4"/>
              </a:rPr>
              <a:t>-</a:t>
            </a:r>
            <a:r>
              <a:rPr sz="1100" spc="20" dirty="0">
                <a:latin typeface="Tahoma"/>
                <a:cs typeface="Tahoma"/>
                <a:hlinkClick r:id="rId4"/>
              </a:rPr>
              <a:t> </a:t>
            </a:r>
            <a:r>
              <a:rPr sz="1100" spc="-35" dirty="0">
                <a:latin typeface="Tahoma"/>
                <a:cs typeface="Tahoma"/>
                <a:hlinkClick r:id="rId4"/>
              </a:rPr>
              <a:t>Code</a:t>
            </a:r>
            <a:r>
              <a:rPr sz="1100" spc="20" dirty="0">
                <a:latin typeface="Tahoma"/>
                <a:cs typeface="Tahoma"/>
                <a:hlinkClick r:id="rId4"/>
              </a:rPr>
              <a:t> </a:t>
            </a:r>
            <a:r>
              <a:rPr sz="1100" spc="-25" dirty="0">
                <a:latin typeface="Tahoma"/>
                <a:cs typeface="Tahoma"/>
                <a:hlinkClick r:id="rId4"/>
              </a:rPr>
              <a:t>with</a:t>
            </a:r>
            <a:r>
              <a:rPr sz="1100" spc="15" dirty="0">
                <a:latin typeface="Tahoma"/>
                <a:cs typeface="Tahoma"/>
                <a:hlinkClick r:id="rId4"/>
              </a:rPr>
              <a:t> </a:t>
            </a:r>
            <a:r>
              <a:rPr sz="1100" spc="-35" dirty="0">
                <a:latin typeface="Tahoma"/>
                <a:cs typeface="Tahoma"/>
                <a:hlinkClick r:id="rId4"/>
              </a:rPr>
              <a:t>Harry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07426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208" y="828166"/>
            <a:ext cx="2759240" cy="9017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0497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2377742"/>
            <a:ext cx="163893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203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Phone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Note</a:t>
            </a:r>
            <a:r>
              <a:rPr sz="1100" dirty="0">
                <a:latin typeface="Tahoma"/>
                <a:cs typeface="Tahoma"/>
              </a:rPr>
              <a:t>b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ok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Attendance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mandatory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75%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71500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925038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79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upskill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Python,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613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128913"/>
            <a:ext cx="71945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pc="-20" dirty="0">
                <a:hlinkClick r:id="rId3"/>
              </a:rPr>
              <a:t>Hac</a:t>
            </a:r>
            <a:r>
              <a:rPr spc="-50" dirty="0">
                <a:hlinkClick r:id="rId3"/>
              </a:rPr>
              <a:t>k</a:t>
            </a:r>
            <a:r>
              <a:rPr spc="-35" dirty="0">
                <a:hlinkClick r:id="rId3"/>
              </a:rPr>
              <a:t>erRank </a:t>
            </a:r>
            <a:r>
              <a:rPr spc="-25" dirty="0"/>
              <a:t> </a:t>
            </a:r>
            <a:r>
              <a:rPr spc="-35" dirty="0">
                <a:hlinkClick r:id="rId4"/>
              </a:rPr>
              <a:t>LeetCode </a:t>
            </a:r>
            <a:r>
              <a:rPr spc="-30" dirty="0"/>
              <a:t> </a:t>
            </a:r>
            <a:r>
              <a:rPr spc="-40" dirty="0">
                <a:hlinkClick r:id="rId5"/>
              </a:rPr>
              <a:t>Codingame </a:t>
            </a:r>
            <a:r>
              <a:rPr spc="-35" dirty="0"/>
              <a:t> </a:t>
            </a:r>
            <a:r>
              <a:rPr spc="-40" dirty="0">
                <a:hlinkClick r:id="rId6"/>
              </a:rPr>
              <a:t>Sololearn </a:t>
            </a:r>
            <a:r>
              <a:rPr spc="-35" dirty="0"/>
              <a:t> </a:t>
            </a:r>
            <a:r>
              <a:rPr spc="-55" dirty="0">
                <a:hlinkClick r:id="rId7"/>
              </a:rPr>
              <a:t>Codewars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6616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7619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188622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96262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160" y="815975"/>
            <a:ext cx="2819400" cy="19007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indent="-1270" algn="ctr">
              <a:lnSpc>
                <a:spcPct val="102600"/>
              </a:lnSpc>
              <a:spcBef>
                <a:spcPts val="55"/>
              </a:spcBef>
            </a:pPr>
            <a:r>
              <a:rPr lang="en-US" sz="2000" b="1" i="0" dirty="0">
                <a:solidFill>
                  <a:srgbClr val="050505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</a:rPr>
              <a:t>A dream is not that which you see while sleeping, 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Segoe UI Historic" panose="020B0502040204020203" pitchFamily="34" charset="0"/>
              </a:rPr>
              <a:t>it is something that does not let you sleep</a:t>
            </a:r>
          </a:p>
          <a:p>
            <a:pPr marL="12065" marR="5080" indent="-1270" algn="ctr">
              <a:lnSpc>
                <a:spcPct val="102600"/>
              </a:lnSpc>
              <a:spcBef>
                <a:spcPts val="55"/>
              </a:spcBef>
            </a:pPr>
            <a:r>
              <a:rPr sz="1100" b="1" spc="30" dirty="0">
                <a:latin typeface="Arial"/>
                <a:cs typeface="Arial"/>
              </a:rPr>
              <a:t>-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50505"/>
                </a:solidFill>
                <a:highlight>
                  <a:srgbClr val="FFFFFF"/>
                </a:highlight>
                <a:latin typeface="Segoe UI Historic" panose="020B0502040204020203" pitchFamily="34" charset="0"/>
              </a:rPr>
              <a:t>Dr APJ Abdul Kalam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5" dirty="0">
                <a:solidFill>
                  <a:srgbClr val="FFFFFF"/>
                </a:solidFill>
              </a:rPr>
              <a:t>Assessment Pattern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152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24290"/>
            <a:ext cx="3959518" cy="636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>
              <a:lnSpc>
                <a:spcPct val="125299"/>
              </a:lnSpc>
              <a:spcBef>
                <a:spcPts val="100"/>
              </a:spcBef>
            </a:pPr>
            <a:r>
              <a:rPr lang="en-US" sz="1100" spc="-35" dirty="0">
                <a:latin typeface="Tahoma"/>
                <a:cs typeface="Tahoma"/>
              </a:rPr>
              <a:t>PAT: Periodic Assessment Test : (10 mark )4 x 10= 40</a:t>
            </a:r>
          </a:p>
          <a:p>
            <a:pPr marL="12700" marR="103505">
              <a:lnSpc>
                <a:spcPct val="125299"/>
              </a:lnSpc>
              <a:spcBef>
                <a:spcPts val="100"/>
              </a:spcBef>
            </a:pPr>
            <a:r>
              <a:rPr lang="en-US" sz="1100" spc="-35" dirty="0">
                <a:latin typeface="Tahoma"/>
                <a:cs typeface="Tahoma"/>
              </a:rPr>
              <a:t>CAT: </a:t>
            </a:r>
            <a:r>
              <a:rPr lang="en-US" sz="1100" spc="-35" dirty="0" err="1">
                <a:latin typeface="Tahoma"/>
                <a:cs typeface="Tahoma"/>
              </a:rPr>
              <a:t>Continous</a:t>
            </a:r>
            <a:r>
              <a:rPr lang="en-US" sz="1100" spc="-35" dirty="0">
                <a:latin typeface="Tahoma"/>
                <a:cs typeface="Tahoma"/>
              </a:rPr>
              <a:t> Assessment Test : (50 mark )2 x 10= 20</a:t>
            </a:r>
          </a:p>
          <a:p>
            <a:pPr marL="12700" marR="5080">
              <a:lnSpc>
                <a:spcPct val="125299"/>
              </a:lnSpc>
            </a:pPr>
            <a:r>
              <a:rPr lang="en-US" sz="1100" spc="-35" dirty="0">
                <a:latin typeface="Tahoma"/>
                <a:cs typeface="Tahoma"/>
              </a:rPr>
              <a:t>FAT: Final Assessment Test : (50 mark )2 x 20= 40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6155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71586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2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</a:rPr>
              <a:t>Course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152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24290"/>
            <a:ext cx="292481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Subject </a:t>
            </a:r>
            <a:r>
              <a:rPr sz="1100" spc="-70" dirty="0">
                <a:latin typeface="Tahoma"/>
                <a:cs typeface="Tahoma"/>
              </a:rPr>
              <a:t>name: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Computer Programming: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Subject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code: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BCSE101E</a:t>
            </a: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latin typeface="Tahoma"/>
                <a:cs typeface="Tahoma"/>
              </a:rPr>
              <a:t>Class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ID: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lang="en-IN" sz="1100" spc="-50" dirty="0">
                <a:latin typeface="Tahoma"/>
                <a:cs typeface="Tahoma"/>
              </a:rPr>
              <a:t>CH2024250103310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20" dirty="0">
                <a:latin typeface="Tahoma"/>
                <a:cs typeface="Tahoma"/>
              </a:rPr>
              <a:t>/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CH20242501033</a:t>
            </a:r>
            <a:r>
              <a:rPr lang="en-US" sz="1100" spc="-50" dirty="0">
                <a:latin typeface="Tahoma"/>
                <a:cs typeface="Tahoma"/>
              </a:rPr>
              <a:t>11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Slot: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lang="en-US" sz="1100" spc="135" dirty="0">
                <a:latin typeface="Tahoma"/>
                <a:cs typeface="Tahoma"/>
              </a:rPr>
              <a:t>TD1 / </a:t>
            </a:r>
            <a:r>
              <a:rPr sz="1100" spc="-10" dirty="0">
                <a:latin typeface="Tahoma"/>
                <a:cs typeface="Tahoma"/>
              </a:rPr>
              <a:t>L</a:t>
            </a:r>
            <a:r>
              <a:rPr lang="en-US" sz="1100" spc="-10" dirty="0">
                <a:latin typeface="Tahoma"/>
                <a:cs typeface="Tahoma"/>
              </a:rPr>
              <a:t>37</a:t>
            </a:r>
            <a:r>
              <a:rPr sz="1100" spc="-10" dirty="0">
                <a:latin typeface="Tahoma"/>
                <a:cs typeface="Tahoma"/>
              </a:rPr>
              <a:t>+L</a:t>
            </a:r>
            <a:r>
              <a:rPr lang="en-US" sz="1100" spc="-10" dirty="0">
                <a:latin typeface="Tahoma"/>
                <a:cs typeface="Tahoma"/>
              </a:rPr>
              <a:t>38</a:t>
            </a:r>
            <a:r>
              <a:rPr sz="1100" spc="-10" dirty="0">
                <a:latin typeface="Tahoma"/>
                <a:cs typeface="Tahoma"/>
              </a:rPr>
              <a:t>+L</a:t>
            </a:r>
            <a:r>
              <a:rPr lang="en-US" sz="1100" spc="-10" dirty="0">
                <a:latin typeface="Tahoma"/>
                <a:cs typeface="Tahoma"/>
              </a:rPr>
              <a:t>55</a:t>
            </a:r>
            <a:r>
              <a:rPr sz="1100" spc="-10" dirty="0">
                <a:latin typeface="Tahoma"/>
                <a:cs typeface="Tahoma"/>
              </a:rPr>
              <a:t>+L</a:t>
            </a:r>
            <a:r>
              <a:rPr lang="en-US" sz="1100" spc="-10" dirty="0">
                <a:latin typeface="Tahoma"/>
                <a:cs typeface="Tahoma"/>
              </a:rPr>
              <a:t>56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Tahoma"/>
                <a:cs typeface="Tahoma"/>
              </a:rPr>
              <a:t>Credit: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6155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7158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8161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91651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7311038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48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Module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1:</a:t>
            </a:r>
            <a:r>
              <a:rPr sz="1400" spc="190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Introduction</a:t>
            </a:r>
            <a:r>
              <a:rPr sz="1400" spc="3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to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Problem</a:t>
            </a:r>
            <a:r>
              <a:rPr sz="1400" spc="35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Solving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8731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60079"/>
            <a:ext cx="4080510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Tahoma"/>
                <a:cs typeface="Tahoma"/>
              </a:rPr>
              <a:t>Problem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Solving: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Definition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Steps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Problem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Analysis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Chart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(PAC),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Interactivity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(IC),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Process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Output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(IPO)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Coupling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Diagram,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Dictionary</a:t>
            </a:r>
            <a:endParaRPr sz="1100">
              <a:latin typeface="Tahoma"/>
              <a:cs typeface="Tahoma"/>
            </a:endParaRPr>
          </a:p>
          <a:p>
            <a:pPr marL="12700" marR="2621915">
              <a:lnSpc>
                <a:spcPct val="125299"/>
              </a:lnSpc>
            </a:pPr>
            <a:r>
              <a:rPr sz="1100" spc="-40" dirty="0">
                <a:latin typeface="Tahoma"/>
                <a:cs typeface="Tahoma"/>
              </a:rPr>
              <a:t>Developing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Algorithm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Flowchart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40" dirty="0">
                <a:latin typeface="Tahoma"/>
                <a:cs typeface="Tahoma"/>
              </a:rPr>
              <a:t>Pseudocode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9734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7944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8948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99513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388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Module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2:</a:t>
            </a:r>
            <a:r>
              <a:rPr sz="1400" spc="18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Python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Programming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Fundamentals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0930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82076"/>
            <a:ext cx="322643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Introduction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Interactive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Script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mode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Indentation</a:t>
            </a:r>
            <a:endParaRPr sz="1100">
              <a:latin typeface="Tahoma"/>
              <a:cs typeface="Tahoma"/>
            </a:endParaRPr>
          </a:p>
          <a:p>
            <a:pPr marL="12700" marR="2320290">
              <a:lnSpc>
                <a:spcPct val="125299"/>
              </a:lnSpc>
            </a:pPr>
            <a:r>
              <a:rPr sz="1100" spc="-50" dirty="0">
                <a:latin typeface="Tahoma"/>
                <a:cs typeface="Tahoma"/>
              </a:rPr>
              <a:t>Comments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Reserved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0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rds 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Operators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Precedence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0" dirty="0">
                <a:latin typeface="Tahoma"/>
                <a:cs typeface="Tahoma"/>
              </a:rPr>
              <a:t>Expressions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Built-in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Importing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Packages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1934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2937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3940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943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5947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69503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79535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89568"/>
            <a:ext cx="65265" cy="652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6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5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Module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3:</a:t>
            </a:r>
            <a:r>
              <a:rPr sz="1400" spc="165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Control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Structures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3322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205989"/>
            <a:ext cx="400367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Tahoma"/>
                <a:cs typeface="Tahoma"/>
              </a:rPr>
              <a:t>Decision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making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Branching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5" dirty="0">
                <a:latin typeface="Tahoma"/>
                <a:cs typeface="Tahoma"/>
              </a:rPr>
              <a:t>If,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–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else,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nested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if,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multi-way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if-elif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statements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latin typeface="Tahoma"/>
                <a:cs typeface="Tahoma"/>
              </a:rPr>
              <a:t>Looping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While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else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clauses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Nested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Break,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Continue,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4325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53285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63318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56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Module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85" dirty="0">
                <a:solidFill>
                  <a:srgbClr val="FFFFFF"/>
                </a:solidFill>
              </a:rPr>
              <a:t>4:</a:t>
            </a:r>
            <a:r>
              <a:rPr sz="1400" spc="140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Collections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6135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34120"/>
            <a:ext cx="400685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3495">
              <a:lnSpc>
                <a:spcPct val="125299"/>
              </a:lnSpc>
              <a:spcBef>
                <a:spcPts val="100"/>
              </a:spcBef>
            </a:pPr>
            <a:r>
              <a:rPr sz="1100" spc="-30" dirty="0">
                <a:latin typeface="Tahoma"/>
                <a:cs typeface="Tahoma"/>
              </a:rPr>
              <a:t>Lists: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Access,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Slicing,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Negative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indices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Tahoma"/>
                <a:cs typeface="Tahoma"/>
              </a:rPr>
              <a:t>List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comprehensions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0" dirty="0">
                <a:latin typeface="Tahoma"/>
                <a:cs typeface="Tahoma"/>
              </a:rPr>
              <a:t>Tuples: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Indexing,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Slicing,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Operation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tuples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latin typeface="Tahoma"/>
                <a:cs typeface="Tahoma"/>
              </a:rPr>
              <a:t>Dictionary: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add,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dictionary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7138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8141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9144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0148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211514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2188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5:</a:t>
            </a:r>
            <a:r>
              <a:rPr sz="14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Strings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Regular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Expressions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2416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96934"/>
            <a:ext cx="357314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Strings: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Comparison,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Formatting,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Slicing,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Splitting,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Stripping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Regular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Expressions: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Matching,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Search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Replace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Tahoma"/>
                <a:cs typeface="Tahoma"/>
              </a:rPr>
              <a:t>Patterns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3419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4423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Premanand</a:t>
            </a:r>
            <a:r>
              <a:rPr spc="5" dirty="0"/>
              <a:t> </a:t>
            </a:r>
            <a:r>
              <a:rPr spc="-5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70531" y="3351784"/>
            <a:ext cx="2673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Python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July</a:t>
            </a:r>
            <a:r>
              <a:rPr spc="15" dirty="0"/>
              <a:t> </a:t>
            </a:r>
            <a:r>
              <a:rPr spc="-10" dirty="0"/>
              <a:t>26,</a:t>
            </a:r>
            <a:r>
              <a:rPr spc="2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917</Words>
  <Application>Microsoft Office PowerPoint</Application>
  <PresentationFormat>Custom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Microsoft Sans Serif</vt:lpstr>
      <vt:lpstr>Segoe UI Historic</vt:lpstr>
      <vt:lpstr>Tahoma</vt:lpstr>
      <vt:lpstr>Trebuchet MS</vt:lpstr>
      <vt:lpstr>Office Theme</vt:lpstr>
      <vt:lpstr>Computer Programming: Python</vt:lpstr>
      <vt:lpstr>PowerPoint Presentation</vt:lpstr>
      <vt:lpstr>Assessment Pattern</vt:lpstr>
      <vt:lpstr>Course</vt:lpstr>
      <vt:lpstr>Module 1: Introduction to Problem Solving</vt:lpstr>
      <vt:lpstr>Module 2: Python Programming Fundamentals</vt:lpstr>
      <vt:lpstr>Module 3: Control Structures</vt:lpstr>
      <vt:lpstr>Module 4: Collections</vt:lpstr>
      <vt:lpstr>PowerPoint Presentation</vt:lpstr>
      <vt:lpstr>Module 6: Function and Files</vt:lpstr>
      <vt:lpstr>PowerPoint Presentation</vt:lpstr>
      <vt:lpstr>Some basic questions, before getting our hands dirty</vt:lpstr>
      <vt:lpstr>PowerPoint Presentation</vt:lpstr>
      <vt:lpstr>How to install different platforms?</vt:lpstr>
      <vt:lpstr>PowerPoint Presentation</vt:lpstr>
      <vt:lpstr>How to engage with Python?</vt:lpstr>
      <vt:lpstr>Some reasons to study Python,</vt:lpstr>
      <vt:lpstr>Checkpoints to evaluate,</vt:lpstr>
      <vt:lpstr>PowerPoint Presentation</vt:lpstr>
      <vt:lpstr>HackerRank  LeetCode  Codingame  Sololearn  Codewars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Programming: Python</dc:title>
  <dc:creator>Premanand S</dc:creator>
  <cp:lastModifiedBy>Hemavathy S</cp:lastModifiedBy>
  <cp:revision>6</cp:revision>
  <dcterms:created xsi:type="dcterms:W3CDTF">2024-07-30T03:40:50Z</dcterms:created>
  <dcterms:modified xsi:type="dcterms:W3CDTF">2024-07-30T10:02:03Z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2024-07-30T00:00:00Z</vt:filetime>
  </property>
</Properties>
</file>