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7" r:id="rId3"/>
    <p:sldId id="257" r:id="rId4"/>
    <p:sldId id="258" r:id="rId5"/>
    <p:sldId id="259" r:id="rId6"/>
    <p:sldId id="260" r:id="rId7"/>
    <p:sldId id="261" r:id="rId8"/>
    <p:sldId id="262" r:id="rId9"/>
    <p:sldId id="263" r:id="rId10"/>
    <p:sldId id="264" r:id="rId11"/>
    <p:sldId id="265" r:id="rId12"/>
    <p:sldId id="266" r:id="rId13"/>
    <p:sldId id="272" r:id="rId14"/>
    <p:sldId id="268" r:id="rId15"/>
    <p:sldId id="269" r:id="rId16"/>
    <p:sldId id="270" r:id="rId17"/>
    <p:sldId id="271" r:id="rId18"/>
    <p:sldId id="273" r:id="rId19"/>
    <p:sldId id="274" r:id="rId20"/>
    <p:sldId id="275" r:id="rId21"/>
    <p:sldId id="277" r:id="rId22"/>
    <p:sldId id="276" r:id="rId23"/>
    <p:sldId id="278" r:id="rId24"/>
    <p:sldId id="280" r:id="rId25"/>
    <p:sldId id="282" r:id="rId26"/>
    <p:sldId id="281" r:id="rId27"/>
    <p:sldId id="283" r:id="rId28"/>
    <p:sldId id="284" r:id="rId29"/>
    <p:sldId id="285" r:id="rId30"/>
    <p:sldId id="286" r:id="rId31"/>
    <p:sldId id="287" r:id="rId32"/>
    <p:sldId id="292" r:id="rId33"/>
    <p:sldId id="293" r:id="rId34"/>
    <p:sldId id="294" r:id="rId35"/>
    <p:sldId id="288" r:id="rId36"/>
    <p:sldId id="289" r:id="rId37"/>
    <p:sldId id="290" r:id="rId38"/>
    <p:sldId id="291" r:id="rId39"/>
    <p:sldId id="295" r:id="rId40"/>
    <p:sldId id="296" r:id="rId41"/>
    <p:sldId id="297"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82" d="100"/>
          <a:sy n="82" d="100"/>
        </p:scale>
        <p:origin x="720"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F5EF2A-202C-3F51-F250-F9AD39BD9D5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0A1A0A8-6BBD-3444-D04D-3B8D76064F0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9FE8439-BB47-44A6-1845-DF3F05A4EFD4}"/>
              </a:ext>
            </a:extLst>
          </p:cNvPr>
          <p:cNvSpPr>
            <a:spLocks noGrp="1"/>
          </p:cNvSpPr>
          <p:nvPr>
            <p:ph type="dt" sz="half" idx="10"/>
          </p:nvPr>
        </p:nvSpPr>
        <p:spPr/>
        <p:txBody>
          <a:bodyPr/>
          <a:lstStyle/>
          <a:p>
            <a:fld id="{BEDC07B5-D28C-4A61-B4A6-AB4CFA9CF61F}" type="datetimeFigureOut">
              <a:rPr lang="en-IN" smtClean="0"/>
              <a:t>25-09-2024</a:t>
            </a:fld>
            <a:endParaRPr lang="en-IN"/>
          </a:p>
        </p:txBody>
      </p:sp>
      <p:sp>
        <p:nvSpPr>
          <p:cNvPr id="5" name="Footer Placeholder 4">
            <a:extLst>
              <a:ext uri="{FF2B5EF4-FFF2-40B4-BE49-F238E27FC236}">
                <a16:creationId xmlns:a16="http://schemas.microsoft.com/office/drawing/2014/main" id="{3F72DD33-C382-A92D-A755-B4514EB76E6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2873C0C-0B96-20A9-73DE-CCD09D8C130F}"/>
              </a:ext>
            </a:extLst>
          </p:cNvPr>
          <p:cNvSpPr>
            <a:spLocks noGrp="1"/>
          </p:cNvSpPr>
          <p:nvPr>
            <p:ph type="sldNum" sz="quarter" idx="12"/>
          </p:nvPr>
        </p:nvSpPr>
        <p:spPr/>
        <p:txBody>
          <a:bodyPr/>
          <a:lstStyle/>
          <a:p>
            <a:fld id="{698906B1-8191-4DAA-AD3E-FD77722663AB}" type="slidenum">
              <a:rPr lang="en-IN" smtClean="0"/>
              <a:t>‹#›</a:t>
            </a:fld>
            <a:endParaRPr lang="en-IN"/>
          </a:p>
        </p:txBody>
      </p:sp>
    </p:spTree>
    <p:extLst>
      <p:ext uri="{BB962C8B-B14F-4D97-AF65-F5344CB8AC3E}">
        <p14:creationId xmlns:p14="http://schemas.microsoft.com/office/powerpoint/2010/main" val="6960226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EBE80-B4A0-B979-3D92-53EC778CB32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7F40EB8-E539-FD25-9E39-2F6D30FFF4A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17F9A68-D752-E5D7-51F2-09EACD5E0B2C}"/>
              </a:ext>
            </a:extLst>
          </p:cNvPr>
          <p:cNvSpPr>
            <a:spLocks noGrp="1"/>
          </p:cNvSpPr>
          <p:nvPr>
            <p:ph type="dt" sz="half" idx="10"/>
          </p:nvPr>
        </p:nvSpPr>
        <p:spPr/>
        <p:txBody>
          <a:bodyPr/>
          <a:lstStyle/>
          <a:p>
            <a:fld id="{BEDC07B5-D28C-4A61-B4A6-AB4CFA9CF61F}" type="datetimeFigureOut">
              <a:rPr lang="en-IN" smtClean="0"/>
              <a:t>25-09-2024</a:t>
            </a:fld>
            <a:endParaRPr lang="en-IN"/>
          </a:p>
        </p:txBody>
      </p:sp>
      <p:sp>
        <p:nvSpPr>
          <p:cNvPr id="5" name="Footer Placeholder 4">
            <a:extLst>
              <a:ext uri="{FF2B5EF4-FFF2-40B4-BE49-F238E27FC236}">
                <a16:creationId xmlns:a16="http://schemas.microsoft.com/office/drawing/2014/main" id="{90553A09-FCAA-C015-E1EE-62BCEA401E1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FD97206-7348-3AA1-0137-4A68C53476B9}"/>
              </a:ext>
            </a:extLst>
          </p:cNvPr>
          <p:cNvSpPr>
            <a:spLocks noGrp="1"/>
          </p:cNvSpPr>
          <p:nvPr>
            <p:ph type="sldNum" sz="quarter" idx="12"/>
          </p:nvPr>
        </p:nvSpPr>
        <p:spPr/>
        <p:txBody>
          <a:bodyPr/>
          <a:lstStyle/>
          <a:p>
            <a:fld id="{698906B1-8191-4DAA-AD3E-FD77722663AB}" type="slidenum">
              <a:rPr lang="en-IN" smtClean="0"/>
              <a:t>‹#›</a:t>
            </a:fld>
            <a:endParaRPr lang="en-IN"/>
          </a:p>
        </p:txBody>
      </p:sp>
    </p:spTree>
    <p:extLst>
      <p:ext uri="{BB962C8B-B14F-4D97-AF65-F5344CB8AC3E}">
        <p14:creationId xmlns:p14="http://schemas.microsoft.com/office/powerpoint/2010/main" val="33053018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5CACCEA-E386-9BD1-FC25-33420C1681E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72C86E7-48E2-FEAE-F450-927862DA64A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186A5B4-3E1C-71D0-192E-97A4520314FC}"/>
              </a:ext>
            </a:extLst>
          </p:cNvPr>
          <p:cNvSpPr>
            <a:spLocks noGrp="1"/>
          </p:cNvSpPr>
          <p:nvPr>
            <p:ph type="dt" sz="half" idx="10"/>
          </p:nvPr>
        </p:nvSpPr>
        <p:spPr/>
        <p:txBody>
          <a:bodyPr/>
          <a:lstStyle/>
          <a:p>
            <a:fld id="{BEDC07B5-D28C-4A61-B4A6-AB4CFA9CF61F}" type="datetimeFigureOut">
              <a:rPr lang="en-IN" smtClean="0"/>
              <a:t>25-09-2024</a:t>
            </a:fld>
            <a:endParaRPr lang="en-IN"/>
          </a:p>
        </p:txBody>
      </p:sp>
      <p:sp>
        <p:nvSpPr>
          <p:cNvPr id="5" name="Footer Placeholder 4">
            <a:extLst>
              <a:ext uri="{FF2B5EF4-FFF2-40B4-BE49-F238E27FC236}">
                <a16:creationId xmlns:a16="http://schemas.microsoft.com/office/drawing/2014/main" id="{AD1DB538-E0BF-8AA2-B135-A5FC535A24A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693DCF9-6AAD-9FF6-B464-333B56AC44E2}"/>
              </a:ext>
            </a:extLst>
          </p:cNvPr>
          <p:cNvSpPr>
            <a:spLocks noGrp="1"/>
          </p:cNvSpPr>
          <p:nvPr>
            <p:ph type="sldNum" sz="quarter" idx="12"/>
          </p:nvPr>
        </p:nvSpPr>
        <p:spPr/>
        <p:txBody>
          <a:bodyPr/>
          <a:lstStyle/>
          <a:p>
            <a:fld id="{698906B1-8191-4DAA-AD3E-FD77722663AB}" type="slidenum">
              <a:rPr lang="en-IN" smtClean="0"/>
              <a:t>‹#›</a:t>
            </a:fld>
            <a:endParaRPr lang="en-IN"/>
          </a:p>
        </p:txBody>
      </p:sp>
    </p:spTree>
    <p:extLst>
      <p:ext uri="{BB962C8B-B14F-4D97-AF65-F5344CB8AC3E}">
        <p14:creationId xmlns:p14="http://schemas.microsoft.com/office/powerpoint/2010/main" val="11549347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9C0015-4BD2-FB17-F16C-903EAB88F04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0A04964-F8C7-646B-19BA-C6CEA1E6F9E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54F8DDC-9885-7630-1142-D47BF5CFD6A6}"/>
              </a:ext>
            </a:extLst>
          </p:cNvPr>
          <p:cNvSpPr>
            <a:spLocks noGrp="1"/>
          </p:cNvSpPr>
          <p:nvPr>
            <p:ph type="dt" sz="half" idx="10"/>
          </p:nvPr>
        </p:nvSpPr>
        <p:spPr/>
        <p:txBody>
          <a:bodyPr/>
          <a:lstStyle/>
          <a:p>
            <a:fld id="{BEDC07B5-D28C-4A61-B4A6-AB4CFA9CF61F}" type="datetimeFigureOut">
              <a:rPr lang="en-IN" smtClean="0"/>
              <a:t>25-09-2024</a:t>
            </a:fld>
            <a:endParaRPr lang="en-IN"/>
          </a:p>
        </p:txBody>
      </p:sp>
      <p:sp>
        <p:nvSpPr>
          <p:cNvPr id="5" name="Footer Placeholder 4">
            <a:extLst>
              <a:ext uri="{FF2B5EF4-FFF2-40B4-BE49-F238E27FC236}">
                <a16:creationId xmlns:a16="http://schemas.microsoft.com/office/drawing/2014/main" id="{90B56224-EE58-5BCF-93EE-E502F3C317B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3DE809A-E52D-2983-BD2F-EC5C0D9B8BDC}"/>
              </a:ext>
            </a:extLst>
          </p:cNvPr>
          <p:cNvSpPr>
            <a:spLocks noGrp="1"/>
          </p:cNvSpPr>
          <p:nvPr>
            <p:ph type="sldNum" sz="quarter" idx="12"/>
          </p:nvPr>
        </p:nvSpPr>
        <p:spPr/>
        <p:txBody>
          <a:bodyPr/>
          <a:lstStyle/>
          <a:p>
            <a:fld id="{698906B1-8191-4DAA-AD3E-FD77722663AB}" type="slidenum">
              <a:rPr lang="en-IN" smtClean="0"/>
              <a:t>‹#›</a:t>
            </a:fld>
            <a:endParaRPr lang="en-IN"/>
          </a:p>
        </p:txBody>
      </p:sp>
    </p:spTree>
    <p:extLst>
      <p:ext uri="{BB962C8B-B14F-4D97-AF65-F5344CB8AC3E}">
        <p14:creationId xmlns:p14="http://schemas.microsoft.com/office/powerpoint/2010/main" val="10354753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F54521-EB43-E030-7A1C-66933B55ABB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E3505EF-1C89-1189-AF42-2B340075727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6C128DE-323D-E08C-25CC-54A23F3F8492}"/>
              </a:ext>
            </a:extLst>
          </p:cNvPr>
          <p:cNvSpPr>
            <a:spLocks noGrp="1"/>
          </p:cNvSpPr>
          <p:nvPr>
            <p:ph type="dt" sz="half" idx="10"/>
          </p:nvPr>
        </p:nvSpPr>
        <p:spPr/>
        <p:txBody>
          <a:bodyPr/>
          <a:lstStyle/>
          <a:p>
            <a:fld id="{BEDC07B5-D28C-4A61-B4A6-AB4CFA9CF61F}" type="datetimeFigureOut">
              <a:rPr lang="en-IN" smtClean="0"/>
              <a:t>25-09-2024</a:t>
            </a:fld>
            <a:endParaRPr lang="en-IN"/>
          </a:p>
        </p:txBody>
      </p:sp>
      <p:sp>
        <p:nvSpPr>
          <p:cNvPr id="5" name="Footer Placeholder 4">
            <a:extLst>
              <a:ext uri="{FF2B5EF4-FFF2-40B4-BE49-F238E27FC236}">
                <a16:creationId xmlns:a16="http://schemas.microsoft.com/office/drawing/2014/main" id="{30AF73D9-6AD5-4328-40C6-DD7069BABD6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C4D128A-83F7-4122-3F15-528E9F1100EB}"/>
              </a:ext>
            </a:extLst>
          </p:cNvPr>
          <p:cNvSpPr>
            <a:spLocks noGrp="1"/>
          </p:cNvSpPr>
          <p:nvPr>
            <p:ph type="sldNum" sz="quarter" idx="12"/>
          </p:nvPr>
        </p:nvSpPr>
        <p:spPr/>
        <p:txBody>
          <a:bodyPr/>
          <a:lstStyle/>
          <a:p>
            <a:fld id="{698906B1-8191-4DAA-AD3E-FD77722663AB}" type="slidenum">
              <a:rPr lang="en-IN" smtClean="0"/>
              <a:t>‹#›</a:t>
            </a:fld>
            <a:endParaRPr lang="en-IN"/>
          </a:p>
        </p:txBody>
      </p:sp>
    </p:spTree>
    <p:extLst>
      <p:ext uri="{BB962C8B-B14F-4D97-AF65-F5344CB8AC3E}">
        <p14:creationId xmlns:p14="http://schemas.microsoft.com/office/powerpoint/2010/main" val="37533418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CC16A3-8519-A7FB-6E56-4E4B55BE3DA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653D3CD-2CFF-3E73-CAAC-E800F94F1FF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4C4D519-61DD-0866-DA29-A81B65840A8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A647B97-504B-43B5-4612-DC523225567E}"/>
              </a:ext>
            </a:extLst>
          </p:cNvPr>
          <p:cNvSpPr>
            <a:spLocks noGrp="1"/>
          </p:cNvSpPr>
          <p:nvPr>
            <p:ph type="dt" sz="half" idx="10"/>
          </p:nvPr>
        </p:nvSpPr>
        <p:spPr/>
        <p:txBody>
          <a:bodyPr/>
          <a:lstStyle/>
          <a:p>
            <a:fld id="{BEDC07B5-D28C-4A61-B4A6-AB4CFA9CF61F}" type="datetimeFigureOut">
              <a:rPr lang="en-IN" smtClean="0"/>
              <a:t>25-09-2024</a:t>
            </a:fld>
            <a:endParaRPr lang="en-IN"/>
          </a:p>
        </p:txBody>
      </p:sp>
      <p:sp>
        <p:nvSpPr>
          <p:cNvPr id="6" name="Footer Placeholder 5">
            <a:extLst>
              <a:ext uri="{FF2B5EF4-FFF2-40B4-BE49-F238E27FC236}">
                <a16:creationId xmlns:a16="http://schemas.microsoft.com/office/drawing/2014/main" id="{373593DF-44D7-5873-9B56-B4C7FDDAD1A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B038FC9-5D09-709B-4B8D-8ECE91D2355A}"/>
              </a:ext>
            </a:extLst>
          </p:cNvPr>
          <p:cNvSpPr>
            <a:spLocks noGrp="1"/>
          </p:cNvSpPr>
          <p:nvPr>
            <p:ph type="sldNum" sz="quarter" idx="12"/>
          </p:nvPr>
        </p:nvSpPr>
        <p:spPr/>
        <p:txBody>
          <a:bodyPr/>
          <a:lstStyle/>
          <a:p>
            <a:fld id="{698906B1-8191-4DAA-AD3E-FD77722663AB}" type="slidenum">
              <a:rPr lang="en-IN" smtClean="0"/>
              <a:t>‹#›</a:t>
            </a:fld>
            <a:endParaRPr lang="en-IN"/>
          </a:p>
        </p:txBody>
      </p:sp>
    </p:spTree>
    <p:extLst>
      <p:ext uri="{BB962C8B-B14F-4D97-AF65-F5344CB8AC3E}">
        <p14:creationId xmlns:p14="http://schemas.microsoft.com/office/powerpoint/2010/main" val="27096238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DD6061-27E3-E5BE-E891-E6DAFC0D3B8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B231E45-F4B5-D532-DF87-6DC704B2E95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10F0898-651C-D981-EE06-9DE8F209860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DAAC4C3-0BF8-E2F2-F575-9B7834EA6BE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5463740-A91B-ADD9-32BD-982EBBA4FD1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8C022E9-7A50-7D8F-D023-90A6B0C1665C}"/>
              </a:ext>
            </a:extLst>
          </p:cNvPr>
          <p:cNvSpPr>
            <a:spLocks noGrp="1"/>
          </p:cNvSpPr>
          <p:nvPr>
            <p:ph type="dt" sz="half" idx="10"/>
          </p:nvPr>
        </p:nvSpPr>
        <p:spPr/>
        <p:txBody>
          <a:bodyPr/>
          <a:lstStyle/>
          <a:p>
            <a:fld id="{BEDC07B5-D28C-4A61-B4A6-AB4CFA9CF61F}" type="datetimeFigureOut">
              <a:rPr lang="en-IN" smtClean="0"/>
              <a:t>25-09-2024</a:t>
            </a:fld>
            <a:endParaRPr lang="en-IN"/>
          </a:p>
        </p:txBody>
      </p:sp>
      <p:sp>
        <p:nvSpPr>
          <p:cNvPr id="8" name="Footer Placeholder 7">
            <a:extLst>
              <a:ext uri="{FF2B5EF4-FFF2-40B4-BE49-F238E27FC236}">
                <a16:creationId xmlns:a16="http://schemas.microsoft.com/office/drawing/2014/main" id="{04A7F610-A927-00AF-6B48-2215B304F77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66ECE73-57EE-12DC-6B0D-61AF4058C433}"/>
              </a:ext>
            </a:extLst>
          </p:cNvPr>
          <p:cNvSpPr>
            <a:spLocks noGrp="1"/>
          </p:cNvSpPr>
          <p:nvPr>
            <p:ph type="sldNum" sz="quarter" idx="12"/>
          </p:nvPr>
        </p:nvSpPr>
        <p:spPr/>
        <p:txBody>
          <a:bodyPr/>
          <a:lstStyle/>
          <a:p>
            <a:fld id="{698906B1-8191-4DAA-AD3E-FD77722663AB}" type="slidenum">
              <a:rPr lang="en-IN" smtClean="0"/>
              <a:t>‹#›</a:t>
            </a:fld>
            <a:endParaRPr lang="en-IN"/>
          </a:p>
        </p:txBody>
      </p:sp>
    </p:spTree>
    <p:extLst>
      <p:ext uri="{BB962C8B-B14F-4D97-AF65-F5344CB8AC3E}">
        <p14:creationId xmlns:p14="http://schemas.microsoft.com/office/powerpoint/2010/main" val="388104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8DFF59-34EC-333D-821F-F737000AD20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FDCE241-87CB-E37C-4D7F-5F9894FAD8C7}"/>
              </a:ext>
            </a:extLst>
          </p:cNvPr>
          <p:cNvSpPr>
            <a:spLocks noGrp="1"/>
          </p:cNvSpPr>
          <p:nvPr>
            <p:ph type="dt" sz="half" idx="10"/>
          </p:nvPr>
        </p:nvSpPr>
        <p:spPr/>
        <p:txBody>
          <a:bodyPr/>
          <a:lstStyle/>
          <a:p>
            <a:fld id="{BEDC07B5-D28C-4A61-B4A6-AB4CFA9CF61F}" type="datetimeFigureOut">
              <a:rPr lang="en-IN" smtClean="0"/>
              <a:t>25-09-2024</a:t>
            </a:fld>
            <a:endParaRPr lang="en-IN"/>
          </a:p>
        </p:txBody>
      </p:sp>
      <p:sp>
        <p:nvSpPr>
          <p:cNvPr id="4" name="Footer Placeholder 3">
            <a:extLst>
              <a:ext uri="{FF2B5EF4-FFF2-40B4-BE49-F238E27FC236}">
                <a16:creationId xmlns:a16="http://schemas.microsoft.com/office/drawing/2014/main" id="{16187A9F-4296-84D9-72C8-FE6417A03DD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8746241-7C70-5E69-1C81-8245A4BB601C}"/>
              </a:ext>
            </a:extLst>
          </p:cNvPr>
          <p:cNvSpPr>
            <a:spLocks noGrp="1"/>
          </p:cNvSpPr>
          <p:nvPr>
            <p:ph type="sldNum" sz="quarter" idx="12"/>
          </p:nvPr>
        </p:nvSpPr>
        <p:spPr/>
        <p:txBody>
          <a:bodyPr/>
          <a:lstStyle/>
          <a:p>
            <a:fld id="{698906B1-8191-4DAA-AD3E-FD77722663AB}" type="slidenum">
              <a:rPr lang="en-IN" smtClean="0"/>
              <a:t>‹#›</a:t>
            </a:fld>
            <a:endParaRPr lang="en-IN"/>
          </a:p>
        </p:txBody>
      </p:sp>
    </p:spTree>
    <p:extLst>
      <p:ext uri="{BB962C8B-B14F-4D97-AF65-F5344CB8AC3E}">
        <p14:creationId xmlns:p14="http://schemas.microsoft.com/office/powerpoint/2010/main" val="13982962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587B9E3-0CD6-1997-EFB1-E2BDE4A10D57}"/>
              </a:ext>
            </a:extLst>
          </p:cNvPr>
          <p:cNvSpPr>
            <a:spLocks noGrp="1"/>
          </p:cNvSpPr>
          <p:nvPr>
            <p:ph type="dt" sz="half" idx="10"/>
          </p:nvPr>
        </p:nvSpPr>
        <p:spPr/>
        <p:txBody>
          <a:bodyPr/>
          <a:lstStyle/>
          <a:p>
            <a:fld id="{BEDC07B5-D28C-4A61-B4A6-AB4CFA9CF61F}" type="datetimeFigureOut">
              <a:rPr lang="en-IN" smtClean="0"/>
              <a:t>25-09-2024</a:t>
            </a:fld>
            <a:endParaRPr lang="en-IN"/>
          </a:p>
        </p:txBody>
      </p:sp>
      <p:sp>
        <p:nvSpPr>
          <p:cNvPr id="3" name="Footer Placeholder 2">
            <a:extLst>
              <a:ext uri="{FF2B5EF4-FFF2-40B4-BE49-F238E27FC236}">
                <a16:creationId xmlns:a16="http://schemas.microsoft.com/office/drawing/2014/main" id="{FC6B34FB-C832-21BD-1067-314C7113623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7E0AA24-CD4D-F1E7-249F-2BAABC908DDC}"/>
              </a:ext>
            </a:extLst>
          </p:cNvPr>
          <p:cNvSpPr>
            <a:spLocks noGrp="1"/>
          </p:cNvSpPr>
          <p:nvPr>
            <p:ph type="sldNum" sz="quarter" idx="12"/>
          </p:nvPr>
        </p:nvSpPr>
        <p:spPr/>
        <p:txBody>
          <a:bodyPr/>
          <a:lstStyle/>
          <a:p>
            <a:fld id="{698906B1-8191-4DAA-AD3E-FD77722663AB}" type="slidenum">
              <a:rPr lang="en-IN" smtClean="0"/>
              <a:t>‹#›</a:t>
            </a:fld>
            <a:endParaRPr lang="en-IN"/>
          </a:p>
        </p:txBody>
      </p:sp>
    </p:spTree>
    <p:extLst>
      <p:ext uri="{BB962C8B-B14F-4D97-AF65-F5344CB8AC3E}">
        <p14:creationId xmlns:p14="http://schemas.microsoft.com/office/powerpoint/2010/main" val="13378061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EFE3E-F906-01B3-0F29-5CBBBFE4A58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32ADC51-D4FE-5454-D3B7-8824225D91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08AED48-F46A-5439-674B-BD3FF6C2D3C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E7D8723-8490-C818-0F67-EF9A02C927E9}"/>
              </a:ext>
            </a:extLst>
          </p:cNvPr>
          <p:cNvSpPr>
            <a:spLocks noGrp="1"/>
          </p:cNvSpPr>
          <p:nvPr>
            <p:ph type="dt" sz="half" idx="10"/>
          </p:nvPr>
        </p:nvSpPr>
        <p:spPr/>
        <p:txBody>
          <a:bodyPr/>
          <a:lstStyle/>
          <a:p>
            <a:fld id="{BEDC07B5-D28C-4A61-B4A6-AB4CFA9CF61F}" type="datetimeFigureOut">
              <a:rPr lang="en-IN" smtClean="0"/>
              <a:t>25-09-2024</a:t>
            </a:fld>
            <a:endParaRPr lang="en-IN"/>
          </a:p>
        </p:txBody>
      </p:sp>
      <p:sp>
        <p:nvSpPr>
          <p:cNvPr id="6" name="Footer Placeholder 5">
            <a:extLst>
              <a:ext uri="{FF2B5EF4-FFF2-40B4-BE49-F238E27FC236}">
                <a16:creationId xmlns:a16="http://schemas.microsoft.com/office/drawing/2014/main" id="{3CA9BEAC-AD78-7FDB-D3E0-B1A629CB7DD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DB1E050-870F-FB26-BEBA-6BAAB0D42D02}"/>
              </a:ext>
            </a:extLst>
          </p:cNvPr>
          <p:cNvSpPr>
            <a:spLocks noGrp="1"/>
          </p:cNvSpPr>
          <p:nvPr>
            <p:ph type="sldNum" sz="quarter" idx="12"/>
          </p:nvPr>
        </p:nvSpPr>
        <p:spPr/>
        <p:txBody>
          <a:bodyPr/>
          <a:lstStyle/>
          <a:p>
            <a:fld id="{698906B1-8191-4DAA-AD3E-FD77722663AB}" type="slidenum">
              <a:rPr lang="en-IN" smtClean="0"/>
              <a:t>‹#›</a:t>
            </a:fld>
            <a:endParaRPr lang="en-IN"/>
          </a:p>
        </p:txBody>
      </p:sp>
    </p:spTree>
    <p:extLst>
      <p:ext uri="{BB962C8B-B14F-4D97-AF65-F5344CB8AC3E}">
        <p14:creationId xmlns:p14="http://schemas.microsoft.com/office/powerpoint/2010/main" val="39846916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A4647-5A5B-9CBF-3D10-175D92DF58B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964249B-99E0-8CFD-186C-15F39AC4F0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7C8FC5C-1E27-930A-0686-4502ECC1C79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58ACC29-7D7E-07A2-7736-EFEA6D9C27B6}"/>
              </a:ext>
            </a:extLst>
          </p:cNvPr>
          <p:cNvSpPr>
            <a:spLocks noGrp="1"/>
          </p:cNvSpPr>
          <p:nvPr>
            <p:ph type="dt" sz="half" idx="10"/>
          </p:nvPr>
        </p:nvSpPr>
        <p:spPr/>
        <p:txBody>
          <a:bodyPr/>
          <a:lstStyle/>
          <a:p>
            <a:fld id="{BEDC07B5-D28C-4A61-B4A6-AB4CFA9CF61F}" type="datetimeFigureOut">
              <a:rPr lang="en-IN" smtClean="0"/>
              <a:t>25-09-2024</a:t>
            </a:fld>
            <a:endParaRPr lang="en-IN"/>
          </a:p>
        </p:txBody>
      </p:sp>
      <p:sp>
        <p:nvSpPr>
          <p:cNvPr id="6" name="Footer Placeholder 5">
            <a:extLst>
              <a:ext uri="{FF2B5EF4-FFF2-40B4-BE49-F238E27FC236}">
                <a16:creationId xmlns:a16="http://schemas.microsoft.com/office/drawing/2014/main" id="{63DE3F90-F2F9-BF01-D72D-AD1258CF634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8DC0D8B-582B-8B0A-FC11-C9C17FD991DC}"/>
              </a:ext>
            </a:extLst>
          </p:cNvPr>
          <p:cNvSpPr>
            <a:spLocks noGrp="1"/>
          </p:cNvSpPr>
          <p:nvPr>
            <p:ph type="sldNum" sz="quarter" idx="12"/>
          </p:nvPr>
        </p:nvSpPr>
        <p:spPr/>
        <p:txBody>
          <a:bodyPr/>
          <a:lstStyle/>
          <a:p>
            <a:fld id="{698906B1-8191-4DAA-AD3E-FD77722663AB}" type="slidenum">
              <a:rPr lang="en-IN" smtClean="0"/>
              <a:t>‹#›</a:t>
            </a:fld>
            <a:endParaRPr lang="en-IN"/>
          </a:p>
        </p:txBody>
      </p:sp>
    </p:spTree>
    <p:extLst>
      <p:ext uri="{BB962C8B-B14F-4D97-AF65-F5344CB8AC3E}">
        <p14:creationId xmlns:p14="http://schemas.microsoft.com/office/powerpoint/2010/main" val="8409785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2FD9BAB-E446-2CD7-BFCC-E85DBB6D6CC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9C7698C-5D54-964C-98BC-EC7B734D961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396F7A5-DF79-FB16-4A97-1256D8B6525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EDC07B5-D28C-4A61-B4A6-AB4CFA9CF61F}" type="datetimeFigureOut">
              <a:rPr lang="en-IN" smtClean="0"/>
              <a:t>25-09-2024</a:t>
            </a:fld>
            <a:endParaRPr lang="en-IN"/>
          </a:p>
        </p:txBody>
      </p:sp>
      <p:sp>
        <p:nvSpPr>
          <p:cNvPr id="5" name="Footer Placeholder 4">
            <a:extLst>
              <a:ext uri="{FF2B5EF4-FFF2-40B4-BE49-F238E27FC236}">
                <a16:creationId xmlns:a16="http://schemas.microsoft.com/office/drawing/2014/main" id="{25D67281-61CA-89C8-096E-14F5CD204AD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67418C4-32BF-C4E7-B6B6-334DB2DA23E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8906B1-8191-4DAA-AD3E-FD77722663AB}" type="slidenum">
              <a:rPr lang="en-IN" smtClean="0"/>
              <a:t>‹#›</a:t>
            </a:fld>
            <a:endParaRPr lang="en-IN"/>
          </a:p>
        </p:txBody>
      </p:sp>
    </p:spTree>
    <p:extLst>
      <p:ext uri="{BB962C8B-B14F-4D97-AF65-F5344CB8AC3E}">
        <p14:creationId xmlns:p14="http://schemas.microsoft.com/office/powerpoint/2010/main" val="40540576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CC7255-B421-DE00-E722-F0A9E000B3E5}"/>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1308140A-B297-B0D3-D1A0-1E1D0566DA59}"/>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4588578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515B0F6-C0A8-7116-FAB5-28596543A901}"/>
              </a:ext>
            </a:extLst>
          </p:cNvPr>
          <p:cNvSpPr txBox="1"/>
          <p:nvPr/>
        </p:nvSpPr>
        <p:spPr>
          <a:xfrm>
            <a:off x="567612" y="151179"/>
            <a:ext cx="11056775" cy="6555641"/>
          </a:xfrm>
          <a:prstGeom prst="rect">
            <a:avLst/>
          </a:prstGeom>
          <a:noFill/>
        </p:spPr>
        <p:txBody>
          <a:bodyPr wrap="square">
            <a:spAutoFit/>
          </a:bodyPr>
          <a:lstStyle/>
          <a:p>
            <a:r>
              <a:rPr lang="en-US" sz="2800" dirty="0"/>
              <a:t>dict1 = {'a': 100, 'b': 200}</a:t>
            </a:r>
          </a:p>
          <a:p>
            <a:r>
              <a:rPr lang="en-US" sz="2800" dirty="0"/>
              <a:t>dict2 = {'b': 300, 'c': 400}</a:t>
            </a:r>
          </a:p>
          <a:p>
            <a:endParaRPr lang="en-US" sz="2800" dirty="0"/>
          </a:p>
          <a:p>
            <a:r>
              <a:rPr lang="en-US" sz="2800" dirty="0"/>
              <a:t># Initialize a new dictionary to store the merged result</a:t>
            </a:r>
          </a:p>
          <a:p>
            <a:r>
              <a:rPr lang="en-US" sz="2800" dirty="0" err="1"/>
              <a:t>merged_dict</a:t>
            </a:r>
            <a:r>
              <a:rPr lang="en-US" sz="2800" dirty="0"/>
              <a:t> = dict1.copy()  # Start with the first dictionary</a:t>
            </a:r>
          </a:p>
          <a:p>
            <a:endParaRPr lang="en-US" sz="2800" dirty="0"/>
          </a:p>
          <a:p>
            <a:r>
              <a:rPr lang="en-US" sz="2800" dirty="0"/>
              <a:t># Iterate over the second dictionary</a:t>
            </a:r>
          </a:p>
          <a:p>
            <a:r>
              <a:rPr lang="en-US" sz="2800" dirty="0"/>
              <a:t>for key in dict2:</a:t>
            </a:r>
          </a:p>
          <a:p>
            <a:r>
              <a:rPr lang="en-US" sz="2800" dirty="0"/>
              <a:t>    if key in </a:t>
            </a:r>
            <a:r>
              <a:rPr lang="en-US" sz="2800" dirty="0" err="1"/>
              <a:t>merged_dict</a:t>
            </a:r>
            <a:r>
              <a:rPr lang="en-US" sz="2800" dirty="0"/>
              <a:t>:</a:t>
            </a:r>
          </a:p>
          <a:p>
            <a:r>
              <a:rPr lang="en-US" sz="2800" dirty="0"/>
              <a:t>        </a:t>
            </a:r>
            <a:r>
              <a:rPr lang="en-US" sz="2800" dirty="0" err="1"/>
              <a:t>merged_dict</a:t>
            </a:r>
            <a:r>
              <a:rPr lang="en-US" sz="2800" dirty="0"/>
              <a:t>[key] += dict2[key]  # Add values if the key is common</a:t>
            </a:r>
          </a:p>
          <a:p>
            <a:r>
              <a:rPr lang="en-US" sz="2800" dirty="0"/>
              <a:t>    else:</a:t>
            </a:r>
          </a:p>
          <a:p>
            <a:r>
              <a:rPr lang="en-US" sz="2800" dirty="0"/>
              <a:t>        </a:t>
            </a:r>
            <a:r>
              <a:rPr lang="en-US" sz="2800" dirty="0" err="1"/>
              <a:t>merged_dict</a:t>
            </a:r>
            <a:r>
              <a:rPr lang="en-US" sz="2800" dirty="0"/>
              <a:t>[key] = dict2[key]  # Otherwise, just add the key-value pair</a:t>
            </a:r>
          </a:p>
          <a:p>
            <a:endParaRPr lang="en-US" sz="2800" dirty="0"/>
          </a:p>
          <a:p>
            <a:r>
              <a:rPr lang="en-US" sz="2800" dirty="0"/>
              <a:t># Print the resulting dictionary</a:t>
            </a:r>
          </a:p>
          <a:p>
            <a:r>
              <a:rPr lang="en-US" sz="2800" dirty="0"/>
              <a:t>print(</a:t>
            </a:r>
            <a:r>
              <a:rPr lang="en-US" sz="2800" dirty="0" err="1"/>
              <a:t>merged_dict</a:t>
            </a:r>
            <a:r>
              <a:rPr lang="en-US" sz="2800" dirty="0"/>
              <a:t>)</a:t>
            </a:r>
          </a:p>
        </p:txBody>
      </p:sp>
    </p:spTree>
    <p:extLst>
      <p:ext uri="{BB962C8B-B14F-4D97-AF65-F5344CB8AC3E}">
        <p14:creationId xmlns:p14="http://schemas.microsoft.com/office/powerpoint/2010/main" val="29710262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C3B932D-06F1-4CD5-3A24-D678BB2881D9}"/>
              </a:ext>
            </a:extLst>
          </p:cNvPr>
          <p:cNvSpPr txBox="1"/>
          <p:nvPr/>
        </p:nvSpPr>
        <p:spPr>
          <a:xfrm>
            <a:off x="783772" y="1401252"/>
            <a:ext cx="10151706" cy="3108543"/>
          </a:xfrm>
          <a:prstGeom prst="rect">
            <a:avLst/>
          </a:prstGeom>
          <a:noFill/>
        </p:spPr>
        <p:txBody>
          <a:bodyPr wrap="square">
            <a:spAutoFit/>
          </a:bodyPr>
          <a:lstStyle/>
          <a:p>
            <a:r>
              <a:rPr lang="en-US" sz="2800" dirty="0" err="1"/>
              <a:t>Problem:Given</a:t>
            </a:r>
            <a:r>
              <a:rPr lang="en-US" sz="2800" dirty="0"/>
              <a:t> a dictionary, create a new dictionary that contains only the items where the value is above a certain threshold.</a:t>
            </a:r>
          </a:p>
          <a:p>
            <a:endParaRPr lang="en-US" sz="2800" dirty="0"/>
          </a:p>
          <a:p>
            <a:r>
              <a:rPr lang="en-US" sz="2800" dirty="0"/>
              <a:t>Example:</a:t>
            </a:r>
          </a:p>
          <a:p>
            <a:r>
              <a:rPr lang="en-US" sz="2800" dirty="0"/>
              <a:t>Input: </a:t>
            </a:r>
            <a:r>
              <a:rPr lang="en-US" sz="2800" dirty="0" err="1"/>
              <a:t>original_dict</a:t>
            </a:r>
            <a:r>
              <a:rPr lang="en-US" sz="2800" dirty="0"/>
              <a:t> = {'a': 5, 'b': 8, 'c': 3}, threshold = 4</a:t>
            </a:r>
          </a:p>
          <a:p>
            <a:endParaRPr lang="en-US" sz="2800" dirty="0"/>
          </a:p>
          <a:p>
            <a:r>
              <a:rPr lang="en-US" sz="2800" dirty="0"/>
              <a:t>Output: {'a': 5, 'b': 8}</a:t>
            </a:r>
            <a:endParaRPr lang="en-IN" sz="2800" dirty="0"/>
          </a:p>
        </p:txBody>
      </p:sp>
    </p:spTree>
    <p:extLst>
      <p:ext uri="{BB962C8B-B14F-4D97-AF65-F5344CB8AC3E}">
        <p14:creationId xmlns:p14="http://schemas.microsoft.com/office/powerpoint/2010/main" val="29896074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9F9DCAB-1CDF-DAA2-111F-C85986C6EB90}"/>
              </a:ext>
            </a:extLst>
          </p:cNvPr>
          <p:cNvSpPr txBox="1"/>
          <p:nvPr/>
        </p:nvSpPr>
        <p:spPr>
          <a:xfrm>
            <a:off x="615820" y="582067"/>
            <a:ext cx="10431625" cy="5693866"/>
          </a:xfrm>
          <a:prstGeom prst="rect">
            <a:avLst/>
          </a:prstGeom>
          <a:noFill/>
        </p:spPr>
        <p:txBody>
          <a:bodyPr wrap="square">
            <a:spAutoFit/>
          </a:bodyPr>
          <a:lstStyle/>
          <a:p>
            <a:r>
              <a:rPr lang="en-IN" sz="2800" dirty="0" err="1"/>
              <a:t>original_dict</a:t>
            </a:r>
            <a:r>
              <a:rPr lang="en-IN" sz="2800" dirty="0"/>
              <a:t> = {'a': 5, 'b': 8, 'c': 3}</a:t>
            </a:r>
          </a:p>
          <a:p>
            <a:r>
              <a:rPr lang="en-IN" sz="2800" dirty="0"/>
              <a:t>threshold = 4</a:t>
            </a:r>
          </a:p>
          <a:p>
            <a:endParaRPr lang="en-IN" sz="2800" dirty="0"/>
          </a:p>
          <a:p>
            <a:r>
              <a:rPr lang="en-IN" sz="2800" dirty="0"/>
              <a:t># Initialize an empty dictionary for filtered results</a:t>
            </a:r>
          </a:p>
          <a:p>
            <a:r>
              <a:rPr lang="en-IN" sz="2800" dirty="0" err="1"/>
              <a:t>filtered_dict</a:t>
            </a:r>
            <a:r>
              <a:rPr lang="en-IN" sz="2800" dirty="0"/>
              <a:t> = {}</a:t>
            </a:r>
          </a:p>
          <a:p>
            <a:endParaRPr lang="en-IN" sz="2800" dirty="0"/>
          </a:p>
          <a:p>
            <a:r>
              <a:rPr lang="en-IN" sz="2800" dirty="0"/>
              <a:t># Iterate over the original dictionary and filter based on the threshold</a:t>
            </a:r>
          </a:p>
          <a:p>
            <a:r>
              <a:rPr lang="en-IN" sz="2800" dirty="0"/>
              <a:t>for </a:t>
            </a:r>
            <a:r>
              <a:rPr lang="en-IN" sz="2800" dirty="0" err="1"/>
              <a:t>i</a:t>
            </a:r>
            <a:r>
              <a:rPr lang="en-IN" sz="2800" dirty="0"/>
              <a:t> in </a:t>
            </a:r>
            <a:r>
              <a:rPr lang="en-IN" sz="2800" dirty="0" err="1"/>
              <a:t>original_dict</a:t>
            </a:r>
            <a:r>
              <a:rPr lang="en-IN" sz="2800" dirty="0"/>
              <a:t>:</a:t>
            </a:r>
          </a:p>
          <a:p>
            <a:r>
              <a:rPr lang="en-IN" sz="2800" dirty="0"/>
              <a:t>    if </a:t>
            </a:r>
            <a:r>
              <a:rPr lang="en-IN" sz="2800" dirty="0" err="1"/>
              <a:t>original_dict</a:t>
            </a:r>
            <a:r>
              <a:rPr lang="en-IN" sz="2800" dirty="0"/>
              <a:t>[</a:t>
            </a:r>
            <a:r>
              <a:rPr lang="en-IN" sz="2800" dirty="0" err="1"/>
              <a:t>i</a:t>
            </a:r>
            <a:r>
              <a:rPr lang="en-IN" sz="2800" dirty="0"/>
              <a:t>] &gt; threshold:</a:t>
            </a:r>
          </a:p>
          <a:p>
            <a:r>
              <a:rPr lang="en-IN" sz="2800" dirty="0"/>
              <a:t>        </a:t>
            </a:r>
            <a:r>
              <a:rPr lang="en-IN" sz="2800" dirty="0" err="1"/>
              <a:t>filtered_dict</a:t>
            </a:r>
            <a:r>
              <a:rPr lang="en-IN" sz="2800" dirty="0"/>
              <a:t>[</a:t>
            </a:r>
            <a:r>
              <a:rPr lang="en-IN" sz="2800" dirty="0" err="1"/>
              <a:t>i</a:t>
            </a:r>
            <a:r>
              <a:rPr lang="en-IN" sz="2800" dirty="0"/>
              <a:t>] = </a:t>
            </a:r>
            <a:r>
              <a:rPr lang="en-IN" sz="2800" dirty="0" err="1"/>
              <a:t>original_dict</a:t>
            </a:r>
            <a:r>
              <a:rPr lang="en-IN" sz="2800" dirty="0"/>
              <a:t>[</a:t>
            </a:r>
            <a:r>
              <a:rPr lang="en-IN" sz="2800" dirty="0" err="1"/>
              <a:t>i</a:t>
            </a:r>
            <a:r>
              <a:rPr lang="en-IN" sz="2800" dirty="0"/>
              <a:t>]</a:t>
            </a:r>
          </a:p>
          <a:p>
            <a:endParaRPr lang="en-IN" sz="2800" dirty="0"/>
          </a:p>
          <a:p>
            <a:r>
              <a:rPr lang="en-IN" sz="2800" dirty="0"/>
              <a:t># Print the resulting dictionary</a:t>
            </a:r>
          </a:p>
          <a:p>
            <a:r>
              <a:rPr lang="en-IN" sz="2800" dirty="0"/>
              <a:t>print(</a:t>
            </a:r>
            <a:r>
              <a:rPr lang="en-IN" sz="2800" dirty="0" err="1"/>
              <a:t>filtered_dict</a:t>
            </a:r>
            <a:r>
              <a:rPr lang="en-IN" sz="2800" dirty="0"/>
              <a:t>)</a:t>
            </a:r>
          </a:p>
        </p:txBody>
      </p:sp>
    </p:spTree>
    <p:extLst>
      <p:ext uri="{BB962C8B-B14F-4D97-AF65-F5344CB8AC3E}">
        <p14:creationId xmlns:p14="http://schemas.microsoft.com/office/powerpoint/2010/main" val="6439847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A4844B4-480D-AC58-105E-3B702E4D0E22}"/>
              </a:ext>
            </a:extLst>
          </p:cNvPr>
          <p:cNvSpPr txBox="1"/>
          <p:nvPr/>
        </p:nvSpPr>
        <p:spPr>
          <a:xfrm>
            <a:off x="811763" y="1270623"/>
            <a:ext cx="9601200" cy="2062103"/>
          </a:xfrm>
          <a:prstGeom prst="rect">
            <a:avLst/>
          </a:prstGeom>
          <a:noFill/>
        </p:spPr>
        <p:txBody>
          <a:bodyPr wrap="square">
            <a:spAutoFit/>
          </a:bodyPr>
          <a:lstStyle/>
          <a:p>
            <a:r>
              <a:rPr lang="en-IN" sz="3200" dirty="0"/>
              <a:t>values = ["  apple  ", " banana ", "  cherry  "]</a:t>
            </a:r>
          </a:p>
          <a:p>
            <a:r>
              <a:rPr lang="en-IN" sz="3200" dirty="0" err="1"/>
              <a:t>cleaned_values</a:t>
            </a:r>
            <a:r>
              <a:rPr lang="en-IN" sz="3200" dirty="0"/>
              <a:t> = [</a:t>
            </a:r>
            <a:r>
              <a:rPr lang="en-IN" sz="3200" dirty="0" err="1"/>
              <a:t>x.</a:t>
            </a:r>
            <a:r>
              <a:rPr lang="en-IN" sz="3200" dirty="0" err="1">
                <a:highlight>
                  <a:srgbClr val="FFFF00"/>
                </a:highlight>
              </a:rPr>
              <a:t>strip</a:t>
            </a:r>
            <a:r>
              <a:rPr lang="en-IN" sz="3200" dirty="0">
                <a:highlight>
                  <a:srgbClr val="FFFF00"/>
                </a:highlight>
              </a:rPr>
              <a:t>() </a:t>
            </a:r>
            <a:r>
              <a:rPr lang="en-IN" sz="3200" dirty="0"/>
              <a:t>for x in values]  </a:t>
            </a:r>
          </a:p>
          <a:p>
            <a:r>
              <a:rPr lang="en-IN" sz="3200" dirty="0"/>
              <a:t># Removes leading and trailing spaces from each string</a:t>
            </a:r>
          </a:p>
          <a:p>
            <a:r>
              <a:rPr lang="en-IN" sz="3200" dirty="0"/>
              <a:t>print(</a:t>
            </a:r>
            <a:r>
              <a:rPr lang="en-IN" sz="3200" dirty="0" err="1"/>
              <a:t>cleaned_values</a:t>
            </a:r>
            <a:r>
              <a:rPr lang="en-IN" sz="3200" dirty="0"/>
              <a:t>)</a:t>
            </a:r>
          </a:p>
        </p:txBody>
      </p:sp>
    </p:spTree>
    <p:extLst>
      <p:ext uri="{BB962C8B-B14F-4D97-AF65-F5344CB8AC3E}">
        <p14:creationId xmlns:p14="http://schemas.microsoft.com/office/powerpoint/2010/main" val="30018394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B3E6D1A-1972-125B-D7CF-783C82462385}"/>
              </a:ext>
            </a:extLst>
          </p:cNvPr>
          <p:cNvSpPr txBox="1"/>
          <p:nvPr/>
        </p:nvSpPr>
        <p:spPr>
          <a:xfrm>
            <a:off x="559837" y="921899"/>
            <a:ext cx="10851502" cy="4401205"/>
          </a:xfrm>
          <a:prstGeom prst="rect">
            <a:avLst/>
          </a:prstGeom>
          <a:noFill/>
        </p:spPr>
        <p:txBody>
          <a:bodyPr wrap="square">
            <a:spAutoFit/>
          </a:bodyPr>
          <a:lstStyle/>
          <a:p>
            <a:r>
              <a:rPr lang="en-IN" sz="2800" dirty="0"/>
              <a:t>Write a program which accepts a sequence of comma-separated numbers from console and generate a list and a tuple which contains every number.</a:t>
            </a:r>
          </a:p>
          <a:p>
            <a:endParaRPr lang="en-IN" sz="2800" dirty="0"/>
          </a:p>
          <a:p>
            <a:r>
              <a:rPr lang="en-IN" sz="2800" dirty="0"/>
              <a:t>Suppose the following input is supplied to the program:</a:t>
            </a:r>
          </a:p>
          <a:p>
            <a:r>
              <a:rPr lang="en-IN" sz="2800" dirty="0"/>
              <a:t>34,67,55,33,12,98</a:t>
            </a:r>
          </a:p>
          <a:p>
            <a:endParaRPr lang="en-IN" sz="2800" dirty="0"/>
          </a:p>
          <a:p>
            <a:r>
              <a:rPr lang="en-IN" sz="2800" dirty="0"/>
              <a:t>Then, the output should be:</a:t>
            </a:r>
          </a:p>
          <a:p>
            <a:r>
              <a:rPr lang="en-IN" sz="2800" dirty="0"/>
              <a:t>['34', '67', '55', '33', '12', '98']</a:t>
            </a:r>
          </a:p>
          <a:p>
            <a:r>
              <a:rPr lang="en-IN" sz="2800" dirty="0"/>
              <a:t>('34', '67', '55', '33', '12', '98')</a:t>
            </a:r>
          </a:p>
        </p:txBody>
      </p:sp>
    </p:spTree>
    <p:extLst>
      <p:ext uri="{BB962C8B-B14F-4D97-AF65-F5344CB8AC3E}">
        <p14:creationId xmlns:p14="http://schemas.microsoft.com/office/powerpoint/2010/main" val="35204129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A1BF6D3-B97E-1F8C-4A9C-D0272233BC15}"/>
              </a:ext>
            </a:extLst>
          </p:cNvPr>
          <p:cNvSpPr txBox="1"/>
          <p:nvPr/>
        </p:nvSpPr>
        <p:spPr>
          <a:xfrm>
            <a:off x="1026366" y="1253422"/>
            <a:ext cx="9526555" cy="2554545"/>
          </a:xfrm>
          <a:prstGeom prst="rect">
            <a:avLst/>
          </a:prstGeom>
          <a:noFill/>
        </p:spPr>
        <p:txBody>
          <a:bodyPr wrap="square">
            <a:spAutoFit/>
          </a:bodyPr>
          <a:lstStyle/>
          <a:p>
            <a:r>
              <a:rPr lang="en-IN" sz="3200" dirty="0"/>
              <a:t>values=input()</a:t>
            </a:r>
          </a:p>
          <a:p>
            <a:r>
              <a:rPr lang="en-IN" sz="3200" dirty="0"/>
              <a:t>l=</a:t>
            </a:r>
            <a:r>
              <a:rPr lang="en-IN" sz="3200" dirty="0" err="1"/>
              <a:t>values.split</a:t>
            </a:r>
            <a:r>
              <a:rPr lang="en-IN" sz="3200" dirty="0"/>
              <a:t>(",")</a:t>
            </a:r>
          </a:p>
          <a:p>
            <a:r>
              <a:rPr lang="en-IN" sz="3200" dirty="0"/>
              <a:t>t=tuple(l)</a:t>
            </a:r>
          </a:p>
          <a:p>
            <a:r>
              <a:rPr lang="en-IN" sz="3200" dirty="0"/>
              <a:t>print(l)</a:t>
            </a:r>
          </a:p>
          <a:p>
            <a:r>
              <a:rPr lang="en-IN" sz="3200"/>
              <a:t>print(t)</a:t>
            </a:r>
            <a:endParaRPr lang="en-IN" sz="3200" dirty="0"/>
          </a:p>
        </p:txBody>
      </p:sp>
    </p:spTree>
    <p:extLst>
      <p:ext uri="{BB962C8B-B14F-4D97-AF65-F5344CB8AC3E}">
        <p14:creationId xmlns:p14="http://schemas.microsoft.com/office/powerpoint/2010/main" val="19302857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49000D2-DF81-F5FB-DF8F-E55548CB41B2}"/>
              </a:ext>
            </a:extLst>
          </p:cNvPr>
          <p:cNvSpPr txBox="1"/>
          <p:nvPr/>
        </p:nvSpPr>
        <p:spPr>
          <a:xfrm>
            <a:off x="1490566" y="1493099"/>
            <a:ext cx="9426250" cy="1569660"/>
          </a:xfrm>
          <a:prstGeom prst="rect">
            <a:avLst/>
          </a:prstGeom>
          <a:noFill/>
        </p:spPr>
        <p:txBody>
          <a:bodyPr wrap="square">
            <a:spAutoFit/>
          </a:bodyPr>
          <a:lstStyle/>
          <a:p>
            <a:r>
              <a:rPr lang="en-US" sz="3200" b="0" i="0" dirty="0">
                <a:solidFill>
                  <a:srgbClr val="1F2328"/>
                </a:solidFill>
                <a:effectLst/>
                <a:latin typeface="-apple-system"/>
              </a:rPr>
              <a:t>Write a program which will find all such numbers which are divisible by 7 but are not a multiple of 5, between 2000 and 3200 (both included). Print the output in list.</a:t>
            </a:r>
            <a:endParaRPr lang="en-IN" sz="3200" dirty="0"/>
          </a:p>
        </p:txBody>
      </p:sp>
    </p:spTree>
    <p:extLst>
      <p:ext uri="{BB962C8B-B14F-4D97-AF65-F5344CB8AC3E}">
        <p14:creationId xmlns:p14="http://schemas.microsoft.com/office/powerpoint/2010/main" val="23092038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557391B-415C-95D5-7693-AB24249F59D0}"/>
              </a:ext>
            </a:extLst>
          </p:cNvPr>
          <p:cNvSpPr txBox="1"/>
          <p:nvPr/>
        </p:nvSpPr>
        <p:spPr>
          <a:xfrm>
            <a:off x="1313284" y="1004416"/>
            <a:ext cx="6097554" cy="3539430"/>
          </a:xfrm>
          <a:prstGeom prst="rect">
            <a:avLst/>
          </a:prstGeom>
          <a:noFill/>
        </p:spPr>
        <p:txBody>
          <a:bodyPr wrap="square">
            <a:spAutoFit/>
          </a:bodyPr>
          <a:lstStyle/>
          <a:p>
            <a:r>
              <a:rPr lang="en-US" sz="3200" dirty="0"/>
              <a:t>l=[]</a:t>
            </a:r>
          </a:p>
          <a:p>
            <a:r>
              <a:rPr lang="en-US" sz="3200" dirty="0"/>
              <a:t>for </a:t>
            </a:r>
            <a:r>
              <a:rPr lang="en-US" sz="3200" dirty="0" err="1"/>
              <a:t>i</a:t>
            </a:r>
            <a:r>
              <a:rPr lang="en-US" sz="3200" dirty="0"/>
              <a:t> in range(200, 320):</a:t>
            </a:r>
          </a:p>
          <a:p>
            <a:r>
              <a:rPr lang="en-US" sz="3200" dirty="0"/>
              <a:t>    if (i%7==0) and (i%5!=0):</a:t>
            </a:r>
          </a:p>
          <a:p>
            <a:r>
              <a:rPr lang="en-US" sz="3200" dirty="0"/>
              <a:t>        </a:t>
            </a:r>
            <a:r>
              <a:rPr lang="en-US" sz="3200" dirty="0" err="1"/>
              <a:t>l.append</a:t>
            </a:r>
            <a:r>
              <a:rPr lang="en-US" sz="3200" dirty="0"/>
              <a:t>(</a:t>
            </a:r>
            <a:r>
              <a:rPr lang="en-US" sz="3200" dirty="0" err="1"/>
              <a:t>i</a:t>
            </a:r>
            <a:r>
              <a:rPr lang="en-US" sz="3200" dirty="0"/>
              <a:t>)</a:t>
            </a:r>
          </a:p>
          <a:p>
            <a:r>
              <a:rPr lang="en-US" sz="3200" dirty="0"/>
              <a:t>y=tuple(l)        </a:t>
            </a:r>
          </a:p>
          <a:p>
            <a:r>
              <a:rPr lang="en-US" sz="3200" dirty="0"/>
              <a:t>print(y)    </a:t>
            </a:r>
          </a:p>
          <a:p>
            <a:r>
              <a:rPr lang="en-US" sz="3200" dirty="0"/>
              <a:t> </a:t>
            </a:r>
            <a:endParaRPr lang="en-IN" sz="3200" dirty="0"/>
          </a:p>
        </p:txBody>
      </p:sp>
    </p:spTree>
    <p:extLst>
      <p:ext uri="{BB962C8B-B14F-4D97-AF65-F5344CB8AC3E}">
        <p14:creationId xmlns:p14="http://schemas.microsoft.com/office/powerpoint/2010/main" val="11303706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86FA878-7EC4-8061-F69D-B1393EF2D864}"/>
              </a:ext>
            </a:extLst>
          </p:cNvPr>
          <p:cNvSpPr txBox="1"/>
          <p:nvPr/>
        </p:nvSpPr>
        <p:spPr>
          <a:xfrm>
            <a:off x="410547" y="1720840"/>
            <a:ext cx="11010122" cy="3108543"/>
          </a:xfrm>
          <a:prstGeom prst="rect">
            <a:avLst/>
          </a:prstGeom>
          <a:noFill/>
        </p:spPr>
        <p:txBody>
          <a:bodyPr wrap="square">
            <a:spAutoFit/>
          </a:bodyPr>
          <a:lstStyle/>
          <a:p>
            <a:r>
              <a:rPr lang="en-US" sz="2800" b="0" i="0" dirty="0">
                <a:effectLst/>
                <a:latin typeface="__fkGroteskNeue_598ab8"/>
              </a:rPr>
              <a:t>Write a program that accepts a comma separated sequence of words as input and prints the words in a comma-separated sequence after sorting them alphabetically.</a:t>
            </a:r>
          </a:p>
          <a:p>
            <a:r>
              <a:rPr lang="en-US" sz="2800" b="0" i="0" dirty="0">
                <a:effectLst/>
                <a:latin typeface="__fkGroteskNeue_598ab8"/>
              </a:rPr>
              <a:t>Suppose the following input is supplied to the program:</a:t>
            </a:r>
          </a:p>
          <a:p>
            <a:r>
              <a:rPr lang="en-US" sz="2800" b="0" i="0" dirty="0" err="1">
                <a:effectLst/>
                <a:latin typeface="__fkGroteskNeue_598ab8"/>
              </a:rPr>
              <a:t>without,hello,bag,world</a:t>
            </a:r>
            <a:endParaRPr lang="en-US" sz="2800" b="0" i="0" dirty="0">
              <a:effectLst/>
              <a:latin typeface="__fkGroteskNeue_598ab8"/>
            </a:endParaRPr>
          </a:p>
          <a:p>
            <a:r>
              <a:rPr lang="en-US" sz="2800" b="0" i="0" dirty="0">
                <a:effectLst/>
                <a:latin typeface="__fkGroteskNeue_598ab8"/>
              </a:rPr>
              <a:t>Then, the output should be:</a:t>
            </a:r>
          </a:p>
          <a:p>
            <a:r>
              <a:rPr lang="en-US" sz="2800" b="0" i="0" dirty="0" err="1">
                <a:effectLst/>
                <a:latin typeface="__fkGroteskNeue_598ab8"/>
              </a:rPr>
              <a:t>bag,hello,without,world</a:t>
            </a:r>
            <a:endParaRPr lang="en-IN" sz="2800" dirty="0"/>
          </a:p>
        </p:txBody>
      </p:sp>
    </p:spTree>
    <p:extLst>
      <p:ext uri="{BB962C8B-B14F-4D97-AF65-F5344CB8AC3E}">
        <p14:creationId xmlns:p14="http://schemas.microsoft.com/office/powerpoint/2010/main" val="3753706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1C63E05-72B9-F95E-99F8-76D0233CE834}"/>
              </a:ext>
            </a:extLst>
          </p:cNvPr>
          <p:cNvSpPr txBox="1"/>
          <p:nvPr/>
        </p:nvSpPr>
        <p:spPr>
          <a:xfrm>
            <a:off x="1042696" y="1539751"/>
            <a:ext cx="6097554" cy="1569660"/>
          </a:xfrm>
          <a:prstGeom prst="rect">
            <a:avLst/>
          </a:prstGeom>
          <a:noFill/>
        </p:spPr>
        <p:txBody>
          <a:bodyPr wrap="square">
            <a:spAutoFit/>
          </a:bodyPr>
          <a:lstStyle/>
          <a:p>
            <a:r>
              <a:rPr lang="en-IN" sz="3200" dirty="0"/>
              <a:t>items=[x for x in input().split(',')]</a:t>
            </a:r>
          </a:p>
          <a:p>
            <a:r>
              <a:rPr lang="en-IN" sz="3200" dirty="0" err="1"/>
              <a:t>items.sort</a:t>
            </a:r>
            <a:r>
              <a:rPr lang="en-IN" sz="3200" dirty="0"/>
              <a:t>()</a:t>
            </a:r>
          </a:p>
          <a:p>
            <a:r>
              <a:rPr lang="en-IN" sz="3200" dirty="0"/>
              <a:t>print(','.join(items))</a:t>
            </a:r>
          </a:p>
        </p:txBody>
      </p:sp>
    </p:spTree>
    <p:extLst>
      <p:ext uri="{BB962C8B-B14F-4D97-AF65-F5344CB8AC3E}">
        <p14:creationId xmlns:p14="http://schemas.microsoft.com/office/powerpoint/2010/main" val="11126523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4A58197-5341-D39E-C140-75CA5ADF193C}"/>
              </a:ext>
            </a:extLst>
          </p:cNvPr>
          <p:cNvSpPr>
            <a:spLocks noGrp="1"/>
          </p:cNvSpPr>
          <p:nvPr>
            <p:ph type="title"/>
          </p:nvPr>
        </p:nvSpPr>
        <p:spPr/>
        <p:txBody>
          <a:bodyPr/>
          <a:lstStyle/>
          <a:p>
            <a:r>
              <a:rPr lang="en-US" dirty="0"/>
              <a:t>Dictionary exercise</a:t>
            </a:r>
            <a:endParaRPr lang="en-IN" dirty="0"/>
          </a:p>
        </p:txBody>
      </p:sp>
    </p:spTree>
    <p:extLst>
      <p:ext uri="{BB962C8B-B14F-4D97-AF65-F5344CB8AC3E}">
        <p14:creationId xmlns:p14="http://schemas.microsoft.com/office/powerpoint/2010/main" val="7355477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02C618-51C9-2B70-2406-4F7EA935C2C1}"/>
              </a:ext>
            </a:extLst>
          </p:cNvPr>
          <p:cNvSpPr txBox="1"/>
          <p:nvPr/>
        </p:nvSpPr>
        <p:spPr>
          <a:xfrm>
            <a:off x="363894" y="979343"/>
            <a:ext cx="10571584" cy="4524315"/>
          </a:xfrm>
          <a:prstGeom prst="rect">
            <a:avLst/>
          </a:prstGeom>
          <a:noFill/>
        </p:spPr>
        <p:txBody>
          <a:bodyPr wrap="square">
            <a:spAutoFit/>
          </a:bodyPr>
          <a:lstStyle/>
          <a:p>
            <a:r>
              <a:rPr lang="en-IN" sz="3200" dirty="0"/>
              <a:t>Write a program that accepts sequence of lines as input and prints the lines after making all characters in the sentence capitalized.</a:t>
            </a:r>
          </a:p>
          <a:p>
            <a:r>
              <a:rPr lang="en-IN" sz="3200" dirty="0"/>
              <a:t>Suppose the following input is supplied to the program:</a:t>
            </a:r>
          </a:p>
          <a:p>
            <a:r>
              <a:rPr lang="en-IN" sz="3200" dirty="0"/>
              <a:t>Hello world</a:t>
            </a:r>
          </a:p>
          <a:p>
            <a:r>
              <a:rPr lang="en-IN" sz="3200" dirty="0"/>
              <a:t>Practice makes perfect</a:t>
            </a:r>
          </a:p>
          <a:p>
            <a:r>
              <a:rPr lang="en-IN" sz="3200" dirty="0"/>
              <a:t>Then, the output should be:</a:t>
            </a:r>
          </a:p>
          <a:p>
            <a:r>
              <a:rPr lang="en-IN" sz="3200" dirty="0"/>
              <a:t>HELLO WORLD</a:t>
            </a:r>
          </a:p>
          <a:p>
            <a:r>
              <a:rPr lang="en-IN" sz="3200" dirty="0"/>
              <a:t>PRACTICE MAKES PERFECT</a:t>
            </a:r>
          </a:p>
        </p:txBody>
      </p:sp>
    </p:spTree>
    <p:extLst>
      <p:ext uri="{BB962C8B-B14F-4D97-AF65-F5344CB8AC3E}">
        <p14:creationId xmlns:p14="http://schemas.microsoft.com/office/powerpoint/2010/main" val="18919230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CF1B822-B287-A481-BD2A-7BFBBF0CBBDD}"/>
              </a:ext>
            </a:extLst>
          </p:cNvPr>
          <p:cNvSpPr txBox="1"/>
          <p:nvPr/>
        </p:nvSpPr>
        <p:spPr>
          <a:xfrm>
            <a:off x="641480" y="486280"/>
            <a:ext cx="6097554" cy="4401205"/>
          </a:xfrm>
          <a:prstGeom prst="rect">
            <a:avLst/>
          </a:prstGeom>
          <a:noFill/>
        </p:spPr>
        <p:txBody>
          <a:bodyPr wrap="square">
            <a:spAutoFit/>
          </a:bodyPr>
          <a:lstStyle/>
          <a:p>
            <a:r>
              <a:rPr lang="en-IN" sz="2800" dirty="0"/>
              <a:t>lines = []</a:t>
            </a:r>
          </a:p>
          <a:p>
            <a:r>
              <a:rPr lang="en-IN" sz="2800" dirty="0"/>
              <a:t>while True:</a:t>
            </a:r>
          </a:p>
          <a:p>
            <a:r>
              <a:rPr lang="en-IN" sz="2800" dirty="0"/>
              <a:t>    s = input()</a:t>
            </a:r>
          </a:p>
          <a:p>
            <a:r>
              <a:rPr lang="en-IN" sz="2800" dirty="0"/>
              <a:t>    if s:</a:t>
            </a:r>
          </a:p>
          <a:p>
            <a:r>
              <a:rPr lang="en-IN" sz="2800" dirty="0"/>
              <a:t>        </a:t>
            </a:r>
            <a:r>
              <a:rPr lang="en-IN" sz="2800" dirty="0" err="1"/>
              <a:t>lines.append</a:t>
            </a:r>
            <a:r>
              <a:rPr lang="en-IN" sz="2800" dirty="0"/>
              <a:t>(</a:t>
            </a:r>
            <a:r>
              <a:rPr lang="en-IN" sz="2800" dirty="0" err="1"/>
              <a:t>s.upper</a:t>
            </a:r>
            <a:r>
              <a:rPr lang="en-IN" sz="2800" dirty="0"/>
              <a:t>())</a:t>
            </a:r>
          </a:p>
          <a:p>
            <a:r>
              <a:rPr lang="en-IN" sz="2800" dirty="0"/>
              <a:t>    else:</a:t>
            </a:r>
          </a:p>
          <a:p>
            <a:r>
              <a:rPr lang="en-IN" sz="2800" dirty="0"/>
              <a:t>        break;</a:t>
            </a:r>
          </a:p>
          <a:p>
            <a:endParaRPr lang="en-IN" sz="2800" dirty="0"/>
          </a:p>
          <a:p>
            <a:r>
              <a:rPr lang="en-IN" sz="2800" dirty="0"/>
              <a:t>for sentence in lines:</a:t>
            </a:r>
          </a:p>
          <a:p>
            <a:r>
              <a:rPr lang="en-IN" sz="2800" dirty="0"/>
              <a:t>    print(sentence)</a:t>
            </a:r>
          </a:p>
        </p:txBody>
      </p:sp>
    </p:spTree>
    <p:extLst>
      <p:ext uri="{BB962C8B-B14F-4D97-AF65-F5344CB8AC3E}">
        <p14:creationId xmlns:p14="http://schemas.microsoft.com/office/powerpoint/2010/main" val="33061806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36EAFDF-6639-6F96-1FF6-8CBD91771D85}"/>
              </a:ext>
            </a:extLst>
          </p:cNvPr>
          <p:cNvSpPr txBox="1"/>
          <p:nvPr/>
        </p:nvSpPr>
        <p:spPr>
          <a:xfrm>
            <a:off x="893405" y="1275003"/>
            <a:ext cx="10004749" cy="3108543"/>
          </a:xfrm>
          <a:prstGeom prst="rect">
            <a:avLst/>
          </a:prstGeom>
          <a:noFill/>
        </p:spPr>
        <p:txBody>
          <a:bodyPr wrap="square">
            <a:spAutoFit/>
          </a:bodyPr>
          <a:lstStyle/>
          <a:p>
            <a:r>
              <a:rPr lang="en-IN" sz="2800" dirty="0"/>
              <a:t>Write a program that accepts a sentence and calculate the number of letters and digits.</a:t>
            </a:r>
          </a:p>
          <a:p>
            <a:r>
              <a:rPr lang="en-IN" sz="2800" dirty="0"/>
              <a:t>Suppose the following input is supplied to the program:</a:t>
            </a:r>
          </a:p>
          <a:p>
            <a:r>
              <a:rPr lang="en-IN" sz="2800" dirty="0"/>
              <a:t>hello world! 123</a:t>
            </a:r>
          </a:p>
          <a:p>
            <a:r>
              <a:rPr lang="en-IN" sz="2800" dirty="0"/>
              <a:t>Then, the output should be:</a:t>
            </a:r>
          </a:p>
          <a:p>
            <a:r>
              <a:rPr lang="en-IN" sz="2800" dirty="0"/>
              <a:t>LETTERS 10</a:t>
            </a:r>
          </a:p>
          <a:p>
            <a:r>
              <a:rPr lang="en-IN" sz="2800" dirty="0"/>
              <a:t>DIGITS 3</a:t>
            </a:r>
          </a:p>
        </p:txBody>
      </p:sp>
    </p:spTree>
    <p:extLst>
      <p:ext uri="{BB962C8B-B14F-4D97-AF65-F5344CB8AC3E}">
        <p14:creationId xmlns:p14="http://schemas.microsoft.com/office/powerpoint/2010/main" val="38711894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7FE47BF-94B6-6A96-FA63-0941BD8F7500}"/>
              </a:ext>
            </a:extLst>
          </p:cNvPr>
          <p:cNvSpPr txBox="1"/>
          <p:nvPr/>
        </p:nvSpPr>
        <p:spPr>
          <a:xfrm>
            <a:off x="1117341" y="1299503"/>
            <a:ext cx="6097554" cy="4154984"/>
          </a:xfrm>
          <a:prstGeom prst="rect">
            <a:avLst/>
          </a:prstGeom>
          <a:noFill/>
        </p:spPr>
        <p:txBody>
          <a:bodyPr wrap="square">
            <a:spAutoFit/>
          </a:bodyPr>
          <a:lstStyle/>
          <a:p>
            <a:r>
              <a:rPr lang="en-IN" sz="2400" dirty="0"/>
              <a:t>s = input()</a:t>
            </a:r>
          </a:p>
          <a:p>
            <a:r>
              <a:rPr lang="en-IN" sz="2400" dirty="0"/>
              <a:t>d={"DIGITS":0, "LETTERS":0}</a:t>
            </a:r>
          </a:p>
          <a:p>
            <a:r>
              <a:rPr lang="en-IN" sz="2400" dirty="0"/>
              <a:t>for c in s:</a:t>
            </a:r>
          </a:p>
          <a:p>
            <a:r>
              <a:rPr lang="en-IN" sz="2400" dirty="0"/>
              <a:t>    if </a:t>
            </a:r>
            <a:r>
              <a:rPr lang="en-IN" sz="2400" dirty="0" err="1"/>
              <a:t>c.isdigit</a:t>
            </a:r>
            <a:r>
              <a:rPr lang="en-IN" sz="2400" dirty="0"/>
              <a:t>():</a:t>
            </a:r>
          </a:p>
          <a:p>
            <a:r>
              <a:rPr lang="en-IN" sz="2400" dirty="0"/>
              <a:t>        d["DIGITS"]+=1</a:t>
            </a:r>
          </a:p>
          <a:p>
            <a:r>
              <a:rPr lang="en-IN" sz="2400" dirty="0"/>
              <a:t>    </a:t>
            </a:r>
            <a:r>
              <a:rPr lang="en-IN" sz="2400" dirty="0" err="1"/>
              <a:t>elif</a:t>
            </a:r>
            <a:r>
              <a:rPr lang="en-IN" sz="2400" dirty="0"/>
              <a:t> </a:t>
            </a:r>
            <a:r>
              <a:rPr lang="en-IN" sz="2400" dirty="0" err="1"/>
              <a:t>c.isalpha</a:t>
            </a:r>
            <a:r>
              <a:rPr lang="en-IN" sz="2400" dirty="0"/>
              <a:t>():</a:t>
            </a:r>
          </a:p>
          <a:p>
            <a:r>
              <a:rPr lang="en-IN" sz="2400" dirty="0"/>
              <a:t>        d["LETTERS"]+=1</a:t>
            </a:r>
          </a:p>
          <a:p>
            <a:r>
              <a:rPr lang="en-IN" sz="2400" dirty="0"/>
              <a:t>    else:</a:t>
            </a:r>
          </a:p>
          <a:p>
            <a:r>
              <a:rPr lang="en-IN" sz="2400" dirty="0"/>
              <a:t>        pass</a:t>
            </a:r>
          </a:p>
          <a:p>
            <a:r>
              <a:rPr lang="en-IN" sz="2400" dirty="0"/>
              <a:t>print("LETTERS", d["LETTERS"])</a:t>
            </a:r>
          </a:p>
          <a:p>
            <a:r>
              <a:rPr lang="en-IN" sz="2400" dirty="0"/>
              <a:t>print("DIGITS", d["DIGITS"])</a:t>
            </a:r>
          </a:p>
        </p:txBody>
      </p:sp>
    </p:spTree>
    <p:extLst>
      <p:ext uri="{BB962C8B-B14F-4D97-AF65-F5344CB8AC3E}">
        <p14:creationId xmlns:p14="http://schemas.microsoft.com/office/powerpoint/2010/main" val="41703708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2E54C94-96E2-60E2-BF53-12B67D0975A5}"/>
              </a:ext>
            </a:extLst>
          </p:cNvPr>
          <p:cNvSpPr txBox="1"/>
          <p:nvPr/>
        </p:nvSpPr>
        <p:spPr>
          <a:xfrm>
            <a:off x="690465" y="690465"/>
            <a:ext cx="4077478" cy="523220"/>
          </a:xfrm>
          <a:prstGeom prst="rect">
            <a:avLst/>
          </a:prstGeom>
          <a:noFill/>
        </p:spPr>
        <p:txBody>
          <a:bodyPr wrap="square" rtlCol="0">
            <a:spAutoFit/>
          </a:bodyPr>
          <a:lstStyle/>
          <a:p>
            <a:r>
              <a:rPr lang="en-US" sz="2800" dirty="0"/>
              <a:t>To create the matrix</a:t>
            </a:r>
            <a:endParaRPr lang="en-IN" sz="2800" dirty="0"/>
          </a:p>
        </p:txBody>
      </p:sp>
      <p:sp>
        <p:nvSpPr>
          <p:cNvPr id="4" name="TextBox 3">
            <a:extLst>
              <a:ext uri="{FF2B5EF4-FFF2-40B4-BE49-F238E27FC236}">
                <a16:creationId xmlns:a16="http://schemas.microsoft.com/office/drawing/2014/main" id="{1957AC2D-44C3-5021-624C-2944EC417E6C}"/>
              </a:ext>
            </a:extLst>
          </p:cNvPr>
          <p:cNvSpPr txBox="1"/>
          <p:nvPr/>
        </p:nvSpPr>
        <p:spPr>
          <a:xfrm>
            <a:off x="121299" y="1720840"/>
            <a:ext cx="5240694" cy="5262979"/>
          </a:xfrm>
          <a:prstGeom prst="rect">
            <a:avLst/>
          </a:prstGeom>
          <a:noFill/>
        </p:spPr>
        <p:txBody>
          <a:bodyPr wrap="square">
            <a:spAutoFit/>
          </a:bodyPr>
          <a:lstStyle/>
          <a:p>
            <a:r>
              <a:rPr lang="en-IN" sz="2800" dirty="0"/>
              <a:t>rows=int(input("No. of rows:"))</a:t>
            </a:r>
          </a:p>
          <a:p>
            <a:r>
              <a:rPr lang="en-IN" sz="2800" dirty="0"/>
              <a:t>columns=int(input("</a:t>
            </a:r>
            <a:r>
              <a:rPr lang="en-IN" sz="2800" dirty="0" err="1"/>
              <a:t>No.of</a:t>
            </a:r>
            <a:r>
              <a:rPr lang="en-IN" sz="2800" dirty="0"/>
              <a:t> </a:t>
            </a:r>
            <a:r>
              <a:rPr lang="en-IN" sz="2800" dirty="0" err="1"/>
              <a:t>Coloumns</a:t>
            </a:r>
            <a:r>
              <a:rPr lang="en-IN" sz="2800" dirty="0"/>
              <a:t>:"))</a:t>
            </a:r>
          </a:p>
          <a:p>
            <a:endParaRPr lang="en-IN" sz="2800" dirty="0"/>
          </a:p>
          <a:p>
            <a:r>
              <a:rPr lang="en-IN" sz="2800" dirty="0"/>
              <a:t>m1=[]</a:t>
            </a:r>
          </a:p>
          <a:p>
            <a:r>
              <a:rPr lang="en-IN" sz="2800" dirty="0"/>
              <a:t>for </a:t>
            </a:r>
            <a:r>
              <a:rPr lang="en-IN" sz="2800" dirty="0" err="1"/>
              <a:t>i</a:t>
            </a:r>
            <a:r>
              <a:rPr lang="en-IN" sz="2800" dirty="0"/>
              <a:t> in range(rows):</a:t>
            </a:r>
          </a:p>
          <a:p>
            <a:r>
              <a:rPr lang="en-IN" sz="2800" dirty="0"/>
              <a:t>    r1=[]</a:t>
            </a:r>
          </a:p>
          <a:p>
            <a:r>
              <a:rPr lang="en-IN" sz="2800" dirty="0"/>
              <a:t>    for j in range(columns):</a:t>
            </a:r>
          </a:p>
          <a:p>
            <a:r>
              <a:rPr lang="en-IN" sz="2800" dirty="0"/>
              <a:t>        c1=int(input())</a:t>
            </a:r>
          </a:p>
          <a:p>
            <a:r>
              <a:rPr lang="en-IN" sz="2800" dirty="0"/>
              <a:t>        r1.append(c1)</a:t>
            </a:r>
          </a:p>
          <a:p>
            <a:r>
              <a:rPr lang="en-IN" sz="2800" dirty="0"/>
              <a:t>    m1.append(r1)</a:t>
            </a:r>
          </a:p>
          <a:p>
            <a:r>
              <a:rPr lang="en-IN" sz="2800" dirty="0"/>
              <a:t>print(m1)</a:t>
            </a:r>
          </a:p>
        </p:txBody>
      </p:sp>
      <p:sp>
        <p:nvSpPr>
          <p:cNvPr id="5" name="TextBox 4">
            <a:extLst>
              <a:ext uri="{FF2B5EF4-FFF2-40B4-BE49-F238E27FC236}">
                <a16:creationId xmlns:a16="http://schemas.microsoft.com/office/drawing/2014/main" id="{C0F040D5-C206-E31C-6982-A411F18E5102}"/>
              </a:ext>
            </a:extLst>
          </p:cNvPr>
          <p:cNvSpPr txBox="1"/>
          <p:nvPr/>
        </p:nvSpPr>
        <p:spPr>
          <a:xfrm>
            <a:off x="1240971" y="1287624"/>
            <a:ext cx="1511560" cy="369332"/>
          </a:xfrm>
          <a:prstGeom prst="rect">
            <a:avLst/>
          </a:prstGeom>
          <a:noFill/>
        </p:spPr>
        <p:txBody>
          <a:bodyPr wrap="square" rtlCol="0">
            <a:spAutoFit/>
          </a:bodyPr>
          <a:lstStyle/>
          <a:p>
            <a:r>
              <a:rPr lang="en-US" dirty="0"/>
              <a:t>Method 1:</a:t>
            </a:r>
            <a:endParaRPr lang="en-IN" dirty="0"/>
          </a:p>
        </p:txBody>
      </p:sp>
      <p:sp>
        <p:nvSpPr>
          <p:cNvPr id="6" name="TextBox 5">
            <a:extLst>
              <a:ext uri="{FF2B5EF4-FFF2-40B4-BE49-F238E27FC236}">
                <a16:creationId xmlns:a16="http://schemas.microsoft.com/office/drawing/2014/main" id="{CA3B67E1-7FED-D138-05F9-FDE4AB412F07}"/>
              </a:ext>
            </a:extLst>
          </p:cNvPr>
          <p:cNvSpPr txBox="1"/>
          <p:nvPr/>
        </p:nvSpPr>
        <p:spPr>
          <a:xfrm>
            <a:off x="8661918" y="1318726"/>
            <a:ext cx="1511560" cy="369332"/>
          </a:xfrm>
          <a:prstGeom prst="rect">
            <a:avLst/>
          </a:prstGeom>
          <a:noFill/>
        </p:spPr>
        <p:txBody>
          <a:bodyPr wrap="square" rtlCol="0">
            <a:spAutoFit/>
          </a:bodyPr>
          <a:lstStyle/>
          <a:p>
            <a:r>
              <a:rPr lang="en-US" dirty="0"/>
              <a:t>Method 2:</a:t>
            </a:r>
            <a:endParaRPr lang="en-IN" dirty="0"/>
          </a:p>
        </p:txBody>
      </p:sp>
      <p:sp>
        <p:nvSpPr>
          <p:cNvPr id="8" name="TextBox 7">
            <a:extLst>
              <a:ext uri="{FF2B5EF4-FFF2-40B4-BE49-F238E27FC236}">
                <a16:creationId xmlns:a16="http://schemas.microsoft.com/office/drawing/2014/main" id="{5F606AC2-E06F-218E-06B5-B7A4E6021796}"/>
              </a:ext>
            </a:extLst>
          </p:cNvPr>
          <p:cNvSpPr txBox="1"/>
          <p:nvPr/>
        </p:nvSpPr>
        <p:spPr>
          <a:xfrm>
            <a:off x="6096001" y="1957597"/>
            <a:ext cx="5240694" cy="4401205"/>
          </a:xfrm>
          <a:prstGeom prst="rect">
            <a:avLst/>
          </a:prstGeom>
          <a:noFill/>
        </p:spPr>
        <p:txBody>
          <a:bodyPr wrap="square">
            <a:spAutoFit/>
          </a:bodyPr>
          <a:lstStyle/>
          <a:p>
            <a:r>
              <a:rPr lang="en-IN" sz="2800" dirty="0"/>
              <a:t>rows=int(input("No. of rows:"))</a:t>
            </a:r>
          </a:p>
          <a:p>
            <a:r>
              <a:rPr lang="en-IN" sz="2800" dirty="0"/>
              <a:t>columns=int(input("</a:t>
            </a:r>
            <a:r>
              <a:rPr lang="en-IN" sz="2800" dirty="0" err="1"/>
              <a:t>No.of</a:t>
            </a:r>
            <a:r>
              <a:rPr lang="en-IN" sz="2800" dirty="0"/>
              <a:t> </a:t>
            </a:r>
            <a:r>
              <a:rPr lang="en-IN" sz="2800" dirty="0" err="1"/>
              <a:t>Coloumns</a:t>
            </a:r>
            <a:r>
              <a:rPr lang="en-IN" sz="2800" dirty="0"/>
              <a:t>:"))</a:t>
            </a:r>
          </a:p>
          <a:p>
            <a:endParaRPr lang="en-IN" sz="2800" dirty="0"/>
          </a:p>
          <a:p>
            <a:r>
              <a:rPr lang="en-IN" sz="2800" dirty="0"/>
              <a:t>m1=[]</a:t>
            </a:r>
          </a:p>
          <a:p>
            <a:r>
              <a:rPr lang="en-IN" sz="2800" dirty="0"/>
              <a:t>for </a:t>
            </a:r>
            <a:r>
              <a:rPr lang="en-IN" sz="2800" dirty="0" err="1"/>
              <a:t>i</a:t>
            </a:r>
            <a:r>
              <a:rPr lang="en-IN" sz="2800" dirty="0"/>
              <a:t> in range(rows):</a:t>
            </a:r>
          </a:p>
          <a:p>
            <a:r>
              <a:rPr lang="en-IN" sz="2800" dirty="0"/>
              <a:t>    data1=list(map(</a:t>
            </a:r>
            <a:r>
              <a:rPr lang="en-IN" sz="2800" dirty="0" err="1"/>
              <a:t>int,input</a:t>
            </a:r>
            <a:r>
              <a:rPr lang="en-IN" sz="2800" dirty="0"/>
              <a:t>().split()))</a:t>
            </a:r>
          </a:p>
          <a:p>
            <a:r>
              <a:rPr lang="en-IN" sz="2800" dirty="0"/>
              <a:t>    m1.append(data1)</a:t>
            </a:r>
          </a:p>
          <a:p>
            <a:r>
              <a:rPr lang="en-IN" sz="2800" dirty="0"/>
              <a:t>print(m1)</a:t>
            </a:r>
          </a:p>
        </p:txBody>
      </p:sp>
    </p:spTree>
    <p:extLst>
      <p:ext uri="{BB962C8B-B14F-4D97-AF65-F5344CB8AC3E}">
        <p14:creationId xmlns:p14="http://schemas.microsoft.com/office/powerpoint/2010/main" val="36478689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5EA9657-0474-62DB-6A9B-8487733AA5F3}"/>
              </a:ext>
            </a:extLst>
          </p:cNvPr>
          <p:cNvSpPr txBox="1"/>
          <p:nvPr/>
        </p:nvSpPr>
        <p:spPr>
          <a:xfrm>
            <a:off x="650811" y="366623"/>
            <a:ext cx="10144708" cy="6124754"/>
          </a:xfrm>
          <a:prstGeom prst="rect">
            <a:avLst/>
          </a:prstGeom>
          <a:noFill/>
        </p:spPr>
        <p:txBody>
          <a:bodyPr wrap="square">
            <a:spAutoFit/>
          </a:bodyPr>
          <a:lstStyle/>
          <a:p>
            <a:r>
              <a:rPr lang="en-US" sz="2800" dirty="0"/>
              <a:t>Given a matrix, find the maximum element in the matrix.</a:t>
            </a:r>
          </a:p>
          <a:p>
            <a:r>
              <a:rPr lang="en-US" sz="2800" dirty="0"/>
              <a:t>Input Format</a:t>
            </a:r>
          </a:p>
          <a:p>
            <a:r>
              <a:rPr lang="en-US" sz="2800" dirty="0"/>
              <a:t>The first line contains two integers m and n, representing the number of rows and columns in the matrix, respectively.</a:t>
            </a:r>
          </a:p>
          <a:p>
            <a:r>
              <a:rPr lang="en-US" sz="2800" dirty="0"/>
              <a:t>The next m lines contain n space-separated integers each, representing the elements of the matrix.</a:t>
            </a:r>
          </a:p>
          <a:p>
            <a:r>
              <a:rPr lang="en-US" sz="2800" dirty="0"/>
              <a:t>4 4</a:t>
            </a:r>
          </a:p>
          <a:p>
            <a:r>
              <a:rPr lang="en-US" sz="2800" dirty="0"/>
              <a:t>1 2 3 4</a:t>
            </a:r>
          </a:p>
          <a:p>
            <a:r>
              <a:rPr lang="en-US" sz="2800" dirty="0"/>
              <a:t>5 6 7 8</a:t>
            </a:r>
          </a:p>
          <a:p>
            <a:r>
              <a:rPr lang="en-US" sz="2800" dirty="0"/>
              <a:t>9 10 11 12</a:t>
            </a:r>
          </a:p>
          <a:p>
            <a:r>
              <a:rPr lang="en-US" sz="2800" dirty="0"/>
              <a:t>13 14 15 16</a:t>
            </a:r>
          </a:p>
          <a:p>
            <a:r>
              <a:rPr lang="en-US" sz="2800" dirty="0"/>
              <a:t>Output Format</a:t>
            </a:r>
          </a:p>
          <a:p>
            <a:r>
              <a:rPr lang="en-US" sz="2800" dirty="0"/>
              <a:t>A single integer representing the maximum element in the matrix</a:t>
            </a:r>
          </a:p>
          <a:p>
            <a:r>
              <a:rPr lang="en-US" sz="2800" dirty="0"/>
              <a:t>16.</a:t>
            </a:r>
            <a:endParaRPr lang="en-IN" sz="2800" dirty="0"/>
          </a:p>
        </p:txBody>
      </p:sp>
    </p:spTree>
    <p:extLst>
      <p:ext uri="{BB962C8B-B14F-4D97-AF65-F5344CB8AC3E}">
        <p14:creationId xmlns:p14="http://schemas.microsoft.com/office/powerpoint/2010/main" val="16954926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4D1A77A-7D29-594E-60C6-5384C215124D}"/>
              </a:ext>
            </a:extLst>
          </p:cNvPr>
          <p:cNvSpPr txBox="1"/>
          <p:nvPr/>
        </p:nvSpPr>
        <p:spPr>
          <a:xfrm>
            <a:off x="399661" y="501192"/>
            <a:ext cx="11392678" cy="4031873"/>
          </a:xfrm>
          <a:prstGeom prst="rect">
            <a:avLst/>
          </a:prstGeom>
          <a:noFill/>
        </p:spPr>
        <p:txBody>
          <a:bodyPr wrap="square">
            <a:spAutoFit/>
          </a:bodyPr>
          <a:lstStyle/>
          <a:p>
            <a:r>
              <a:rPr lang="en-US" sz="3200" dirty="0"/>
              <a:t># Get the number of rows and columns from the user</a:t>
            </a:r>
          </a:p>
          <a:p>
            <a:r>
              <a:rPr lang="en-US" sz="3200" dirty="0"/>
              <a:t>rows = int(input("Enter the number of rows: "))</a:t>
            </a:r>
          </a:p>
          <a:p>
            <a:r>
              <a:rPr lang="en-US" sz="3200" dirty="0"/>
              <a:t>cols = int(input("Enter the number of columns: "))</a:t>
            </a:r>
          </a:p>
          <a:p>
            <a:endParaRPr lang="en-US" sz="3200" dirty="0"/>
          </a:p>
          <a:p>
            <a:r>
              <a:rPr lang="en-US" sz="3200" dirty="0"/>
              <a:t># Initialize the matrix</a:t>
            </a:r>
          </a:p>
          <a:p>
            <a:r>
              <a:rPr lang="en-US" sz="3200" dirty="0"/>
              <a:t>matrix = []</a:t>
            </a:r>
          </a:p>
          <a:p>
            <a:endParaRPr lang="en-US" sz="3200" dirty="0"/>
          </a:p>
          <a:p>
            <a:endParaRPr lang="en-US" sz="3200" dirty="0"/>
          </a:p>
        </p:txBody>
      </p:sp>
    </p:spTree>
    <p:extLst>
      <p:ext uri="{BB962C8B-B14F-4D97-AF65-F5344CB8AC3E}">
        <p14:creationId xmlns:p14="http://schemas.microsoft.com/office/powerpoint/2010/main" val="34338159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C1FCDC2-4569-D936-696E-35A3BDBB61A3}"/>
              </a:ext>
            </a:extLst>
          </p:cNvPr>
          <p:cNvSpPr txBox="1"/>
          <p:nvPr/>
        </p:nvSpPr>
        <p:spPr>
          <a:xfrm>
            <a:off x="83976" y="0"/>
            <a:ext cx="12036489" cy="6494085"/>
          </a:xfrm>
          <a:prstGeom prst="rect">
            <a:avLst/>
          </a:prstGeom>
          <a:noFill/>
        </p:spPr>
        <p:txBody>
          <a:bodyPr wrap="square">
            <a:spAutoFit/>
          </a:bodyPr>
          <a:lstStyle/>
          <a:p>
            <a:r>
              <a:rPr lang="en-US" sz="3200" dirty="0"/>
              <a:t># Get the matrix elements from the user</a:t>
            </a:r>
          </a:p>
          <a:p>
            <a:r>
              <a:rPr lang="en-US" sz="3200" dirty="0"/>
              <a:t>for </a:t>
            </a:r>
            <a:r>
              <a:rPr lang="en-US" sz="3200" dirty="0" err="1"/>
              <a:t>i</a:t>
            </a:r>
            <a:r>
              <a:rPr lang="en-US" sz="3200" dirty="0"/>
              <a:t> in range(rows):</a:t>
            </a:r>
          </a:p>
          <a:p>
            <a:r>
              <a:rPr lang="en-US" sz="3200" dirty="0"/>
              <a:t>    while True:  # Loop until the user enters the correct number of values</a:t>
            </a:r>
          </a:p>
          <a:p>
            <a:r>
              <a:rPr lang="en-US" sz="3200" dirty="0"/>
              <a:t>        # Read a row of space-separated integers</a:t>
            </a:r>
          </a:p>
          <a:p>
            <a:r>
              <a:rPr lang="en-US" sz="3200" dirty="0"/>
              <a:t>        row = list(map(int, input(</a:t>
            </a:r>
            <a:r>
              <a:rPr lang="en-US" sz="3200" dirty="0" err="1"/>
              <a:t>f"Enter</a:t>
            </a:r>
            <a:r>
              <a:rPr lang="en-US" sz="3200" dirty="0"/>
              <a:t> {cols} elements for row {</a:t>
            </a:r>
            <a:r>
              <a:rPr lang="en-US" sz="3200" dirty="0" err="1"/>
              <a:t>i</a:t>
            </a:r>
            <a:r>
              <a:rPr lang="en-US" sz="3200" dirty="0"/>
              <a:t> + 1}: ").split()))</a:t>
            </a:r>
          </a:p>
          <a:p>
            <a:r>
              <a:rPr lang="en-US" sz="3200" dirty="0"/>
              <a:t> # Check if the number of elements in the row matches the num. of col</a:t>
            </a:r>
          </a:p>
          <a:p>
            <a:r>
              <a:rPr lang="en-US" sz="3200" dirty="0"/>
              <a:t>        if </a:t>
            </a:r>
            <a:r>
              <a:rPr lang="en-US" sz="3200" dirty="0" err="1"/>
              <a:t>len</a:t>
            </a:r>
            <a:r>
              <a:rPr lang="en-US" sz="3200" dirty="0"/>
              <a:t>(row) == cols:</a:t>
            </a:r>
          </a:p>
          <a:p>
            <a:r>
              <a:rPr lang="en-US" sz="3200" dirty="0"/>
              <a:t>            </a:t>
            </a:r>
            <a:r>
              <a:rPr lang="en-US" sz="3200" dirty="0" err="1"/>
              <a:t>matrix.append</a:t>
            </a:r>
            <a:r>
              <a:rPr lang="en-US" sz="3200" dirty="0"/>
              <a:t>(row)</a:t>
            </a:r>
          </a:p>
          <a:p>
            <a:r>
              <a:rPr lang="en-US" sz="3200" dirty="0"/>
              <a:t>            break  # Exit the loop if the input is valid</a:t>
            </a:r>
          </a:p>
          <a:p>
            <a:r>
              <a:rPr lang="en-US" sz="3200" dirty="0"/>
              <a:t>        else:</a:t>
            </a:r>
          </a:p>
          <a:p>
            <a:r>
              <a:rPr lang="en-US" sz="3200" dirty="0"/>
              <a:t>            print(</a:t>
            </a:r>
            <a:r>
              <a:rPr lang="en-US" sz="3200" dirty="0" err="1"/>
              <a:t>f"Error</a:t>
            </a:r>
            <a:r>
              <a:rPr lang="en-US" sz="3200" dirty="0"/>
              <a:t>: You must enter exactly {cols} integers. Please try again.")</a:t>
            </a:r>
          </a:p>
        </p:txBody>
      </p:sp>
    </p:spTree>
    <p:extLst>
      <p:ext uri="{BB962C8B-B14F-4D97-AF65-F5344CB8AC3E}">
        <p14:creationId xmlns:p14="http://schemas.microsoft.com/office/powerpoint/2010/main" val="40353248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33954CF-2C7C-3DB8-BB81-482C1564A782}"/>
              </a:ext>
            </a:extLst>
          </p:cNvPr>
          <p:cNvSpPr txBox="1"/>
          <p:nvPr/>
        </p:nvSpPr>
        <p:spPr>
          <a:xfrm>
            <a:off x="445536" y="1007335"/>
            <a:ext cx="10471280" cy="4524315"/>
          </a:xfrm>
          <a:prstGeom prst="rect">
            <a:avLst/>
          </a:prstGeom>
          <a:noFill/>
        </p:spPr>
        <p:txBody>
          <a:bodyPr wrap="square">
            <a:spAutoFit/>
          </a:bodyPr>
          <a:lstStyle/>
          <a:p>
            <a:r>
              <a:rPr lang="en-US" sz="3200" dirty="0"/>
              <a:t># Initialize the maximum element</a:t>
            </a:r>
          </a:p>
          <a:p>
            <a:r>
              <a:rPr lang="en-US" sz="3200" dirty="0" err="1"/>
              <a:t>max_element</a:t>
            </a:r>
            <a:r>
              <a:rPr lang="en-US" sz="3200" dirty="0"/>
              <a:t> = float('-inf')</a:t>
            </a:r>
          </a:p>
          <a:p>
            <a:endParaRPr lang="en-US" sz="3200" dirty="0"/>
          </a:p>
          <a:p>
            <a:r>
              <a:rPr lang="en-US" sz="3200" dirty="0"/>
              <a:t># Find the maximum element in the matrix</a:t>
            </a:r>
          </a:p>
          <a:p>
            <a:r>
              <a:rPr lang="en-US" sz="3200" dirty="0"/>
              <a:t>for row in matrix:</a:t>
            </a:r>
          </a:p>
          <a:p>
            <a:r>
              <a:rPr lang="en-US" sz="3200" dirty="0"/>
              <a:t>    </a:t>
            </a:r>
            <a:r>
              <a:rPr lang="en-US" sz="3200" dirty="0" err="1"/>
              <a:t>max_element</a:t>
            </a:r>
            <a:r>
              <a:rPr lang="en-US" sz="3200" dirty="0"/>
              <a:t> = max(</a:t>
            </a:r>
            <a:r>
              <a:rPr lang="en-US" sz="3200" dirty="0" err="1"/>
              <a:t>max_element</a:t>
            </a:r>
            <a:r>
              <a:rPr lang="en-US" sz="3200" dirty="0"/>
              <a:t>, max(row))</a:t>
            </a:r>
          </a:p>
          <a:p>
            <a:endParaRPr lang="en-US" sz="3200" dirty="0"/>
          </a:p>
          <a:p>
            <a:r>
              <a:rPr lang="en-US" sz="3200" dirty="0"/>
              <a:t># Print the maximum element</a:t>
            </a:r>
          </a:p>
          <a:p>
            <a:r>
              <a:rPr lang="en-US" sz="3200" dirty="0"/>
              <a:t>print(</a:t>
            </a:r>
            <a:r>
              <a:rPr lang="en-US" sz="3200" dirty="0" err="1"/>
              <a:t>max_element</a:t>
            </a:r>
            <a:r>
              <a:rPr lang="en-US" sz="3200" dirty="0"/>
              <a:t>)</a:t>
            </a:r>
            <a:endParaRPr lang="en-IN" sz="3200" dirty="0"/>
          </a:p>
        </p:txBody>
      </p:sp>
    </p:spTree>
    <p:extLst>
      <p:ext uri="{BB962C8B-B14F-4D97-AF65-F5344CB8AC3E}">
        <p14:creationId xmlns:p14="http://schemas.microsoft.com/office/powerpoint/2010/main" val="22708696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E7ABABF-AB0D-7598-2815-E8776C455563}"/>
              </a:ext>
            </a:extLst>
          </p:cNvPr>
          <p:cNvSpPr txBox="1"/>
          <p:nvPr/>
        </p:nvSpPr>
        <p:spPr>
          <a:xfrm>
            <a:off x="688133" y="944053"/>
            <a:ext cx="10489940" cy="2062103"/>
          </a:xfrm>
          <a:prstGeom prst="rect">
            <a:avLst/>
          </a:prstGeom>
          <a:noFill/>
        </p:spPr>
        <p:txBody>
          <a:bodyPr wrap="square">
            <a:spAutoFit/>
          </a:bodyPr>
          <a:lstStyle/>
          <a:p>
            <a:r>
              <a:rPr lang="en-US" sz="3200" dirty="0"/>
              <a:t>Write a program that prompts the user to enter an integer. Use try and except to handle cases where the user does not enter a valid integer. If the input is valid, print the integer; otherwise, prompt the user to try again.</a:t>
            </a:r>
            <a:endParaRPr lang="en-IN" sz="3200" dirty="0"/>
          </a:p>
        </p:txBody>
      </p:sp>
    </p:spTree>
    <p:extLst>
      <p:ext uri="{BB962C8B-B14F-4D97-AF65-F5344CB8AC3E}">
        <p14:creationId xmlns:p14="http://schemas.microsoft.com/office/powerpoint/2010/main" val="8772083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05665CC3-D09B-1A31-9BA0-155929F5CE27}"/>
              </a:ext>
            </a:extLst>
          </p:cNvPr>
          <p:cNvSpPr txBox="1"/>
          <p:nvPr/>
        </p:nvSpPr>
        <p:spPr>
          <a:xfrm>
            <a:off x="912067" y="1673299"/>
            <a:ext cx="9314283" cy="2677656"/>
          </a:xfrm>
          <a:prstGeom prst="rect">
            <a:avLst/>
          </a:prstGeom>
          <a:noFill/>
        </p:spPr>
        <p:txBody>
          <a:bodyPr wrap="square">
            <a:spAutoFit/>
          </a:bodyPr>
          <a:lstStyle/>
          <a:p>
            <a:r>
              <a:rPr lang="en-IN" sz="2800" dirty="0"/>
              <a:t>Count the Frequency of Elements in a </a:t>
            </a:r>
            <a:r>
              <a:rPr lang="en-IN" sz="2800" dirty="0" err="1"/>
              <a:t>ListProblem:Given</a:t>
            </a:r>
            <a:r>
              <a:rPr lang="en-IN" sz="2800" dirty="0"/>
              <a:t> a list of elements, create a dictionary to count the frequency of each element.</a:t>
            </a:r>
          </a:p>
          <a:p>
            <a:r>
              <a:rPr lang="en-IN" sz="2800" dirty="0" err="1"/>
              <a:t>Example:Input</a:t>
            </a:r>
            <a:r>
              <a:rPr lang="en-IN" sz="2800" dirty="0"/>
              <a:t>: elements = ['apple', 'banana', 'apple', 'orange', 'banana', 'apple’]</a:t>
            </a:r>
          </a:p>
          <a:p>
            <a:r>
              <a:rPr lang="en-IN" sz="2800" dirty="0"/>
              <a:t>Output: {'apple': 3, 'banana': 2, 'orange': 1}</a:t>
            </a:r>
          </a:p>
        </p:txBody>
      </p:sp>
    </p:spTree>
    <p:extLst>
      <p:ext uri="{BB962C8B-B14F-4D97-AF65-F5344CB8AC3E}">
        <p14:creationId xmlns:p14="http://schemas.microsoft.com/office/powerpoint/2010/main" val="25578476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A3C12CE-015E-283B-A38B-1BA09F635959}"/>
              </a:ext>
            </a:extLst>
          </p:cNvPr>
          <p:cNvSpPr txBox="1"/>
          <p:nvPr/>
        </p:nvSpPr>
        <p:spPr>
          <a:xfrm>
            <a:off x="195943" y="998004"/>
            <a:ext cx="11915192" cy="4031873"/>
          </a:xfrm>
          <a:prstGeom prst="rect">
            <a:avLst/>
          </a:prstGeom>
          <a:noFill/>
        </p:spPr>
        <p:txBody>
          <a:bodyPr wrap="square">
            <a:spAutoFit/>
          </a:bodyPr>
          <a:lstStyle/>
          <a:p>
            <a:r>
              <a:rPr lang="en-IN" sz="3200" dirty="0"/>
              <a:t>while True:</a:t>
            </a:r>
          </a:p>
          <a:p>
            <a:r>
              <a:rPr lang="en-IN" sz="3200" dirty="0"/>
              <a:t>    </a:t>
            </a:r>
            <a:r>
              <a:rPr lang="en-IN" sz="2800" dirty="0"/>
              <a:t>try</a:t>
            </a:r>
            <a:r>
              <a:rPr lang="en-IN" sz="3200" dirty="0"/>
              <a:t>:</a:t>
            </a:r>
          </a:p>
          <a:p>
            <a:r>
              <a:rPr lang="en-IN" sz="3200" dirty="0"/>
              <a:t>        </a:t>
            </a:r>
            <a:r>
              <a:rPr lang="en-IN" sz="3200" dirty="0" err="1"/>
              <a:t>user_input</a:t>
            </a:r>
            <a:r>
              <a:rPr lang="en-IN" sz="3200" dirty="0"/>
              <a:t> = input("Please enter an integer: ")</a:t>
            </a:r>
          </a:p>
          <a:p>
            <a:r>
              <a:rPr lang="en-IN" sz="3200" dirty="0"/>
              <a:t>        number = int(</a:t>
            </a:r>
            <a:r>
              <a:rPr lang="en-IN" sz="3200" dirty="0" err="1"/>
              <a:t>user_input</a:t>
            </a:r>
            <a:r>
              <a:rPr lang="en-IN" sz="3200" dirty="0"/>
              <a:t>)  # Attempt to convert input to an integer</a:t>
            </a:r>
          </a:p>
          <a:p>
            <a:r>
              <a:rPr lang="en-IN" sz="3200" dirty="0"/>
              <a:t>        print(</a:t>
            </a:r>
            <a:r>
              <a:rPr lang="en-IN" sz="3200" dirty="0" err="1"/>
              <a:t>f"You</a:t>
            </a:r>
            <a:r>
              <a:rPr lang="en-IN" sz="3200" dirty="0"/>
              <a:t> entered the integer: {number}")</a:t>
            </a:r>
          </a:p>
          <a:p>
            <a:r>
              <a:rPr lang="en-IN" sz="3200" dirty="0"/>
              <a:t>        break  # Exit the loop if input is valid</a:t>
            </a:r>
          </a:p>
          <a:p>
            <a:r>
              <a:rPr lang="en-IN" sz="3200" dirty="0"/>
              <a:t>    except </a:t>
            </a:r>
            <a:r>
              <a:rPr lang="en-IN" sz="3200" dirty="0" err="1"/>
              <a:t>ValueError</a:t>
            </a:r>
            <a:r>
              <a:rPr lang="en-IN" sz="3200" dirty="0"/>
              <a:t>:  # Handle the case where conversion fails</a:t>
            </a:r>
          </a:p>
          <a:p>
            <a:r>
              <a:rPr lang="en-IN" sz="3200" dirty="0"/>
              <a:t>        print("That's not a valid integer. Please try again.")</a:t>
            </a:r>
          </a:p>
        </p:txBody>
      </p:sp>
    </p:spTree>
    <p:extLst>
      <p:ext uri="{BB962C8B-B14F-4D97-AF65-F5344CB8AC3E}">
        <p14:creationId xmlns:p14="http://schemas.microsoft.com/office/powerpoint/2010/main" val="246097743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B556CEA-60E2-8B4B-F5EC-A982D7D6F685}"/>
              </a:ext>
            </a:extLst>
          </p:cNvPr>
          <p:cNvSpPr txBox="1"/>
          <p:nvPr/>
        </p:nvSpPr>
        <p:spPr>
          <a:xfrm>
            <a:off x="660140" y="1940967"/>
            <a:ext cx="6263173" cy="1569660"/>
          </a:xfrm>
          <a:prstGeom prst="rect">
            <a:avLst/>
          </a:prstGeom>
          <a:noFill/>
        </p:spPr>
        <p:txBody>
          <a:bodyPr wrap="square">
            <a:spAutoFit/>
          </a:bodyPr>
          <a:lstStyle/>
          <a:p>
            <a:r>
              <a:rPr lang="en-IN" sz="3200" dirty="0" err="1"/>
              <a:t>nums</a:t>
            </a:r>
            <a:r>
              <a:rPr lang="en-IN" sz="3200" dirty="0"/>
              <a:t>=list(map(</a:t>
            </a:r>
            <a:r>
              <a:rPr lang="en-IN" sz="3200" dirty="0" err="1"/>
              <a:t>int,input</a:t>
            </a:r>
            <a:r>
              <a:rPr lang="en-IN" sz="3200" dirty="0"/>
              <a:t>().split()))</a:t>
            </a:r>
          </a:p>
          <a:p>
            <a:r>
              <a:rPr lang="en-IN" sz="3200" dirty="0"/>
              <a:t>for </a:t>
            </a:r>
            <a:r>
              <a:rPr lang="en-IN" sz="3200" dirty="0" err="1"/>
              <a:t>i</a:t>
            </a:r>
            <a:r>
              <a:rPr lang="en-IN" sz="3200" dirty="0"/>
              <a:t> in </a:t>
            </a:r>
            <a:r>
              <a:rPr lang="en-IN" sz="3200" dirty="0" err="1"/>
              <a:t>nums</a:t>
            </a:r>
            <a:r>
              <a:rPr lang="en-IN" sz="3200" dirty="0"/>
              <a:t>:</a:t>
            </a:r>
          </a:p>
          <a:p>
            <a:r>
              <a:rPr lang="en-IN" sz="3200" dirty="0"/>
              <a:t>    print(</a:t>
            </a:r>
            <a:r>
              <a:rPr lang="en-IN" sz="3200" dirty="0" err="1"/>
              <a:t>i</a:t>
            </a:r>
            <a:r>
              <a:rPr lang="en-IN" sz="3200" dirty="0"/>
              <a:t>)</a:t>
            </a:r>
          </a:p>
        </p:txBody>
      </p:sp>
      <p:sp>
        <p:nvSpPr>
          <p:cNvPr id="5" name="TextBox 4">
            <a:extLst>
              <a:ext uri="{FF2B5EF4-FFF2-40B4-BE49-F238E27FC236}">
                <a16:creationId xmlns:a16="http://schemas.microsoft.com/office/drawing/2014/main" id="{5D2C0639-3074-6456-3EA9-E5B773ECC37E}"/>
              </a:ext>
            </a:extLst>
          </p:cNvPr>
          <p:cNvSpPr txBox="1"/>
          <p:nvPr/>
        </p:nvSpPr>
        <p:spPr>
          <a:xfrm>
            <a:off x="510850" y="560038"/>
            <a:ext cx="9146333" cy="584775"/>
          </a:xfrm>
          <a:prstGeom prst="rect">
            <a:avLst/>
          </a:prstGeom>
          <a:noFill/>
        </p:spPr>
        <p:txBody>
          <a:bodyPr wrap="square">
            <a:spAutoFit/>
          </a:bodyPr>
          <a:lstStyle/>
          <a:p>
            <a:r>
              <a:rPr lang="en-IN" sz="3200" dirty="0"/>
              <a:t>What is the expected output from these codes?</a:t>
            </a:r>
          </a:p>
        </p:txBody>
      </p:sp>
      <p:sp>
        <p:nvSpPr>
          <p:cNvPr id="7" name="TextBox 6">
            <a:extLst>
              <a:ext uri="{FF2B5EF4-FFF2-40B4-BE49-F238E27FC236}">
                <a16:creationId xmlns:a16="http://schemas.microsoft.com/office/drawing/2014/main" id="{8284EA75-92B8-E533-361B-ACAAC6E03361}"/>
              </a:ext>
            </a:extLst>
          </p:cNvPr>
          <p:cNvSpPr txBox="1"/>
          <p:nvPr/>
        </p:nvSpPr>
        <p:spPr>
          <a:xfrm>
            <a:off x="5704114" y="3510627"/>
            <a:ext cx="6096000" cy="2062103"/>
          </a:xfrm>
          <a:prstGeom prst="rect">
            <a:avLst/>
          </a:prstGeom>
          <a:noFill/>
        </p:spPr>
        <p:txBody>
          <a:bodyPr wrap="square">
            <a:spAutoFit/>
          </a:bodyPr>
          <a:lstStyle/>
          <a:p>
            <a:r>
              <a:rPr lang="en-IN" sz="3200" dirty="0" err="1"/>
              <a:t>nums</a:t>
            </a:r>
            <a:r>
              <a:rPr lang="en-IN" sz="3200" dirty="0"/>
              <a:t>=list(map(</a:t>
            </a:r>
            <a:r>
              <a:rPr lang="en-IN" sz="3200" dirty="0" err="1"/>
              <a:t>int,input</a:t>
            </a:r>
            <a:r>
              <a:rPr lang="en-IN" sz="3200" dirty="0"/>
              <a:t>().split()))</a:t>
            </a:r>
          </a:p>
          <a:p>
            <a:r>
              <a:rPr lang="en-IN" sz="3200" dirty="0"/>
              <a:t>print(</a:t>
            </a:r>
            <a:r>
              <a:rPr lang="en-IN" sz="3200" dirty="0" err="1"/>
              <a:t>nums</a:t>
            </a:r>
            <a:r>
              <a:rPr lang="en-IN" sz="3200" dirty="0"/>
              <a:t>)</a:t>
            </a:r>
          </a:p>
          <a:p>
            <a:r>
              <a:rPr lang="en-IN" sz="3200" dirty="0"/>
              <a:t>for </a:t>
            </a:r>
            <a:r>
              <a:rPr lang="en-IN" sz="3200" dirty="0" err="1"/>
              <a:t>i</a:t>
            </a:r>
            <a:r>
              <a:rPr lang="en-IN" sz="3200" dirty="0"/>
              <a:t> in range(</a:t>
            </a:r>
            <a:r>
              <a:rPr lang="en-IN" sz="3200" dirty="0" err="1"/>
              <a:t>nums</a:t>
            </a:r>
            <a:r>
              <a:rPr lang="en-IN" sz="3200" dirty="0"/>
              <a:t>):</a:t>
            </a:r>
          </a:p>
          <a:p>
            <a:r>
              <a:rPr lang="en-IN" sz="3200" dirty="0"/>
              <a:t>    print(</a:t>
            </a:r>
            <a:r>
              <a:rPr lang="en-IN" sz="3200" dirty="0" err="1"/>
              <a:t>i</a:t>
            </a:r>
            <a:r>
              <a:rPr lang="en-IN" sz="3200" dirty="0"/>
              <a:t>)</a:t>
            </a:r>
          </a:p>
        </p:txBody>
      </p:sp>
      <p:sp>
        <p:nvSpPr>
          <p:cNvPr id="10" name="TextBox 9">
            <a:extLst>
              <a:ext uri="{FF2B5EF4-FFF2-40B4-BE49-F238E27FC236}">
                <a16:creationId xmlns:a16="http://schemas.microsoft.com/office/drawing/2014/main" id="{54560355-99C2-836A-A32A-41ED2C859620}"/>
              </a:ext>
            </a:extLst>
          </p:cNvPr>
          <p:cNvSpPr txBox="1"/>
          <p:nvPr/>
        </p:nvSpPr>
        <p:spPr>
          <a:xfrm>
            <a:off x="5810640" y="5928630"/>
            <a:ext cx="6097554" cy="830997"/>
          </a:xfrm>
          <a:prstGeom prst="rect">
            <a:avLst/>
          </a:prstGeom>
          <a:noFill/>
        </p:spPr>
        <p:txBody>
          <a:bodyPr wrap="square">
            <a:spAutoFit/>
          </a:bodyPr>
          <a:lstStyle/>
          <a:p>
            <a:r>
              <a:rPr lang="en-US" sz="2400" dirty="0" err="1"/>
              <a:t>TypeError</a:t>
            </a:r>
            <a:r>
              <a:rPr lang="en-US" sz="2400" dirty="0"/>
              <a:t>: 'list' object cannot be interpreted as an integer</a:t>
            </a:r>
            <a:endParaRPr lang="en-IN" sz="2400" dirty="0"/>
          </a:p>
        </p:txBody>
      </p:sp>
      <p:sp>
        <p:nvSpPr>
          <p:cNvPr id="12" name="TextBox 11">
            <a:extLst>
              <a:ext uri="{FF2B5EF4-FFF2-40B4-BE49-F238E27FC236}">
                <a16:creationId xmlns:a16="http://schemas.microsoft.com/office/drawing/2014/main" id="{074AD186-C82E-30EF-86C7-56E4BDC2C7B0}"/>
              </a:ext>
            </a:extLst>
          </p:cNvPr>
          <p:cNvSpPr txBox="1"/>
          <p:nvPr/>
        </p:nvSpPr>
        <p:spPr>
          <a:xfrm>
            <a:off x="2444620" y="5195040"/>
            <a:ext cx="3455437" cy="461665"/>
          </a:xfrm>
          <a:prstGeom prst="rect">
            <a:avLst/>
          </a:prstGeom>
          <a:noFill/>
        </p:spPr>
        <p:txBody>
          <a:bodyPr wrap="square">
            <a:spAutoFit/>
          </a:bodyPr>
          <a:lstStyle/>
          <a:p>
            <a:r>
              <a:rPr lang="en-IN" sz="2400" dirty="0"/>
              <a:t>for </a:t>
            </a:r>
            <a:r>
              <a:rPr lang="en-IN" sz="2400" dirty="0" err="1"/>
              <a:t>i</a:t>
            </a:r>
            <a:r>
              <a:rPr lang="en-IN" sz="2400" dirty="0"/>
              <a:t> in range(</a:t>
            </a:r>
            <a:r>
              <a:rPr lang="en-IN" sz="2400" dirty="0" err="1"/>
              <a:t>len</a:t>
            </a:r>
            <a:r>
              <a:rPr lang="en-IN" sz="2400" dirty="0"/>
              <a:t>(</a:t>
            </a:r>
            <a:r>
              <a:rPr lang="en-IN" sz="2400" dirty="0" err="1"/>
              <a:t>nums</a:t>
            </a:r>
            <a:r>
              <a:rPr lang="en-IN" sz="2400" dirty="0"/>
              <a:t>)):</a:t>
            </a:r>
          </a:p>
        </p:txBody>
      </p:sp>
      <p:cxnSp>
        <p:nvCxnSpPr>
          <p:cNvPr id="14" name="Straight Arrow Connector 13">
            <a:extLst>
              <a:ext uri="{FF2B5EF4-FFF2-40B4-BE49-F238E27FC236}">
                <a16:creationId xmlns:a16="http://schemas.microsoft.com/office/drawing/2014/main" id="{57CF8D7C-71CB-6C80-A32D-A91DBD4C67E2}"/>
              </a:ext>
            </a:extLst>
          </p:cNvPr>
          <p:cNvCxnSpPr/>
          <p:nvPr/>
        </p:nvCxnSpPr>
        <p:spPr>
          <a:xfrm flipV="1">
            <a:off x="4702629" y="4739951"/>
            <a:ext cx="1108011" cy="34033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10049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72AA4D8-A5E2-7133-7B9B-4CB79AF96260}"/>
              </a:ext>
            </a:extLst>
          </p:cNvPr>
          <p:cNvSpPr txBox="1"/>
          <p:nvPr/>
        </p:nvSpPr>
        <p:spPr>
          <a:xfrm>
            <a:off x="326571" y="335846"/>
            <a:ext cx="11625943" cy="6370975"/>
          </a:xfrm>
          <a:prstGeom prst="rect">
            <a:avLst/>
          </a:prstGeom>
          <a:noFill/>
        </p:spPr>
        <p:txBody>
          <a:bodyPr wrap="square">
            <a:spAutoFit/>
          </a:bodyPr>
          <a:lstStyle/>
          <a:p>
            <a:r>
              <a:rPr lang="en-US" sz="2400" dirty="0"/>
              <a:t>You are given a list of integers that can include positive numbers, negative numbers, and zeros. Write a Python program that performs sorting on a list of integers. The program should ask the user if they want to sort the list in ascending (A) or descending (D)order. The program should also print the number of swaps made during sorting and terminate early if the list becomes sorted before all iterations are complete.</a:t>
            </a:r>
          </a:p>
          <a:p>
            <a:r>
              <a:rPr lang="en-US" sz="2400" dirty="0"/>
              <a:t>Input:</a:t>
            </a:r>
          </a:p>
          <a:p>
            <a:r>
              <a:rPr lang="en-US" sz="2400" dirty="0"/>
              <a:t>•	A list of integers from the user.</a:t>
            </a:r>
          </a:p>
          <a:p>
            <a:r>
              <a:rPr lang="en-US" sz="2400" dirty="0"/>
              <a:t>9 0 1 -2 3 6 4</a:t>
            </a:r>
          </a:p>
          <a:p>
            <a:r>
              <a:rPr lang="en-US" sz="2400" dirty="0"/>
              <a:t>•	Sorting order: ascending or descending.</a:t>
            </a:r>
          </a:p>
          <a:p>
            <a:r>
              <a:rPr lang="en-US" sz="2400" dirty="0"/>
              <a:t>A</a:t>
            </a:r>
          </a:p>
          <a:p>
            <a:r>
              <a:rPr lang="en-US" sz="2400" dirty="0"/>
              <a:t>D</a:t>
            </a:r>
          </a:p>
          <a:p>
            <a:endParaRPr lang="en-US" sz="2400" dirty="0"/>
          </a:p>
          <a:p>
            <a:r>
              <a:rPr lang="en-US" sz="2400" dirty="0"/>
              <a:t>Output:</a:t>
            </a:r>
          </a:p>
          <a:p>
            <a:r>
              <a:rPr lang="en-US" sz="2400" dirty="0"/>
              <a:t>•	Ascending or descending : D</a:t>
            </a:r>
          </a:p>
          <a:p>
            <a:r>
              <a:rPr lang="en-US" sz="2400" dirty="0"/>
              <a:t>•	The number of swaps made during sorting.  : 12</a:t>
            </a:r>
          </a:p>
          <a:p>
            <a:r>
              <a:rPr lang="en-US" sz="2400" dirty="0"/>
              <a:t>•	The sorted list.</a:t>
            </a:r>
          </a:p>
          <a:p>
            <a:r>
              <a:rPr lang="en-US" sz="2400" dirty="0"/>
              <a:t>[9, 6, 4, 3, 1, 0, -2]</a:t>
            </a:r>
          </a:p>
        </p:txBody>
      </p:sp>
    </p:spTree>
    <p:extLst>
      <p:ext uri="{BB962C8B-B14F-4D97-AF65-F5344CB8AC3E}">
        <p14:creationId xmlns:p14="http://schemas.microsoft.com/office/powerpoint/2010/main" val="359717269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0E1CCA9-4E48-FF47-B3D6-1652310059A7}"/>
              </a:ext>
            </a:extLst>
          </p:cNvPr>
          <p:cNvSpPr txBox="1"/>
          <p:nvPr/>
        </p:nvSpPr>
        <p:spPr>
          <a:xfrm>
            <a:off x="447869" y="1363416"/>
            <a:ext cx="11038113" cy="4154984"/>
          </a:xfrm>
          <a:prstGeom prst="rect">
            <a:avLst/>
          </a:prstGeom>
          <a:noFill/>
        </p:spPr>
        <p:txBody>
          <a:bodyPr wrap="square">
            <a:spAutoFit/>
          </a:bodyPr>
          <a:lstStyle/>
          <a:p>
            <a:r>
              <a:rPr lang="en-IN" sz="2400" dirty="0"/>
              <a:t># Input the list of integers from the user</a:t>
            </a:r>
          </a:p>
          <a:p>
            <a:r>
              <a:rPr lang="en-IN" sz="2400" dirty="0" err="1"/>
              <a:t>arr</a:t>
            </a:r>
            <a:r>
              <a:rPr lang="en-IN" sz="2400" dirty="0"/>
              <a:t> = list(map(int, input("Enter the list of integers separated by spaces: ").split()))</a:t>
            </a:r>
          </a:p>
          <a:p>
            <a:endParaRPr lang="en-IN" sz="2400" dirty="0"/>
          </a:p>
          <a:p>
            <a:r>
              <a:rPr lang="en-IN" sz="2400" dirty="0"/>
              <a:t># Ask the user if they want ascending or descending order</a:t>
            </a:r>
          </a:p>
          <a:p>
            <a:r>
              <a:rPr lang="en-IN" sz="2400" dirty="0"/>
              <a:t>order = input("Sort in Ascending (A) or Descending (D) order? ").strip().upper()</a:t>
            </a:r>
          </a:p>
          <a:p>
            <a:endParaRPr lang="en-IN" sz="2400" dirty="0"/>
          </a:p>
          <a:p>
            <a:r>
              <a:rPr lang="en-IN" sz="2400" dirty="0"/>
              <a:t># Function to perform bubble sort</a:t>
            </a:r>
          </a:p>
          <a:p>
            <a:r>
              <a:rPr lang="en-IN" sz="2400" dirty="0"/>
              <a:t>n = </a:t>
            </a:r>
            <a:r>
              <a:rPr lang="en-IN" sz="2400" dirty="0" err="1"/>
              <a:t>len</a:t>
            </a:r>
            <a:r>
              <a:rPr lang="en-IN" sz="2400" dirty="0"/>
              <a:t>(</a:t>
            </a:r>
            <a:r>
              <a:rPr lang="en-IN" sz="2400" dirty="0" err="1"/>
              <a:t>arr</a:t>
            </a:r>
            <a:r>
              <a:rPr lang="en-IN" sz="2400" dirty="0"/>
              <a:t>)</a:t>
            </a:r>
          </a:p>
          <a:p>
            <a:r>
              <a:rPr lang="en-IN" sz="2400" dirty="0"/>
              <a:t>swaps = 0  # Initialize swap count</a:t>
            </a:r>
          </a:p>
          <a:p>
            <a:r>
              <a:rPr lang="en-IN" sz="2400" dirty="0" err="1"/>
              <a:t>sorted_already</a:t>
            </a:r>
            <a:r>
              <a:rPr lang="en-IN" sz="2400" dirty="0"/>
              <a:t> = True  # Flag to check if array is already sorted</a:t>
            </a:r>
          </a:p>
          <a:p>
            <a:endParaRPr lang="en-IN" sz="2400" dirty="0"/>
          </a:p>
        </p:txBody>
      </p:sp>
    </p:spTree>
    <p:extLst>
      <p:ext uri="{BB962C8B-B14F-4D97-AF65-F5344CB8AC3E}">
        <p14:creationId xmlns:p14="http://schemas.microsoft.com/office/powerpoint/2010/main" val="213723072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E17E4C4-5243-CC63-524D-D18D47A48E55}"/>
              </a:ext>
            </a:extLst>
          </p:cNvPr>
          <p:cNvSpPr txBox="1"/>
          <p:nvPr/>
        </p:nvSpPr>
        <p:spPr>
          <a:xfrm>
            <a:off x="401217" y="0"/>
            <a:ext cx="8353230" cy="6555641"/>
          </a:xfrm>
          <a:prstGeom prst="rect">
            <a:avLst/>
          </a:prstGeom>
          <a:noFill/>
        </p:spPr>
        <p:txBody>
          <a:bodyPr wrap="square">
            <a:spAutoFit/>
          </a:bodyPr>
          <a:lstStyle/>
          <a:p>
            <a:r>
              <a:rPr lang="en-IN" sz="2000" dirty="0"/>
              <a:t># Bubble sort logic</a:t>
            </a:r>
          </a:p>
          <a:p>
            <a:r>
              <a:rPr lang="en-IN" sz="2000" dirty="0"/>
              <a:t>for </a:t>
            </a:r>
            <a:r>
              <a:rPr lang="en-IN" sz="2000" dirty="0" err="1"/>
              <a:t>i</a:t>
            </a:r>
            <a:r>
              <a:rPr lang="en-IN" sz="2000" dirty="0"/>
              <a:t> in range(n):</a:t>
            </a:r>
          </a:p>
          <a:p>
            <a:r>
              <a:rPr lang="en-IN" sz="2000" dirty="0"/>
              <a:t>    swapped = False  # Track if any swap happens in this pass</a:t>
            </a:r>
          </a:p>
          <a:p>
            <a:r>
              <a:rPr lang="en-IN" sz="2000" dirty="0"/>
              <a:t>    for j in range(0, n - </a:t>
            </a:r>
            <a:r>
              <a:rPr lang="en-IN" sz="2000" dirty="0" err="1"/>
              <a:t>i</a:t>
            </a:r>
            <a:r>
              <a:rPr lang="en-IN" sz="2000" dirty="0"/>
              <a:t> - 1):</a:t>
            </a:r>
          </a:p>
          <a:p>
            <a:r>
              <a:rPr lang="en-IN" sz="2000" dirty="0"/>
              <a:t>        if order == 'A' and </a:t>
            </a:r>
            <a:r>
              <a:rPr lang="en-IN" sz="2000" dirty="0" err="1"/>
              <a:t>arr</a:t>
            </a:r>
            <a:r>
              <a:rPr lang="en-IN" sz="2000" dirty="0"/>
              <a:t>[j] &gt; </a:t>
            </a:r>
            <a:r>
              <a:rPr lang="en-IN" sz="2000" dirty="0" err="1"/>
              <a:t>arr</a:t>
            </a:r>
            <a:r>
              <a:rPr lang="en-IN" sz="2000" dirty="0"/>
              <a:t>[j + 1]:  # For ascending order</a:t>
            </a:r>
          </a:p>
          <a:p>
            <a:r>
              <a:rPr lang="en-IN" sz="2000" dirty="0"/>
              <a:t>            </a:t>
            </a:r>
            <a:r>
              <a:rPr lang="en-IN" sz="2000" dirty="0" err="1"/>
              <a:t>arr</a:t>
            </a:r>
            <a:r>
              <a:rPr lang="en-IN" sz="2000" dirty="0"/>
              <a:t>[j], </a:t>
            </a:r>
            <a:r>
              <a:rPr lang="en-IN" sz="2000" dirty="0" err="1"/>
              <a:t>arr</a:t>
            </a:r>
            <a:r>
              <a:rPr lang="en-IN" sz="2000" dirty="0"/>
              <a:t>[j + 1] = </a:t>
            </a:r>
            <a:r>
              <a:rPr lang="en-IN" sz="2000" dirty="0" err="1"/>
              <a:t>arr</a:t>
            </a:r>
            <a:r>
              <a:rPr lang="en-IN" sz="2000" dirty="0"/>
              <a:t>[j + 1], </a:t>
            </a:r>
            <a:r>
              <a:rPr lang="en-IN" sz="2000" dirty="0" err="1"/>
              <a:t>arr</a:t>
            </a:r>
            <a:r>
              <a:rPr lang="en-IN" sz="2000" dirty="0"/>
              <a:t>[j]</a:t>
            </a:r>
          </a:p>
          <a:p>
            <a:r>
              <a:rPr lang="en-IN" sz="2000" dirty="0"/>
              <a:t>            swapped = True</a:t>
            </a:r>
          </a:p>
          <a:p>
            <a:r>
              <a:rPr lang="en-IN" sz="2000" dirty="0"/>
              <a:t>            swaps += 1</a:t>
            </a:r>
          </a:p>
          <a:p>
            <a:r>
              <a:rPr lang="en-IN" sz="2000" dirty="0"/>
              <a:t>        </a:t>
            </a:r>
            <a:r>
              <a:rPr lang="en-IN" sz="2000" dirty="0" err="1"/>
              <a:t>elif</a:t>
            </a:r>
            <a:r>
              <a:rPr lang="en-IN" sz="2000" dirty="0"/>
              <a:t> order == 'D' and </a:t>
            </a:r>
            <a:r>
              <a:rPr lang="en-IN" sz="2000" dirty="0" err="1"/>
              <a:t>arr</a:t>
            </a:r>
            <a:r>
              <a:rPr lang="en-IN" sz="2000" dirty="0"/>
              <a:t>[j] &lt; </a:t>
            </a:r>
            <a:r>
              <a:rPr lang="en-IN" sz="2000" dirty="0" err="1"/>
              <a:t>arr</a:t>
            </a:r>
            <a:r>
              <a:rPr lang="en-IN" sz="2000" dirty="0"/>
              <a:t>[j + 1]:  # For descending order</a:t>
            </a:r>
          </a:p>
          <a:p>
            <a:r>
              <a:rPr lang="en-IN" sz="2000" dirty="0"/>
              <a:t>            </a:t>
            </a:r>
            <a:r>
              <a:rPr lang="en-IN" sz="2000" dirty="0" err="1"/>
              <a:t>arr</a:t>
            </a:r>
            <a:r>
              <a:rPr lang="en-IN" sz="2000" dirty="0"/>
              <a:t>[j], </a:t>
            </a:r>
            <a:r>
              <a:rPr lang="en-IN" sz="2000" dirty="0" err="1"/>
              <a:t>arr</a:t>
            </a:r>
            <a:r>
              <a:rPr lang="en-IN" sz="2000" dirty="0"/>
              <a:t>[j + 1] = </a:t>
            </a:r>
            <a:r>
              <a:rPr lang="en-IN" sz="2000" dirty="0" err="1"/>
              <a:t>arr</a:t>
            </a:r>
            <a:r>
              <a:rPr lang="en-IN" sz="2000" dirty="0"/>
              <a:t>[j + 1], </a:t>
            </a:r>
            <a:r>
              <a:rPr lang="en-IN" sz="2000" dirty="0" err="1"/>
              <a:t>arr</a:t>
            </a:r>
            <a:r>
              <a:rPr lang="en-IN" sz="2000" dirty="0"/>
              <a:t>[j]</a:t>
            </a:r>
          </a:p>
          <a:p>
            <a:r>
              <a:rPr lang="en-IN" sz="2000" dirty="0"/>
              <a:t>            swapped = True</a:t>
            </a:r>
          </a:p>
          <a:p>
            <a:r>
              <a:rPr lang="en-IN" sz="2000" dirty="0"/>
              <a:t>            swaps += 1</a:t>
            </a:r>
          </a:p>
          <a:p>
            <a:r>
              <a:rPr lang="en-IN" sz="2000" dirty="0"/>
              <a:t>    # If no two elements were swapped, the list is already sorted</a:t>
            </a:r>
          </a:p>
          <a:p>
            <a:r>
              <a:rPr lang="en-IN" sz="2000" dirty="0"/>
              <a:t>    if not swapped:</a:t>
            </a:r>
          </a:p>
          <a:p>
            <a:r>
              <a:rPr lang="en-IN" sz="2000" dirty="0"/>
              <a:t>        if </a:t>
            </a:r>
            <a:r>
              <a:rPr lang="en-IN" sz="2000" dirty="0" err="1"/>
              <a:t>i</a:t>
            </a:r>
            <a:r>
              <a:rPr lang="en-IN" sz="2000" dirty="0"/>
              <a:t> == 0:</a:t>
            </a:r>
          </a:p>
          <a:p>
            <a:r>
              <a:rPr lang="en-IN" sz="2000" dirty="0"/>
              <a:t>            </a:t>
            </a:r>
            <a:r>
              <a:rPr lang="en-IN" sz="2000" dirty="0" err="1"/>
              <a:t>sorted_already</a:t>
            </a:r>
            <a:r>
              <a:rPr lang="en-IN" sz="2000" dirty="0"/>
              <a:t> = True  # The array was already sorted</a:t>
            </a:r>
          </a:p>
          <a:p>
            <a:r>
              <a:rPr lang="en-IN" sz="2000" dirty="0"/>
              <a:t>        break</a:t>
            </a:r>
          </a:p>
          <a:p>
            <a:r>
              <a:rPr lang="en-IN" sz="2000" dirty="0"/>
              <a:t>    else:</a:t>
            </a:r>
          </a:p>
          <a:p>
            <a:r>
              <a:rPr lang="en-IN" sz="2000" dirty="0"/>
              <a:t>        </a:t>
            </a:r>
            <a:r>
              <a:rPr lang="en-IN" sz="2000" dirty="0" err="1"/>
              <a:t>sorted_already</a:t>
            </a:r>
            <a:r>
              <a:rPr lang="en-IN" sz="2000" dirty="0"/>
              <a:t> = False</a:t>
            </a:r>
          </a:p>
          <a:p>
            <a:r>
              <a:rPr lang="en-IN" sz="2000" dirty="0"/>
              <a:t>print(swaps)</a:t>
            </a:r>
          </a:p>
          <a:p>
            <a:r>
              <a:rPr lang="en-IN" sz="2000" dirty="0"/>
              <a:t>print(</a:t>
            </a:r>
            <a:r>
              <a:rPr lang="en-IN" sz="2000" dirty="0" err="1"/>
              <a:t>f"Sorted</a:t>
            </a:r>
            <a:r>
              <a:rPr lang="en-IN" sz="2000" dirty="0"/>
              <a:t> list: {</a:t>
            </a:r>
            <a:r>
              <a:rPr lang="en-IN" sz="2000" dirty="0" err="1"/>
              <a:t>arr</a:t>
            </a:r>
            <a:r>
              <a:rPr lang="en-IN" sz="2000" dirty="0"/>
              <a:t>}")</a:t>
            </a:r>
          </a:p>
        </p:txBody>
      </p:sp>
    </p:spTree>
    <p:extLst>
      <p:ext uri="{BB962C8B-B14F-4D97-AF65-F5344CB8AC3E}">
        <p14:creationId xmlns:p14="http://schemas.microsoft.com/office/powerpoint/2010/main" val="354692257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48806C0-6895-50E6-7697-7EAF4E4B5C5A}"/>
              </a:ext>
            </a:extLst>
          </p:cNvPr>
          <p:cNvSpPr txBox="1"/>
          <p:nvPr/>
        </p:nvSpPr>
        <p:spPr>
          <a:xfrm>
            <a:off x="401216" y="115403"/>
            <a:ext cx="10758196" cy="6463308"/>
          </a:xfrm>
          <a:prstGeom prst="rect">
            <a:avLst/>
          </a:prstGeom>
          <a:noFill/>
        </p:spPr>
        <p:txBody>
          <a:bodyPr wrap="square">
            <a:spAutoFit/>
          </a:bodyPr>
          <a:lstStyle/>
          <a:p>
            <a:r>
              <a:rPr lang="en-US" dirty="0"/>
              <a:t>Receive a sequence of characters separated with white spaces (R G B </a:t>
            </a:r>
            <a:r>
              <a:rPr lang="en-US" dirty="0" err="1"/>
              <a:t>B</a:t>
            </a:r>
            <a:r>
              <a:rPr lang="en-US" dirty="0"/>
              <a:t> G R)to achieve the following conditions.</a:t>
            </a:r>
          </a:p>
          <a:p>
            <a:endParaRPr lang="en-US" dirty="0"/>
          </a:p>
          <a:p>
            <a:r>
              <a:rPr lang="en-US" dirty="0"/>
              <a:t>your task is to rearrange the elements in the array such that </a:t>
            </a:r>
          </a:p>
          <a:p>
            <a:r>
              <a:rPr lang="en-US" dirty="0"/>
              <a:t>all 'R's appear first, </a:t>
            </a:r>
          </a:p>
          <a:p>
            <a:r>
              <a:rPr lang="en-US" dirty="0"/>
              <a:t>followed by all 'G’s, </a:t>
            </a:r>
          </a:p>
          <a:p>
            <a:r>
              <a:rPr lang="en-US" dirty="0"/>
              <a:t>and all 'B's at the end. </a:t>
            </a:r>
          </a:p>
          <a:p>
            <a:endParaRPr lang="en-US" dirty="0"/>
          </a:p>
          <a:p>
            <a:r>
              <a:rPr lang="en-US" dirty="0"/>
              <a:t>you can only swap elements within the array .</a:t>
            </a:r>
          </a:p>
          <a:p>
            <a:endParaRPr lang="en-US" dirty="0"/>
          </a:p>
          <a:p>
            <a:r>
              <a:rPr lang="en-US" dirty="0"/>
              <a:t>Conditions:</a:t>
            </a:r>
          </a:p>
          <a:p>
            <a:r>
              <a:rPr lang="en-US" dirty="0"/>
              <a:t> The input array may contain any combination of 'R', 'G', and 'B' characters.</a:t>
            </a:r>
          </a:p>
          <a:p>
            <a:r>
              <a:rPr lang="en-US" dirty="0"/>
              <a:t> The rearrangement must be done in-place, using only swaps to achieve the desired order.</a:t>
            </a:r>
          </a:p>
          <a:p>
            <a:endParaRPr lang="en-US" dirty="0"/>
          </a:p>
          <a:p>
            <a:r>
              <a:rPr lang="en-US" dirty="0"/>
              <a:t> Input :</a:t>
            </a:r>
          </a:p>
          <a:p>
            <a:r>
              <a:rPr lang="en-US" dirty="0"/>
              <a:t>The input is taken as a string of characters, where each character is either R, G, B, r, g, b .</a:t>
            </a:r>
          </a:p>
          <a:p>
            <a:r>
              <a:rPr lang="en-US" dirty="0"/>
              <a:t> </a:t>
            </a:r>
            <a:r>
              <a:rPr lang="en-US" dirty="0" err="1"/>
              <a:t>Dont</a:t>
            </a:r>
            <a:r>
              <a:rPr lang="en-US" dirty="0"/>
              <a:t> feed the inputs with quotes. </a:t>
            </a:r>
          </a:p>
          <a:p>
            <a:r>
              <a:rPr lang="en-US" dirty="0"/>
              <a:t>Both upper and lower case letters can be given as inputs</a:t>
            </a:r>
          </a:p>
          <a:p>
            <a:r>
              <a:rPr lang="en-US" dirty="0"/>
              <a:t> Input: G b R </a:t>
            </a:r>
            <a:r>
              <a:rPr lang="en-US" dirty="0" err="1"/>
              <a:t>r</a:t>
            </a:r>
            <a:r>
              <a:rPr lang="en-US" dirty="0"/>
              <a:t> B R g</a:t>
            </a:r>
          </a:p>
          <a:p>
            <a:endParaRPr lang="en-US" dirty="0"/>
          </a:p>
          <a:p>
            <a:r>
              <a:rPr lang="en-US" dirty="0"/>
              <a:t> Output :</a:t>
            </a:r>
          </a:p>
          <a:p>
            <a:r>
              <a:rPr lang="en-US" dirty="0"/>
              <a:t>The output is the sorted array in upper case, where all 'R's appear first, followed by all 'G's, and all 'B's at the end. The sorted array is displayed as a list of characters separated by commas and enclosed in square brackets.</a:t>
            </a:r>
          </a:p>
          <a:p>
            <a:r>
              <a:rPr lang="en-US" dirty="0"/>
              <a:t> Output: "['R', 'R', 'R', 'G', 'G', 'B', 'B']"</a:t>
            </a:r>
            <a:endParaRPr lang="en-IN" dirty="0"/>
          </a:p>
        </p:txBody>
      </p:sp>
    </p:spTree>
    <p:extLst>
      <p:ext uri="{BB962C8B-B14F-4D97-AF65-F5344CB8AC3E}">
        <p14:creationId xmlns:p14="http://schemas.microsoft.com/office/powerpoint/2010/main" val="302418090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ECD5172-C852-8C98-25A2-A497A2776604}"/>
              </a:ext>
            </a:extLst>
          </p:cNvPr>
          <p:cNvSpPr txBox="1"/>
          <p:nvPr/>
        </p:nvSpPr>
        <p:spPr>
          <a:xfrm>
            <a:off x="1446245" y="1567743"/>
            <a:ext cx="9146332" cy="830997"/>
          </a:xfrm>
          <a:prstGeom prst="rect">
            <a:avLst/>
          </a:prstGeom>
          <a:noFill/>
        </p:spPr>
        <p:txBody>
          <a:bodyPr wrap="square">
            <a:spAutoFit/>
          </a:bodyPr>
          <a:lstStyle/>
          <a:p>
            <a:r>
              <a:rPr lang="en-US" sz="2400" dirty="0"/>
              <a:t>The sorting method used in this case is similar to the </a:t>
            </a:r>
            <a:r>
              <a:rPr lang="en-US" sz="2400" b="1" dirty="0"/>
              <a:t>Dutch National Flag algorithm</a:t>
            </a:r>
            <a:r>
              <a:rPr lang="en-US" sz="2400" dirty="0"/>
              <a:t>, which is a </a:t>
            </a:r>
            <a:r>
              <a:rPr lang="en-US" sz="2400" b="1" dirty="0"/>
              <a:t>three-way partitioning algorithm</a:t>
            </a:r>
            <a:endParaRPr lang="en-IN" sz="2400" dirty="0"/>
          </a:p>
        </p:txBody>
      </p:sp>
    </p:spTree>
    <p:extLst>
      <p:ext uri="{BB962C8B-B14F-4D97-AF65-F5344CB8AC3E}">
        <p14:creationId xmlns:p14="http://schemas.microsoft.com/office/powerpoint/2010/main" val="314024085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DC9F551-9A40-471F-87DE-01E3A9F33040}"/>
              </a:ext>
            </a:extLst>
          </p:cNvPr>
          <p:cNvSpPr txBox="1"/>
          <p:nvPr/>
        </p:nvSpPr>
        <p:spPr>
          <a:xfrm>
            <a:off x="279918" y="1180868"/>
            <a:ext cx="11448661" cy="4893647"/>
          </a:xfrm>
          <a:prstGeom prst="rect">
            <a:avLst/>
          </a:prstGeom>
          <a:noFill/>
        </p:spPr>
        <p:txBody>
          <a:bodyPr wrap="square">
            <a:spAutoFit/>
          </a:bodyPr>
          <a:lstStyle/>
          <a:p>
            <a:r>
              <a:rPr lang="en-IN" sz="2400" dirty="0"/>
              <a:t># Prompt the user to enter the array elements</a:t>
            </a:r>
          </a:p>
          <a:p>
            <a:r>
              <a:rPr lang="en-IN" sz="2400" dirty="0" err="1"/>
              <a:t>arr_input</a:t>
            </a:r>
            <a:r>
              <a:rPr lang="en-IN" sz="2400" dirty="0"/>
              <a:t> = input()</a:t>
            </a:r>
          </a:p>
          <a:p>
            <a:endParaRPr lang="en-IN" sz="2400" dirty="0"/>
          </a:p>
          <a:p>
            <a:r>
              <a:rPr lang="en-IN" sz="2400" dirty="0"/>
              <a:t># Split the input string into individual elements</a:t>
            </a:r>
          </a:p>
          <a:p>
            <a:r>
              <a:rPr lang="en-IN" sz="2400" dirty="0" err="1"/>
              <a:t>arr</a:t>
            </a:r>
            <a:r>
              <a:rPr lang="en-IN" sz="2400" dirty="0"/>
              <a:t> = </a:t>
            </a:r>
            <a:r>
              <a:rPr lang="en-IN" sz="2400" dirty="0" err="1"/>
              <a:t>arr_input.split</a:t>
            </a:r>
            <a:r>
              <a:rPr lang="en-IN" sz="2400" dirty="0"/>
              <a:t>()  # This will split the input based on spaces</a:t>
            </a:r>
          </a:p>
          <a:p>
            <a:endParaRPr lang="en-IN" sz="2400" dirty="0"/>
          </a:p>
          <a:p>
            <a:r>
              <a:rPr lang="en-IN" sz="2400" dirty="0"/>
              <a:t># Convert all characters to uppercase to handle both cases</a:t>
            </a:r>
          </a:p>
          <a:p>
            <a:r>
              <a:rPr lang="en-IN" sz="2400" dirty="0" err="1"/>
              <a:t>arr</a:t>
            </a:r>
            <a:r>
              <a:rPr lang="en-IN" sz="2400" dirty="0"/>
              <a:t> = [</a:t>
            </a:r>
            <a:r>
              <a:rPr lang="en-IN" sz="2400" dirty="0" err="1"/>
              <a:t>char.upper</a:t>
            </a:r>
            <a:r>
              <a:rPr lang="en-IN" sz="2400" dirty="0"/>
              <a:t>() for char in </a:t>
            </a:r>
            <a:r>
              <a:rPr lang="en-IN" sz="2400" dirty="0" err="1"/>
              <a:t>arr</a:t>
            </a:r>
            <a:r>
              <a:rPr lang="en-IN" sz="2400" dirty="0"/>
              <a:t>]  # Converts 'r', 'g', 'b' to 'R', 'G', 'B’</a:t>
            </a:r>
          </a:p>
          <a:p>
            <a:endParaRPr lang="en-IN" sz="2400" dirty="0"/>
          </a:p>
          <a:p>
            <a:r>
              <a:rPr lang="en-IN" sz="2400" dirty="0"/>
              <a:t># Initialize pointers</a:t>
            </a:r>
          </a:p>
          <a:p>
            <a:r>
              <a:rPr lang="en-IN" sz="2400" dirty="0"/>
              <a:t>low = 0        # Pointer for the next position to place 'R'</a:t>
            </a:r>
          </a:p>
          <a:p>
            <a:r>
              <a:rPr lang="en-IN" sz="2400" dirty="0"/>
              <a:t>mid = 0        # Pointer for the current element being evaluated</a:t>
            </a:r>
          </a:p>
          <a:p>
            <a:r>
              <a:rPr lang="en-IN" sz="2400" dirty="0"/>
              <a:t>high = </a:t>
            </a:r>
            <a:r>
              <a:rPr lang="en-IN" sz="2400" dirty="0" err="1"/>
              <a:t>len</a:t>
            </a:r>
            <a:r>
              <a:rPr lang="en-IN" sz="2400" dirty="0"/>
              <a:t>(</a:t>
            </a:r>
            <a:r>
              <a:rPr lang="en-IN" sz="2400" dirty="0" err="1"/>
              <a:t>arr</a:t>
            </a:r>
            <a:r>
              <a:rPr lang="en-IN" sz="2400" dirty="0"/>
              <a:t>) - 1  # Pointer for the next position to place 'B'</a:t>
            </a:r>
          </a:p>
        </p:txBody>
      </p:sp>
    </p:spTree>
    <p:extLst>
      <p:ext uri="{BB962C8B-B14F-4D97-AF65-F5344CB8AC3E}">
        <p14:creationId xmlns:p14="http://schemas.microsoft.com/office/powerpoint/2010/main" val="142075669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7EC50BD-89DA-9D6A-09A2-5F5A1BAEE26F}"/>
              </a:ext>
            </a:extLst>
          </p:cNvPr>
          <p:cNvSpPr txBox="1"/>
          <p:nvPr/>
        </p:nvSpPr>
        <p:spPr>
          <a:xfrm>
            <a:off x="678801" y="219499"/>
            <a:ext cx="8969051" cy="6001643"/>
          </a:xfrm>
          <a:prstGeom prst="rect">
            <a:avLst/>
          </a:prstGeom>
          <a:noFill/>
        </p:spPr>
        <p:txBody>
          <a:bodyPr wrap="square">
            <a:spAutoFit/>
          </a:bodyPr>
          <a:lstStyle/>
          <a:p>
            <a:r>
              <a:rPr lang="en-IN" sz="2400" dirty="0"/>
              <a:t># Process the array</a:t>
            </a:r>
          </a:p>
          <a:p>
            <a:r>
              <a:rPr lang="en-IN" sz="2400" dirty="0"/>
              <a:t>while mid &lt;= high:</a:t>
            </a:r>
          </a:p>
          <a:p>
            <a:r>
              <a:rPr lang="en-IN" sz="2400" dirty="0"/>
              <a:t>    if </a:t>
            </a:r>
            <a:r>
              <a:rPr lang="en-IN" sz="2400" dirty="0" err="1"/>
              <a:t>arr</a:t>
            </a:r>
            <a:r>
              <a:rPr lang="en-IN" sz="2400" dirty="0"/>
              <a:t>[mid] == 'R':</a:t>
            </a:r>
          </a:p>
          <a:p>
            <a:r>
              <a:rPr lang="en-IN" sz="2400" dirty="0"/>
              <a:t>        # Swap the current 'R' with the element at the 'low' pointer</a:t>
            </a:r>
          </a:p>
          <a:p>
            <a:r>
              <a:rPr lang="en-IN" sz="2400" dirty="0"/>
              <a:t>        </a:t>
            </a:r>
            <a:r>
              <a:rPr lang="en-IN" sz="2400" dirty="0" err="1"/>
              <a:t>arr</a:t>
            </a:r>
            <a:r>
              <a:rPr lang="en-IN" sz="2400" dirty="0"/>
              <a:t>[low], </a:t>
            </a:r>
            <a:r>
              <a:rPr lang="en-IN" sz="2400" dirty="0" err="1"/>
              <a:t>arr</a:t>
            </a:r>
            <a:r>
              <a:rPr lang="en-IN" sz="2400" dirty="0"/>
              <a:t>[mid] = </a:t>
            </a:r>
            <a:r>
              <a:rPr lang="en-IN" sz="2400" dirty="0" err="1"/>
              <a:t>arr</a:t>
            </a:r>
            <a:r>
              <a:rPr lang="en-IN" sz="2400" dirty="0"/>
              <a:t>[mid], </a:t>
            </a:r>
            <a:r>
              <a:rPr lang="en-IN" sz="2400" dirty="0" err="1"/>
              <a:t>arr</a:t>
            </a:r>
            <a:r>
              <a:rPr lang="en-IN" sz="2400" dirty="0"/>
              <a:t>[low]</a:t>
            </a:r>
          </a:p>
          <a:p>
            <a:r>
              <a:rPr lang="en-IN" sz="2400" dirty="0"/>
              <a:t>        low += 1  # Move the 'low' pointer forward</a:t>
            </a:r>
          </a:p>
          <a:p>
            <a:r>
              <a:rPr lang="en-IN" sz="2400" dirty="0"/>
              <a:t>        mid += 1  # Move the 'mid' pointer forward</a:t>
            </a:r>
          </a:p>
          <a:p>
            <a:r>
              <a:rPr lang="en-IN" sz="2400" dirty="0"/>
              <a:t>    </a:t>
            </a:r>
            <a:r>
              <a:rPr lang="en-IN" sz="2400" dirty="0" err="1"/>
              <a:t>elif</a:t>
            </a:r>
            <a:r>
              <a:rPr lang="en-IN" sz="2400" dirty="0"/>
              <a:t> </a:t>
            </a:r>
            <a:r>
              <a:rPr lang="en-IN" sz="2400" dirty="0" err="1"/>
              <a:t>arr</a:t>
            </a:r>
            <a:r>
              <a:rPr lang="en-IN" sz="2400" dirty="0"/>
              <a:t>[mid] == 'G':</a:t>
            </a:r>
          </a:p>
          <a:p>
            <a:r>
              <a:rPr lang="en-IN" sz="2400" dirty="0"/>
              <a:t>        mid += 1  # Move to the next element</a:t>
            </a:r>
          </a:p>
          <a:p>
            <a:r>
              <a:rPr lang="en-IN" sz="2400" dirty="0"/>
              <a:t>    else:  # </a:t>
            </a:r>
            <a:r>
              <a:rPr lang="en-IN" sz="2400" dirty="0" err="1"/>
              <a:t>arr</a:t>
            </a:r>
            <a:r>
              <a:rPr lang="en-IN" sz="2400" dirty="0"/>
              <a:t>[mid] == 'B'</a:t>
            </a:r>
          </a:p>
          <a:p>
            <a:r>
              <a:rPr lang="en-IN" sz="2400" dirty="0"/>
              <a:t>        # Swap the current 'B' with the element at the 'high' pointer</a:t>
            </a:r>
          </a:p>
          <a:p>
            <a:r>
              <a:rPr lang="en-IN" sz="2400" dirty="0"/>
              <a:t>        </a:t>
            </a:r>
            <a:r>
              <a:rPr lang="en-IN" sz="2400" dirty="0" err="1"/>
              <a:t>arr</a:t>
            </a:r>
            <a:r>
              <a:rPr lang="en-IN" sz="2400" dirty="0"/>
              <a:t>[mid], </a:t>
            </a:r>
            <a:r>
              <a:rPr lang="en-IN" sz="2400" dirty="0" err="1"/>
              <a:t>arr</a:t>
            </a:r>
            <a:r>
              <a:rPr lang="en-IN" sz="2400" dirty="0"/>
              <a:t>[high] = </a:t>
            </a:r>
            <a:r>
              <a:rPr lang="en-IN" sz="2400" dirty="0" err="1"/>
              <a:t>arr</a:t>
            </a:r>
            <a:r>
              <a:rPr lang="en-IN" sz="2400" dirty="0"/>
              <a:t>[high], </a:t>
            </a:r>
            <a:r>
              <a:rPr lang="en-IN" sz="2400" dirty="0" err="1"/>
              <a:t>arr</a:t>
            </a:r>
            <a:r>
              <a:rPr lang="en-IN" sz="2400" dirty="0"/>
              <a:t>[mid]</a:t>
            </a:r>
          </a:p>
          <a:p>
            <a:r>
              <a:rPr lang="en-IN" sz="2400" dirty="0"/>
              <a:t>        high -= 1  # Move the 'high' pointer backward</a:t>
            </a:r>
          </a:p>
          <a:p>
            <a:endParaRPr lang="en-IN" sz="2400" dirty="0"/>
          </a:p>
          <a:p>
            <a:r>
              <a:rPr lang="en-IN" sz="2400" dirty="0"/>
              <a:t># Output the result</a:t>
            </a:r>
          </a:p>
          <a:p>
            <a:r>
              <a:rPr lang="en-IN" sz="2400" dirty="0"/>
              <a:t>print("Sorted array:", </a:t>
            </a:r>
            <a:r>
              <a:rPr lang="en-IN" sz="2400" dirty="0" err="1"/>
              <a:t>arr</a:t>
            </a:r>
            <a:r>
              <a:rPr lang="en-IN" sz="2400" dirty="0"/>
              <a:t>)</a:t>
            </a:r>
          </a:p>
        </p:txBody>
      </p:sp>
    </p:spTree>
    <p:extLst>
      <p:ext uri="{BB962C8B-B14F-4D97-AF65-F5344CB8AC3E}">
        <p14:creationId xmlns:p14="http://schemas.microsoft.com/office/powerpoint/2010/main" val="153307702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5AD90D7-1D40-2DC2-A2FA-FD1A0589D3CC}"/>
              </a:ext>
            </a:extLst>
          </p:cNvPr>
          <p:cNvSpPr txBox="1"/>
          <p:nvPr/>
        </p:nvSpPr>
        <p:spPr>
          <a:xfrm>
            <a:off x="595819" y="1761105"/>
            <a:ext cx="9666862" cy="1200329"/>
          </a:xfrm>
          <a:prstGeom prst="rect">
            <a:avLst/>
          </a:prstGeom>
          <a:noFill/>
        </p:spPr>
        <p:txBody>
          <a:bodyPr wrap="square">
            <a:spAutoFit/>
          </a:bodyPr>
          <a:lstStyle/>
          <a:p>
            <a:r>
              <a:rPr lang="en-US" sz="2400" dirty="0"/>
              <a:t>Write a Python program that takes a dictionary of integer keys and values as input and finds the maximum value without using Python's built-in max() function.</a:t>
            </a:r>
            <a:endParaRPr lang="en-IN" sz="2400" dirty="0"/>
          </a:p>
        </p:txBody>
      </p:sp>
    </p:spTree>
    <p:extLst>
      <p:ext uri="{BB962C8B-B14F-4D97-AF65-F5344CB8AC3E}">
        <p14:creationId xmlns:p14="http://schemas.microsoft.com/office/powerpoint/2010/main" val="31768012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02E2E36-1466-B312-18FB-C9C3677BBBCB}"/>
              </a:ext>
            </a:extLst>
          </p:cNvPr>
          <p:cNvSpPr txBox="1"/>
          <p:nvPr/>
        </p:nvSpPr>
        <p:spPr>
          <a:xfrm>
            <a:off x="793102" y="194999"/>
            <a:ext cx="10879494" cy="6124754"/>
          </a:xfrm>
          <a:prstGeom prst="rect">
            <a:avLst/>
          </a:prstGeom>
          <a:noFill/>
        </p:spPr>
        <p:txBody>
          <a:bodyPr wrap="square">
            <a:spAutoFit/>
          </a:bodyPr>
          <a:lstStyle/>
          <a:p>
            <a:r>
              <a:rPr lang="en-IN" sz="2800" dirty="0"/>
              <a:t>elements = ['apple', 'banana', 'apple', 'orange', 'banana', 'apple']</a:t>
            </a:r>
          </a:p>
          <a:p>
            <a:endParaRPr lang="en-IN" sz="2800" dirty="0"/>
          </a:p>
          <a:p>
            <a:r>
              <a:rPr lang="en-IN" sz="2800" dirty="0"/>
              <a:t># Create an empty dictionary to store the frequency count</a:t>
            </a:r>
          </a:p>
          <a:p>
            <a:r>
              <a:rPr lang="en-IN" sz="2800" dirty="0" err="1"/>
              <a:t>frequency_dict</a:t>
            </a:r>
            <a:r>
              <a:rPr lang="en-IN" sz="2800" dirty="0"/>
              <a:t> = {}</a:t>
            </a:r>
          </a:p>
          <a:p>
            <a:endParaRPr lang="en-IN" sz="2800" dirty="0"/>
          </a:p>
          <a:p>
            <a:r>
              <a:rPr lang="en-IN" sz="2800" dirty="0"/>
              <a:t># Iterate over the list and count the frequency of each element</a:t>
            </a:r>
          </a:p>
          <a:p>
            <a:r>
              <a:rPr lang="en-IN" sz="2800" dirty="0"/>
              <a:t>for item in elements:</a:t>
            </a:r>
          </a:p>
          <a:p>
            <a:r>
              <a:rPr lang="en-IN" sz="2800" dirty="0"/>
              <a:t>    if item in </a:t>
            </a:r>
            <a:r>
              <a:rPr lang="en-IN" sz="2800" dirty="0" err="1"/>
              <a:t>frequency_dict</a:t>
            </a:r>
            <a:r>
              <a:rPr lang="en-IN" sz="2800" dirty="0"/>
              <a:t>:</a:t>
            </a:r>
          </a:p>
          <a:p>
            <a:r>
              <a:rPr lang="en-IN" sz="2800" dirty="0"/>
              <a:t>        </a:t>
            </a:r>
            <a:r>
              <a:rPr lang="en-IN" sz="2800" dirty="0" err="1"/>
              <a:t>frequency_dict</a:t>
            </a:r>
            <a:r>
              <a:rPr lang="en-IN" sz="2800" dirty="0"/>
              <a:t>[item] += 1</a:t>
            </a:r>
          </a:p>
          <a:p>
            <a:r>
              <a:rPr lang="en-IN" sz="2800" dirty="0"/>
              <a:t>    else:</a:t>
            </a:r>
          </a:p>
          <a:p>
            <a:r>
              <a:rPr lang="en-IN" sz="2800" dirty="0"/>
              <a:t>        </a:t>
            </a:r>
            <a:r>
              <a:rPr lang="en-IN" sz="2800" dirty="0" err="1"/>
              <a:t>frequency_dict</a:t>
            </a:r>
            <a:r>
              <a:rPr lang="en-IN" sz="2800" dirty="0"/>
              <a:t>[item] = 1</a:t>
            </a:r>
          </a:p>
          <a:p>
            <a:endParaRPr lang="en-IN" sz="2800" dirty="0"/>
          </a:p>
          <a:p>
            <a:r>
              <a:rPr lang="en-IN" sz="2800" dirty="0"/>
              <a:t># Print the resulting dictionary</a:t>
            </a:r>
          </a:p>
          <a:p>
            <a:r>
              <a:rPr lang="en-IN" sz="2800" dirty="0"/>
              <a:t>print(</a:t>
            </a:r>
            <a:r>
              <a:rPr lang="en-IN" sz="2800" dirty="0" err="1"/>
              <a:t>frequency_dict</a:t>
            </a:r>
            <a:r>
              <a:rPr lang="en-IN" sz="2800" dirty="0"/>
              <a:t>)</a:t>
            </a:r>
          </a:p>
        </p:txBody>
      </p:sp>
    </p:spTree>
    <p:extLst>
      <p:ext uri="{BB962C8B-B14F-4D97-AF65-F5344CB8AC3E}">
        <p14:creationId xmlns:p14="http://schemas.microsoft.com/office/powerpoint/2010/main" val="334847148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7E5E425-A676-2C39-316D-98770B51930C}"/>
              </a:ext>
            </a:extLst>
          </p:cNvPr>
          <p:cNvSpPr txBox="1"/>
          <p:nvPr/>
        </p:nvSpPr>
        <p:spPr>
          <a:xfrm>
            <a:off x="321011" y="428178"/>
            <a:ext cx="10836613" cy="6001643"/>
          </a:xfrm>
          <a:prstGeom prst="rect">
            <a:avLst/>
          </a:prstGeom>
          <a:noFill/>
        </p:spPr>
        <p:txBody>
          <a:bodyPr wrap="square">
            <a:spAutoFit/>
          </a:bodyPr>
          <a:lstStyle/>
          <a:p>
            <a:r>
              <a:rPr lang="en-US" sz="2400" dirty="0"/>
              <a:t># Initialize max1 to a very small number using float('-inf')</a:t>
            </a:r>
          </a:p>
          <a:p>
            <a:r>
              <a:rPr lang="en-US" sz="2400" dirty="0"/>
              <a:t>max1 = float('-inf')</a:t>
            </a:r>
          </a:p>
          <a:p>
            <a:r>
              <a:rPr lang="en-US" sz="2400" dirty="0"/>
              <a:t>n = int(input("Enter the number of items in the dictionary: "))</a:t>
            </a:r>
          </a:p>
          <a:p>
            <a:r>
              <a:rPr lang="en-US" sz="2400" dirty="0" err="1"/>
              <a:t>my_dict</a:t>
            </a:r>
            <a:r>
              <a:rPr lang="en-US" sz="2400" dirty="0"/>
              <a:t> = {}</a:t>
            </a:r>
          </a:p>
          <a:p>
            <a:r>
              <a:rPr lang="en-US" sz="2400" dirty="0"/>
              <a:t>for </a:t>
            </a:r>
            <a:r>
              <a:rPr lang="en-US" sz="2400" dirty="0" err="1"/>
              <a:t>i</a:t>
            </a:r>
            <a:r>
              <a:rPr lang="en-US" sz="2400" dirty="0"/>
              <a:t> in range(n):</a:t>
            </a:r>
          </a:p>
          <a:p>
            <a:r>
              <a:rPr lang="en-US" sz="2400" dirty="0"/>
              <a:t>    key = int(input(</a:t>
            </a:r>
            <a:r>
              <a:rPr lang="en-US" sz="2400" dirty="0" err="1"/>
              <a:t>f"Enter</a:t>
            </a:r>
            <a:r>
              <a:rPr lang="en-US" sz="2400" dirty="0"/>
              <a:t> key {i+1}: "))</a:t>
            </a:r>
          </a:p>
          <a:p>
            <a:r>
              <a:rPr lang="en-US" sz="2400" dirty="0"/>
              <a:t>    value = int(input(</a:t>
            </a:r>
            <a:r>
              <a:rPr lang="en-US" sz="2400" dirty="0" err="1"/>
              <a:t>f"Enter</a:t>
            </a:r>
            <a:r>
              <a:rPr lang="en-US" sz="2400" dirty="0"/>
              <a:t> value for key {key}: "))</a:t>
            </a:r>
          </a:p>
          <a:p>
            <a:r>
              <a:rPr lang="en-US" sz="2400" dirty="0"/>
              <a:t>    </a:t>
            </a:r>
            <a:r>
              <a:rPr lang="en-US" sz="2400" dirty="0" err="1"/>
              <a:t>my_dict</a:t>
            </a:r>
            <a:r>
              <a:rPr lang="en-US" sz="2400" dirty="0"/>
              <a:t>[key] = value</a:t>
            </a:r>
          </a:p>
          <a:p>
            <a:endParaRPr lang="en-US" sz="2400" dirty="0"/>
          </a:p>
          <a:p>
            <a:r>
              <a:rPr lang="en-US" sz="2400" dirty="0"/>
              <a:t># Loop through the dictionary to find the maximum value</a:t>
            </a:r>
          </a:p>
          <a:p>
            <a:r>
              <a:rPr lang="en-US" sz="2400" dirty="0"/>
              <a:t>for key in </a:t>
            </a:r>
            <a:r>
              <a:rPr lang="en-US" sz="2400" dirty="0" err="1"/>
              <a:t>my_dict</a:t>
            </a:r>
            <a:r>
              <a:rPr lang="en-US" sz="2400" dirty="0"/>
              <a:t>:</a:t>
            </a:r>
          </a:p>
          <a:p>
            <a:r>
              <a:rPr lang="en-US" sz="2400" dirty="0"/>
              <a:t>    if </a:t>
            </a:r>
            <a:r>
              <a:rPr lang="en-US" sz="2400" dirty="0" err="1"/>
              <a:t>my_dict</a:t>
            </a:r>
            <a:r>
              <a:rPr lang="en-US" sz="2400" dirty="0"/>
              <a:t>[key] &gt; max1:</a:t>
            </a:r>
          </a:p>
          <a:p>
            <a:r>
              <a:rPr lang="en-US" sz="2400" dirty="0"/>
              <a:t>        max1 = </a:t>
            </a:r>
            <a:r>
              <a:rPr lang="en-US" sz="2400" dirty="0" err="1"/>
              <a:t>my_dict</a:t>
            </a:r>
            <a:r>
              <a:rPr lang="en-US" sz="2400" dirty="0"/>
              <a:t>[key]</a:t>
            </a:r>
          </a:p>
          <a:p>
            <a:endParaRPr lang="en-US" sz="2400" dirty="0"/>
          </a:p>
          <a:p>
            <a:r>
              <a:rPr lang="en-US" sz="2400" dirty="0"/>
              <a:t># Print the maximum value</a:t>
            </a:r>
          </a:p>
          <a:p>
            <a:r>
              <a:rPr lang="en-US" sz="2400" dirty="0"/>
              <a:t>print("The maximum value is:", max1)</a:t>
            </a:r>
          </a:p>
        </p:txBody>
      </p:sp>
    </p:spTree>
    <p:extLst>
      <p:ext uri="{BB962C8B-B14F-4D97-AF65-F5344CB8AC3E}">
        <p14:creationId xmlns:p14="http://schemas.microsoft.com/office/powerpoint/2010/main" val="386226180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980698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E2A9949-BB99-316B-3DB2-A68C3E2F0E4D}"/>
              </a:ext>
            </a:extLst>
          </p:cNvPr>
          <p:cNvSpPr txBox="1"/>
          <p:nvPr/>
        </p:nvSpPr>
        <p:spPr>
          <a:xfrm>
            <a:off x="438539" y="2690336"/>
            <a:ext cx="10991461" cy="2677656"/>
          </a:xfrm>
          <a:prstGeom prst="rect">
            <a:avLst/>
          </a:prstGeom>
          <a:noFill/>
        </p:spPr>
        <p:txBody>
          <a:bodyPr wrap="square">
            <a:spAutoFit/>
          </a:bodyPr>
          <a:lstStyle/>
          <a:p>
            <a:r>
              <a:rPr lang="en-US" sz="2800" dirty="0"/>
              <a:t>Create a Dictionary from Two </a:t>
            </a:r>
            <a:r>
              <a:rPr lang="en-US" sz="2800" dirty="0" err="1"/>
              <a:t>ListsProblem:Given</a:t>
            </a:r>
            <a:r>
              <a:rPr lang="en-US" sz="2800" dirty="0"/>
              <a:t> two lists, one of keys and one of values, combine them into a dictionary.</a:t>
            </a:r>
          </a:p>
          <a:p>
            <a:endParaRPr lang="en-US" sz="2800" dirty="0"/>
          </a:p>
          <a:p>
            <a:r>
              <a:rPr lang="en-US" sz="2800" dirty="0" err="1"/>
              <a:t>Example:Input</a:t>
            </a:r>
            <a:r>
              <a:rPr lang="en-US" sz="2800" dirty="0"/>
              <a:t>: keys = ['name', 'age', 'city'], values = ['Alice', 25, 'New York’]</a:t>
            </a:r>
          </a:p>
          <a:p>
            <a:endParaRPr lang="en-US" sz="2800" dirty="0"/>
          </a:p>
          <a:p>
            <a:r>
              <a:rPr lang="en-US" sz="2800" dirty="0"/>
              <a:t>Output: {'name': 'Alice', 'age': 25, 'city': 'New York'}</a:t>
            </a:r>
            <a:endParaRPr lang="en-IN" sz="2800" dirty="0"/>
          </a:p>
        </p:txBody>
      </p:sp>
    </p:spTree>
    <p:extLst>
      <p:ext uri="{BB962C8B-B14F-4D97-AF65-F5344CB8AC3E}">
        <p14:creationId xmlns:p14="http://schemas.microsoft.com/office/powerpoint/2010/main" val="15847550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B499D8A-D22C-6304-E5F6-9CBCAEF7A2EA}"/>
              </a:ext>
            </a:extLst>
          </p:cNvPr>
          <p:cNvSpPr txBox="1"/>
          <p:nvPr/>
        </p:nvSpPr>
        <p:spPr>
          <a:xfrm>
            <a:off x="867747" y="675811"/>
            <a:ext cx="9965094" cy="5262979"/>
          </a:xfrm>
          <a:prstGeom prst="rect">
            <a:avLst/>
          </a:prstGeom>
          <a:noFill/>
        </p:spPr>
        <p:txBody>
          <a:bodyPr wrap="square">
            <a:spAutoFit/>
          </a:bodyPr>
          <a:lstStyle/>
          <a:p>
            <a:r>
              <a:rPr lang="en-IN" sz="2800" dirty="0"/>
              <a:t>keys = ['name', 'age', 'city']</a:t>
            </a:r>
          </a:p>
          <a:p>
            <a:r>
              <a:rPr lang="en-IN" sz="2800" dirty="0"/>
              <a:t>values = ['Alice', 25, 'New York']</a:t>
            </a:r>
          </a:p>
          <a:p>
            <a:endParaRPr lang="en-IN" sz="2800" dirty="0"/>
          </a:p>
          <a:p>
            <a:r>
              <a:rPr lang="en-IN" sz="2800" dirty="0"/>
              <a:t># Initialize an empty dictionary</a:t>
            </a:r>
          </a:p>
          <a:p>
            <a:r>
              <a:rPr lang="en-IN" sz="2800" dirty="0" err="1"/>
              <a:t>combined_dict</a:t>
            </a:r>
            <a:r>
              <a:rPr lang="en-IN" sz="2800" dirty="0"/>
              <a:t> = {}</a:t>
            </a:r>
          </a:p>
          <a:p>
            <a:endParaRPr lang="en-IN" sz="2800" dirty="0"/>
          </a:p>
          <a:p>
            <a:r>
              <a:rPr lang="en-IN" sz="2800" dirty="0"/>
              <a:t># Use a loop to combine the two lists into a dictionary</a:t>
            </a:r>
          </a:p>
          <a:p>
            <a:r>
              <a:rPr lang="en-IN" sz="2800" dirty="0"/>
              <a:t>for </a:t>
            </a:r>
            <a:r>
              <a:rPr lang="en-IN" sz="2800" dirty="0" err="1"/>
              <a:t>i</a:t>
            </a:r>
            <a:r>
              <a:rPr lang="en-IN" sz="2800" dirty="0"/>
              <a:t> in range(</a:t>
            </a:r>
            <a:r>
              <a:rPr lang="en-IN" sz="2800" dirty="0" err="1"/>
              <a:t>len</a:t>
            </a:r>
            <a:r>
              <a:rPr lang="en-IN" sz="2800" dirty="0"/>
              <a:t>(keys)):</a:t>
            </a:r>
          </a:p>
          <a:p>
            <a:r>
              <a:rPr lang="en-IN" sz="2800" dirty="0"/>
              <a:t>    </a:t>
            </a:r>
            <a:r>
              <a:rPr lang="en-IN" sz="2800" dirty="0" err="1"/>
              <a:t>combined_dict</a:t>
            </a:r>
            <a:r>
              <a:rPr lang="en-IN" sz="2800" dirty="0"/>
              <a:t>[keys[</a:t>
            </a:r>
            <a:r>
              <a:rPr lang="en-IN" sz="2800" dirty="0" err="1"/>
              <a:t>i</a:t>
            </a:r>
            <a:r>
              <a:rPr lang="en-IN" sz="2800" dirty="0"/>
              <a:t>]] = values[</a:t>
            </a:r>
            <a:r>
              <a:rPr lang="en-IN" sz="2800" dirty="0" err="1"/>
              <a:t>i</a:t>
            </a:r>
            <a:r>
              <a:rPr lang="en-IN" sz="2800" dirty="0"/>
              <a:t>]</a:t>
            </a:r>
          </a:p>
          <a:p>
            <a:endParaRPr lang="en-IN" sz="2800" dirty="0"/>
          </a:p>
          <a:p>
            <a:r>
              <a:rPr lang="en-IN" sz="2800" dirty="0"/>
              <a:t># Print the resulting dictionary</a:t>
            </a:r>
          </a:p>
          <a:p>
            <a:r>
              <a:rPr lang="en-IN" sz="2800" dirty="0"/>
              <a:t>print(</a:t>
            </a:r>
            <a:r>
              <a:rPr lang="en-IN" sz="2800" dirty="0" err="1"/>
              <a:t>combined_dict</a:t>
            </a:r>
            <a:r>
              <a:rPr lang="en-IN" sz="2800" dirty="0"/>
              <a:t>)</a:t>
            </a:r>
          </a:p>
        </p:txBody>
      </p:sp>
    </p:spTree>
    <p:extLst>
      <p:ext uri="{BB962C8B-B14F-4D97-AF65-F5344CB8AC3E}">
        <p14:creationId xmlns:p14="http://schemas.microsoft.com/office/powerpoint/2010/main" val="35021737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F81EEEF-5120-ECAF-B943-C801B7759966}"/>
              </a:ext>
            </a:extLst>
          </p:cNvPr>
          <p:cNvSpPr txBox="1"/>
          <p:nvPr/>
        </p:nvSpPr>
        <p:spPr>
          <a:xfrm>
            <a:off x="1763486" y="1362469"/>
            <a:ext cx="9498563" cy="3108543"/>
          </a:xfrm>
          <a:prstGeom prst="rect">
            <a:avLst/>
          </a:prstGeom>
          <a:noFill/>
        </p:spPr>
        <p:txBody>
          <a:bodyPr wrap="square">
            <a:spAutoFit/>
          </a:bodyPr>
          <a:lstStyle/>
          <a:p>
            <a:r>
              <a:rPr lang="en-US" sz="2800" dirty="0" err="1"/>
              <a:t>Problem:Given</a:t>
            </a:r>
            <a:r>
              <a:rPr lang="en-US" sz="2800" dirty="0"/>
              <a:t> a dictionary, create a new dictionary that inverts the keys and values.</a:t>
            </a:r>
          </a:p>
          <a:p>
            <a:endParaRPr lang="en-US" sz="2800" dirty="0"/>
          </a:p>
          <a:p>
            <a:r>
              <a:rPr lang="en-US" sz="2800" dirty="0"/>
              <a:t>Example:</a:t>
            </a:r>
          </a:p>
          <a:p>
            <a:r>
              <a:rPr lang="en-US" sz="2800" dirty="0"/>
              <a:t>Input: </a:t>
            </a:r>
            <a:r>
              <a:rPr lang="en-US" sz="2800" dirty="0" err="1"/>
              <a:t>original_dict</a:t>
            </a:r>
            <a:r>
              <a:rPr lang="en-US" sz="2800" dirty="0"/>
              <a:t> = {'a': 1, 'b': 2, 'c': 3}</a:t>
            </a:r>
          </a:p>
          <a:p>
            <a:endParaRPr lang="en-US" sz="2800" dirty="0"/>
          </a:p>
          <a:p>
            <a:r>
              <a:rPr lang="en-US" sz="2800" dirty="0"/>
              <a:t>Output: {1: 'a', 2: 'b', 3: 'c'}</a:t>
            </a:r>
            <a:endParaRPr lang="en-IN" sz="2800" dirty="0"/>
          </a:p>
        </p:txBody>
      </p:sp>
    </p:spTree>
    <p:extLst>
      <p:ext uri="{BB962C8B-B14F-4D97-AF65-F5344CB8AC3E}">
        <p14:creationId xmlns:p14="http://schemas.microsoft.com/office/powerpoint/2010/main" val="10238901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275E46C-41B1-A7D1-F2FC-F557729C88F8}"/>
              </a:ext>
            </a:extLst>
          </p:cNvPr>
          <p:cNvSpPr txBox="1"/>
          <p:nvPr/>
        </p:nvSpPr>
        <p:spPr>
          <a:xfrm>
            <a:off x="774440" y="911996"/>
            <a:ext cx="11206066" cy="5262979"/>
          </a:xfrm>
          <a:prstGeom prst="rect">
            <a:avLst/>
          </a:prstGeom>
          <a:noFill/>
        </p:spPr>
        <p:txBody>
          <a:bodyPr wrap="square">
            <a:spAutoFit/>
          </a:bodyPr>
          <a:lstStyle/>
          <a:p>
            <a:r>
              <a:rPr lang="en-IN" sz="2800" dirty="0" err="1"/>
              <a:t>original_dict</a:t>
            </a:r>
            <a:r>
              <a:rPr lang="en-IN" sz="2800" dirty="0"/>
              <a:t> = {'a': 1, 'b': 2, 'c': 3}</a:t>
            </a:r>
          </a:p>
          <a:p>
            <a:endParaRPr lang="en-IN" sz="2800" dirty="0"/>
          </a:p>
          <a:p>
            <a:r>
              <a:rPr lang="en-IN" sz="2800" dirty="0"/>
              <a:t># Initialize an empty dictionary to store the inverted key-value pairs</a:t>
            </a:r>
          </a:p>
          <a:p>
            <a:r>
              <a:rPr lang="en-IN" sz="2800" dirty="0" err="1"/>
              <a:t>inverted_dict</a:t>
            </a:r>
            <a:r>
              <a:rPr lang="en-IN" sz="2800" dirty="0"/>
              <a:t> = {}</a:t>
            </a:r>
          </a:p>
          <a:p>
            <a:endParaRPr lang="en-IN" sz="2800" dirty="0"/>
          </a:p>
          <a:p>
            <a:r>
              <a:rPr lang="en-IN" sz="2800" dirty="0"/>
              <a:t># Iterate over the original dictionary and invert the key-value pairs</a:t>
            </a:r>
          </a:p>
          <a:p>
            <a:r>
              <a:rPr lang="en-IN" sz="2800" dirty="0"/>
              <a:t>for key in </a:t>
            </a:r>
            <a:r>
              <a:rPr lang="en-IN" sz="2800" dirty="0" err="1"/>
              <a:t>original_dict</a:t>
            </a:r>
            <a:r>
              <a:rPr lang="en-IN" sz="2800" dirty="0"/>
              <a:t>:</a:t>
            </a:r>
          </a:p>
          <a:p>
            <a:r>
              <a:rPr lang="en-IN" sz="2800" dirty="0"/>
              <a:t>    value = </a:t>
            </a:r>
            <a:r>
              <a:rPr lang="en-IN" sz="2800" dirty="0" err="1"/>
              <a:t>original_dict</a:t>
            </a:r>
            <a:r>
              <a:rPr lang="en-IN" sz="2800" dirty="0"/>
              <a:t>[key]</a:t>
            </a:r>
          </a:p>
          <a:p>
            <a:r>
              <a:rPr lang="en-IN" sz="2800" dirty="0"/>
              <a:t>    </a:t>
            </a:r>
            <a:r>
              <a:rPr lang="en-IN" sz="2800" dirty="0" err="1"/>
              <a:t>inverted_dict</a:t>
            </a:r>
            <a:r>
              <a:rPr lang="en-IN" sz="2800" dirty="0"/>
              <a:t>[value] = key</a:t>
            </a:r>
          </a:p>
          <a:p>
            <a:endParaRPr lang="en-IN" sz="2800" dirty="0"/>
          </a:p>
          <a:p>
            <a:r>
              <a:rPr lang="en-IN" sz="2800" dirty="0"/>
              <a:t># Print the resulting dictionary</a:t>
            </a:r>
          </a:p>
          <a:p>
            <a:r>
              <a:rPr lang="en-IN" sz="2800" dirty="0"/>
              <a:t>print(</a:t>
            </a:r>
            <a:r>
              <a:rPr lang="en-IN" sz="2800" dirty="0" err="1"/>
              <a:t>inverted_dict</a:t>
            </a:r>
            <a:r>
              <a:rPr lang="en-IN" sz="2800" dirty="0"/>
              <a:t>)</a:t>
            </a:r>
          </a:p>
        </p:txBody>
      </p:sp>
    </p:spTree>
    <p:extLst>
      <p:ext uri="{BB962C8B-B14F-4D97-AF65-F5344CB8AC3E}">
        <p14:creationId xmlns:p14="http://schemas.microsoft.com/office/powerpoint/2010/main" val="4365769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2BF3A2D-DE12-A705-D215-B4695F31357A}"/>
              </a:ext>
            </a:extLst>
          </p:cNvPr>
          <p:cNvSpPr txBox="1"/>
          <p:nvPr/>
        </p:nvSpPr>
        <p:spPr>
          <a:xfrm>
            <a:off x="839755" y="1429244"/>
            <a:ext cx="10254343" cy="3539430"/>
          </a:xfrm>
          <a:prstGeom prst="rect">
            <a:avLst/>
          </a:prstGeom>
          <a:noFill/>
        </p:spPr>
        <p:txBody>
          <a:bodyPr wrap="square">
            <a:spAutoFit/>
          </a:bodyPr>
          <a:lstStyle/>
          <a:p>
            <a:r>
              <a:rPr lang="en-US" sz="2800" dirty="0" err="1"/>
              <a:t>Problem:Given</a:t>
            </a:r>
            <a:r>
              <a:rPr lang="en-US" sz="2800" dirty="0"/>
              <a:t> two dictionaries, merge them into one. If both dictionaries have the same key, add their values together.</a:t>
            </a:r>
          </a:p>
          <a:p>
            <a:endParaRPr lang="en-US" sz="2800" dirty="0"/>
          </a:p>
          <a:p>
            <a:r>
              <a:rPr lang="en-US" sz="2800" dirty="0"/>
              <a:t>Example:</a:t>
            </a:r>
          </a:p>
          <a:p>
            <a:endParaRPr lang="en-US" sz="2800" dirty="0"/>
          </a:p>
          <a:p>
            <a:r>
              <a:rPr lang="en-US" sz="2800" dirty="0"/>
              <a:t>Input: dict1 = {'a': 100, 'b': 200}, dict2 = {'b': 300, 'c': 400}</a:t>
            </a:r>
          </a:p>
          <a:p>
            <a:endParaRPr lang="en-US" sz="2800" dirty="0"/>
          </a:p>
          <a:p>
            <a:r>
              <a:rPr lang="en-US" sz="2800" dirty="0"/>
              <a:t>Output: {'a': 100, 'b': 500, 'c': 400}</a:t>
            </a:r>
            <a:endParaRPr lang="en-IN" sz="2800" dirty="0"/>
          </a:p>
        </p:txBody>
      </p:sp>
    </p:spTree>
    <p:extLst>
      <p:ext uri="{BB962C8B-B14F-4D97-AF65-F5344CB8AC3E}">
        <p14:creationId xmlns:p14="http://schemas.microsoft.com/office/powerpoint/2010/main" val="38539992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996</TotalTime>
  <Words>3050</Words>
  <Application>Microsoft Office PowerPoint</Application>
  <PresentationFormat>Widescreen</PresentationFormat>
  <Paragraphs>353</Paragraphs>
  <Slides>41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41</vt:i4>
      </vt:variant>
    </vt:vector>
  </HeadingPairs>
  <TitlesOfParts>
    <vt:vector size="47" baseType="lpstr">
      <vt:lpstr>__fkGroteskNeue_598ab8</vt:lpstr>
      <vt:lpstr>-apple-system</vt:lpstr>
      <vt:lpstr>Arial</vt:lpstr>
      <vt:lpstr>Calibri</vt:lpstr>
      <vt:lpstr>Calibri Light</vt:lpstr>
      <vt:lpstr>Office Theme</vt:lpstr>
      <vt:lpstr>PowerPoint Presentation</vt:lpstr>
      <vt:lpstr>Dictionary exercise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Hemavathy S</dc:creator>
  <cp:lastModifiedBy>Hemavathy S</cp:lastModifiedBy>
  <cp:revision>33</cp:revision>
  <dcterms:created xsi:type="dcterms:W3CDTF">2024-09-03T08:05:41Z</dcterms:created>
  <dcterms:modified xsi:type="dcterms:W3CDTF">2024-09-25T05:38:13Z</dcterms:modified>
</cp:coreProperties>
</file>