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8" r:id="rId2"/>
    <p:sldId id="259" r:id="rId3"/>
    <p:sldId id="260" r:id="rId4"/>
    <p:sldId id="273" r:id="rId5"/>
    <p:sldId id="267" r:id="rId6"/>
    <p:sldId id="280" r:id="rId7"/>
    <p:sldId id="261" r:id="rId8"/>
    <p:sldId id="284" r:id="rId9"/>
    <p:sldId id="285" r:id="rId10"/>
    <p:sldId id="265" r:id="rId11"/>
    <p:sldId id="282" r:id="rId12"/>
    <p:sldId id="266" r:id="rId13"/>
    <p:sldId id="268" r:id="rId14"/>
    <p:sldId id="269" r:id="rId15"/>
    <p:sldId id="270" r:id="rId16"/>
    <p:sldId id="271" r:id="rId17"/>
    <p:sldId id="283" r:id="rId18"/>
    <p:sldId id="272" r:id="rId19"/>
    <p:sldId id="262" r:id="rId20"/>
    <p:sldId id="263" r:id="rId21"/>
    <p:sldId id="264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76" r:id="rId33"/>
    <p:sldId id="277" r:id="rId34"/>
    <p:sldId id="278" r:id="rId35"/>
    <p:sldId id="279" r:id="rId36"/>
    <p:sldId id="281" r:id="rId37"/>
    <p:sldId id="296" r:id="rId38"/>
    <p:sldId id="297" r:id="rId39"/>
    <p:sldId id="300" r:id="rId40"/>
    <p:sldId id="301" r:id="rId41"/>
    <p:sldId id="298" r:id="rId42"/>
    <p:sldId id="299" r:id="rId43"/>
    <p:sldId id="1052" r:id="rId44"/>
    <p:sldId id="30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6FACF-DBC2-4BA0-854C-A579B60DA7B6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95371-E04F-4F63-85BA-3FC48B8B2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1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4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1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2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5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6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1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DA7F73B-F59C-4097-AC4D-BDFA71014DC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6C3F-37EC-E843-923F-2713202ED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MODULE 5</a:t>
            </a:r>
            <a:br>
              <a:rPr lang="en-IN" dirty="0"/>
            </a:br>
            <a:r>
              <a:rPr lang="en-IN" sz="5400" dirty="0"/>
              <a:t>(Regular Expressions)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DB467-518D-D8DA-980C-3ECCA757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887A39A-DB65-4B0C-AA67-ED085330AC53}" type="slidenum">
              <a:rPr lang="en-IN" smtClean="0"/>
              <a:t>1</a:t>
            </a:fld>
            <a:endParaRPr lang="en-I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9DC2F9-077C-B487-18EA-61CA1B986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D876A-4FB8-4BB8-A11C-CEDF9304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" y="1331259"/>
            <a:ext cx="5217327" cy="3740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D1E24-204C-3171-3621-31DDBEFB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48" y="3046937"/>
            <a:ext cx="6190071" cy="36366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B8A238-DCE5-5D13-7FBF-B4C728FC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04" y="528278"/>
            <a:ext cx="11876296" cy="61553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u="sng" dirty="0"/>
              <a:t>.</a:t>
            </a:r>
            <a:r>
              <a:rPr lang="en-US" sz="3200" u="sng" dirty="0" err="1"/>
              <a:t>findall</a:t>
            </a:r>
            <a:r>
              <a:rPr lang="en-US" sz="3200" u="sng" dirty="0"/>
              <a:t>()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8008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DB4B14-6E69-0039-A9C6-856C9F45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53" y="595623"/>
            <a:ext cx="11034293" cy="49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7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BDD94-7D9A-24C3-C84A-E50079D2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77" y="2583350"/>
            <a:ext cx="11650646" cy="413145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F4992D-2502-9E37-AE38-0B9A33924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77" y="143199"/>
            <a:ext cx="11876296" cy="31211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u="sng" dirty="0"/>
              <a:t>.search()</a:t>
            </a:r>
          </a:p>
          <a:p>
            <a:r>
              <a:rPr lang="en-US" sz="2800" dirty="0"/>
              <a:t>The search() function searches the string for a match, and returns a Match object if there is a match.</a:t>
            </a:r>
          </a:p>
          <a:p>
            <a:r>
              <a:rPr lang="en-US" sz="2800" dirty="0"/>
              <a:t>If there is more than one match, only the first occurrence of the match will be returned: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0570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7CDE-A83A-F5F0-A700-9D52D0028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40" y="434010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If no matches are found, the value None is returned: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98404-8E2F-0C9C-5FF0-572764515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1" y="1557842"/>
            <a:ext cx="7071122" cy="39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4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973C-EBFC-F198-77D2-4811C394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72" y="264328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.split()</a:t>
            </a:r>
          </a:p>
          <a:p>
            <a:r>
              <a:rPr lang="en-US" sz="3200" dirty="0"/>
              <a:t>The split() function returns a list where the string has been split at each match: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6EF73-5F56-1878-F497-719C9F92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2" y="1768638"/>
            <a:ext cx="5623186" cy="3471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EBB4C-C818-03C1-9768-B2CAD56A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293" y="2742237"/>
            <a:ext cx="4794077" cy="40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DC29-6514-2DD8-3402-58DD08E2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04" y="443437"/>
            <a:ext cx="1141124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You can control the number of occurrences by specifying the </a:t>
            </a:r>
            <a:r>
              <a:rPr lang="en-US" sz="3200" dirty="0" err="1"/>
              <a:t>maxsplit</a:t>
            </a:r>
            <a:r>
              <a:rPr lang="en-US" sz="3200" dirty="0"/>
              <a:t> parameter: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CCA75-531F-5907-3AF3-2E74C0F5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98" y="1835642"/>
            <a:ext cx="5380629" cy="38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973C-EBFC-F198-77D2-4811C394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72" y="264328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.sub()</a:t>
            </a:r>
          </a:p>
          <a:p>
            <a:r>
              <a:rPr lang="en-US" sz="3200" dirty="0"/>
              <a:t>The sub() function replaces the matches with the text of your choice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92522-E7B5-90FC-5913-5E1C84952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75" y="1959785"/>
            <a:ext cx="6236328" cy="44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3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29FF51-E5F0-E67C-41CA-9E5D407A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3" y="2587732"/>
            <a:ext cx="11516844" cy="41335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161E87-C012-38A1-A903-3DE580E1A0F5}"/>
              </a:ext>
            </a:extLst>
          </p:cNvPr>
          <p:cNvSpPr txBox="1">
            <a:spLocks/>
          </p:cNvSpPr>
          <p:nvPr/>
        </p:nvSpPr>
        <p:spPr>
          <a:xfrm>
            <a:off x="428826" y="562337"/>
            <a:ext cx="1176317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.</a:t>
            </a:r>
            <a:r>
              <a:rPr lang="en-US" sz="3200" dirty="0" err="1"/>
              <a:t>subn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subn</a:t>
            </a:r>
            <a:r>
              <a:rPr lang="en-US" sz="3200" dirty="0"/>
              <a:t>() is similar to sub() except it returns a tuple of 2 items containing the new string and the number of substitutions made.</a:t>
            </a:r>
          </a:p>
        </p:txBody>
      </p:sp>
    </p:spTree>
    <p:extLst>
      <p:ext uri="{BB962C8B-B14F-4D97-AF65-F5344CB8AC3E}">
        <p14:creationId xmlns:p14="http://schemas.microsoft.com/office/powerpoint/2010/main" val="3399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BACBE1-906E-91FB-E565-E4EEC53E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2" y="996657"/>
            <a:ext cx="11862376" cy="379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8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770-27F3-C957-8A20-2C863592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6413"/>
            <a:ext cx="10058400" cy="7597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Metacharacters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85F8F-C2F9-2FBE-C05E-726B9F9B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5" y="780202"/>
            <a:ext cx="10916239" cy="59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FEFF-0606-B709-4E4F-531C1657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8EE9-43D1-3887-84FE-D7952A57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RegEx, or Regular Expression, is a sequence of characters that forms a search pattern.</a:t>
            </a:r>
          </a:p>
          <a:p>
            <a:r>
              <a:rPr lang="en-US" sz="3200" dirty="0"/>
              <a:t>Regular Expressions (regex) in Python allow you to search, match, or manipulate strings with a specific pattern.</a:t>
            </a:r>
          </a:p>
          <a:p>
            <a:r>
              <a:rPr lang="en-US" sz="3200" dirty="0"/>
              <a:t>They are powerful for finding patterns in text, extracting information, or validating data.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6600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B63-464D-5633-47CD-92E8FFAF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362"/>
            <a:ext cx="10058400" cy="6654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Special Sequences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29968-59FC-AD5E-FD8B-56E29482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06" y="1150031"/>
            <a:ext cx="11221750" cy="51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5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B63-464D-5633-47CD-92E8FFAF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362"/>
            <a:ext cx="10058400" cy="6654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Special Sequences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93C04-4DE7-74DA-F295-599FC97B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1" y="1182727"/>
            <a:ext cx="11537844" cy="44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2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7">
            <a:extLst>
              <a:ext uri="{FF2B5EF4-FFF2-40B4-BE49-F238E27FC236}">
                <a16:creationId xmlns:a16="http://schemas.microsoft.com/office/drawing/2014/main" id="{59593227-F5EC-CC26-5817-1869000AA4DE}"/>
              </a:ext>
            </a:extLst>
          </p:cNvPr>
          <p:cNvSpPr txBox="1"/>
          <p:nvPr/>
        </p:nvSpPr>
        <p:spPr>
          <a:xfrm>
            <a:off x="1630838" y="961534"/>
            <a:ext cx="10407191" cy="5842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^        			Matches the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beginning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$       	 		Matches the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end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.        			Matches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any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\s       			Matches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\S       			Matches any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non-whitespace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*        			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Repeats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*?       			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Repeats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+        			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Repeats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+?       		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Repeats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[</a:t>
            </a:r>
            <a:r>
              <a:rPr lang="en-US" sz="2600" i="0" u="none" strike="noStrike" cap="none" dirty="0" err="1">
                <a:ea typeface="Courier New"/>
                <a:cs typeface="Courier"/>
                <a:sym typeface="Courier New"/>
              </a:rPr>
              <a:t>aeiou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]  		Matches a single character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 the listed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[^XYZ]   		Matches a single character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not in 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the listed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[a-z0-9] 		The set of characters can include a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(        			Indicates where string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extraction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)        			Indicates where string </a:t>
            </a:r>
            <a:r>
              <a:rPr lang="en-US" sz="2600" i="0" u="none" strike="noStrike" cap="none" dirty="0">
                <a:solidFill>
                  <a:srgbClr val="FF0000"/>
                </a:solidFill>
                <a:ea typeface="Courier New"/>
                <a:cs typeface="Courier"/>
                <a:sym typeface="Courier New"/>
              </a:rPr>
              <a:t>extraction</a:t>
            </a:r>
            <a:r>
              <a:rPr lang="en-US" sz="2600" i="0" u="none" strike="noStrike" cap="none" dirty="0">
                <a:ea typeface="Courier New"/>
                <a:cs typeface="Courier"/>
                <a:sym typeface="Courier New"/>
              </a:rPr>
              <a:t> is to end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4F1F86-EE17-6CEB-DCD7-CB969050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6022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Regular Expression Quick Guide</a:t>
            </a:r>
          </a:p>
        </p:txBody>
      </p:sp>
    </p:spTree>
    <p:extLst>
      <p:ext uri="{BB962C8B-B14F-4D97-AF65-F5344CB8AC3E}">
        <p14:creationId xmlns:p14="http://schemas.microsoft.com/office/powerpoint/2010/main" val="337535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84">
            <a:extLst>
              <a:ext uri="{FF2B5EF4-FFF2-40B4-BE49-F238E27FC236}">
                <a16:creationId xmlns:a16="http://schemas.microsoft.com/office/drawing/2014/main" id="{2A313BDA-FED0-6066-0D07-63116D0E0318}"/>
              </a:ext>
            </a:extLst>
          </p:cNvPr>
          <p:cNvSpPr txBox="1"/>
          <p:nvPr/>
        </p:nvSpPr>
        <p:spPr>
          <a:xfrm>
            <a:off x="5555194" y="2996121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1" i="0" u="none" strike="noStrike" cap="none" dirty="0">
                <a:latin typeface="Courier"/>
                <a:ea typeface="Courier New"/>
                <a:cs typeface="Courier"/>
                <a:sym typeface="Courier New"/>
              </a:rPr>
              <a:t>^X.*:</a:t>
            </a:r>
          </a:p>
        </p:txBody>
      </p:sp>
      <p:sp>
        <p:nvSpPr>
          <p:cNvPr id="12" name="Shape 285">
            <a:extLst>
              <a:ext uri="{FF2B5EF4-FFF2-40B4-BE49-F238E27FC236}">
                <a16:creationId xmlns:a16="http://schemas.microsoft.com/office/drawing/2014/main" id="{733E2789-17A8-F0B4-7F87-72A0F74088C8}"/>
              </a:ext>
            </a:extLst>
          </p:cNvPr>
          <p:cNvSpPr txBox="1"/>
          <p:nvPr/>
        </p:nvSpPr>
        <p:spPr>
          <a:xfrm>
            <a:off x="1063830" y="1853146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13" name="Shape 286">
            <a:extLst>
              <a:ext uri="{FF2B5EF4-FFF2-40B4-BE49-F238E27FC236}">
                <a16:creationId xmlns:a16="http://schemas.microsoft.com/office/drawing/2014/main" id="{EB8448D7-ED3F-7EC2-C258-B2F89C4784B7}"/>
              </a:ext>
            </a:extLst>
          </p:cNvPr>
          <p:cNvSpPr txBox="1"/>
          <p:nvPr/>
        </p:nvSpPr>
        <p:spPr>
          <a:xfrm>
            <a:off x="4989719" y="4494746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14" name="Shape 287">
            <a:extLst>
              <a:ext uri="{FF2B5EF4-FFF2-40B4-BE49-F238E27FC236}">
                <a16:creationId xmlns:a16="http://schemas.microsoft.com/office/drawing/2014/main" id="{A15AC5F4-F6E4-02D6-C80A-AD0810B3FD6A}"/>
              </a:ext>
            </a:extLst>
          </p:cNvPr>
          <p:cNvSpPr txBox="1"/>
          <p:nvPr/>
        </p:nvSpPr>
        <p:spPr>
          <a:xfrm>
            <a:off x="7328119" y="1217283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15" name="Shape 288">
            <a:extLst>
              <a:ext uri="{FF2B5EF4-FFF2-40B4-BE49-F238E27FC236}">
                <a16:creationId xmlns:a16="http://schemas.microsoft.com/office/drawing/2014/main" id="{04493370-D4CB-431C-86A5-04C117497415}"/>
              </a:ext>
            </a:extLst>
          </p:cNvPr>
          <p:cNvCxnSpPr/>
          <p:nvPr/>
        </p:nvCxnSpPr>
        <p:spPr>
          <a:xfrm>
            <a:off x="7129606" y="3974146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" name="Shape 289">
            <a:extLst>
              <a:ext uri="{FF2B5EF4-FFF2-40B4-BE49-F238E27FC236}">
                <a16:creationId xmlns:a16="http://schemas.microsoft.com/office/drawing/2014/main" id="{2C9293EC-7158-CA88-58B7-8272204F7B9A}"/>
              </a:ext>
            </a:extLst>
          </p:cNvPr>
          <p:cNvCxnSpPr>
            <a:cxnSpLocks/>
            <a:endCxn id="14" idx="2"/>
          </p:cNvCxnSpPr>
          <p:nvPr/>
        </p:nvCxnSpPr>
        <p:spPr>
          <a:xfrm rot="10800000" flipH="1">
            <a:off x="7834519" y="2475483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" name="Shape 290">
            <a:extLst>
              <a:ext uri="{FF2B5EF4-FFF2-40B4-BE49-F238E27FC236}">
                <a16:creationId xmlns:a16="http://schemas.microsoft.com/office/drawing/2014/main" id="{69EC7CA0-8796-31E7-E64B-40B7ED2E16FB}"/>
              </a:ext>
            </a:extLst>
          </p:cNvPr>
          <p:cNvCxnSpPr/>
          <p:nvPr/>
        </p:nvCxnSpPr>
        <p:spPr>
          <a:xfrm flipH="1" flipV="1">
            <a:off x="4989719" y="2311180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7008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2">
            <a:extLst>
              <a:ext uri="{FF2B5EF4-FFF2-40B4-BE49-F238E27FC236}">
                <a16:creationId xmlns:a16="http://schemas.microsoft.com/office/drawing/2014/main" id="{3484C9AD-6A75-A1EA-768B-EDC7270D329F}"/>
              </a:ext>
            </a:extLst>
          </p:cNvPr>
          <p:cNvSpPr txBox="1"/>
          <p:nvPr/>
        </p:nvSpPr>
        <p:spPr>
          <a:xfrm>
            <a:off x="5527349" y="2992187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1" i="0" u="none" strike="noStrike" cap="none" dirty="0">
                <a:latin typeface="Courier"/>
                <a:ea typeface="Courier New"/>
                <a:cs typeface="Courier"/>
                <a:sym typeface="Courier New"/>
              </a:rPr>
              <a:t>^X-\S+:</a:t>
            </a:r>
          </a:p>
        </p:txBody>
      </p:sp>
      <p:sp>
        <p:nvSpPr>
          <p:cNvPr id="5" name="Shape 313">
            <a:extLst>
              <a:ext uri="{FF2B5EF4-FFF2-40B4-BE49-F238E27FC236}">
                <a16:creationId xmlns:a16="http://schemas.microsoft.com/office/drawing/2014/main" id="{9FDC7AA9-C43A-C5BA-C2E1-AA9DAC08A821}"/>
              </a:ext>
            </a:extLst>
          </p:cNvPr>
          <p:cNvSpPr txBox="1"/>
          <p:nvPr/>
        </p:nvSpPr>
        <p:spPr>
          <a:xfrm>
            <a:off x="2085151" y="1647237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6" name="Shape 314">
            <a:extLst>
              <a:ext uri="{FF2B5EF4-FFF2-40B4-BE49-F238E27FC236}">
                <a16:creationId xmlns:a16="http://schemas.microsoft.com/office/drawing/2014/main" id="{4590FB45-1823-27B8-3B17-64816CA38072}"/>
              </a:ext>
            </a:extLst>
          </p:cNvPr>
          <p:cNvSpPr txBox="1"/>
          <p:nvPr/>
        </p:nvSpPr>
        <p:spPr>
          <a:xfrm>
            <a:off x="1366512" y="4357432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7" name="Shape 315">
            <a:extLst>
              <a:ext uri="{FF2B5EF4-FFF2-40B4-BE49-F238E27FC236}">
                <a16:creationId xmlns:a16="http://schemas.microsoft.com/office/drawing/2014/main" id="{6FBBAA4D-74D2-C809-303D-1249D2049869}"/>
              </a:ext>
            </a:extLst>
          </p:cNvPr>
          <p:cNvSpPr txBox="1"/>
          <p:nvPr/>
        </p:nvSpPr>
        <p:spPr>
          <a:xfrm>
            <a:off x="6902124" y="1360237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8" name="Shape 316">
            <a:extLst>
              <a:ext uri="{FF2B5EF4-FFF2-40B4-BE49-F238E27FC236}">
                <a16:creationId xmlns:a16="http://schemas.microsoft.com/office/drawing/2014/main" id="{57A71012-D134-A419-9629-4F02B0D0D81B}"/>
              </a:ext>
            </a:extLst>
          </p:cNvPr>
          <p:cNvCxnSpPr>
            <a:stCxn id="4" idx="2"/>
          </p:cNvCxnSpPr>
          <p:nvPr/>
        </p:nvCxnSpPr>
        <p:spPr>
          <a:xfrm flipH="1">
            <a:off x="6902124" y="3970187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9" name="Shape 317">
            <a:extLst>
              <a:ext uri="{FF2B5EF4-FFF2-40B4-BE49-F238E27FC236}">
                <a16:creationId xmlns:a16="http://schemas.microsoft.com/office/drawing/2014/main" id="{DFBCD272-7C87-43B8-E725-EA7DD68DB208}"/>
              </a:ext>
            </a:extLst>
          </p:cNvPr>
          <p:cNvCxnSpPr/>
          <p:nvPr/>
        </p:nvCxnSpPr>
        <p:spPr>
          <a:xfrm rot="10800000" flipH="1">
            <a:off x="8150178" y="2503237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" name="Shape 318">
            <a:extLst>
              <a:ext uri="{FF2B5EF4-FFF2-40B4-BE49-F238E27FC236}">
                <a16:creationId xmlns:a16="http://schemas.microsoft.com/office/drawing/2014/main" id="{E38B565D-77A9-F0AF-A845-38FB830AA97F}"/>
              </a:ext>
            </a:extLst>
          </p:cNvPr>
          <p:cNvCxnSpPr/>
          <p:nvPr/>
        </p:nvCxnSpPr>
        <p:spPr>
          <a:xfrm rot="10800000">
            <a:off x="5420719" y="2503237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1046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FB09-2B99-68BA-2485-227736D0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8815"/>
          </a:xfrm>
        </p:spPr>
        <p:txBody>
          <a:bodyPr/>
          <a:lstStyle/>
          <a:p>
            <a:r>
              <a:rPr lang="en-IN" dirty="0"/>
              <a:t>Matching and Extracting Data</a:t>
            </a:r>
          </a:p>
        </p:txBody>
      </p:sp>
      <p:sp>
        <p:nvSpPr>
          <p:cNvPr id="6" name="Shape 326">
            <a:extLst>
              <a:ext uri="{FF2B5EF4-FFF2-40B4-BE49-F238E27FC236}">
                <a16:creationId xmlns:a16="http://schemas.microsoft.com/office/drawing/2014/main" id="{F2A96F85-4813-0EC2-6432-D09FF2DA5171}"/>
              </a:ext>
            </a:extLst>
          </p:cNvPr>
          <p:cNvSpPr txBox="1"/>
          <p:nvPr/>
        </p:nvSpPr>
        <p:spPr>
          <a:xfrm>
            <a:off x="695702" y="1675614"/>
            <a:ext cx="277229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1" i="0" u="none" strike="noStrike" cap="none"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7" name="Shape 327">
            <a:extLst>
              <a:ext uri="{FF2B5EF4-FFF2-40B4-BE49-F238E27FC236}">
                <a16:creationId xmlns:a16="http://schemas.microsoft.com/office/drawing/2014/main" id="{9ABA7651-27CD-FF20-D53E-19E2F7D431C2}"/>
              </a:ext>
            </a:extLst>
          </p:cNvPr>
          <p:cNvSpPr txBox="1"/>
          <p:nvPr/>
        </p:nvSpPr>
        <p:spPr>
          <a:xfrm>
            <a:off x="211449" y="321336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u="none" strike="noStrike" cap="none"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8" name="Shape 328">
            <a:extLst>
              <a:ext uri="{FF2B5EF4-FFF2-40B4-BE49-F238E27FC236}">
                <a16:creationId xmlns:a16="http://schemas.microsoft.com/office/drawing/2014/main" id="{9D1124C1-9A35-BCC5-1B6B-89EB39DE5AEB}"/>
              </a:ext>
            </a:extLst>
          </p:cNvPr>
          <p:cNvCxnSpPr/>
          <p:nvPr/>
        </p:nvCxnSpPr>
        <p:spPr>
          <a:xfrm>
            <a:off x="2065714" y="2605889"/>
            <a:ext cx="81000" cy="590699"/>
          </a:xfrm>
          <a:prstGeom prst="straightConnector1">
            <a:avLst/>
          </a:prstGeom>
          <a:noFill/>
          <a:ln w="762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A8C4E25-EFE3-74AE-B35B-055373EB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033" y="3716517"/>
            <a:ext cx="7339493" cy="30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4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3DC694-A333-F624-35DB-460A81C3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3" y="917973"/>
            <a:ext cx="10748302" cy="41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34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0974F9-C2C9-FCFB-8082-C319F323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173820"/>
            <a:ext cx="11434713" cy="65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04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43">
            <a:extLst>
              <a:ext uri="{FF2B5EF4-FFF2-40B4-BE49-F238E27FC236}">
                <a16:creationId xmlns:a16="http://schemas.microsoft.com/office/drawing/2014/main" id="{162194B7-E038-5A1B-5EB4-2A7A3F3A1690}"/>
              </a:ext>
            </a:extLst>
          </p:cNvPr>
          <p:cNvSpPr txBox="1"/>
          <p:nvPr/>
        </p:nvSpPr>
        <p:spPr>
          <a:xfrm>
            <a:off x="4921150" y="3254786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1" i="0" u="none" strike="noStrike" cap="none" dirty="0">
                <a:latin typeface="Courier"/>
                <a:ea typeface="Courier New"/>
                <a:cs typeface="Courier"/>
                <a:sym typeface="Courier New"/>
              </a:rPr>
              <a:t>^F.+:</a:t>
            </a:r>
          </a:p>
        </p:txBody>
      </p:sp>
      <p:sp>
        <p:nvSpPr>
          <p:cNvPr id="5" name="Shape 344">
            <a:extLst>
              <a:ext uri="{FF2B5EF4-FFF2-40B4-BE49-F238E27FC236}">
                <a16:creationId xmlns:a16="http://schemas.microsoft.com/office/drawing/2014/main" id="{4840DF61-31E9-EF28-CE6D-4848E8FD0EEF}"/>
              </a:ext>
            </a:extLst>
          </p:cNvPr>
          <p:cNvSpPr txBox="1"/>
          <p:nvPr/>
        </p:nvSpPr>
        <p:spPr>
          <a:xfrm>
            <a:off x="5768875" y="1527586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6" name="Shape 345">
            <a:extLst>
              <a:ext uri="{FF2B5EF4-FFF2-40B4-BE49-F238E27FC236}">
                <a16:creationId xmlns:a16="http://schemas.microsoft.com/office/drawing/2014/main" id="{81B41AEC-4D08-4DF8-DF86-EC04ED24380D}"/>
              </a:ext>
            </a:extLst>
          </p:cNvPr>
          <p:cNvCxnSpPr/>
          <p:nvPr/>
        </p:nvCxnSpPr>
        <p:spPr>
          <a:xfrm rot="10800000" flipH="1">
            <a:off x="6664825" y="2670585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346">
            <a:extLst>
              <a:ext uri="{FF2B5EF4-FFF2-40B4-BE49-F238E27FC236}">
                <a16:creationId xmlns:a16="http://schemas.microsoft.com/office/drawing/2014/main" id="{6C7314FF-7EDC-AE9B-A183-C48BBDE068ED}"/>
              </a:ext>
            </a:extLst>
          </p:cNvPr>
          <p:cNvSpPr txBox="1"/>
          <p:nvPr/>
        </p:nvSpPr>
        <p:spPr>
          <a:xfrm>
            <a:off x="1301650" y="5153436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7030A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8" name="Shape 347">
            <a:extLst>
              <a:ext uri="{FF2B5EF4-FFF2-40B4-BE49-F238E27FC236}">
                <a16:creationId xmlns:a16="http://schemas.microsoft.com/office/drawing/2014/main" id="{A513D47F-B03A-0B69-8855-176CF8238563}"/>
              </a:ext>
            </a:extLst>
          </p:cNvPr>
          <p:cNvCxnSpPr/>
          <p:nvPr/>
        </p:nvCxnSpPr>
        <p:spPr>
          <a:xfrm flipH="1">
            <a:off x="4769440" y="4285072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7030A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9" name="Shape 348">
            <a:extLst>
              <a:ext uri="{FF2B5EF4-FFF2-40B4-BE49-F238E27FC236}">
                <a16:creationId xmlns:a16="http://schemas.microsoft.com/office/drawing/2014/main" id="{317A3A71-2263-577D-3695-3C796937553E}"/>
              </a:ext>
            </a:extLst>
          </p:cNvPr>
          <p:cNvSpPr txBox="1"/>
          <p:nvPr/>
        </p:nvSpPr>
        <p:spPr>
          <a:xfrm>
            <a:off x="5797450" y="5166136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accent1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10" name="Shape 349">
            <a:extLst>
              <a:ext uri="{FF2B5EF4-FFF2-40B4-BE49-F238E27FC236}">
                <a16:creationId xmlns:a16="http://schemas.microsoft.com/office/drawing/2014/main" id="{62E43E3D-C0CB-E593-C22A-8CB7BDB06BA8}"/>
              </a:ext>
            </a:extLst>
          </p:cNvPr>
          <p:cNvCxnSpPr/>
          <p:nvPr/>
        </p:nvCxnSpPr>
        <p:spPr>
          <a:xfrm>
            <a:off x="7016725" y="4175611"/>
            <a:ext cx="863400" cy="990599"/>
          </a:xfrm>
          <a:prstGeom prst="straightConnector1">
            <a:avLst/>
          </a:prstGeom>
          <a:noFill/>
          <a:ln w="76200" cap="rnd" cmpd="sng">
            <a:solidFill>
              <a:schemeClr val="accent1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5B1C75F-3D9C-A28B-450B-A38D1E8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1745"/>
            <a:ext cx="10058400" cy="86022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Warning: Greedy Matching</a:t>
            </a:r>
          </a:p>
        </p:txBody>
      </p:sp>
    </p:spTree>
    <p:extLst>
      <p:ext uri="{BB962C8B-B14F-4D97-AF65-F5344CB8AC3E}">
        <p14:creationId xmlns:p14="http://schemas.microsoft.com/office/powerpoint/2010/main" val="125314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8C260-743B-988B-7DA4-C4BC6A407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29" y="1214866"/>
            <a:ext cx="7343778" cy="35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FB03-35FE-3D55-599B-72A54B08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RegEx</a:t>
            </a:r>
            <a:r>
              <a:rPr lang="en-IN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5372-6538-A0EF-6325-D2FD4797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Python has a built-in package called re, which can be used to work with Regular Expressions.</a:t>
            </a:r>
          </a:p>
          <a:p>
            <a:endParaRPr lang="en-US" sz="3200" dirty="0"/>
          </a:p>
          <a:p>
            <a:r>
              <a:rPr lang="en-US" sz="3200" dirty="0"/>
              <a:t>Import the re module:</a:t>
            </a:r>
          </a:p>
          <a:p>
            <a:endParaRPr lang="en-US" sz="3200" dirty="0"/>
          </a:p>
          <a:p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5CBE5-E5A4-888A-98EA-B36405B8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468" y="4296650"/>
            <a:ext cx="2101467" cy="163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7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5B1C75F-3D9C-A28B-450B-A38D1E8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1745"/>
            <a:ext cx="10058400" cy="86022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Non-Greedy Matching</a:t>
            </a:r>
          </a:p>
        </p:txBody>
      </p:sp>
      <p:sp>
        <p:nvSpPr>
          <p:cNvPr id="2" name="Shape 358">
            <a:extLst>
              <a:ext uri="{FF2B5EF4-FFF2-40B4-BE49-F238E27FC236}">
                <a16:creationId xmlns:a16="http://schemas.microsoft.com/office/drawing/2014/main" id="{8621CC4D-648D-80B1-AD3E-ACEF903CE6D0}"/>
              </a:ext>
            </a:extLst>
          </p:cNvPr>
          <p:cNvSpPr txBox="1"/>
          <p:nvPr/>
        </p:nvSpPr>
        <p:spPr>
          <a:xfrm>
            <a:off x="5055888" y="3202335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1" i="0" u="none" strike="noStrike" cap="none" dirty="0">
                <a:latin typeface="Courier"/>
                <a:ea typeface="Courier New"/>
                <a:cs typeface="Courier"/>
                <a:sym typeface="Courier New"/>
              </a:rPr>
              <a:t>^F.+?:</a:t>
            </a:r>
          </a:p>
        </p:txBody>
      </p:sp>
      <p:sp>
        <p:nvSpPr>
          <p:cNvPr id="3" name="Shape 359">
            <a:extLst>
              <a:ext uri="{FF2B5EF4-FFF2-40B4-BE49-F238E27FC236}">
                <a16:creationId xmlns:a16="http://schemas.microsoft.com/office/drawing/2014/main" id="{8CED32A0-08D3-8578-9D95-016881978BC3}"/>
              </a:ext>
            </a:extLst>
          </p:cNvPr>
          <p:cNvSpPr txBox="1"/>
          <p:nvPr/>
        </p:nvSpPr>
        <p:spPr>
          <a:xfrm>
            <a:off x="6970413" y="1265585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12" name="Shape 360">
            <a:extLst>
              <a:ext uri="{FF2B5EF4-FFF2-40B4-BE49-F238E27FC236}">
                <a16:creationId xmlns:a16="http://schemas.microsoft.com/office/drawing/2014/main" id="{2A19D29A-22A2-27FB-DA57-28B209E35A65}"/>
              </a:ext>
            </a:extLst>
          </p:cNvPr>
          <p:cNvCxnSpPr>
            <a:stCxn id="2" idx="0"/>
          </p:cNvCxnSpPr>
          <p:nvPr/>
        </p:nvCxnSpPr>
        <p:spPr>
          <a:xfrm rot="10800000" flipH="1">
            <a:off x="6539087" y="2392935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361">
            <a:extLst>
              <a:ext uri="{FF2B5EF4-FFF2-40B4-BE49-F238E27FC236}">
                <a16:creationId xmlns:a16="http://schemas.microsoft.com/office/drawing/2014/main" id="{A8CEA71F-7538-F3EB-8318-C3E32D15CE67}"/>
              </a:ext>
            </a:extLst>
          </p:cNvPr>
          <p:cNvSpPr txBox="1"/>
          <p:nvPr/>
        </p:nvSpPr>
        <p:spPr>
          <a:xfrm>
            <a:off x="1512588" y="5100985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7030A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14" name="Shape 362">
            <a:extLst>
              <a:ext uri="{FF2B5EF4-FFF2-40B4-BE49-F238E27FC236}">
                <a16:creationId xmlns:a16="http://schemas.microsoft.com/office/drawing/2014/main" id="{09E73347-48CA-5656-D6F3-2C3B18223FEF}"/>
              </a:ext>
            </a:extLst>
          </p:cNvPr>
          <p:cNvCxnSpPr/>
          <p:nvPr/>
        </p:nvCxnSpPr>
        <p:spPr>
          <a:xfrm flipH="1">
            <a:off x="4866824" y="4232621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7030A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363">
            <a:extLst>
              <a:ext uri="{FF2B5EF4-FFF2-40B4-BE49-F238E27FC236}">
                <a16:creationId xmlns:a16="http://schemas.microsoft.com/office/drawing/2014/main" id="{952A71F9-CE63-A27E-BE24-6851322E7BD7}"/>
              </a:ext>
            </a:extLst>
          </p:cNvPr>
          <p:cNvSpPr txBox="1"/>
          <p:nvPr/>
        </p:nvSpPr>
        <p:spPr>
          <a:xfrm>
            <a:off x="6008388" y="5113685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u="none" strike="noStrike" cap="none">
                <a:solidFill>
                  <a:schemeClr val="accent1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16" name="Shape 364">
            <a:extLst>
              <a:ext uri="{FF2B5EF4-FFF2-40B4-BE49-F238E27FC236}">
                <a16:creationId xmlns:a16="http://schemas.microsoft.com/office/drawing/2014/main" id="{816C2F2F-A50A-8882-2DF0-A0591D07896F}"/>
              </a:ext>
            </a:extLst>
          </p:cNvPr>
          <p:cNvCxnSpPr>
            <a:endCxn id="15" idx="0"/>
          </p:cNvCxnSpPr>
          <p:nvPr/>
        </p:nvCxnSpPr>
        <p:spPr>
          <a:xfrm>
            <a:off x="7706537" y="4137785"/>
            <a:ext cx="384600" cy="975900"/>
          </a:xfrm>
          <a:prstGeom prst="straightConnector1">
            <a:avLst/>
          </a:prstGeom>
          <a:noFill/>
          <a:ln w="76200" cap="rnd" cmpd="sng">
            <a:solidFill>
              <a:schemeClr val="accent1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5814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68F40-915F-2C6E-F96C-4A55604A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51" y="1001715"/>
            <a:ext cx="9824038" cy="48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06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F1742-BCC9-7FA3-DB64-D327A414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61" y="319008"/>
            <a:ext cx="10583257" cy="63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6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B65ACD-AFF3-A00A-F3B3-F507668B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84" y="301703"/>
            <a:ext cx="10451383" cy="60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9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0E728-F0E8-6100-2255-C9E70438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0" y="498415"/>
            <a:ext cx="10957060" cy="60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80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E93CC-F957-C111-D03F-8A55F1E4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20" y="385692"/>
            <a:ext cx="10673360" cy="59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43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024DE-A815-1762-1928-8BA236D2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28" y="380844"/>
            <a:ext cx="5519987" cy="3540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2B3CC-48B4-8AF4-5A6E-65687DB8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436" y="3206848"/>
            <a:ext cx="7822492" cy="35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70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26E7E108-DED8-291E-369E-6265BBFF7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3" y="109924"/>
            <a:ext cx="6711884" cy="663815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A7ECA-8E73-8ECD-79D5-076796B33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6000"/>
            <a:ext cx="6014299" cy="27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30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18B37-44E4-5501-4EFF-6609B6527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4" y="666164"/>
            <a:ext cx="11517212" cy="52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79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B63-464D-5633-47CD-92E8FFAF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362"/>
            <a:ext cx="10058400" cy="6654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Special Sequences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29968-59FC-AD5E-FD8B-56E29482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06" y="1150031"/>
            <a:ext cx="11221750" cy="51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4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F647D9-17A4-87EB-CE0A-66B47704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3" y="44777"/>
            <a:ext cx="10774836" cy="67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46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B63-464D-5633-47CD-92E8FFAF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362"/>
            <a:ext cx="10058400" cy="6654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Special Sequences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93C04-4DE7-74DA-F295-599FC97B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1" y="1182727"/>
            <a:ext cx="11537844" cy="44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7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BC33665A-01C0-7FAA-B9BB-A0F73E504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91" y="291800"/>
            <a:ext cx="5444000" cy="6411546"/>
          </a:xfrm>
        </p:spPr>
      </p:pic>
    </p:spTree>
    <p:extLst>
      <p:ext uri="{BB962C8B-B14F-4D97-AF65-F5344CB8AC3E}">
        <p14:creationId xmlns:p14="http://schemas.microsoft.com/office/powerpoint/2010/main" val="2063082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753F7D-990B-C2AE-EFF8-85C3E47E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6" y="493987"/>
            <a:ext cx="10691588" cy="60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90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BC26EE-9E44-9DBC-6E15-53A910D1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9" y="1638965"/>
            <a:ext cx="11771571" cy="48572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68060-A202-DE2A-78AE-0ECD5DC10BB1}"/>
              </a:ext>
            </a:extLst>
          </p:cNvPr>
          <p:cNvSpPr txBox="1"/>
          <p:nvPr/>
        </p:nvSpPr>
        <p:spPr>
          <a:xfrm>
            <a:off x="545669" y="1044291"/>
            <a:ext cx="1035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set is a set of characters inside a pair of square brackets []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a special meaning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3C290-9137-A011-2026-96DC98A0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6182"/>
            <a:ext cx="10058400" cy="6654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048303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2FFE-C2B5-53C5-00DF-F8446950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B525-0947-6C0C-3263-9350FC67E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B914-C1FD-0056-AA9C-0F9FD62C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90" y="735668"/>
            <a:ext cx="11599777" cy="5570864"/>
          </a:xfrm>
        </p:spPr>
        <p:txBody>
          <a:bodyPr>
            <a:noAutofit/>
          </a:bodyPr>
          <a:lstStyle/>
          <a:p>
            <a:r>
              <a:rPr lang="en-US" sz="3200" dirty="0"/>
              <a:t>&lt;</a:t>
            </a:r>
            <a:r>
              <a:rPr lang="en-US" sz="3200" dirty="0" err="1"/>
              <a:t>re.Match</a:t>
            </a:r>
            <a:r>
              <a:rPr lang="en-US" sz="3200" dirty="0"/>
              <a:t> object&gt;: This indicates that 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match object was returned.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match object contains details about the match found using the re module's search, match, or other related methods.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span=(6,9): The span indicates </a:t>
            </a:r>
            <a:r>
              <a:rPr lang="en-US" sz="3200" dirty="0">
                <a:solidFill>
                  <a:srgbClr val="FF0000"/>
                </a:solidFill>
              </a:rPr>
              <a:t>the starting and ending positions of the match </a:t>
            </a:r>
            <a:r>
              <a:rPr lang="en-US" sz="3200" dirty="0"/>
              <a:t>in the input string. It’s a tuple that represents the range where the matched pattern is found. In this case, the match starts at index 6 and ends at index 9.</a:t>
            </a:r>
          </a:p>
        </p:txBody>
      </p:sp>
    </p:spTree>
    <p:extLst>
      <p:ext uri="{BB962C8B-B14F-4D97-AF65-F5344CB8AC3E}">
        <p14:creationId xmlns:p14="http://schemas.microsoft.com/office/powerpoint/2010/main" val="146258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D11E-DE62-E1E2-4AA8-DD4A3318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28" y="1037325"/>
            <a:ext cx="10058400" cy="40507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/>
              <a:t>match=' ': This shows </a:t>
            </a:r>
            <a:r>
              <a:rPr lang="en-US" sz="3200" dirty="0">
                <a:solidFill>
                  <a:srgbClr val="FF0000"/>
                </a:solidFill>
              </a:rPr>
              <a:t>the exact content that was matched </a:t>
            </a:r>
            <a:r>
              <a:rPr lang="en-US" sz="3200" dirty="0"/>
              <a:t>in the input string. Here, the matched content is a space character (‘has’).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.string returns the string passed into the function.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.group() returns the part of the string where there was a match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94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4F18-0DB4-A94D-0E71-CEEB7424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5739"/>
            <a:ext cx="10058400" cy="1202766"/>
          </a:xfrm>
        </p:spPr>
        <p:txBody>
          <a:bodyPr/>
          <a:lstStyle/>
          <a:p>
            <a:pPr algn="ctr"/>
            <a:r>
              <a:rPr lang="en-IN" dirty="0" err="1"/>
              <a:t>RegEx</a:t>
            </a:r>
            <a:r>
              <a:rPr lang="en-IN" dirty="0"/>
              <a:t> Functions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743E67-11FA-08E6-F812-FE17A6197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15363"/>
              </p:ext>
            </p:extLst>
          </p:nvPr>
        </p:nvGraphicFramePr>
        <p:xfrm>
          <a:off x="382307" y="1202766"/>
          <a:ext cx="11618013" cy="550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721">
                  <a:extLst>
                    <a:ext uri="{9D8B030D-6E8A-4147-A177-3AD203B41FA5}">
                      <a16:colId xmlns:a16="http://schemas.microsoft.com/office/drawing/2014/main" val="1866422161"/>
                    </a:ext>
                  </a:extLst>
                </a:gridCol>
                <a:gridCol w="7961292">
                  <a:extLst>
                    <a:ext uri="{9D8B030D-6E8A-4147-A177-3AD203B41FA5}">
                      <a16:colId xmlns:a16="http://schemas.microsoft.com/office/drawing/2014/main" val="1801153828"/>
                    </a:ext>
                  </a:extLst>
                </a:gridCol>
              </a:tblGrid>
              <a:tr h="590885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632669"/>
                  </a:ext>
                </a:extLst>
              </a:tr>
              <a:tr h="108178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err="1"/>
                        <a:t>re.match</a:t>
                      </a:r>
                      <a:r>
                        <a:rPr lang="en-IN" sz="3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Returns if </a:t>
                      </a:r>
                      <a:r>
                        <a:rPr lang="en-IN" sz="3200" b="1" u="sng" dirty="0"/>
                        <a:t>Match Object </a:t>
                      </a:r>
                      <a:r>
                        <a:rPr lang="en-IN" sz="3200" dirty="0"/>
                        <a:t>if there is a match </a:t>
                      </a:r>
                      <a:r>
                        <a:rPr lang="en-IN" sz="3200" b="1" u="sng" dirty="0">
                          <a:solidFill>
                            <a:srgbClr val="FF0000"/>
                          </a:solidFill>
                        </a:rPr>
                        <a:t>from the start </a:t>
                      </a:r>
                      <a:r>
                        <a:rPr lang="en-IN" sz="3200" dirty="0"/>
                        <a:t>of the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50177"/>
                  </a:ext>
                </a:extLst>
              </a:tr>
              <a:tr h="590885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err="1"/>
                        <a:t>re.findall</a:t>
                      </a:r>
                      <a:r>
                        <a:rPr lang="en-IN" sz="3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Returns a list containing all 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85427"/>
                  </a:ext>
                </a:extLst>
              </a:tr>
              <a:tr h="1081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 err="1"/>
                        <a:t>re.search</a:t>
                      </a:r>
                      <a:r>
                        <a:rPr lang="en-IN" sz="3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Returns a </a:t>
                      </a:r>
                      <a:r>
                        <a:rPr lang="en-IN" sz="3200" b="1" u="sng" dirty="0"/>
                        <a:t>Match Object </a:t>
                      </a:r>
                      <a:r>
                        <a:rPr lang="en-IN" sz="3200" dirty="0"/>
                        <a:t>if there is a match </a:t>
                      </a:r>
                      <a:r>
                        <a:rPr lang="en-IN" sz="3200" b="1" u="sng" dirty="0">
                          <a:solidFill>
                            <a:srgbClr val="FF0000"/>
                          </a:solidFill>
                        </a:rPr>
                        <a:t>anywhere in the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8525"/>
                  </a:ext>
                </a:extLst>
              </a:tr>
              <a:tr h="1081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 err="1"/>
                        <a:t>re.split</a:t>
                      </a:r>
                      <a:r>
                        <a:rPr lang="en-IN" sz="3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Returns a list where the string has been split at each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69899"/>
                  </a:ext>
                </a:extLst>
              </a:tr>
              <a:tr h="1081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 err="1"/>
                        <a:t>re.sub</a:t>
                      </a:r>
                      <a:r>
                        <a:rPr lang="en-IN" sz="3200" dirty="0"/>
                        <a:t>()/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 err="1"/>
                        <a:t>re.subn</a:t>
                      </a:r>
                      <a:r>
                        <a:rPr lang="en-IN" sz="3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Replaces one or many matches with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0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6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82F8-48A6-588B-3FC4-2FB34936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45" y="424583"/>
            <a:ext cx="10058400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3200" u="sng" dirty="0"/>
              <a:t>.match()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E9D4F-36FD-8C17-F677-D90B27719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614" y="424583"/>
            <a:ext cx="8148662" cy="6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74274-3DD8-AE25-2E3C-B3E0EAFA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09" y="376179"/>
            <a:ext cx="6216787" cy="327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F58C3-169B-418A-FE67-E4D76EE2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86" y="3057657"/>
            <a:ext cx="8217230" cy="36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44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1737</TotalTime>
  <Words>738</Words>
  <Application>Microsoft Office PowerPoint</Application>
  <PresentationFormat>Widescreen</PresentationFormat>
  <Paragraphs>92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Regular</vt:lpstr>
      <vt:lpstr>Cabin</vt:lpstr>
      <vt:lpstr>Calibri</vt:lpstr>
      <vt:lpstr>Courier</vt:lpstr>
      <vt:lpstr>Courier New</vt:lpstr>
      <vt:lpstr>Rockwell</vt:lpstr>
      <vt:lpstr>Rockwell Condensed</vt:lpstr>
      <vt:lpstr>Verdana</vt:lpstr>
      <vt:lpstr>Wingdings</vt:lpstr>
      <vt:lpstr>Wood Type</vt:lpstr>
      <vt:lpstr>MODULE 5 (Regular Expressions)</vt:lpstr>
      <vt:lpstr>Regular expression</vt:lpstr>
      <vt:lpstr>RegEx Module</vt:lpstr>
      <vt:lpstr>PowerPoint Presentation</vt:lpstr>
      <vt:lpstr>PowerPoint Presentation</vt:lpstr>
      <vt:lpstr>PowerPoint Presentation</vt:lpstr>
      <vt:lpstr>RegEx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Metacharacters</vt:lpstr>
      <vt:lpstr>Special Sequences</vt:lpstr>
      <vt:lpstr>Special Sequences</vt:lpstr>
      <vt:lpstr>Regular Expression Quick Guide</vt:lpstr>
      <vt:lpstr>PowerPoint Presentation</vt:lpstr>
      <vt:lpstr>PowerPoint Presentation</vt:lpstr>
      <vt:lpstr>Matching and Extracting Data</vt:lpstr>
      <vt:lpstr>PowerPoint Presentation</vt:lpstr>
      <vt:lpstr>PowerPoint Presentation</vt:lpstr>
      <vt:lpstr>Warning: Greedy Matching</vt:lpstr>
      <vt:lpstr>PowerPoint Presentation</vt:lpstr>
      <vt:lpstr>Non-Greedy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Sequences</vt:lpstr>
      <vt:lpstr>Special Sequences</vt:lpstr>
      <vt:lpstr>PowerPoint Presentation</vt:lpstr>
      <vt:lpstr>PowerPoint Presentation</vt:lpstr>
      <vt:lpstr>sets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 Ishwarya</dc:creator>
  <cp:lastModifiedBy>Hemavathy S</cp:lastModifiedBy>
  <cp:revision>220</cp:revision>
  <dcterms:created xsi:type="dcterms:W3CDTF">2024-08-14T03:56:49Z</dcterms:created>
  <dcterms:modified xsi:type="dcterms:W3CDTF">2024-10-10T05:07:43Z</dcterms:modified>
</cp:coreProperties>
</file>