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5"/>
  </p:notesMasterIdLst>
  <p:sldIdLst>
    <p:sldId id="258" r:id="rId5"/>
    <p:sldId id="259" r:id="rId6"/>
    <p:sldId id="260" r:id="rId7"/>
    <p:sldId id="265" r:id="rId8"/>
    <p:sldId id="266" r:id="rId9"/>
    <p:sldId id="264" r:id="rId10"/>
    <p:sldId id="271" r:id="rId11"/>
    <p:sldId id="261" r:id="rId12"/>
    <p:sldId id="272" r:id="rId13"/>
    <p:sldId id="315" r:id="rId14"/>
    <p:sldId id="263" r:id="rId15"/>
    <p:sldId id="262" r:id="rId16"/>
    <p:sldId id="267" r:id="rId17"/>
    <p:sldId id="316" r:id="rId18"/>
    <p:sldId id="317" r:id="rId19"/>
    <p:sldId id="268" r:id="rId20"/>
    <p:sldId id="269" r:id="rId21"/>
    <p:sldId id="270" r:id="rId22"/>
    <p:sldId id="289" r:id="rId23"/>
    <p:sldId id="274" r:id="rId24"/>
    <p:sldId id="273" r:id="rId25"/>
    <p:sldId id="275" r:id="rId26"/>
    <p:sldId id="276" r:id="rId27"/>
    <p:sldId id="277" r:id="rId28"/>
    <p:sldId id="278" r:id="rId29"/>
    <p:sldId id="321" r:id="rId30"/>
    <p:sldId id="322" r:id="rId31"/>
    <p:sldId id="279" r:id="rId32"/>
    <p:sldId id="320" r:id="rId33"/>
    <p:sldId id="280" r:id="rId34"/>
    <p:sldId id="281" r:id="rId35"/>
    <p:sldId id="318" r:id="rId36"/>
    <p:sldId id="319" r:id="rId37"/>
    <p:sldId id="325" r:id="rId38"/>
    <p:sldId id="323" r:id="rId39"/>
    <p:sldId id="282" r:id="rId40"/>
    <p:sldId id="283" r:id="rId41"/>
    <p:sldId id="285" r:id="rId42"/>
    <p:sldId id="284" r:id="rId43"/>
    <p:sldId id="286" r:id="rId44"/>
    <p:sldId id="328" r:id="rId45"/>
    <p:sldId id="329" r:id="rId46"/>
    <p:sldId id="327" r:id="rId47"/>
    <p:sldId id="326" r:id="rId48"/>
    <p:sldId id="324" r:id="rId49"/>
    <p:sldId id="290" r:id="rId50"/>
    <p:sldId id="291" r:id="rId51"/>
    <p:sldId id="292" r:id="rId52"/>
    <p:sldId id="299" r:id="rId53"/>
    <p:sldId id="300" r:id="rId54"/>
    <p:sldId id="294" r:id="rId55"/>
    <p:sldId id="296" r:id="rId56"/>
    <p:sldId id="295" r:id="rId57"/>
    <p:sldId id="297" r:id="rId58"/>
    <p:sldId id="293" r:id="rId59"/>
    <p:sldId id="298" r:id="rId60"/>
    <p:sldId id="301" r:id="rId61"/>
    <p:sldId id="330" r:id="rId62"/>
    <p:sldId id="331" r:id="rId63"/>
    <p:sldId id="332" r:id="rId64"/>
    <p:sldId id="334" r:id="rId65"/>
    <p:sldId id="335" r:id="rId66"/>
    <p:sldId id="336" r:id="rId67"/>
    <p:sldId id="333" r:id="rId68"/>
    <p:sldId id="337" r:id="rId69"/>
    <p:sldId id="338" r:id="rId70"/>
    <p:sldId id="339" r:id="rId71"/>
    <p:sldId id="340" r:id="rId72"/>
    <p:sldId id="287" r:id="rId73"/>
    <p:sldId id="288" r:id="rId74"/>
    <p:sldId id="307" r:id="rId75"/>
    <p:sldId id="302" r:id="rId76"/>
    <p:sldId id="303" r:id="rId77"/>
    <p:sldId id="306" r:id="rId78"/>
    <p:sldId id="305" r:id="rId79"/>
    <p:sldId id="304" r:id="rId80"/>
    <p:sldId id="313" r:id="rId81"/>
    <p:sldId id="314" r:id="rId82"/>
    <p:sldId id="308" r:id="rId83"/>
    <p:sldId id="309" r:id="rId84"/>
    <p:sldId id="310" r:id="rId85"/>
    <p:sldId id="311" r:id="rId86"/>
    <p:sldId id="312" r:id="rId87"/>
    <p:sldId id="341" r:id="rId88"/>
    <p:sldId id="343" r:id="rId89"/>
    <p:sldId id="344" r:id="rId90"/>
    <p:sldId id="345" r:id="rId91"/>
    <p:sldId id="342"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2" r:id="rId108"/>
    <p:sldId id="363" r:id="rId109"/>
    <p:sldId id="364" r:id="rId110"/>
    <p:sldId id="365" r:id="rId111"/>
    <p:sldId id="366" r:id="rId112"/>
    <p:sldId id="367" r:id="rId113"/>
    <p:sldId id="361"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311" autoAdjust="0"/>
  </p:normalViewPr>
  <p:slideViewPr>
    <p:cSldViewPr snapToGrid="0">
      <p:cViewPr varScale="1">
        <p:scale>
          <a:sx n="81" d="100"/>
          <a:sy n="81"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6FACF-DBC2-4BA0-854C-A579B60DA7B6}" type="datetimeFigureOut">
              <a:rPr lang="en-IN" smtClean="0"/>
              <a:t>06-11-2024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95371-E04F-4F63-85BA-3FC48B8B22B1}" type="slidenum">
              <a:rPr lang="en-IN" smtClean="0"/>
              <a:t>‹#›</a:t>
            </a:fld>
            <a:endParaRPr lang="en-IN"/>
          </a:p>
        </p:txBody>
      </p:sp>
    </p:spTree>
    <p:extLst>
      <p:ext uri="{BB962C8B-B14F-4D97-AF65-F5344CB8AC3E}">
        <p14:creationId xmlns:p14="http://schemas.microsoft.com/office/powerpoint/2010/main" val="10462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900" b="1" i="0" kern="1200" dirty="0">
              <a:solidFill>
                <a:srgbClr val="C00000"/>
              </a:solidFill>
              <a:effectLst/>
              <a:latin typeface="Nunito" pitchFamily="2" charset="0"/>
              <a:ea typeface="+mn-ea"/>
              <a:cs typeface="+mn-cs"/>
            </a:endParaRPr>
          </a:p>
        </p:txBody>
      </p:sp>
      <p:sp>
        <p:nvSpPr>
          <p:cNvPr id="4" name="Slide Number Placeholder 3"/>
          <p:cNvSpPr>
            <a:spLocks noGrp="1"/>
          </p:cNvSpPr>
          <p:nvPr>
            <p:ph type="sldNum" sz="quarter" idx="5"/>
          </p:nvPr>
        </p:nvSpPr>
        <p:spPr/>
        <p:txBody>
          <a:bodyPr/>
          <a:lstStyle/>
          <a:p>
            <a:fld id="{85D95371-E04F-4F63-85BA-3FC48B8B22B1}" type="slidenum">
              <a:rPr lang="en-IN" smtClean="0"/>
              <a:t>87</a:t>
            </a:fld>
            <a:endParaRPr lang="en-IN"/>
          </a:p>
        </p:txBody>
      </p:sp>
    </p:spTree>
    <p:extLst>
      <p:ext uri="{BB962C8B-B14F-4D97-AF65-F5344CB8AC3E}">
        <p14:creationId xmlns:p14="http://schemas.microsoft.com/office/powerpoint/2010/main" val="26532427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7F73B-F59C-4097-AC4D-BDFA71014DC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20D226D-3669-4B4D-B3F6-70B5952A56C4}" type="slidenum">
              <a:rPr lang="en-IN" smtClean="0"/>
              <a:t>‹#›</a:t>
            </a:fld>
            <a:endParaRPr lang="en-IN"/>
          </a:p>
        </p:txBody>
      </p:sp>
    </p:spTree>
    <p:extLst>
      <p:ext uri="{BB962C8B-B14F-4D97-AF65-F5344CB8AC3E}">
        <p14:creationId xmlns:p14="http://schemas.microsoft.com/office/powerpoint/2010/main" val="83111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7F73B-F59C-4097-AC4D-BDFA71014DC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32728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7F73B-F59C-4097-AC4D-BDFA71014DC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6133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7F73B-F59C-4097-AC4D-BDFA71014DC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30225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A7F73B-F59C-4097-AC4D-BDFA71014DC3}" type="datetimeFigureOut">
              <a:rPr lang="en-IN" smtClean="0"/>
              <a:t>06-11-2024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20D226D-3669-4B4D-B3F6-70B5952A56C4}" type="slidenum">
              <a:rPr lang="en-IN" smtClean="0"/>
              <a:t>‹#›</a:t>
            </a:fld>
            <a:endParaRPr lang="en-IN"/>
          </a:p>
        </p:txBody>
      </p:sp>
    </p:spTree>
    <p:extLst>
      <p:ext uri="{BB962C8B-B14F-4D97-AF65-F5344CB8AC3E}">
        <p14:creationId xmlns:p14="http://schemas.microsoft.com/office/powerpoint/2010/main" val="170941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7F73B-F59C-4097-AC4D-BDFA71014DC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4233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7F73B-F59C-4097-AC4D-BDFA71014DC3}"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310702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7F73B-F59C-4097-AC4D-BDFA71014DC3}"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56328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7F73B-F59C-4097-AC4D-BDFA71014DC3}"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308115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F73B-F59C-4097-AC4D-BDFA71014DC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229886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F73B-F59C-4097-AC4D-BDFA71014DC3}" type="datetimeFigureOut">
              <a:rPr lang="en-IN" smtClean="0"/>
              <a:t>06-11-2024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0D226D-3669-4B4D-B3F6-70B5952A56C4}" type="slidenum">
              <a:rPr lang="en-IN" smtClean="0"/>
              <a:t>‹#›</a:t>
            </a:fld>
            <a:endParaRPr lang="en-IN"/>
          </a:p>
        </p:txBody>
      </p:sp>
    </p:spTree>
    <p:extLst>
      <p:ext uri="{BB962C8B-B14F-4D97-AF65-F5344CB8AC3E}">
        <p14:creationId xmlns:p14="http://schemas.microsoft.com/office/powerpoint/2010/main" val="24018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7F73B-F59C-4097-AC4D-BDFA71014DC3}" type="datetimeFigureOut">
              <a:rPr lang="en-IN" smtClean="0"/>
              <a:t>06-11-2024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0D226D-3669-4B4D-B3F6-70B5952A56C4}" type="slidenum">
              <a:rPr lang="en-IN" smtClean="0"/>
              <a:t>‹#›</a:t>
            </a:fld>
            <a:endParaRPr lang="en-IN"/>
          </a:p>
        </p:txBody>
      </p:sp>
    </p:spTree>
    <p:extLst>
      <p:ext uri="{BB962C8B-B14F-4D97-AF65-F5344CB8AC3E}">
        <p14:creationId xmlns:p14="http://schemas.microsoft.com/office/powerpoint/2010/main" val="1827940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6C3F-37EC-E843-923F-2713202ED21B}"/>
              </a:ext>
            </a:extLst>
          </p:cNvPr>
          <p:cNvSpPr>
            <a:spLocks noGrp="1"/>
          </p:cNvSpPr>
          <p:nvPr>
            <p:ph type="ctrTitle"/>
          </p:nvPr>
        </p:nvSpPr>
        <p:spPr/>
        <p:txBody>
          <a:bodyPr/>
          <a:lstStyle/>
          <a:p>
            <a:pPr algn="ctr"/>
            <a:r>
              <a:rPr lang="en-IN" dirty="0"/>
              <a:t>MODULE 6</a:t>
            </a:r>
            <a:br>
              <a:rPr lang="en-IN" dirty="0"/>
            </a:br>
            <a:r>
              <a:rPr lang="en-IN" sz="5400" dirty="0"/>
              <a:t>(Functions)</a:t>
            </a:r>
          </a:p>
        </p:txBody>
      </p:sp>
      <p:sp>
        <p:nvSpPr>
          <p:cNvPr id="5" name="Slide Number Placeholder 4">
            <a:extLst>
              <a:ext uri="{FF2B5EF4-FFF2-40B4-BE49-F238E27FC236}">
                <a16:creationId xmlns:a16="http://schemas.microsoft.com/office/drawing/2014/main" id="{591DB467-518D-D8DA-980C-3ECCA7571DE8}"/>
              </a:ext>
            </a:extLst>
          </p:cNvPr>
          <p:cNvSpPr>
            <a:spLocks noGrp="1"/>
          </p:cNvSpPr>
          <p:nvPr>
            <p:ph type="sldNum" sz="quarter" idx="12"/>
          </p:nvPr>
        </p:nvSpPr>
        <p:spPr/>
        <p:txBody>
          <a:bodyPr>
            <a:normAutofit/>
          </a:bodyPr>
          <a:lstStyle/>
          <a:p>
            <a:fld id="{E887A39A-DB65-4B0C-AA67-ED085330AC53}" type="slidenum">
              <a:rPr lang="en-IN" smtClean="0"/>
              <a:t>1</a:t>
            </a:fld>
            <a:endParaRPr lang="en-IN"/>
          </a:p>
        </p:txBody>
      </p:sp>
      <p:sp>
        <p:nvSpPr>
          <p:cNvPr id="6" name="Subtitle 5">
            <a:extLst>
              <a:ext uri="{FF2B5EF4-FFF2-40B4-BE49-F238E27FC236}">
                <a16:creationId xmlns:a16="http://schemas.microsoft.com/office/drawing/2014/main" id="{A4371B9C-D7BE-F8BE-52F0-7035DD7B5BE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89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120E-D4E0-570D-1B95-08C7A134CD47}"/>
              </a:ext>
            </a:extLst>
          </p:cNvPr>
          <p:cNvSpPr>
            <a:spLocks noGrp="1"/>
          </p:cNvSpPr>
          <p:nvPr>
            <p:ph type="title"/>
          </p:nvPr>
        </p:nvSpPr>
        <p:spPr/>
        <p:txBody>
          <a:bodyPr/>
          <a:lstStyle/>
          <a:p>
            <a:r>
              <a:rPr lang="en-US" dirty="0"/>
              <a:t>Note:</a:t>
            </a:r>
            <a:endParaRPr lang="en-IN" dirty="0"/>
          </a:p>
        </p:txBody>
      </p:sp>
      <p:sp>
        <p:nvSpPr>
          <p:cNvPr id="3" name="Content Placeholder 2">
            <a:extLst>
              <a:ext uri="{FF2B5EF4-FFF2-40B4-BE49-F238E27FC236}">
                <a16:creationId xmlns:a16="http://schemas.microsoft.com/office/drawing/2014/main" id="{CC2EA661-DD83-DA2B-C46A-14370E982362}"/>
              </a:ext>
            </a:extLst>
          </p:cNvPr>
          <p:cNvSpPr>
            <a:spLocks noGrp="1"/>
          </p:cNvSpPr>
          <p:nvPr>
            <p:ph idx="1"/>
          </p:nvPr>
        </p:nvSpPr>
        <p:spPr>
          <a:xfrm>
            <a:off x="1063752" y="1800897"/>
            <a:ext cx="10058400" cy="4050792"/>
          </a:xfrm>
        </p:spPr>
        <p:txBody>
          <a:bodyPr/>
          <a:lstStyle/>
          <a:p>
            <a:r>
              <a:rPr lang="en-US" dirty="0"/>
              <a:t>Function should be defined before the function call. Else it produces “</a:t>
            </a:r>
            <a:r>
              <a:rPr lang="en-US" dirty="0">
                <a:solidFill>
                  <a:srgbClr val="FF0000"/>
                </a:solidFill>
              </a:rPr>
              <a:t>name error”.</a:t>
            </a:r>
          </a:p>
          <a:p>
            <a:endParaRPr lang="en-US" dirty="0">
              <a:solidFill>
                <a:schemeClr val="accent4">
                  <a:lumMod val="50000"/>
                </a:schemeClr>
              </a:solidFill>
            </a:endParaRPr>
          </a:p>
          <a:p>
            <a:pPr marL="0" indent="0">
              <a:buNone/>
            </a:pPr>
            <a:r>
              <a:rPr lang="en-US" dirty="0">
                <a:solidFill>
                  <a:schemeClr val="accent4">
                    <a:lumMod val="50000"/>
                  </a:schemeClr>
                </a:solidFill>
              </a:rPr>
              <a:t>print("start of the program")</a:t>
            </a:r>
          </a:p>
          <a:p>
            <a:pPr marL="0" indent="0">
              <a:buNone/>
            </a:pPr>
            <a:r>
              <a:rPr lang="en-US" dirty="0">
                <a:solidFill>
                  <a:srgbClr val="FF0000"/>
                </a:solidFill>
              </a:rPr>
              <a:t>greet1()</a:t>
            </a:r>
          </a:p>
          <a:p>
            <a:pPr marL="0" indent="0">
              <a:buNone/>
            </a:pPr>
            <a:r>
              <a:rPr lang="en-US" dirty="0">
                <a:solidFill>
                  <a:schemeClr val="accent4">
                    <a:lumMod val="50000"/>
                  </a:schemeClr>
                </a:solidFill>
              </a:rPr>
              <a:t>def greet1():</a:t>
            </a:r>
          </a:p>
          <a:p>
            <a:pPr marL="0" indent="0">
              <a:buNone/>
            </a:pPr>
            <a:r>
              <a:rPr lang="en-US" dirty="0">
                <a:solidFill>
                  <a:schemeClr val="accent4">
                    <a:lumMod val="50000"/>
                  </a:schemeClr>
                </a:solidFill>
              </a:rPr>
              <a:t>    print("Hello")</a:t>
            </a:r>
          </a:p>
          <a:p>
            <a:pPr marL="0" indent="0">
              <a:buNone/>
            </a:pPr>
            <a:r>
              <a:rPr lang="en-US" dirty="0">
                <a:solidFill>
                  <a:schemeClr val="accent4">
                    <a:lumMod val="50000"/>
                  </a:schemeClr>
                </a:solidFill>
              </a:rPr>
              <a:t>print("End of the program")</a:t>
            </a:r>
            <a:endParaRPr lang="en-IN" dirty="0">
              <a:solidFill>
                <a:schemeClr val="accent4">
                  <a:lumMod val="50000"/>
                </a:schemeClr>
              </a:solidFill>
            </a:endParaRPr>
          </a:p>
        </p:txBody>
      </p:sp>
      <p:pic>
        <p:nvPicPr>
          <p:cNvPr id="5" name="Picture 4">
            <a:extLst>
              <a:ext uri="{FF2B5EF4-FFF2-40B4-BE49-F238E27FC236}">
                <a16:creationId xmlns:a16="http://schemas.microsoft.com/office/drawing/2014/main" id="{4D292797-630E-CFD9-0CD5-1271FA63918B}"/>
              </a:ext>
            </a:extLst>
          </p:cNvPr>
          <p:cNvPicPr>
            <a:picLocks noChangeAspect="1"/>
          </p:cNvPicPr>
          <p:nvPr/>
        </p:nvPicPr>
        <p:blipFill>
          <a:blip r:embed="rId2"/>
          <a:stretch>
            <a:fillRect/>
          </a:stretch>
        </p:blipFill>
        <p:spPr>
          <a:xfrm>
            <a:off x="5043340" y="2177591"/>
            <a:ext cx="7016685" cy="4431944"/>
          </a:xfrm>
          <a:prstGeom prst="rect">
            <a:avLst/>
          </a:prstGeom>
        </p:spPr>
      </p:pic>
    </p:spTree>
    <p:extLst>
      <p:ext uri="{BB962C8B-B14F-4D97-AF65-F5344CB8AC3E}">
        <p14:creationId xmlns:p14="http://schemas.microsoft.com/office/powerpoint/2010/main" val="31298873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A792-9D4E-05DB-8344-E946D941783E}"/>
              </a:ext>
            </a:extLst>
          </p:cNvPr>
          <p:cNvSpPr>
            <a:spLocks noGrp="1"/>
          </p:cNvSpPr>
          <p:nvPr>
            <p:ph type="title"/>
          </p:nvPr>
        </p:nvSpPr>
        <p:spPr/>
        <p:txBody>
          <a:bodyPr/>
          <a:lstStyle/>
          <a:p>
            <a:r>
              <a:rPr lang="en-IN" dirty="0"/>
              <a:t>Using </a:t>
            </a:r>
            <a:r>
              <a:rPr lang="en-IN" dirty="0" err="1"/>
              <a:t>readlines</a:t>
            </a:r>
            <a:r>
              <a:rPr lang="en-IN" dirty="0"/>
              <a:t>() method</a:t>
            </a:r>
          </a:p>
        </p:txBody>
      </p:sp>
      <p:sp>
        <p:nvSpPr>
          <p:cNvPr id="3" name="Content Placeholder 2">
            <a:extLst>
              <a:ext uri="{FF2B5EF4-FFF2-40B4-BE49-F238E27FC236}">
                <a16:creationId xmlns:a16="http://schemas.microsoft.com/office/drawing/2014/main" id="{C8914134-159B-0130-EE6B-23B13269D726}"/>
              </a:ext>
            </a:extLst>
          </p:cNvPr>
          <p:cNvSpPr>
            <a:spLocks noGrp="1"/>
          </p:cNvSpPr>
          <p:nvPr>
            <p:ph idx="1"/>
          </p:nvPr>
        </p:nvSpPr>
        <p:spPr/>
        <p:txBody>
          <a:bodyPr>
            <a:normAutofit fontScale="92500" lnSpcReduction="10000"/>
          </a:bodyPr>
          <a:lstStyle/>
          <a:p>
            <a:r>
              <a:rPr lang="en-US" dirty="0" err="1"/>
              <a:t>readlines</a:t>
            </a:r>
            <a:r>
              <a:rPr lang="en-US" dirty="0"/>
              <a:t>() method is to read the entire file and </a:t>
            </a:r>
            <a:r>
              <a:rPr lang="en-US" dirty="0">
                <a:solidFill>
                  <a:srgbClr val="C00000"/>
                </a:solidFill>
              </a:rPr>
              <a:t>splits it into a list </a:t>
            </a:r>
            <a:r>
              <a:rPr lang="en-US" dirty="0"/>
              <a:t>where each element is a line.</a:t>
            </a:r>
          </a:p>
          <a:p>
            <a:endParaRPr lang="en-US" dirty="0"/>
          </a:p>
          <a:p>
            <a:pPr marL="0" indent="0">
              <a:buNone/>
            </a:pPr>
            <a:r>
              <a:rPr lang="en-US" sz="2400" dirty="0"/>
              <a:t>with open("example.txt", "r") as file:</a:t>
            </a:r>
          </a:p>
          <a:p>
            <a:pPr marL="0" indent="0">
              <a:buNone/>
            </a:pPr>
            <a:r>
              <a:rPr lang="en-US" sz="2400" dirty="0"/>
              <a:t>   lines = </a:t>
            </a:r>
            <a:r>
              <a:rPr lang="en-US" sz="2400" dirty="0" err="1"/>
              <a:t>file.readlines</a:t>
            </a:r>
            <a:r>
              <a:rPr lang="en-US" sz="2400" dirty="0"/>
              <a:t>()</a:t>
            </a:r>
          </a:p>
          <a:p>
            <a:pPr marL="0" indent="0">
              <a:buNone/>
            </a:pPr>
            <a:r>
              <a:rPr lang="en-US" sz="2400" dirty="0"/>
              <a:t>   for line in lines:</a:t>
            </a:r>
          </a:p>
          <a:p>
            <a:pPr marL="0" indent="0">
              <a:buNone/>
            </a:pPr>
            <a:r>
              <a:rPr lang="en-US" sz="2400" dirty="0"/>
              <a:t>      print(line, end=‘’)</a:t>
            </a:r>
          </a:p>
          <a:p>
            <a:pPr marL="0" indent="0">
              <a:buNone/>
            </a:pPr>
            <a:endParaRPr lang="en-US" sz="2400" dirty="0"/>
          </a:p>
          <a:p>
            <a:pPr marL="0" indent="0">
              <a:buNone/>
            </a:pPr>
            <a:r>
              <a:rPr lang="en-US" sz="2400" dirty="0">
                <a:latin typeface="Cabin"/>
                <a:cs typeface="Courier New" panose="02070309020205020404" pitchFamily="49" charset="0"/>
              </a:rPr>
              <a:t>Output: Hello</a:t>
            </a:r>
          </a:p>
          <a:p>
            <a:pPr marL="0" indent="0">
              <a:buNone/>
            </a:pPr>
            <a:r>
              <a:rPr lang="en-US" sz="2400" dirty="0">
                <a:latin typeface="Cabin"/>
                <a:cs typeface="Courier New" panose="02070309020205020404" pitchFamily="49" charset="0"/>
              </a:rPr>
              <a:t>              Welcome</a:t>
            </a:r>
          </a:p>
          <a:p>
            <a:pPr marL="0" indent="0">
              <a:buNone/>
            </a:pPr>
            <a:endParaRPr lang="en-IN" sz="2400" dirty="0"/>
          </a:p>
        </p:txBody>
      </p:sp>
    </p:spTree>
    <p:extLst>
      <p:ext uri="{BB962C8B-B14F-4D97-AF65-F5344CB8AC3E}">
        <p14:creationId xmlns:p14="http://schemas.microsoft.com/office/powerpoint/2010/main" val="201837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BE9C-8BE5-5BFD-3A46-9E1E8911C911}"/>
              </a:ext>
            </a:extLst>
          </p:cNvPr>
          <p:cNvSpPr>
            <a:spLocks noGrp="1"/>
          </p:cNvSpPr>
          <p:nvPr>
            <p:ph type="title"/>
          </p:nvPr>
        </p:nvSpPr>
        <p:spPr/>
        <p:txBody>
          <a:bodyPr/>
          <a:lstStyle/>
          <a:p>
            <a:r>
              <a:rPr lang="en-US" dirty="0"/>
              <a:t>Writing to a File in Python</a:t>
            </a:r>
            <a:endParaRPr lang="en-IN" dirty="0"/>
          </a:p>
        </p:txBody>
      </p:sp>
      <p:sp>
        <p:nvSpPr>
          <p:cNvPr id="3" name="Content Placeholder 2">
            <a:extLst>
              <a:ext uri="{FF2B5EF4-FFF2-40B4-BE49-F238E27FC236}">
                <a16:creationId xmlns:a16="http://schemas.microsoft.com/office/drawing/2014/main" id="{08F76E50-E6E9-D89E-6185-5B2D6039A9BE}"/>
              </a:ext>
            </a:extLst>
          </p:cNvPr>
          <p:cNvSpPr>
            <a:spLocks noGrp="1"/>
          </p:cNvSpPr>
          <p:nvPr>
            <p:ph idx="1"/>
          </p:nvPr>
        </p:nvSpPr>
        <p:spPr/>
        <p:txBody>
          <a:bodyPr/>
          <a:lstStyle/>
          <a:p>
            <a:r>
              <a:rPr lang="en-US" dirty="0"/>
              <a:t>Writing to a file in Python involves opening the file in a mode that allows writing, and then using various methods to add content to the file.</a:t>
            </a:r>
          </a:p>
          <a:p>
            <a:r>
              <a:rPr lang="en-US" dirty="0"/>
              <a:t>To write data to a file, use the </a:t>
            </a:r>
          </a:p>
          <a:p>
            <a:r>
              <a:rPr lang="en-US" dirty="0"/>
              <a:t>write() </a:t>
            </a:r>
          </a:p>
          <a:p>
            <a:r>
              <a:rPr lang="en-US" dirty="0" err="1"/>
              <a:t>writelines</a:t>
            </a:r>
            <a:r>
              <a:rPr lang="en-US" dirty="0"/>
              <a:t>() methods. </a:t>
            </a:r>
          </a:p>
          <a:p>
            <a:r>
              <a:rPr lang="en-US" dirty="0"/>
              <a:t>When opening a file in write mode ('w'), the file's existing content is erased.</a:t>
            </a:r>
            <a:endParaRPr lang="en-IN" dirty="0"/>
          </a:p>
        </p:txBody>
      </p:sp>
    </p:spTree>
    <p:extLst>
      <p:ext uri="{BB962C8B-B14F-4D97-AF65-F5344CB8AC3E}">
        <p14:creationId xmlns:p14="http://schemas.microsoft.com/office/powerpoint/2010/main" val="34999682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79C3-CBCD-88E2-6E02-4C92EC6FC10B}"/>
              </a:ext>
            </a:extLst>
          </p:cNvPr>
          <p:cNvSpPr>
            <a:spLocks noGrp="1"/>
          </p:cNvSpPr>
          <p:nvPr>
            <p:ph type="title"/>
          </p:nvPr>
        </p:nvSpPr>
        <p:spPr/>
        <p:txBody>
          <a:bodyPr/>
          <a:lstStyle/>
          <a:p>
            <a:r>
              <a:rPr lang="en-IN" dirty="0"/>
              <a:t>Using the write() method</a:t>
            </a:r>
          </a:p>
        </p:txBody>
      </p:sp>
      <p:sp>
        <p:nvSpPr>
          <p:cNvPr id="3" name="Content Placeholder 2">
            <a:extLst>
              <a:ext uri="{FF2B5EF4-FFF2-40B4-BE49-F238E27FC236}">
                <a16:creationId xmlns:a16="http://schemas.microsoft.com/office/drawing/2014/main" id="{3076BD26-51C7-4749-0A77-9140B9047473}"/>
              </a:ext>
            </a:extLst>
          </p:cNvPr>
          <p:cNvSpPr>
            <a:spLocks noGrp="1"/>
          </p:cNvSpPr>
          <p:nvPr>
            <p:ph idx="1"/>
          </p:nvPr>
        </p:nvSpPr>
        <p:spPr/>
        <p:txBody>
          <a:bodyPr/>
          <a:lstStyle/>
          <a:p>
            <a:pPr marL="0" indent="0">
              <a:buNone/>
            </a:pPr>
            <a:r>
              <a:rPr lang="en-US" dirty="0"/>
              <a:t>with open("foo.txt", "w") as file:</a:t>
            </a:r>
          </a:p>
          <a:p>
            <a:pPr marL="0" indent="0">
              <a:buNone/>
            </a:pPr>
            <a:r>
              <a:rPr lang="en-US" dirty="0"/>
              <a:t>   </a:t>
            </a:r>
            <a:r>
              <a:rPr lang="en-US" dirty="0" err="1"/>
              <a:t>file.write</a:t>
            </a:r>
            <a:r>
              <a:rPr lang="en-US" dirty="0"/>
              <a:t>("Hello, World!")</a:t>
            </a:r>
          </a:p>
          <a:p>
            <a:pPr marL="0" indent="0">
              <a:buNone/>
            </a:pPr>
            <a:r>
              <a:rPr lang="en-US" dirty="0"/>
              <a:t>   print ("Content added Successfully!!")</a:t>
            </a:r>
          </a:p>
          <a:p>
            <a:pPr marL="0" indent="0">
              <a:buNone/>
            </a:pPr>
            <a:endParaRPr lang="en-US" dirty="0"/>
          </a:p>
          <a:p>
            <a:pPr marL="0" indent="0">
              <a:buNone/>
            </a:pPr>
            <a:r>
              <a:rPr lang="en-US" dirty="0"/>
              <a:t>Output: </a:t>
            </a:r>
          </a:p>
          <a:p>
            <a:pPr marL="0" indent="0">
              <a:buNone/>
            </a:pPr>
            <a:r>
              <a:rPr lang="en-US" dirty="0"/>
              <a:t>"Content added Successfully!!"</a:t>
            </a:r>
            <a:endParaRPr lang="en-IN" dirty="0"/>
          </a:p>
        </p:txBody>
      </p:sp>
    </p:spTree>
    <p:extLst>
      <p:ext uri="{BB962C8B-B14F-4D97-AF65-F5344CB8AC3E}">
        <p14:creationId xmlns:p14="http://schemas.microsoft.com/office/powerpoint/2010/main" val="41891611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EC66-78AA-F1FD-4B60-718BD9E9CA00}"/>
              </a:ext>
            </a:extLst>
          </p:cNvPr>
          <p:cNvSpPr>
            <a:spLocks noGrp="1"/>
          </p:cNvSpPr>
          <p:nvPr>
            <p:ph type="title"/>
          </p:nvPr>
        </p:nvSpPr>
        <p:spPr/>
        <p:txBody>
          <a:bodyPr/>
          <a:lstStyle/>
          <a:p>
            <a:r>
              <a:rPr lang="en-IN" dirty="0"/>
              <a:t>Using the </a:t>
            </a:r>
            <a:r>
              <a:rPr lang="en-IN" dirty="0" err="1"/>
              <a:t>writelines</a:t>
            </a:r>
            <a:r>
              <a:rPr lang="en-IN" dirty="0"/>
              <a:t>() method</a:t>
            </a:r>
          </a:p>
        </p:txBody>
      </p:sp>
      <p:sp>
        <p:nvSpPr>
          <p:cNvPr id="3" name="Content Placeholder 2">
            <a:extLst>
              <a:ext uri="{FF2B5EF4-FFF2-40B4-BE49-F238E27FC236}">
                <a16:creationId xmlns:a16="http://schemas.microsoft.com/office/drawing/2014/main" id="{CA34B1E2-EF7A-A3BA-1F3A-65F7C2591CBA}"/>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write lines () method takes a list of strings and writes each string to the file. It is useful for writing multiple lines at once</a:t>
            </a:r>
          </a:p>
          <a:p>
            <a:endParaRPr lang="en-US" b="0" i="0" dirty="0">
              <a:solidFill>
                <a:srgbClr val="000000"/>
              </a:solidFill>
              <a:effectLst/>
              <a:latin typeface="Verdana" panose="020B0604030504040204" pitchFamily="34" charset="0"/>
            </a:endParaRPr>
          </a:p>
          <a:p>
            <a:pPr marL="0" indent="0">
              <a:buNone/>
            </a:pPr>
            <a:r>
              <a:rPr lang="en-US" dirty="0"/>
              <a:t>lines = ["First line\n", "Second line\n", "Third line\n"]</a:t>
            </a:r>
          </a:p>
          <a:p>
            <a:pPr marL="0" indent="0">
              <a:buNone/>
            </a:pPr>
            <a:r>
              <a:rPr lang="en-US" dirty="0"/>
              <a:t>with open("example.txt", "w") as file:</a:t>
            </a:r>
          </a:p>
          <a:p>
            <a:pPr marL="0" indent="0">
              <a:buNone/>
            </a:pPr>
            <a:r>
              <a:rPr lang="en-US" dirty="0"/>
              <a:t>   </a:t>
            </a:r>
            <a:r>
              <a:rPr lang="en-US" dirty="0" err="1"/>
              <a:t>file.writelines</a:t>
            </a:r>
            <a:r>
              <a:rPr lang="en-US" dirty="0"/>
              <a:t>(lines)</a:t>
            </a:r>
          </a:p>
          <a:p>
            <a:pPr marL="0" indent="0">
              <a:buNone/>
            </a:pPr>
            <a:r>
              <a:rPr lang="en-US" dirty="0"/>
              <a:t>   print ("Content added Successfully!!")</a:t>
            </a:r>
            <a:endParaRPr lang="en-IN" dirty="0"/>
          </a:p>
        </p:txBody>
      </p:sp>
    </p:spTree>
    <p:extLst>
      <p:ext uri="{BB962C8B-B14F-4D97-AF65-F5344CB8AC3E}">
        <p14:creationId xmlns:p14="http://schemas.microsoft.com/office/powerpoint/2010/main" val="21756238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7FD1-D9B3-EC5C-30DB-FC5E01B9A2F3}"/>
              </a:ext>
            </a:extLst>
          </p:cNvPr>
          <p:cNvSpPr>
            <a:spLocks noGrp="1"/>
          </p:cNvSpPr>
          <p:nvPr>
            <p:ph type="title"/>
          </p:nvPr>
        </p:nvSpPr>
        <p:spPr>
          <a:xfrm>
            <a:off x="1266493" y="130671"/>
            <a:ext cx="10058400" cy="1118026"/>
          </a:xfrm>
        </p:spPr>
        <p:txBody>
          <a:bodyPr/>
          <a:lstStyle/>
          <a:p>
            <a:pPr algn="ctr"/>
            <a:r>
              <a:rPr lang="en-US" dirty="0"/>
              <a:t>appending to a File in Python</a:t>
            </a:r>
            <a:endParaRPr lang="en-IN" dirty="0"/>
          </a:p>
        </p:txBody>
      </p:sp>
      <p:pic>
        <p:nvPicPr>
          <p:cNvPr id="5" name="Picture 4">
            <a:extLst>
              <a:ext uri="{FF2B5EF4-FFF2-40B4-BE49-F238E27FC236}">
                <a16:creationId xmlns:a16="http://schemas.microsoft.com/office/drawing/2014/main" id="{5936E39E-4830-78A2-D9D2-D010A002521B}"/>
              </a:ext>
            </a:extLst>
          </p:cNvPr>
          <p:cNvPicPr>
            <a:picLocks noChangeAspect="1"/>
          </p:cNvPicPr>
          <p:nvPr/>
        </p:nvPicPr>
        <p:blipFill>
          <a:blip r:embed="rId2"/>
          <a:stretch>
            <a:fillRect/>
          </a:stretch>
        </p:blipFill>
        <p:spPr>
          <a:xfrm>
            <a:off x="243694" y="1435509"/>
            <a:ext cx="11948306" cy="4385187"/>
          </a:xfrm>
          <a:prstGeom prst="rect">
            <a:avLst/>
          </a:prstGeom>
        </p:spPr>
      </p:pic>
    </p:spTree>
    <p:extLst>
      <p:ext uri="{BB962C8B-B14F-4D97-AF65-F5344CB8AC3E}">
        <p14:creationId xmlns:p14="http://schemas.microsoft.com/office/powerpoint/2010/main" val="27904734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A19C-01CA-1086-7074-9E4AAC48E44D}"/>
              </a:ext>
            </a:extLst>
          </p:cNvPr>
          <p:cNvSpPr>
            <a:spLocks noGrp="1"/>
          </p:cNvSpPr>
          <p:nvPr>
            <p:ph type="title"/>
          </p:nvPr>
        </p:nvSpPr>
        <p:spPr>
          <a:xfrm>
            <a:off x="1066800" y="166116"/>
            <a:ext cx="10058400" cy="1039368"/>
          </a:xfrm>
        </p:spPr>
        <p:txBody>
          <a:bodyPr>
            <a:normAutofit/>
          </a:bodyPr>
          <a:lstStyle/>
          <a:p>
            <a:pPr algn="ctr"/>
            <a:r>
              <a:rPr lang="en-US" dirty="0"/>
              <a:t>Closing a File in Python</a:t>
            </a:r>
            <a:endParaRPr lang="en-IN" dirty="0"/>
          </a:p>
        </p:txBody>
      </p:sp>
      <p:sp>
        <p:nvSpPr>
          <p:cNvPr id="3" name="Content Placeholder 2">
            <a:extLst>
              <a:ext uri="{FF2B5EF4-FFF2-40B4-BE49-F238E27FC236}">
                <a16:creationId xmlns:a16="http://schemas.microsoft.com/office/drawing/2014/main" id="{2FDEC553-5473-4024-B7AA-1EA595A827BB}"/>
              </a:ext>
            </a:extLst>
          </p:cNvPr>
          <p:cNvSpPr>
            <a:spLocks noGrp="1"/>
          </p:cNvSpPr>
          <p:nvPr>
            <p:ph idx="1"/>
          </p:nvPr>
        </p:nvSpPr>
        <p:spPr>
          <a:xfrm>
            <a:off x="275303" y="1570802"/>
            <a:ext cx="11641394" cy="4050792"/>
          </a:xfrm>
        </p:spPr>
        <p:txBody>
          <a:bodyPr>
            <a:normAutofit/>
          </a:bodyPr>
          <a:lstStyle/>
          <a:p>
            <a:r>
              <a:rPr lang="en-US" sz="3200" dirty="0"/>
              <a:t>We can close a file in Python using the </a:t>
            </a:r>
            <a:r>
              <a:rPr lang="en-US" sz="3200" b="1" dirty="0">
                <a:solidFill>
                  <a:srgbClr val="00B050"/>
                </a:solidFill>
              </a:rPr>
              <a:t>close() </a:t>
            </a:r>
            <a:r>
              <a:rPr lang="en-US" sz="3200" dirty="0"/>
              <a:t>method. </a:t>
            </a:r>
          </a:p>
          <a:p>
            <a:r>
              <a:rPr lang="en-US" sz="3200" dirty="0"/>
              <a:t>Closing a file is an essential step in file handling to ensure that all resources used by the file are properly released.</a:t>
            </a:r>
          </a:p>
          <a:p>
            <a:r>
              <a:rPr lang="en-US" sz="3200" dirty="0"/>
              <a:t> It is important to close files after operations are completed to prevent data loss and free up system resources.</a:t>
            </a:r>
            <a:endParaRPr lang="en-IN" sz="3200" dirty="0"/>
          </a:p>
        </p:txBody>
      </p:sp>
    </p:spTree>
    <p:extLst>
      <p:ext uri="{BB962C8B-B14F-4D97-AF65-F5344CB8AC3E}">
        <p14:creationId xmlns:p14="http://schemas.microsoft.com/office/powerpoint/2010/main" val="29980061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13A7-E570-AE6A-66B0-DD29A157921B}"/>
              </a:ext>
            </a:extLst>
          </p:cNvPr>
          <p:cNvSpPr>
            <a:spLocks noGrp="1"/>
          </p:cNvSpPr>
          <p:nvPr>
            <p:ph type="title"/>
          </p:nvPr>
        </p:nvSpPr>
        <p:spPr>
          <a:xfrm>
            <a:off x="1066800" y="160167"/>
            <a:ext cx="10058400" cy="1019703"/>
          </a:xfrm>
        </p:spPr>
        <p:txBody>
          <a:bodyPr>
            <a:normAutofit/>
          </a:bodyPr>
          <a:lstStyle/>
          <a:p>
            <a:pPr algn="ctr"/>
            <a:r>
              <a:rPr lang="en-IN" dirty="0"/>
              <a:t>Example</a:t>
            </a:r>
          </a:p>
        </p:txBody>
      </p:sp>
      <p:pic>
        <p:nvPicPr>
          <p:cNvPr id="5" name="Picture 4">
            <a:extLst>
              <a:ext uri="{FF2B5EF4-FFF2-40B4-BE49-F238E27FC236}">
                <a16:creationId xmlns:a16="http://schemas.microsoft.com/office/drawing/2014/main" id="{04803EBF-DB7F-4C31-2E29-8AC502D144C8}"/>
              </a:ext>
            </a:extLst>
          </p:cNvPr>
          <p:cNvPicPr>
            <a:picLocks noChangeAspect="1"/>
          </p:cNvPicPr>
          <p:nvPr/>
        </p:nvPicPr>
        <p:blipFill>
          <a:blip r:embed="rId2"/>
          <a:stretch>
            <a:fillRect/>
          </a:stretch>
        </p:blipFill>
        <p:spPr>
          <a:xfrm>
            <a:off x="742670" y="1374585"/>
            <a:ext cx="8234181" cy="2587885"/>
          </a:xfrm>
          <a:prstGeom prst="rect">
            <a:avLst/>
          </a:prstGeom>
        </p:spPr>
      </p:pic>
      <p:pic>
        <p:nvPicPr>
          <p:cNvPr id="7" name="Picture 6">
            <a:extLst>
              <a:ext uri="{FF2B5EF4-FFF2-40B4-BE49-F238E27FC236}">
                <a16:creationId xmlns:a16="http://schemas.microsoft.com/office/drawing/2014/main" id="{0206F569-C1B7-99A8-CE7E-953E3C8698E8}"/>
              </a:ext>
            </a:extLst>
          </p:cNvPr>
          <p:cNvPicPr>
            <a:picLocks noChangeAspect="1"/>
          </p:cNvPicPr>
          <p:nvPr/>
        </p:nvPicPr>
        <p:blipFill>
          <a:blip r:embed="rId3"/>
          <a:stretch>
            <a:fillRect/>
          </a:stretch>
        </p:blipFill>
        <p:spPr>
          <a:xfrm>
            <a:off x="4403458" y="4584684"/>
            <a:ext cx="6903202" cy="1224760"/>
          </a:xfrm>
          <a:prstGeom prst="rect">
            <a:avLst/>
          </a:prstGeom>
        </p:spPr>
      </p:pic>
    </p:spTree>
    <p:extLst>
      <p:ext uri="{BB962C8B-B14F-4D97-AF65-F5344CB8AC3E}">
        <p14:creationId xmlns:p14="http://schemas.microsoft.com/office/powerpoint/2010/main" val="39233928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9754-F228-F8A4-BAF5-1ECB0A0CD460}"/>
              </a:ext>
            </a:extLst>
          </p:cNvPr>
          <p:cNvSpPr>
            <a:spLocks noGrp="1"/>
          </p:cNvSpPr>
          <p:nvPr>
            <p:ph idx="1"/>
          </p:nvPr>
        </p:nvSpPr>
        <p:spPr>
          <a:xfrm>
            <a:off x="353027" y="784221"/>
            <a:ext cx="11485946" cy="5783728"/>
          </a:xfrm>
        </p:spPr>
        <p:txBody>
          <a:bodyPr>
            <a:normAutofit/>
          </a:bodyPr>
          <a:lstStyle/>
          <a:p>
            <a:pPr algn="just"/>
            <a:r>
              <a:rPr lang="en-US" sz="3200" dirty="0"/>
              <a:t>The tell() and seek() methods in Python are used to manage the file cursor, allowing you to get the current position or move the cursor to a different position in a file. </a:t>
            </a:r>
          </a:p>
          <a:p>
            <a:pPr marL="0" indent="0" algn="just">
              <a:buNone/>
            </a:pPr>
            <a:endParaRPr lang="en-US" sz="3200" dirty="0"/>
          </a:p>
          <a:p>
            <a:pPr algn="just"/>
            <a:r>
              <a:rPr lang="en-US" sz="3200" b="1" u="sng" dirty="0">
                <a:solidFill>
                  <a:srgbClr val="00B050"/>
                </a:solidFill>
              </a:rPr>
              <a:t>tell() Method</a:t>
            </a:r>
          </a:p>
          <a:p>
            <a:pPr algn="just"/>
            <a:r>
              <a:rPr lang="en-US" sz="3200" dirty="0"/>
              <a:t>The tell() method returns the current position of the file cursor (in bytes) from the beginning of the file.</a:t>
            </a:r>
          </a:p>
          <a:p>
            <a:pPr algn="just"/>
            <a:r>
              <a:rPr lang="en-US" sz="3200" dirty="0"/>
              <a:t>This is useful to track where you are while reading or writing a file.</a:t>
            </a:r>
            <a:endParaRPr lang="en-IN" sz="3200" dirty="0"/>
          </a:p>
        </p:txBody>
      </p:sp>
    </p:spTree>
    <p:extLst>
      <p:ext uri="{BB962C8B-B14F-4D97-AF65-F5344CB8AC3E}">
        <p14:creationId xmlns:p14="http://schemas.microsoft.com/office/powerpoint/2010/main" val="33559208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30A18-4791-69E1-70D9-43018EFB3FAF}"/>
              </a:ext>
            </a:extLst>
          </p:cNvPr>
          <p:cNvSpPr>
            <a:spLocks noGrp="1"/>
          </p:cNvSpPr>
          <p:nvPr>
            <p:ph idx="1"/>
          </p:nvPr>
        </p:nvSpPr>
        <p:spPr>
          <a:xfrm>
            <a:off x="529074" y="548245"/>
            <a:ext cx="10964836" cy="5891883"/>
          </a:xfrm>
        </p:spPr>
        <p:txBody>
          <a:bodyPr>
            <a:normAutofit/>
          </a:bodyPr>
          <a:lstStyle/>
          <a:p>
            <a:pPr marL="0" indent="0">
              <a:buNone/>
            </a:pPr>
            <a:r>
              <a:rPr lang="en-US" sz="3200" b="1" u="sng" dirty="0">
                <a:solidFill>
                  <a:srgbClr val="00B050"/>
                </a:solidFill>
              </a:rPr>
              <a:t>seek() Method</a:t>
            </a:r>
          </a:p>
          <a:p>
            <a:r>
              <a:rPr lang="en-US" sz="3200" dirty="0"/>
              <a:t>The seek() method moves the file cursor to a specified location.</a:t>
            </a:r>
          </a:p>
          <a:p>
            <a:r>
              <a:rPr lang="en-US" sz="3200" dirty="0"/>
              <a:t>It takes two parameters:</a:t>
            </a:r>
          </a:p>
          <a:p>
            <a:r>
              <a:rPr lang="en-US" sz="3200" dirty="0"/>
              <a:t>offset: The number of bytes to move the cursor.</a:t>
            </a:r>
          </a:p>
          <a:p>
            <a:r>
              <a:rPr lang="en-US" sz="3200" dirty="0"/>
              <a:t>whence (optional): Specifies the reference point for offset. It can be:</a:t>
            </a:r>
          </a:p>
          <a:p>
            <a:pPr lvl="1"/>
            <a:r>
              <a:rPr lang="en-US" sz="3000" dirty="0"/>
              <a:t>0 (default) - Start of the file.</a:t>
            </a:r>
          </a:p>
          <a:p>
            <a:pPr lvl="1"/>
            <a:r>
              <a:rPr lang="en-US" sz="3000" dirty="0"/>
              <a:t>1 - Current position of the file cursor.</a:t>
            </a:r>
          </a:p>
          <a:p>
            <a:pPr lvl="1"/>
            <a:r>
              <a:rPr lang="en-US" sz="3000" dirty="0"/>
              <a:t>2 - End of the file.</a:t>
            </a:r>
            <a:endParaRPr lang="en-IN" sz="3000" dirty="0"/>
          </a:p>
        </p:txBody>
      </p:sp>
    </p:spTree>
    <p:extLst>
      <p:ext uri="{BB962C8B-B14F-4D97-AF65-F5344CB8AC3E}">
        <p14:creationId xmlns:p14="http://schemas.microsoft.com/office/powerpoint/2010/main" val="34615201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89F83-CD7F-80E3-90AD-AD5CE02C05B3}"/>
              </a:ext>
            </a:extLst>
          </p:cNvPr>
          <p:cNvPicPr>
            <a:picLocks noChangeAspect="1"/>
          </p:cNvPicPr>
          <p:nvPr/>
        </p:nvPicPr>
        <p:blipFill>
          <a:blip r:embed="rId2"/>
          <a:stretch>
            <a:fillRect/>
          </a:stretch>
        </p:blipFill>
        <p:spPr>
          <a:xfrm>
            <a:off x="913250" y="376999"/>
            <a:ext cx="10365500" cy="6104002"/>
          </a:xfrm>
          <a:prstGeom prst="rect">
            <a:avLst/>
          </a:prstGeom>
        </p:spPr>
      </p:pic>
    </p:spTree>
    <p:extLst>
      <p:ext uri="{BB962C8B-B14F-4D97-AF65-F5344CB8AC3E}">
        <p14:creationId xmlns:p14="http://schemas.microsoft.com/office/powerpoint/2010/main" val="404319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96E-6903-AC34-544C-98E4BC69C655}"/>
              </a:ext>
            </a:extLst>
          </p:cNvPr>
          <p:cNvSpPr>
            <a:spLocks noGrp="1"/>
          </p:cNvSpPr>
          <p:nvPr>
            <p:ph type="title"/>
          </p:nvPr>
        </p:nvSpPr>
        <p:spPr>
          <a:xfrm>
            <a:off x="1066800" y="152400"/>
            <a:ext cx="10058400" cy="919962"/>
          </a:xfrm>
        </p:spPr>
        <p:txBody>
          <a:bodyPr>
            <a:noAutofit/>
          </a:bodyPr>
          <a:lstStyle/>
          <a:p>
            <a:pPr algn="ctr"/>
            <a:r>
              <a:rPr lang="en-US" dirty="0"/>
              <a:t>Parameter</a:t>
            </a:r>
            <a:endParaRPr lang="en-IN" dirty="0"/>
          </a:p>
        </p:txBody>
      </p:sp>
      <p:sp>
        <p:nvSpPr>
          <p:cNvPr id="3" name="Content Placeholder 2">
            <a:extLst>
              <a:ext uri="{FF2B5EF4-FFF2-40B4-BE49-F238E27FC236}">
                <a16:creationId xmlns:a16="http://schemas.microsoft.com/office/drawing/2014/main" id="{53325529-041D-32E0-7DF4-56CEEFBA26B7}"/>
              </a:ext>
            </a:extLst>
          </p:cNvPr>
          <p:cNvSpPr>
            <a:spLocks noGrp="1"/>
          </p:cNvSpPr>
          <p:nvPr>
            <p:ph idx="1"/>
          </p:nvPr>
        </p:nvSpPr>
        <p:spPr>
          <a:xfrm>
            <a:off x="723900" y="1091412"/>
            <a:ext cx="10744200" cy="4050792"/>
          </a:xfrm>
        </p:spPr>
        <p:txBody>
          <a:bodyPr>
            <a:noAutofit/>
          </a:bodyPr>
          <a:lstStyle/>
          <a:p>
            <a:pPr algn="just"/>
            <a:r>
              <a:rPr lang="en-US" sz="3200" dirty="0"/>
              <a:t>A parameter is a variable listed inside the parentheses in the function definition.</a:t>
            </a:r>
          </a:p>
          <a:p>
            <a:pPr algn="just"/>
            <a:r>
              <a:rPr lang="en-US" sz="3200" dirty="0"/>
              <a:t>It acts as a placeholder for the value that will be passed when the function is called.</a:t>
            </a:r>
          </a:p>
          <a:p>
            <a:pPr algn="just"/>
            <a:r>
              <a:rPr lang="en-US" sz="3200" dirty="0"/>
              <a:t>Parameters define what kind of input the function expects.</a:t>
            </a:r>
          </a:p>
        </p:txBody>
      </p:sp>
      <p:pic>
        <p:nvPicPr>
          <p:cNvPr id="8" name="Picture 7">
            <a:extLst>
              <a:ext uri="{FF2B5EF4-FFF2-40B4-BE49-F238E27FC236}">
                <a16:creationId xmlns:a16="http://schemas.microsoft.com/office/drawing/2014/main" id="{B255E783-1027-DAEC-CC39-CAB9F8A28469}"/>
              </a:ext>
            </a:extLst>
          </p:cNvPr>
          <p:cNvPicPr>
            <a:picLocks noChangeAspect="1"/>
          </p:cNvPicPr>
          <p:nvPr/>
        </p:nvPicPr>
        <p:blipFill>
          <a:blip r:embed="rId2"/>
          <a:stretch>
            <a:fillRect/>
          </a:stretch>
        </p:blipFill>
        <p:spPr>
          <a:xfrm>
            <a:off x="329938" y="4132703"/>
            <a:ext cx="12192000" cy="2019002"/>
          </a:xfrm>
          <a:prstGeom prst="rect">
            <a:avLst/>
          </a:prstGeom>
        </p:spPr>
      </p:pic>
    </p:spTree>
    <p:extLst>
      <p:ext uri="{BB962C8B-B14F-4D97-AF65-F5344CB8AC3E}">
        <p14:creationId xmlns:p14="http://schemas.microsoft.com/office/powerpoint/2010/main" val="7432496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D2D7-86F5-8AD2-4B37-C2F2EEFD5D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9BDF2AD-3F92-0D3A-BAD3-45C76D5A8D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412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96E-6903-AC34-544C-98E4BC69C655}"/>
              </a:ext>
            </a:extLst>
          </p:cNvPr>
          <p:cNvSpPr>
            <a:spLocks noGrp="1"/>
          </p:cNvSpPr>
          <p:nvPr>
            <p:ph type="title"/>
          </p:nvPr>
        </p:nvSpPr>
        <p:spPr>
          <a:xfrm>
            <a:off x="1065134" y="0"/>
            <a:ext cx="10058400" cy="919962"/>
          </a:xfrm>
        </p:spPr>
        <p:txBody>
          <a:bodyPr>
            <a:noAutofit/>
          </a:bodyPr>
          <a:lstStyle/>
          <a:p>
            <a:pPr algn="ctr"/>
            <a:r>
              <a:rPr lang="en-US" dirty="0"/>
              <a:t>arguments</a:t>
            </a:r>
            <a:endParaRPr lang="en-IN" dirty="0"/>
          </a:p>
        </p:txBody>
      </p:sp>
      <p:sp>
        <p:nvSpPr>
          <p:cNvPr id="3" name="Content Placeholder 2">
            <a:extLst>
              <a:ext uri="{FF2B5EF4-FFF2-40B4-BE49-F238E27FC236}">
                <a16:creationId xmlns:a16="http://schemas.microsoft.com/office/drawing/2014/main" id="{53325529-041D-32E0-7DF4-56CEEFBA26B7}"/>
              </a:ext>
            </a:extLst>
          </p:cNvPr>
          <p:cNvSpPr>
            <a:spLocks noGrp="1"/>
          </p:cNvSpPr>
          <p:nvPr>
            <p:ph idx="1"/>
          </p:nvPr>
        </p:nvSpPr>
        <p:spPr>
          <a:xfrm>
            <a:off x="916065" y="919962"/>
            <a:ext cx="10359869" cy="4080841"/>
          </a:xfrm>
        </p:spPr>
        <p:txBody>
          <a:bodyPr>
            <a:noAutofit/>
          </a:bodyPr>
          <a:lstStyle/>
          <a:p>
            <a:pPr algn="just">
              <a:lnSpc>
                <a:spcPct val="100000"/>
              </a:lnSpc>
            </a:pPr>
            <a:r>
              <a:rPr lang="en-US" sz="3000" dirty="0"/>
              <a:t>An argument is the actual value passed to the function when it is called.</a:t>
            </a:r>
          </a:p>
          <a:p>
            <a:pPr algn="just">
              <a:lnSpc>
                <a:spcPct val="100000"/>
              </a:lnSpc>
            </a:pPr>
            <a:r>
              <a:rPr lang="en-US" sz="3000" dirty="0"/>
              <a:t>Arguments are the real values that replace the parameters when the function executes.</a:t>
            </a:r>
          </a:p>
          <a:p>
            <a:pPr algn="just">
              <a:lnSpc>
                <a:spcPct val="100000"/>
              </a:lnSpc>
            </a:pPr>
            <a:r>
              <a:rPr lang="en-US" sz="3000" dirty="0"/>
              <a:t>Arguments are specified after the function name, inside the parentheses. </a:t>
            </a:r>
          </a:p>
          <a:p>
            <a:pPr algn="just">
              <a:lnSpc>
                <a:spcPct val="100000"/>
              </a:lnSpc>
            </a:pPr>
            <a:r>
              <a:rPr lang="en-US" sz="3000" dirty="0"/>
              <a:t>You can add as many arguments as you want, just separate them with a comma.</a:t>
            </a:r>
          </a:p>
          <a:p>
            <a:pPr algn="just"/>
            <a:endParaRPr lang="en-US" sz="3000" dirty="0"/>
          </a:p>
        </p:txBody>
      </p:sp>
      <p:pic>
        <p:nvPicPr>
          <p:cNvPr id="5" name="Picture 4">
            <a:extLst>
              <a:ext uri="{FF2B5EF4-FFF2-40B4-BE49-F238E27FC236}">
                <a16:creationId xmlns:a16="http://schemas.microsoft.com/office/drawing/2014/main" id="{284CB887-52B1-21DD-78E6-E2B80D6E3566}"/>
              </a:ext>
            </a:extLst>
          </p:cNvPr>
          <p:cNvPicPr>
            <a:picLocks noChangeAspect="1"/>
          </p:cNvPicPr>
          <p:nvPr/>
        </p:nvPicPr>
        <p:blipFill>
          <a:blip r:embed="rId2"/>
          <a:stretch>
            <a:fillRect/>
          </a:stretch>
        </p:blipFill>
        <p:spPr>
          <a:xfrm>
            <a:off x="130284" y="5257800"/>
            <a:ext cx="11928099" cy="885825"/>
          </a:xfrm>
          <a:prstGeom prst="rect">
            <a:avLst/>
          </a:prstGeom>
        </p:spPr>
      </p:pic>
    </p:spTree>
    <p:extLst>
      <p:ext uri="{BB962C8B-B14F-4D97-AF65-F5344CB8AC3E}">
        <p14:creationId xmlns:p14="http://schemas.microsoft.com/office/powerpoint/2010/main" val="221133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3655BE-2C63-C282-3C88-16515FBE5075}"/>
              </a:ext>
            </a:extLst>
          </p:cNvPr>
          <p:cNvPicPr>
            <a:picLocks noChangeAspect="1"/>
          </p:cNvPicPr>
          <p:nvPr/>
        </p:nvPicPr>
        <p:blipFill>
          <a:blip r:embed="rId2"/>
          <a:stretch>
            <a:fillRect/>
          </a:stretch>
        </p:blipFill>
        <p:spPr>
          <a:xfrm>
            <a:off x="296471" y="1038091"/>
            <a:ext cx="11599058" cy="4210184"/>
          </a:xfrm>
          <a:prstGeom prst="rect">
            <a:avLst/>
          </a:prstGeom>
        </p:spPr>
      </p:pic>
    </p:spTree>
    <p:extLst>
      <p:ext uri="{BB962C8B-B14F-4D97-AF65-F5344CB8AC3E}">
        <p14:creationId xmlns:p14="http://schemas.microsoft.com/office/powerpoint/2010/main" val="406460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362C-F007-FF44-5A87-44270725C173}"/>
              </a:ext>
            </a:extLst>
          </p:cNvPr>
          <p:cNvSpPr>
            <a:spLocks noGrp="1"/>
          </p:cNvSpPr>
          <p:nvPr>
            <p:ph type="title"/>
          </p:nvPr>
        </p:nvSpPr>
        <p:spPr/>
        <p:txBody>
          <a:bodyPr/>
          <a:lstStyle/>
          <a:p>
            <a:r>
              <a:rPr lang="en-US" dirty="0"/>
              <a:t>Practice</a:t>
            </a:r>
            <a:endParaRPr lang="en-IN" dirty="0"/>
          </a:p>
        </p:txBody>
      </p:sp>
      <p:sp>
        <p:nvSpPr>
          <p:cNvPr id="3" name="Content Placeholder 2">
            <a:extLst>
              <a:ext uri="{FF2B5EF4-FFF2-40B4-BE49-F238E27FC236}">
                <a16:creationId xmlns:a16="http://schemas.microsoft.com/office/drawing/2014/main" id="{E0BCACD4-944C-8CF0-5EC4-51A44D70A239}"/>
              </a:ext>
            </a:extLst>
          </p:cNvPr>
          <p:cNvSpPr>
            <a:spLocks noGrp="1"/>
          </p:cNvSpPr>
          <p:nvPr>
            <p:ph idx="1"/>
          </p:nvPr>
        </p:nvSpPr>
        <p:spPr/>
        <p:txBody>
          <a:bodyPr>
            <a:normAutofit/>
          </a:bodyPr>
          <a:lstStyle/>
          <a:p>
            <a:r>
              <a:rPr lang="en-US" sz="3200" dirty="0"/>
              <a:t>Write a function called </a:t>
            </a:r>
            <a:r>
              <a:rPr lang="en-US" sz="3200" dirty="0" err="1">
                <a:solidFill>
                  <a:srgbClr val="C00000"/>
                </a:solidFill>
              </a:rPr>
              <a:t>favorite_book</a:t>
            </a:r>
            <a:r>
              <a:rPr lang="en-US" sz="3200" dirty="0">
                <a:solidFill>
                  <a:srgbClr val="C00000"/>
                </a:solidFill>
              </a:rPr>
              <a:t>() </a:t>
            </a:r>
            <a:r>
              <a:rPr lang="en-US" sz="3200" dirty="0"/>
              <a:t>that accepts one parameter, title. The function should print a message, such as One of my favorite books is </a:t>
            </a:r>
            <a:r>
              <a:rPr lang="en-US" sz="3200" dirty="0">
                <a:solidFill>
                  <a:srgbClr val="C00000"/>
                </a:solidFill>
              </a:rPr>
              <a:t>Alice In Wonderland</a:t>
            </a:r>
            <a:r>
              <a:rPr lang="en-US" sz="3200" dirty="0"/>
              <a:t>. Call the function, making sure to include a book title as an argument in the function call.</a:t>
            </a:r>
            <a:endParaRPr lang="en-IN" sz="3200" dirty="0"/>
          </a:p>
        </p:txBody>
      </p:sp>
    </p:spTree>
    <p:extLst>
      <p:ext uri="{BB962C8B-B14F-4D97-AF65-F5344CB8AC3E}">
        <p14:creationId xmlns:p14="http://schemas.microsoft.com/office/powerpoint/2010/main" val="249910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AF9455-916F-2CB4-2F75-B36C85EECED0}"/>
              </a:ext>
            </a:extLst>
          </p:cNvPr>
          <p:cNvPicPr>
            <a:picLocks noChangeAspect="1"/>
          </p:cNvPicPr>
          <p:nvPr/>
        </p:nvPicPr>
        <p:blipFill>
          <a:blip r:embed="rId2"/>
          <a:stretch>
            <a:fillRect/>
          </a:stretch>
        </p:blipFill>
        <p:spPr>
          <a:xfrm>
            <a:off x="285750" y="1442300"/>
            <a:ext cx="11620500" cy="4119513"/>
          </a:xfrm>
          <a:prstGeom prst="rect">
            <a:avLst/>
          </a:prstGeom>
        </p:spPr>
      </p:pic>
    </p:spTree>
    <p:extLst>
      <p:ext uri="{BB962C8B-B14F-4D97-AF65-F5344CB8AC3E}">
        <p14:creationId xmlns:p14="http://schemas.microsoft.com/office/powerpoint/2010/main" val="420211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0">
            <a:extLst>
              <a:ext uri="{FF2B5EF4-FFF2-40B4-BE49-F238E27FC236}">
                <a16:creationId xmlns:a16="http://schemas.microsoft.com/office/drawing/2014/main" id="{93DA7864-79A7-2154-EE8D-853B7C80F28C}"/>
              </a:ext>
            </a:extLst>
          </p:cNvPr>
          <p:cNvSpPr txBox="1"/>
          <p:nvPr/>
        </p:nvSpPr>
        <p:spPr>
          <a:xfrm>
            <a:off x="1619250" y="468395"/>
            <a:ext cx="8496300" cy="61721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&gt;&gt;&gt; </a:t>
            </a:r>
            <a:r>
              <a:rPr lang="en-US" sz="2800" b="1" i="0" u="none" strike="noStrike" cap="none" dirty="0" err="1">
                <a:latin typeface="Courier"/>
                <a:ea typeface="Courier"/>
                <a:cs typeface="Courier"/>
                <a:sym typeface="Courier New"/>
              </a:rPr>
              <a:t>def</a:t>
            </a:r>
            <a:r>
              <a:rPr lang="en-US" sz="2800" b="1" i="0" u="none" strike="noStrike" cap="none" dirty="0">
                <a:latin typeface="Courier"/>
                <a:ea typeface="Courier"/>
                <a:cs typeface="Courier"/>
                <a:sym typeface="Courier New"/>
              </a:rPr>
              <a:t> greet(</a:t>
            </a:r>
            <a:r>
              <a:rPr lang="en-US" sz="2800" b="1" i="0" u="none" strike="noStrike" cap="none" dirty="0" err="1">
                <a:latin typeface="Courier"/>
                <a:ea typeface="Courier"/>
                <a:cs typeface="Courier"/>
                <a:sym typeface="Courier New"/>
              </a:rPr>
              <a:t>lang</a:t>
            </a:r>
            <a:r>
              <a:rPr lang="en-US" sz="2800" b="1" i="0" u="none" strike="noStrike" cap="none"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if lang == 'es’:</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print</a:t>
            </a:r>
            <a:r>
              <a:rPr lang="en-US" sz="2800" b="1" dirty="0">
                <a:latin typeface="Courier"/>
                <a:ea typeface="Courier"/>
                <a:cs typeface="Courier"/>
                <a:sym typeface="Courier New"/>
              </a:rPr>
              <a:t>(</a:t>
            </a:r>
            <a:r>
              <a:rPr lang="en-US" sz="2800" b="1" i="0" u="none" strike="noStrike" cap="none" dirty="0">
                <a:latin typeface="Courier"/>
                <a:ea typeface="Courier"/>
                <a:cs typeface="Courier"/>
                <a:sym typeface="Courier New"/>
              </a:rPr>
              <a:t>'Hola</a:t>
            </a:r>
            <a:r>
              <a:rPr lang="en-US" sz="2800" b="1"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a:t>
            </a:r>
            <a:r>
              <a:rPr lang="en-US" sz="2800" b="1" i="0" u="none" strike="noStrike" cap="none" dirty="0" err="1">
                <a:latin typeface="Courier"/>
                <a:ea typeface="Courier"/>
                <a:cs typeface="Courier"/>
                <a:sym typeface="Courier New"/>
              </a:rPr>
              <a:t>elif</a:t>
            </a:r>
            <a:r>
              <a:rPr lang="en-US" sz="2800" b="1" i="0" u="none" strike="noStrike" cap="none" dirty="0">
                <a:latin typeface="Courier"/>
                <a:ea typeface="Courier"/>
                <a:cs typeface="Courier"/>
                <a:sym typeface="Courier New"/>
              </a:rPr>
              <a:t> lang == '</a:t>
            </a:r>
            <a:r>
              <a:rPr lang="en-US" sz="2800" b="1" i="0" u="none" strike="noStrike" cap="none" dirty="0" err="1">
                <a:latin typeface="Courier"/>
                <a:ea typeface="Courier"/>
                <a:cs typeface="Courier"/>
                <a:sym typeface="Courier New"/>
              </a:rPr>
              <a:t>fr</a:t>
            </a:r>
            <a:r>
              <a:rPr lang="en-US" sz="2800" b="1" i="0" u="none" strike="noStrike" cap="none"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print</a:t>
            </a:r>
            <a:r>
              <a:rPr lang="en-US" sz="2800" b="1" dirty="0">
                <a:latin typeface="Courier"/>
                <a:ea typeface="Courier"/>
                <a:cs typeface="Courier"/>
                <a:sym typeface="Courier New"/>
              </a:rPr>
              <a:t>(</a:t>
            </a:r>
            <a:r>
              <a:rPr lang="en-US" sz="2800" b="1" i="0" u="none" strike="noStrike" cap="none" dirty="0">
                <a:latin typeface="Courier"/>
                <a:ea typeface="Courier"/>
                <a:cs typeface="Courier"/>
                <a:sym typeface="Courier New"/>
              </a:rPr>
              <a:t>'Bonjour</a:t>
            </a:r>
            <a:r>
              <a:rPr lang="en-US" sz="2800" b="1"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else:</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print</a:t>
            </a:r>
            <a:r>
              <a:rPr lang="en-US" sz="2800" b="1" dirty="0">
                <a:latin typeface="Courier"/>
                <a:ea typeface="Courier"/>
                <a:cs typeface="Courier"/>
                <a:sym typeface="Courier New"/>
              </a:rPr>
              <a:t>(</a:t>
            </a:r>
            <a:r>
              <a:rPr lang="en-US" sz="2800" b="1" i="0" u="none" strike="noStrike" cap="none" dirty="0">
                <a:latin typeface="Courier"/>
                <a:ea typeface="Courier"/>
                <a:cs typeface="Courier"/>
                <a:sym typeface="Courier New"/>
              </a:rPr>
              <a:t>'Hello</a:t>
            </a:r>
            <a:r>
              <a:rPr lang="en-US" sz="2800" b="1"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&gt;&gt;&gt; greet('</a:t>
            </a:r>
            <a:r>
              <a:rPr lang="en-US" sz="2800" b="1" i="0" u="none" strike="noStrike" cap="none" dirty="0" err="1">
                <a:latin typeface="Courier"/>
                <a:ea typeface="Courier"/>
                <a:cs typeface="Courier"/>
                <a:sym typeface="Courier New"/>
              </a:rPr>
              <a:t>en</a:t>
            </a:r>
            <a:r>
              <a:rPr lang="en-US" sz="2800" b="1" i="0" u="none" strike="noStrike" cap="none"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&gt;&gt;&gt; greet('</a:t>
            </a:r>
            <a:r>
              <a:rPr lang="en-US" sz="2800" b="1" i="0" u="none" strike="noStrike" cap="none" dirty="0" err="1">
                <a:latin typeface="Courier"/>
                <a:ea typeface="Courier"/>
                <a:cs typeface="Courier"/>
                <a:sym typeface="Courier New"/>
              </a:rPr>
              <a:t>es</a:t>
            </a:r>
            <a:r>
              <a:rPr lang="en-US" sz="2800" b="1" i="0" u="none" strike="noStrike" cap="none"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err="1">
                <a:latin typeface="Courier"/>
                <a:ea typeface="Courier"/>
                <a:cs typeface="Courier"/>
                <a:sym typeface="Courier New"/>
              </a:rPr>
              <a:t>Hola</a:t>
            </a:r>
            <a:endParaRPr lang="en-US" sz="2800" b="1" i="0" u="none" strike="noStrike" cap="none" dirty="0">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&gt;&gt;&gt; greet('</a:t>
            </a:r>
            <a:r>
              <a:rPr lang="en-US" sz="2800" b="1" i="0" u="none" strike="noStrike" cap="none" dirty="0" err="1">
                <a:latin typeface="Courier"/>
                <a:ea typeface="Courier"/>
                <a:cs typeface="Courier"/>
                <a:sym typeface="Courier New"/>
              </a:rPr>
              <a:t>fr</a:t>
            </a:r>
            <a:r>
              <a:rPr lang="en-US" sz="2800" b="1" i="0" u="none" strike="noStrike" cap="none" dirty="0">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latin typeface="Courier"/>
                <a:ea typeface="Courier"/>
                <a:cs typeface="Courier"/>
                <a:sym typeface="Courier New"/>
              </a:rPr>
              <a:t>&gt;&gt;&gt; </a:t>
            </a:r>
          </a:p>
        </p:txBody>
      </p:sp>
      <p:sp>
        <p:nvSpPr>
          <p:cNvPr id="5" name="TextBox 4">
            <a:extLst>
              <a:ext uri="{FF2B5EF4-FFF2-40B4-BE49-F238E27FC236}">
                <a16:creationId xmlns:a16="http://schemas.microsoft.com/office/drawing/2014/main" id="{331D7F53-93CD-E803-8608-79FE0A87663C}"/>
              </a:ext>
            </a:extLst>
          </p:cNvPr>
          <p:cNvSpPr txBox="1"/>
          <p:nvPr/>
        </p:nvSpPr>
        <p:spPr>
          <a:xfrm>
            <a:off x="6183412" y="-74908"/>
            <a:ext cx="2367589" cy="584775"/>
          </a:xfrm>
          <a:prstGeom prst="rect">
            <a:avLst/>
          </a:prstGeom>
          <a:noFill/>
        </p:spPr>
        <p:txBody>
          <a:bodyPr wrap="square" rtlCol="0">
            <a:spAutoFit/>
          </a:bodyPr>
          <a:lstStyle/>
          <a:p>
            <a:r>
              <a:rPr lang="en-US" sz="3200" dirty="0"/>
              <a:t>Parameter</a:t>
            </a:r>
          </a:p>
        </p:txBody>
      </p:sp>
      <p:cxnSp>
        <p:nvCxnSpPr>
          <p:cNvPr id="6" name="Straight Arrow Connector 5">
            <a:extLst>
              <a:ext uri="{FF2B5EF4-FFF2-40B4-BE49-F238E27FC236}">
                <a16:creationId xmlns:a16="http://schemas.microsoft.com/office/drawing/2014/main" id="{362B30DF-59EE-A3BA-C635-E0BE73D9B4E3}"/>
              </a:ext>
            </a:extLst>
          </p:cNvPr>
          <p:cNvCxnSpPr>
            <a:stCxn id="5" idx="1"/>
          </p:cNvCxnSpPr>
          <p:nvPr/>
        </p:nvCxnSpPr>
        <p:spPr>
          <a:xfrm flipH="1">
            <a:off x="5597115" y="217480"/>
            <a:ext cx="586297" cy="352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DE098F-2FCA-7ACB-74F2-7EA2174E28BF}"/>
              </a:ext>
            </a:extLst>
          </p:cNvPr>
          <p:cNvSpPr txBox="1"/>
          <p:nvPr/>
        </p:nvSpPr>
        <p:spPr>
          <a:xfrm>
            <a:off x="6011962" y="5927363"/>
            <a:ext cx="2299815" cy="584775"/>
          </a:xfrm>
          <a:prstGeom prst="rect">
            <a:avLst/>
          </a:prstGeom>
          <a:noFill/>
        </p:spPr>
        <p:txBody>
          <a:bodyPr wrap="square" rtlCol="0">
            <a:spAutoFit/>
          </a:bodyPr>
          <a:lstStyle/>
          <a:p>
            <a:r>
              <a:rPr lang="en-US" sz="3200" dirty="0"/>
              <a:t>Argument</a:t>
            </a:r>
          </a:p>
        </p:txBody>
      </p:sp>
      <p:cxnSp>
        <p:nvCxnSpPr>
          <p:cNvPr id="8" name="Straight Arrow Connector 7">
            <a:extLst>
              <a:ext uri="{FF2B5EF4-FFF2-40B4-BE49-F238E27FC236}">
                <a16:creationId xmlns:a16="http://schemas.microsoft.com/office/drawing/2014/main" id="{4C509C37-BDB5-7372-1A63-E4A3ED982C7F}"/>
              </a:ext>
            </a:extLst>
          </p:cNvPr>
          <p:cNvCxnSpPr>
            <a:cxnSpLocks/>
            <a:stCxn id="7" idx="1"/>
          </p:cNvCxnSpPr>
          <p:nvPr/>
        </p:nvCxnSpPr>
        <p:spPr>
          <a:xfrm flipH="1" flipV="1">
            <a:off x="4858928" y="5605162"/>
            <a:ext cx="1153034" cy="614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184D1A-835E-17A9-7A99-C8758E8270F7}"/>
              </a:ext>
            </a:extLst>
          </p:cNvPr>
          <p:cNvCxnSpPr>
            <a:cxnSpLocks/>
          </p:cNvCxnSpPr>
          <p:nvPr/>
        </p:nvCxnSpPr>
        <p:spPr>
          <a:xfrm flipH="1" flipV="1">
            <a:off x="4942966" y="4790037"/>
            <a:ext cx="1068996" cy="13140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E8F722-886E-9DA5-3DD4-75943EE56647}"/>
              </a:ext>
            </a:extLst>
          </p:cNvPr>
          <p:cNvCxnSpPr>
            <a:cxnSpLocks/>
          </p:cNvCxnSpPr>
          <p:nvPr/>
        </p:nvCxnSpPr>
        <p:spPr>
          <a:xfrm flipH="1" flipV="1">
            <a:off x="4942966" y="3976387"/>
            <a:ext cx="1153034" cy="2127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34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50F2-DB44-E562-7D42-2574C68234EC}"/>
              </a:ext>
            </a:extLst>
          </p:cNvPr>
          <p:cNvSpPr>
            <a:spLocks noGrp="1"/>
          </p:cNvSpPr>
          <p:nvPr>
            <p:ph type="title"/>
          </p:nvPr>
        </p:nvSpPr>
        <p:spPr>
          <a:xfrm>
            <a:off x="1212723" y="189357"/>
            <a:ext cx="10058400" cy="839343"/>
          </a:xfrm>
        </p:spPr>
        <p:txBody>
          <a:bodyPr/>
          <a:lstStyle/>
          <a:p>
            <a:pPr algn="ctr"/>
            <a:r>
              <a:rPr lang="en-IN" dirty="0"/>
              <a:t>Return Values</a:t>
            </a:r>
          </a:p>
        </p:txBody>
      </p:sp>
      <p:sp>
        <p:nvSpPr>
          <p:cNvPr id="3" name="Content Placeholder 2">
            <a:extLst>
              <a:ext uri="{FF2B5EF4-FFF2-40B4-BE49-F238E27FC236}">
                <a16:creationId xmlns:a16="http://schemas.microsoft.com/office/drawing/2014/main" id="{05999954-30E7-BB74-B5BB-1EAC3FD2225A}"/>
              </a:ext>
            </a:extLst>
          </p:cNvPr>
          <p:cNvSpPr>
            <a:spLocks noGrp="1"/>
          </p:cNvSpPr>
          <p:nvPr>
            <p:ph idx="1"/>
          </p:nvPr>
        </p:nvSpPr>
        <p:spPr>
          <a:xfrm>
            <a:off x="438150" y="949833"/>
            <a:ext cx="11601449" cy="4050792"/>
          </a:xfrm>
        </p:spPr>
        <p:txBody>
          <a:bodyPr>
            <a:normAutofit/>
          </a:bodyPr>
          <a:lstStyle/>
          <a:p>
            <a:pPr algn="just"/>
            <a:r>
              <a:rPr lang="en-US" sz="3200" dirty="0"/>
              <a:t>Often a function will take its arguments, do some computation, and return a value to be used as the value of the function call in the calling expression.  </a:t>
            </a:r>
          </a:p>
          <a:p>
            <a:pPr algn="just"/>
            <a:r>
              <a:rPr lang="en-US" sz="3200" dirty="0"/>
              <a:t>The return keyword is used for this.</a:t>
            </a:r>
          </a:p>
          <a:p>
            <a:pPr algn="just"/>
            <a:endParaRPr lang="en-IN" sz="3200" dirty="0"/>
          </a:p>
        </p:txBody>
      </p:sp>
      <p:pic>
        <p:nvPicPr>
          <p:cNvPr id="5" name="Picture 4">
            <a:extLst>
              <a:ext uri="{FF2B5EF4-FFF2-40B4-BE49-F238E27FC236}">
                <a16:creationId xmlns:a16="http://schemas.microsoft.com/office/drawing/2014/main" id="{7D6DFFC1-BD20-BDBF-6075-215B4038D73B}"/>
              </a:ext>
            </a:extLst>
          </p:cNvPr>
          <p:cNvPicPr>
            <a:picLocks noChangeAspect="1"/>
          </p:cNvPicPr>
          <p:nvPr/>
        </p:nvPicPr>
        <p:blipFill>
          <a:blip r:embed="rId2"/>
          <a:stretch>
            <a:fillRect/>
          </a:stretch>
        </p:blipFill>
        <p:spPr>
          <a:xfrm>
            <a:off x="3938397" y="3048000"/>
            <a:ext cx="4557903" cy="3742278"/>
          </a:xfrm>
          <a:prstGeom prst="rect">
            <a:avLst/>
          </a:prstGeom>
        </p:spPr>
      </p:pic>
    </p:spTree>
    <p:extLst>
      <p:ext uri="{BB962C8B-B14F-4D97-AF65-F5344CB8AC3E}">
        <p14:creationId xmlns:p14="http://schemas.microsoft.com/office/powerpoint/2010/main" val="304762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CECE2B-DC78-4338-0363-1C0267AF7A29}"/>
              </a:ext>
            </a:extLst>
          </p:cNvPr>
          <p:cNvPicPr>
            <a:picLocks noChangeAspect="1"/>
          </p:cNvPicPr>
          <p:nvPr/>
        </p:nvPicPr>
        <p:blipFill>
          <a:blip r:embed="rId2"/>
          <a:stretch>
            <a:fillRect/>
          </a:stretch>
        </p:blipFill>
        <p:spPr>
          <a:xfrm>
            <a:off x="247420" y="171249"/>
            <a:ext cx="6553430" cy="5720044"/>
          </a:xfrm>
          <a:prstGeom prst="rect">
            <a:avLst/>
          </a:prstGeom>
        </p:spPr>
      </p:pic>
      <p:pic>
        <p:nvPicPr>
          <p:cNvPr id="9" name="Picture 8">
            <a:extLst>
              <a:ext uri="{FF2B5EF4-FFF2-40B4-BE49-F238E27FC236}">
                <a16:creationId xmlns:a16="http://schemas.microsoft.com/office/drawing/2014/main" id="{78F937F5-C5AD-8EAF-E272-64695C69FB29}"/>
              </a:ext>
            </a:extLst>
          </p:cNvPr>
          <p:cNvPicPr>
            <a:picLocks noChangeAspect="1"/>
          </p:cNvPicPr>
          <p:nvPr/>
        </p:nvPicPr>
        <p:blipFill>
          <a:blip r:embed="rId3"/>
          <a:stretch>
            <a:fillRect/>
          </a:stretch>
        </p:blipFill>
        <p:spPr>
          <a:xfrm>
            <a:off x="7077075" y="4551788"/>
            <a:ext cx="4867505" cy="2163337"/>
          </a:xfrm>
          <a:prstGeom prst="rect">
            <a:avLst/>
          </a:prstGeom>
        </p:spPr>
      </p:pic>
    </p:spTree>
    <p:extLst>
      <p:ext uri="{BB962C8B-B14F-4D97-AF65-F5344CB8AC3E}">
        <p14:creationId xmlns:p14="http://schemas.microsoft.com/office/powerpoint/2010/main" val="327844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180DFF-CF31-6C3B-B368-9D24BD084032}"/>
              </a:ext>
            </a:extLst>
          </p:cNvPr>
          <p:cNvPicPr>
            <a:picLocks noChangeAspect="1"/>
          </p:cNvPicPr>
          <p:nvPr/>
        </p:nvPicPr>
        <p:blipFill>
          <a:blip r:embed="rId2"/>
          <a:stretch>
            <a:fillRect/>
          </a:stretch>
        </p:blipFill>
        <p:spPr>
          <a:xfrm>
            <a:off x="0" y="0"/>
            <a:ext cx="4092254" cy="3019527"/>
          </a:xfrm>
          <a:prstGeom prst="rect">
            <a:avLst/>
          </a:prstGeom>
        </p:spPr>
      </p:pic>
      <p:pic>
        <p:nvPicPr>
          <p:cNvPr id="7" name="Picture 6">
            <a:extLst>
              <a:ext uri="{FF2B5EF4-FFF2-40B4-BE49-F238E27FC236}">
                <a16:creationId xmlns:a16="http://schemas.microsoft.com/office/drawing/2014/main" id="{AA744C1A-5936-7CAC-49B1-8E523BAF5457}"/>
              </a:ext>
            </a:extLst>
          </p:cNvPr>
          <p:cNvPicPr>
            <a:picLocks noChangeAspect="1"/>
          </p:cNvPicPr>
          <p:nvPr/>
        </p:nvPicPr>
        <p:blipFill>
          <a:blip r:embed="rId3"/>
          <a:stretch>
            <a:fillRect/>
          </a:stretch>
        </p:blipFill>
        <p:spPr>
          <a:xfrm>
            <a:off x="8138997" y="0"/>
            <a:ext cx="4053003" cy="3486252"/>
          </a:xfrm>
          <a:prstGeom prst="rect">
            <a:avLst/>
          </a:prstGeom>
        </p:spPr>
      </p:pic>
      <p:pic>
        <p:nvPicPr>
          <p:cNvPr id="9" name="Picture 8">
            <a:extLst>
              <a:ext uri="{FF2B5EF4-FFF2-40B4-BE49-F238E27FC236}">
                <a16:creationId xmlns:a16="http://schemas.microsoft.com/office/drawing/2014/main" id="{D85889E7-5DD1-08F7-EAA6-E2060A41EF03}"/>
              </a:ext>
            </a:extLst>
          </p:cNvPr>
          <p:cNvPicPr>
            <a:picLocks noChangeAspect="1"/>
          </p:cNvPicPr>
          <p:nvPr/>
        </p:nvPicPr>
        <p:blipFill>
          <a:blip r:embed="rId4"/>
          <a:stretch>
            <a:fillRect/>
          </a:stretch>
        </p:blipFill>
        <p:spPr>
          <a:xfrm>
            <a:off x="177433" y="3019526"/>
            <a:ext cx="4202043" cy="3838473"/>
          </a:xfrm>
          <a:prstGeom prst="rect">
            <a:avLst/>
          </a:prstGeom>
        </p:spPr>
      </p:pic>
      <p:pic>
        <p:nvPicPr>
          <p:cNvPr id="11" name="Picture 10">
            <a:extLst>
              <a:ext uri="{FF2B5EF4-FFF2-40B4-BE49-F238E27FC236}">
                <a16:creationId xmlns:a16="http://schemas.microsoft.com/office/drawing/2014/main" id="{2712305E-6159-B0BE-D3F2-3FAC46AA7118}"/>
              </a:ext>
            </a:extLst>
          </p:cNvPr>
          <p:cNvPicPr>
            <a:picLocks noChangeAspect="1"/>
          </p:cNvPicPr>
          <p:nvPr/>
        </p:nvPicPr>
        <p:blipFill>
          <a:blip r:embed="rId5"/>
          <a:stretch>
            <a:fillRect/>
          </a:stretch>
        </p:blipFill>
        <p:spPr>
          <a:xfrm>
            <a:off x="8193892" y="3486252"/>
            <a:ext cx="3820676" cy="3293173"/>
          </a:xfrm>
          <a:prstGeom prst="rect">
            <a:avLst/>
          </a:prstGeom>
        </p:spPr>
      </p:pic>
      <p:sp>
        <p:nvSpPr>
          <p:cNvPr id="12" name="TextBox 11">
            <a:extLst>
              <a:ext uri="{FF2B5EF4-FFF2-40B4-BE49-F238E27FC236}">
                <a16:creationId xmlns:a16="http://schemas.microsoft.com/office/drawing/2014/main" id="{C60D29C3-8AF1-8667-B2E4-6048D412CF25}"/>
              </a:ext>
            </a:extLst>
          </p:cNvPr>
          <p:cNvSpPr txBox="1"/>
          <p:nvPr/>
        </p:nvSpPr>
        <p:spPr>
          <a:xfrm>
            <a:off x="2419880" y="2217570"/>
            <a:ext cx="2211824" cy="461665"/>
          </a:xfrm>
          <a:prstGeom prst="rect">
            <a:avLst/>
          </a:prstGeom>
          <a:noFill/>
        </p:spPr>
        <p:txBody>
          <a:bodyPr wrap="square" rtlCol="0">
            <a:spAutoFit/>
          </a:bodyPr>
          <a:lstStyle/>
          <a:p>
            <a:r>
              <a:rPr lang="en-IN" sz="2400" b="1" dirty="0">
                <a:solidFill>
                  <a:srgbClr val="FF0000"/>
                </a:solidFill>
              </a:rPr>
              <a:t>INCORRECT</a:t>
            </a:r>
          </a:p>
        </p:txBody>
      </p:sp>
      <p:sp>
        <p:nvSpPr>
          <p:cNvPr id="13" name="TextBox 12">
            <a:extLst>
              <a:ext uri="{FF2B5EF4-FFF2-40B4-BE49-F238E27FC236}">
                <a16:creationId xmlns:a16="http://schemas.microsoft.com/office/drawing/2014/main" id="{D241160D-9123-B8F0-9D0B-F284C2B553E5}"/>
              </a:ext>
            </a:extLst>
          </p:cNvPr>
          <p:cNvSpPr txBox="1"/>
          <p:nvPr/>
        </p:nvSpPr>
        <p:spPr>
          <a:xfrm>
            <a:off x="2359165" y="5876447"/>
            <a:ext cx="2211824" cy="461665"/>
          </a:xfrm>
          <a:prstGeom prst="rect">
            <a:avLst/>
          </a:prstGeom>
          <a:noFill/>
        </p:spPr>
        <p:txBody>
          <a:bodyPr wrap="square" rtlCol="0">
            <a:spAutoFit/>
          </a:bodyPr>
          <a:lstStyle/>
          <a:p>
            <a:r>
              <a:rPr lang="en-IN" sz="2400" b="1" dirty="0">
                <a:solidFill>
                  <a:srgbClr val="FF0000"/>
                </a:solidFill>
              </a:rPr>
              <a:t>INCORRECT</a:t>
            </a:r>
          </a:p>
        </p:txBody>
      </p:sp>
      <p:sp>
        <p:nvSpPr>
          <p:cNvPr id="14" name="TextBox 13">
            <a:extLst>
              <a:ext uri="{FF2B5EF4-FFF2-40B4-BE49-F238E27FC236}">
                <a16:creationId xmlns:a16="http://schemas.microsoft.com/office/drawing/2014/main" id="{12B9B156-321F-5D47-440F-263C8A327F6C}"/>
              </a:ext>
            </a:extLst>
          </p:cNvPr>
          <p:cNvSpPr txBox="1"/>
          <p:nvPr/>
        </p:nvSpPr>
        <p:spPr>
          <a:xfrm>
            <a:off x="10281224" y="6165487"/>
            <a:ext cx="2211824" cy="461665"/>
          </a:xfrm>
          <a:prstGeom prst="rect">
            <a:avLst/>
          </a:prstGeom>
          <a:noFill/>
        </p:spPr>
        <p:txBody>
          <a:bodyPr wrap="square" rtlCol="0">
            <a:spAutoFit/>
          </a:bodyPr>
          <a:lstStyle/>
          <a:p>
            <a:r>
              <a:rPr lang="en-IN" sz="2400" b="1" dirty="0">
                <a:solidFill>
                  <a:srgbClr val="FF0000"/>
                </a:solidFill>
              </a:rPr>
              <a:t>CORRECT</a:t>
            </a:r>
          </a:p>
        </p:txBody>
      </p:sp>
      <p:sp>
        <p:nvSpPr>
          <p:cNvPr id="15" name="TextBox 14">
            <a:extLst>
              <a:ext uri="{FF2B5EF4-FFF2-40B4-BE49-F238E27FC236}">
                <a16:creationId xmlns:a16="http://schemas.microsoft.com/office/drawing/2014/main" id="{47F8D9BB-67DD-BB20-3A8C-E0EA5A464D72}"/>
              </a:ext>
            </a:extLst>
          </p:cNvPr>
          <p:cNvSpPr txBox="1"/>
          <p:nvPr/>
        </p:nvSpPr>
        <p:spPr>
          <a:xfrm>
            <a:off x="10281224" y="2679235"/>
            <a:ext cx="2211824" cy="461665"/>
          </a:xfrm>
          <a:prstGeom prst="rect">
            <a:avLst/>
          </a:prstGeom>
          <a:noFill/>
        </p:spPr>
        <p:txBody>
          <a:bodyPr wrap="square" rtlCol="0">
            <a:spAutoFit/>
          </a:bodyPr>
          <a:lstStyle/>
          <a:p>
            <a:r>
              <a:rPr lang="en-IN" sz="2400" b="1" dirty="0">
                <a:solidFill>
                  <a:srgbClr val="FF0000"/>
                </a:solidFill>
              </a:rPr>
              <a:t>CORRECT</a:t>
            </a:r>
          </a:p>
        </p:txBody>
      </p:sp>
    </p:spTree>
    <p:extLst>
      <p:ext uri="{BB962C8B-B14F-4D97-AF65-F5344CB8AC3E}">
        <p14:creationId xmlns:p14="http://schemas.microsoft.com/office/powerpoint/2010/main" val="391411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96E-6903-AC34-544C-98E4BC69C655}"/>
              </a:ext>
            </a:extLst>
          </p:cNvPr>
          <p:cNvSpPr>
            <a:spLocks noGrp="1"/>
          </p:cNvSpPr>
          <p:nvPr>
            <p:ph type="title"/>
          </p:nvPr>
        </p:nvSpPr>
        <p:spPr>
          <a:xfrm>
            <a:off x="1371506" y="659453"/>
            <a:ext cx="10058400" cy="919962"/>
          </a:xfrm>
        </p:spPr>
        <p:txBody>
          <a:bodyPr>
            <a:noAutofit/>
          </a:bodyPr>
          <a:lstStyle/>
          <a:p>
            <a:pPr algn="ctr"/>
            <a:r>
              <a:rPr lang="en-IN" dirty="0"/>
              <a:t>Python Functions</a:t>
            </a:r>
            <a:br>
              <a:rPr lang="en-IN" dirty="0"/>
            </a:br>
            <a:endParaRPr lang="en-IN" dirty="0"/>
          </a:p>
        </p:txBody>
      </p:sp>
      <p:sp>
        <p:nvSpPr>
          <p:cNvPr id="3" name="Content Placeholder 2">
            <a:extLst>
              <a:ext uri="{FF2B5EF4-FFF2-40B4-BE49-F238E27FC236}">
                <a16:creationId xmlns:a16="http://schemas.microsoft.com/office/drawing/2014/main" id="{53325529-041D-32E0-7DF4-56CEEFBA26B7}"/>
              </a:ext>
            </a:extLst>
          </p:cNvPr>
          <p:cNvSpPr>
            <a:spLocks noGrp="1"/>
          </p:cNvSpPr>
          <p:nvPr>
            <p:ph idx="1"/>
          </p:nvPr>
        </p:nvSpPr>
        <p:spPr>
          <a:xfrm>
            <a:off x="1131028" y="1687774"/>
            <a:ext cx="10058400" cy="4050792"/>
          </a:xfrm>
        </p:spPr>
        <p:txBody>
          <a:bodyPr>
            <a:noAutofit/>
          </a:bodyPr>
          <a:lstStyle/>
          <a:p>
            <a:pPr algn="just"/>
            <a:r>
              <a:rPr lang="en-US" sz="3200" dirty="0"/>
              <a:t>A function is a block of organized, reusable code that is used to perform a single, related action. </a:t>
            </a:r>
          </a:p>
          <a:p>
            <a:pPr algn="just"/>
            <a:r>
              <a:rPr lang="en-US" sz="3200" dirty="0"/>
              <a:t>Functions provide better modularity for your application and a high degree of code reusing.</a:t>
            </a:r>
          </a:p>
          <a:p>
            <a:pPr algn="just"/>
            <a:r>
              <a:rPr lang="en-US" sz="3200" dirty="0"/>
              <a:t>As you already know, Python gives you many built-in functions like print(), etc. but you can also create your own functions. </a:t>
            </a:r>
          </a:p>
          <a:p>
            <a:pPr algn="just"/>
            <a:r>
              <a:rPr lang="en-US" sz="3200" dirty="0"/>
              <a:t>These functions are called user-defined functions.</a:t>
            </a:r>
          </a:p>
          <a:p>
            <a:pPr algn="just"/>
            <a:endParaRPr lang="en-IN" sz="3200" dirty="0"/>
          </a:p>
        </p:txBody>
      </p:sp>
    </p:spTree>
    <p:extLst>
      <p:ext uri="{BB962C8B-B14F-4D97-AF65-F5344CB8AC3E}">
        <p14:creationId xmlns:p14="http://schemas.microsoft.com/office/powerpoint/2010/main" val="84010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D9CF-4150-2D3C-7884-4005E310061C}"/>
              </a:ext>
            </a:extLst>
          </p:cNvPr>
          <p:cNvSpPr>
            <a:spLocks noGrp="1"/>
          </p:cNvSpPr>
          <p:nvPr>
            <p:ph type="title"/>
          </p:nvPr>
        </p:nvSpPr>
        <p:spPr>
          <a:xfrm>
            <a:off x="1066800" y="70866"/>
            <a:ext cx="10058400" cy="1229868"/>
          </a:xfrm>
        </p:spPr>
        <p:txBody>
          <a:bodyPr/>
          <a:lstStyle/>
          <a:p>
            <a:pPr algn="ctr"/>
            <a:r>
              <a:rPr lang="en-IN" dirty="0"/>
              <a:t>Example 1-one argument/parameter</a:t>
            </a:r>
          </a:p>
        </p:txBody>
      </p:sp>
      <p:sp>
        <p:nvSpPr>
          <p:cNvPr id="3" name="Content Placeholder 2">
            <a:extLst>
              <a:ext uri="{FF2B5EF4-FFF2-40B4-BE49-F238E27FC236}">
                <a16:creationId xmlns:a16="http://schemas.microsoft.com/office/drawing/2014/main" id="{5926EFBD-6A0F-AD1F-814F-01B76C716C77}"/>
              </a:ext>
            </a:extLst>
          </p:cNvPr>
          <p:cNvSpPr>
            <a:spLocks noGrp="1"/>
          </p:cNvSpPr>
          <p:nvPr>
            <p:ph idx="1"/>
          </p:nvPr>
        </p:nvSpPr>
        <p:spPr>
          <a:xfrm>
            <a:off x="688848" y="1300734"/>
            <a:ext cx="10058400" cy="4050792"/>
          </a:xfrm>
        </p:spPr>
        <p:txBody>
          <a:bodyPr>
            <a:normAutofit/>
          </a:bodyPr>
          <a:lstStyle/>
          <a:p>
            <a:r>
              <a:rPr lang="en-IN" sz="3200" dirty="0"/>
              <a:t>Write a program to fins sum of N values:</a:t>
            </a:r>
          </a:p>
        </p:txBody>
      </p:sp>
      <p:pic>
        <p:nvPicPr>
          <p:cNvPr id="5" name="Picture 4">
            <a:extLst>
              <a:ext uri="{FF2B5EF4-FFF2-40B4-BE49-F238E27FC236}">
                <a16:creationId xmlns:a16="http://schemas.microsoft.com/office/drawing/2014/main" id="{D57904B8-9B43-08DA-AAE5-1C6D0A7702F0}"/>
              </a:ext>
            </a:extLst>
          </p:cNvPr>
          <p:cNvPicPr>
            <a:picLocks noChangeAspect="1"/>
          </p:cNvPicPr>
          <p:nvPr/>
        </p:nvPicPr>
        <p:blipFill>
          <a:blip r:embed="rId2"/>
          <a:stretch>
            <a:fillRect/>
          </a:stretch>
        </p:blipFill>
        <p:spPr>
          <a:xfrm>
            <a:off x="3533416" y="1805172"/>
            <a:ext cx="5458184" cy="4981962"/>
          </a:xfrm>
          <a:prstGeom prst="rect">
            <a:avLst/>
          </a:prstGeom>
        </p:spPr>
      </p:pic>
      <p:cxnSp>
        <p:nvCxnSpPr>
          <p:cNvPr id="7" name="Straight Arrow Connector 6">
            <a:extLst>
              <a:ext uri="{FF2B5EF4-FFF2-40B4-BE49-F238E27FC236}">
                <a16:creationId xmlns:a16="http://schemas.microsoft.com/office/drawing/2014/main" id="{C86AF797-DBDD-53BC-0E5F-DA7A7BBB3B6F}"/>
              </a:ext>
            </a:extLst>
          </p:cNvPr>
          <p:cNvCxnSpPr>
            <a:cxnSpLocks/>
          </p:cNvCxnSpPr>
          <p:nvPr/>
        </p:nvCxnSpPr>
        <p:spPr>
          <a:xfrm>
            <a:off x="7048500" y="2152650"/>
            <a:ext cx="2428875" cy="5232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C870C7-992F-AAC5-3683-E7A6D14DD64C}"/>
              </a:ext>
            </a:extLst>
          </p:cNvPr>
          <p:cNvSpPr txBox="1"/>
          <p:nvPr/>
        </p:nvSpPr>
        <p:spPr>
          <a:xfrm>
            <a:off x="9477376" y="2438400"/>
            <a:ext cx="2590800" cy="523220"/>
          </a:xfrm>
          <a:prstGeom prst="rect">
            <a:avLst/>
          </a:prstGeom>
          <a:noFill/>
        </p:spPr>
        <p:txBody>
          <a:bodyPr wrap="square" rtlCol="0">
            <a:spAutoFit/>
          </a:bodyPr>
          <a:lstStyle/>
          <a:p>
            <a:r>
              <a:rPr lang="en-IN" sz="2800" b="1" dirty="0">
                <a:solidFill>
                  <a:srgbClr val="00B050"/>
                </a:solidFill>
              </a:rPr>
              <a:t>PARAMETER</a:t>
            </a:r>
          </a:p>
        </p:txBody>
      </p:sp>
      <p:cxnSp>
        <p:nvCxnSpPr>
          <p:cNvPr id="11" name="Straight Arrow Connector 10">
            <a:extLst>
              <a:ext uri="{FF2B5EF4-FFF2-40B4-BE49-F238E27FC236}">
                <a16:creationId xmlns:a16="http://schemas.microsoft.com/office/drawing/2014/main" id="{84E0E3FE-27D7-0158-157C-E37B64CC4655}"/>
              </a:ext>
            </a:extLst>
          </p:cNvPr>
          <p:cNvCxnSpPr>
            <a:cxnSpLocks/>
          </p:cNvCxnSpPr>
          <p:nvPr/>
        </p:nvCxnSpPr>
        <p:spPr>
          <a:xfrm flipV="1">
            <a:off x="5834062" y="5351526"/>
            <a:ext cx="3548063" cy="328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A83030-D0B8-3647-C467-EB5D181E03AA}"/>
              </a:ext>
            </a:extLst>
          </p:cNvPr>
          <p:cNvSpPr txBox="1"/>
          <p:nvPr/>
        </p:nvSpPr>
        <p:spPr>
          <a:xfrm>
            <a:off x="9382125" y="5034046"/>
            <a:ext cx="2428875" cy="523220"/>
          </a:xfrm>
          <a:prstGeom prst="rect">
            <a:avLst/>
          </a:prstGeom>
          <a:noFill/>
        </p:spPr>
        <p:txBody>
          <a:bodyPr wrap="square" rtlCol="0">
            <a:spAutoFit/>
          </a:bodyPr>
          <a:lstStyle/>
          <a:p>
            <a:r>
              <a:rPr lang="en-IN" sz="2800" b="1" dirty="0">
                <a:solidFill>
                  <a:srgbClr val="00B050"/>
                </a:solidFill>
              </a:rPr>
              <a:t>ARGUMENT</a:t>
            </a:r>
          </a:p>
        </p:txBody>
      </p:sp>
    </p:spTree>
    <p:extLst>
      <p:ext uri="{BB962C8B-B14F-4D97-AF65-F5344CB8AC3E}">
        <p14:creationId xmlns:p14="http://schemas.microsoft.com/office/powerpoint/2010/main" val="2812465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D76D-8FF3-8AF6-AA22-A8A58A258DE0}"/>
              </a:ext>
            </a:extLst>
          </p:cNvPr>
          <p:cNvSpPr>
            <a:spLocks noGrp="1"/>
          </p:cNvSpPr>
          <p:nvPr>
            <p:ph type="title"/>
          </p:nvPr>
        </p:nvSpPr>
        <p:spPr>
          <a:xfrm>
            <a:off x="1069848" y="94107"/>
            <a:ext cx="10058400" cy="953643"/>
          </a:xfrm>
        </p:spPr>
        <p:txBody>
          <a:bodyPr>
            <a:normAutofit/>
          </a:bodyPr>
          <a:lstStyle/>
          <a:p>
            <a:pPr algn="ctr"/>
            <a:r>
              <a:rPr lang="en-IN" dirty="0"/>
              <a:t>Example 2-two argument/parameter</a:t>
            </a:r>
          </a:p>
        </p:txBody>
      </p:sp>
      <p:sp>
        <p:nvSpPr>
          <p:cNvPr id="3" name="Content Placeholder 2">
            <a:extLst>
              <a:ext uri="{FF2B5EF4-FFF2-40B4-BE49-F238E27FC236}">
                <a16:creationId xmlns:a16="http://schemas.microsoft.com/office/drawing/2014/main" id="{CA4E8EC6-1616-BB19-B81A-8FE1B57E2A69}"/>
              </a:ext>
            </a:extLst>
          </p:cNvPr>
          <p:cNvSpPr>
            <a:spLocks noGrp="1"/>
          </p:cNvSpPr>
          <p:nvPr>
            <p:ph idx="1"/>
          </p:nvPr>
        </p:nvSpPr>
        <p:spPr>
          <a:xfrm>
            <a:off x="803148" y="1167765"/>
            <a:ext cx="11198352" cy="4050792"/>
          </a:xfrm>
        </p:spPr>
        <p:txBody>
          <a:bodyPr>
            <a:normAutofit/>
          </a:bodyPr>
          <a:lstStyle/>
          <a:p>
            <a:r>
              <a:rPr lang="en-US" sz="3200" dirty="0"/>
              <a:t>Write a program to add two numbers using functions.</a:t>
            </a:r>
            <a:endParaRPr lang="en-IN" sz="3200" dirty="0"/>
          </a:p>
        </p:txBody>
      </p:sp>
      <p:pic>
        <p:nvPicPr>
          <p:cNvPr id="7" name="Picture 6">
            <a:extLst>
              <a:ext uri="{FF2B5EF4-FFF2-40B4-BE49-F238E27FC236}">
                <a16:creationId xmlns:a16="http://schemas.microsoft.com/office/drawing/2014/main" id="{91215032-0120-53FD-71A6-3F45F39519B3}"/>
              </a:ext>
            </a:extLst>
          </p:cNvPr>
          <p:cNvPicPr>
            <a:picLocks noChangeAspect="1"/>
          </p:cNvPicPr>
          <p:nvPr/>
        </p:nvPicPr>
        <p:blipFill>
          <a:blip r:embed="rId2"/>
          <a:stretch>
            <a:fillRect/>
          </a:stretch>
        </p:blipFill>
        <p:spPr>
          <a:xfrm>
            <a:off x="87536" y="1857229"/>
            <a:ext cx="5677089" cy="4591196"/>
          </a:xfrm>
          <a:prstGeom prst="rect">
            <a:avLst/>
          </a:prstGeom>
        </p:spPr>
      </p:pic>
      <p:pic>
        <p:nvPicPr>
          <p:cNvPr id="9" name="Picture 8">
            <a:extLst>
              <a:ext uri="{FF2B5EF4-FFF2-40B4-BE49-F238E27FC236}">
                <a16:creationId xmlns:a16="http://schemas.microsoft.com/office/drawing/2014/main" id="{F9E20277-C693-F9D5-B5E5-94525BE32A20}"/>
              </a:ext>
            </a:extLst>
          </p:cNvPr>
          <p:cNvPicPr>
            <a:picLocks noChangeAspect="1"/>
          </p:cNvPicPr>
          <p:nvPr/>
        </p:nvPicPr>
        <p:blipFill>
          <a:blip r:embed="rId3"/>
          <a:stretch>
            <a:fillRect/>
          </a:stretch>
        </p:blipFill>
        <p:spPr>
          <a:xfrm>
            <a:off x="6334125" y="1857229"/>
            <a:ext cx="5770339" cy="4906664"/>
          </a:xfrm>
          <a:prstGeom prst="rect">
            <a:avLst/>
          </a:prstGeom>
        </p:spPr>
      </p:pic>
    </p:spTree>
    <p:extLst>
      <p:ext uri="{BB962C8B-B14F-4D97-AF65-F5344CB8AC3E}">
        <p14:creationId xmlns:p14="http://schemas.microsoft.com/office/powerpoint/2010/main" val="651712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EB29-AB7B-A920-8526-9EBD1E014403}"/>
              </a:ext>
            </a:extLst>
          </p:cNvPr>
          <p:cNvSpPr>
            <a:spLocks noGrp="1"/>
          </p:cNvSpPr>
          <p:nvPr>
            <p:ph type="title"/>
          </p:nvPr>
        </p:nvSpPr>
        <p:spPr>
          <a:xfrm>
            <a:off x="965073" y="94678"/>
            <a:ext cx="10058400" cy="1182243"/>
          </a:xfrm>
        </p:spPr>
        <p:txBody>
          <a:bodyPr>
            <a:normAutofit/>
          </a:bodyPr>
          <a:lstStyle/>
          <a:p>
            <a:pPr algn="ctr"/>
            <a:r>
              <a:rPr lang="en-IN" dirty="0"/>
              <a:t>Example-3 – Multiple return values</a:t>
            </a:r>
          </a:p>
        </p:txBody>
      </p:sp>
      <p:pic>
        <p:nvPicPr>
          <p:cNvPr id="5" name="Picture 4">
            <a:extLst>
              <a:ext uri="{FF2B5EF4-FFF2-40B4-BE49-F238E27FC236}">
                <a16:creationId xmlns:a16="http://schemas.microsoft.com/office/drawing/2014/main" id="{9E80ED42-DBA3-1C6F-08BC-2CD9A9532AEB}"/>
              </a:ext>
            </a:extLst>
          </p:cNvPr>
          <p:cNvPicPr>
            <a:picLocks noChangeAspect="1"/>
          </p:cNvPicPr>
          <p:nvPr/>
        </p:nvPicPr>
        <p:blipFill>
          <a:blip r:embed="rId2"/>
          <a:stretch>
            <a:fillRect/>
          </a:stretch>
        </p:blipFill>
        <p:spPr>
          <a:xfrm>
            <a:off x="385304" y="1276921"/>
            <a:ext cx="9263521" cy="5337617"/>
          </a:xfrm>
          <a:prstGeom prst="rect">
            <a:avLst/>
          </a:prstGeom>
        </p:spPr>
      </p:pic>
      <p:pic>
        <p:nvPicPr>
          <p:cNvPr id="7" name="Picture 6">
            <a:extLst>
              <a:ext uri="{FF2B5EF4-FFF2-40B4-BE49-F238E27FC236}">
                <a16:creationId xmlns:a16="http://schemas.microsoft.com/office/drawing/2014/main" id="{F11D4006-44E5-A7CF-E8CD-D96E5747F49E}"/>
              </a:ext>
            </a:extLst>
          </p:cNvPr>
          <p:cNvPicPr>
            <a:picLocks noChangeAspect="1"/>
          </p:cNvPicPr>
          <p:nvPr/>
        </p:nvPicPr>
        <p:blipFill>
          <a:blip r:embed="rId3"/>
          <a:stretch>
            <a:fillRect/>
          </a:stretch>
        </p:blipFill>
        <p:spPr>
          <a:xfrm>
            <a:off x="9043880" y="5243456"/>
            <a:ext cx="3058136" cy="1614544"/>
          </a:xfrm>
          <a:prstGeom prst="rect">
            <a:avLst/>
          </a:prstGeom>
        </p:spPr>
      </p:pic>
      <p:sp>
        <p:nvSpPr>
          <p:cNvPr id="8" name="TextBox 7">
            <a:extLst>
              <a:ext uri="{FF2B5EF4-FFF2-40B4-BE49-F238E27FC236}">
                <a16:creationId xmlns:a16="http://schemas.microsoft.com/office/drawing/2014/main" id="{2FBA03AA-DE59-50D4-BDE0-69BBDF0D90BE}"/>
              </a:ext>
            </a:extLst>
          </p:cNvPr>
          <p:cNvSpPr txBox="1"/>
          <p:nvPr/>
        </p:nvSpPr>
        <p:spPr>
          <a:xfrm>
            <a:off x="9724980" y="4781791"/>
            <a:ext cx="2081716" cy="461665"/>
          </a:xfrm>
          <a:prstGeom prst="rect">
            <a:avLst/>
          </a:prstGeom>
          <a:noFill/>
        </p:spPr>
        <p:txBody>
          <a:bodyPr wrap="square" rtlCol="0">
            <a:spAutoFit/>
          </a:bodyPr>
          <a:lstStyle/>
          <a:p>
            <a:r>
              <a:rPr lang="en-IN" sz="2400" b="1" dirty="0">
                <a:solidFill>
                  <a:srgbClr val="FF0000"/>
                </a:solidFill>
              </a:rPr>
              <a:t>OUTPUT</a:t>
            </a:r>
          </a:p>
        </p:txBody>
      </p:sp>
    </p:spTree>
    <p:extLst>
      <p:ext uri="{BB962C8B-B14F-4D97-AF65-F5344CB8AC3E}">
        <p14:creationId xmlns:p14="http://schemas.microsoft.com/office/powerpoint/2010/main" val="399236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1F9-ACA2-4331-6F78-8951ECA1F7BA}"/>
              </a:ext>
            </a:extLst>
          </p:cNvPr>
          <p:cNvSpPr>
            <a:spLocks noGrp="1"/>
          </p:cNvSpPr>
          <p:nvPr>
            <p:ph type="title"/>
          </p:nvPr>
        </p:nvSpPr>
        <p:spPr>
          <a:xfrm>
            <a:off x="1069848" y="0"/>
            <a:ext cx="10058400" cy="1020318"/>
          </a:xfrm>
        </p:spPr>
        <p:txBody>
          <a:bodyPr/>
          <a:lstStyle/>
          <a:p>
            <a:pPr algn="ctr"/>
            <a:r>
              <a:rPr lang="en-IN" dirty="0"/>
              <a:t>Arguments</a:t>
            </a:r>
          </a:p>
        </p:txBody>
      </p:sp>
      <p:sp>
        <p:nvSpPr>
          <p:cNvPr id="3" name="Content Placeholder 2">
            <a:extLst>
              <a:ext uri="{FF2B5EF4-FFF2-40B4-BE49-F238E27FC236}">
                <a16:creationId xmlns:a16="http://schemas.microsoft.com/office/drawing/2014/main" id="{ADA6FCE9-875E-9F57-CA69-FA60F1656954}"/>
              </a:ext>
            </a:extLst>
          </p:cNvPr>
          <p:cNvSpPr>
            <a:spLocks noGrp="1"/>
          </p:cNvSpPr>
          <p:nvPr>
            <p:ph idx="1"/>
          </p:nvPr>
        </p:nvSpPr>
        <p:spPr>
          <a:xfrm>
            <a:off x="612647" y="1403604"/>
            <a:ext cx="11398377" cy="4050792"/>
          </a:xfrm>
        </p:spPr>
        <p:txBody>
          <a:bodyPr vert="horz" lIns="91440" tIns="45720" rIns="91440" bIns="45720" rtlCol="0">
            <a:normAutofit fontScale="92500" lnSpcReduction="20000"/>
          </a:bodyPr>
          <a:lstStyle/>
          <a:p>
            <a:pPr algn="just"/>
            <a:r>
              <a:rPr lang="en-US" sz="3200" dirty="0"/>
              <a:t>You can call a function by using the following types of formal arguments i.e., different methods of passing the argument:</a:t>
            </a:r>
          </a:p>
          <a:p>
            <a:pPr algn="just"/>
            <a:endParaRPr lang="en-US" sz="3200" dirty="0"/>
          </a:p>
          <a:p>
            <a:pPr lvl="1"/>
            <a:r>
              <a:rPr lang="en-US" sz="3200" dirty="0"/>
              <a:t>Required arguments/Positional argument (matched from left to right)</a:t>
            </a:r>
          </a:p>
          <a:p>
            <a:pPr marL="274320" lvl="1" indent="0">
              <a:buNone/>
            </a:pPr>
            <a:endParaRPr lang="en-US" sz="3200" dirty="0"/>
          </a:p>
          <a:p>
            <a:pPr lvl="1"/>
            <a:r>
              <a:rPr lang="en-US" sz="3200" dirty="0"/>
              <a:t>Keyword arguments (</a:t>
            </a:r>
            <a:r>
              <a:rPr lang="en-IN" sz="3200" dirty="0"/>
              <a:t>matched by argument name)</a:t>
            </a:r>
            <a:endParaRPr lang="en-US" sz="3200" dirty="0"/>
          </a:p>
          <a:p>
            <a:pPr lvl="1"/>
            <a:endParaRPr lang="en-US" sz="3200" dirty="0"/>
          </a:p>
          <a:p>
            <a:pPr lvl="1"/>
            <a:r>
              <a:rPr lang="en-US" sz="3200" dirty="0"/>
              <a:t>Default arguments (specify values for arguments that aren’t passed)</a:t>
            </a:r>
          </a:p>
          <a:p>
            <a:pPr algn="just"/>
            <a:endParaRPr lang="en-IN" sz="3200" dirty="0"/>
          </a:p>
        </p:txBody>
      </p:sp>
    </p:spTree>
    <p:extLst>
      <p:ext uri="{BB962C8B-B14F-4D97-AF65-F5344CB8AC3E}">
        <p14:creationId xmlns:p14="http://schemas.microsoft.com/office/powerpoint/2010/main" val="3163063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F872-E903-E61A-458B-2F8E3CB0801B}"/>
              </a:ext>
            </a:extLst>
          </p:cNvPr>
          <p:cNvSpPr>
            <a:spLocks noGrp="1"/>
          </p:cNvSpPr>
          <p:nvPr>
            <p:ph type="title"/>
          </p:nvPr>
        </p:nvSpPr>
        <p:spPr>
          <a:xfrm>
            <a:off x="1066800" y="170307"/>
            <a:ext cx="10058400" cy="1609344"/>
          </a:xfrm>
        </p:spPr>
        <p:txBody>
          <a:bodyPr/>
          <a:lstStyle/>
          <a:p>
            <a:pPr algn="ctr"/>
            <a:r>
              <a:rPr lang="en-IN" dirty="0"/>
              <a:t>Required/</a:t>
            </a:r>
            <a:r>
              <a:rPr lang="en-IN" dirty="0" err="1"/>
              <a:t>Postional</a:t>
            </a:r>
            <a:r>
              <a:rPr lang="en-IN" dirty="0"/>
              <a:t> arguments</a:t>
            </a:r>
            <a:br>
              <a:rPr lang="en-IN" dirty="0"/>
            </a:br>
            <a:endParaRPr lang="en-IN" dirty="0"/>
          </a:p>
        </p:txBody>
      </p:sp>
      <p:sp>
        <p:nvSpPr>
          <p:cNvPr id="3" name="Content Placeholder 2">
            <a:extLst>
              <a:ext uri="{FF2B5EF4-FFF2-40B4-BE49-F238E27FC236}">
                <a16:creationId xmlns:a16="http://schemas.microsoft.com/office/drawing/2014/main" id="{39FE678E-99CC-4D49-E7C8-7FE72C43BB73}"/>
              </a:ext>
            </a:extLst>
          </p:cNvPr>
          <p:cNvSpPr>
            <a:spLocks noGrp="1"/>
          </p:cNvSpPr>
          <p:nvPr>
            <p:ph idx="1"/>
          </p:nvPr>
        </p:nvSpPr>
        <p:spPr>
          <a:xfrm>
            <a:off x="336422" y="1108329"/>
            <a:ext cx="11188827" cy="4050792"/>
          </a:xfrm>
        </p:spPr>
        <p:txBody>
          <a:bodyPr>
            <a:normAutofit/>
          </a:bodyPr>
          <a:lstStyle/>
          <a:p>
            <a:pPr algn="just"/>
            <a:r>
              <a:rPr lang="en-US" sz="3200" dirty="0"/>
              <a:t>These are the arguments that must be passed in the correct order and number when calling a function. </a:t>
            </a:r>
          </a:p>
          <a:p>
            <a:pPr algn="just"/>
            <a:r>
              <a:rPr lang="en-US" sz="3200" dirty="0"/>
              <a:t>If any required argument is missing, Python will throw an error.</a:t>
            </a:r>
            <a:endParaRPr lang="en-IN" sz="3200" dirty="0"/>
          </a:p>
        </p:txBody>
      </p:sp>
      <p:pic>
        <p:nvPicPr>
          <p:cNvPr id="5" name="Picture 4">
            <a:extLst>
              <a:ext uri="{FF2B5EF4-FFF2-40B4-BE49-F238E27FC236}">
                <a16:creationId xmlns:a16="http://schemas.microsoft.com/office/drawing/2014/main" id="{A1778EF9-A25C-AF18-C492-1D1A41D9F5EA}"/>
              </a:ext>
            </a:extLst>
          </p:cNvPr>
          <p:cNvPicPr>
            <a:picLocks noChangeAspect="1"/>
          </p:cNvPicPr>
          <p:nvPr/>
        </p:nvPicPr>
        <p:blipFill>
          <a:blip r:embed="rId2"/>
          <a:stretch>
            <a:fillRect/>
          </a:stretch>
        </p:blipFill>
        <p:spPr>
          <a:xfrm>
            <a:off x="1171575" y="3221924"/>
            <a:ext cx="10201275" cy="3395087"/>
          </a:xfrm>
          <a:prstGeom prst="rect">
            <a:avLst/>
          </a:prstGeom>
        </p:spPr>
      </p:pic>
    </p:spTree>
    <p:extLst>
      <p:ext uri="{BB962C8B-B14F-4D97-AF65-F5344CB8AC3E}">
        <p14:creationId xmlns:p14="http://schemas.microsoft.com/office/powerpoint/2010/main" val="225807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AA6301-E52F-F9A4-CC52-BC0BF9D3620E}"/>
              </a:ext>
            </a:extLst>
          </p:cNvPr>
          <p:cNvPicPr>
            <a:picLocks noChangeAspect="1"/>
          </p:cNvPicPr>
          <p:nvPr/>
        </p:nvPicPr>
        <p:blipFill>
          <a:blip r:embed="rId2"/>
          <a:stretch>
            <a:fillRect/>
          </a:stretch>
        </p:blipFill>
        <p:spPr>
          <a:xfrm>
            <a:off x="164298" y="416582"/>
            <a:ext cx="11863404" cy="6024836"/>
          </a:xfrm>
          <a:prstGeom prst="rect">
            <a:avLst/>
          </a:prstGeom>
        </p:spPr>
      </p:pic>
    </p:spTree>
    <p:extLst>
      <p:ext uri="{BB962C8B-B14F-4D97-AF65-F5344CB8AC3E}">
        <p14:creationId xmlns:p14="http://schemas.microsoft.com/office/powerpoint/2010/main" val="115848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280B64-64F6-3EEF-9451-6E41CF72498A}"/>
              </a:ext>
            </a:extLst>
          </p:cNvPr>
          <p:cNvPicPr>
            <a:picLocks noChangeAspect="1"/>
          </p:cNvPicPr>
          <p:nvPr/>
        </p:nvPicPr>
        <p:blipFill>
          <a:blip r:embed="rId2"/>
          <a:stretch>
            <a:fillRect/>
          </a:stretch>
        </p:blipFill>
        <p:spPr>
          <a:xfrm>
            <a:off x="0" y="0"/>
            <a:ext cx="12192000" cy="6457361"/>
          </a:xfrm>
          <a:prstGeom prst="rect">
            <a:avLst/>
          </a:prstGeom>
        </p:spPr>
      </p:pic>
    </p:spTree>
    <p:extLst>
      <p:ext uri="{BB962C8B-B14F-4D97-AF65-F5344CB8AC3E}">
        <p14:creationId xmlns:p14="http://schemas.microsoft.com/office/powerpoint/2010/main" val="34726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775FE9-4CF4-1A63-2C9A-1137A67E669F}"/>
              </a:ext>
            </a:extLst>
          </p:cNvPr>
          <p:cNvPicPr>
            <a:picLocks noChangeAspect="1"/>
          </p:cNvPicPr>
          <p:nvPr/>
        </p:nvPicPr>
        <p:blipFill>
          <a:blip r:embed="rId2"/>
          <a:stretch>
            <a:fillRect/>
          </a:stretch>
        </p:blipFill>
        <p:spPr>
          <a:xfrm>
            <a:off x="0" y="386499"/>
            <a:ext cx="12192000" cy="5910606"/>
          </a:xfrm>
          <a:prstGeom prst="rect">
            <a:avLst/>
          </a:prstGeom>
        </p:spPr>
      </p:pic>
    </p:spTree>
    <p:extLst>
      <p:ext uri="{BB962C8B-B14F-4D97-AF65-F5344CB8AC3E}">
        <p14:creationId xmlns:p14="http://schemas.microsoft.com/office/powerpoint/2010/main" val="1433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5A0E-078F-72C9-C770-F2BD22B8C8FF}"/>
              </a:ext>
            </a:extLst>
          </p:cNvPr>
          <p:cNvSpPr>
            <a:spLocks noGrp="1"/>
          </p:cNvSpPr>
          <p:nvPr>
            <p:ph type="title"/>
          </p:nvPr>
        </p:nvSpPr>
        <p:spPr>
          <a:xfrm>
            <a:off x="1066800" y="103632"/>
            <a:ext cx="10058400" cy="944118"/>
          </a:xfrm>
        </p:spPr>
        <p:txBody>
          <a:bodyPr/>
          <a:lstStyle/>
          <a:p>
            <a:pPr algn="ctr"/>
            <a:r>
              <a:rPr lang="en-IN" dirty="0"/>
              <a:t>Keyword Arguments</a:t>
            </a:r>
          </a:p>
        </p:txBody>
      </p:sp>
      <p:sp>
        <p:nvSpPr>
          <p:cNvPr id="3" name="Content Placeholder 2">
            <a:extLst>
              <a:ext uri="{FF2B5EF4-FFF2-40B4-BE49-F238E27FC236}">
                <a16:creationId xmlns:a16="http://schemas.microsoft.com/office/drawing/2014/main" id="{FCCABAED-1B52-21EA-9E58-3608EA132E9E}"/>
              </a:ext>
            </a:extLst>
          </p:cNvPr>
          <p:cNvSpPr>
            <a:spLocks noGrp="1"/>
          </p:cNvSpPr>
          <p:nvPr>
            <p:ph idx="1"/>
          </p:nvPr>
        </p:nvSpPr>
        <p:spPr>
          <a:xfrm>
            <a:off x="400050" y="883158"/>
            <a:ext cx="11582400" cy="4050792"/>
          </a:xfrm>
        </p:spPr>
        <p:txBody>
          <a:bodyPr vert="horz" lIns="91440" tIns="45720" rIns="91440" bIns="45720" rtlCol="0">
            <a:normAutofit/>
          </a:bodyPr>
          <a:lstStyle/>
          <a:p>
            <a:pPr algn="just"/>
            <a:r>
              <a:rPr lang="en-US" sz="3200" dirty="0"/>
              <a:t>These arguments allow you to specify the value of parameters by their name. </a:t>
            </a:r>
          </a:p>
          <a:p>
            <a:pPr algn="just"/>
            <a:r>
              <a:rPr lang="en-US" sz="3200" dirty="0"/>
              <a:t>This improves code readability and lets you pass arguments in any order.</a:t>
            </a:r>
            <a:endParaRPr lang="en-IN" sz="3200" dirty="0"/>
          </a:p>
        </p:txBody>
      </p:sp>
      <p:pic>
        <p:nvPicPr>
          <p:cNvPr id="5" name="Picture 4">
            <a:extLst>
              <a:ext uri="{FF2B5EF4-FFF2-40B4-BE49-F238E27FC236}">
                <a16:creationId xmlns:a16="http://schemas.microsoft.com/office/drawing/2014/main" id="{87ACA138-C23B-3FC1-FB8E-7F6502C7E653}"/>
              </a:ext>
            </a:extLst>
          </p:cNvPr>
          <p:cNvPicPr>
            <a:picLocks noChangeAspect="1"/>
          </p:cNvPicPr>
          <p:nvPr/>
        </p:nvPicPr>
        <p:blipFill>
          <a:blip r:embed="rId2"/>
          <a:stretch>
            <a:fillRect/>
          </a:stretch>
        </p:blipFill>
        <p:spPr>
          <a:xfrm>
            <a:off x="820527" y="2975228"/>
            <a:ext cx="10701098" cy="3511297"/>
          </a:xfrm>
          <a:prstGeom prst="rect">
            <a:avLst/>
          </a:prstGeom>
        </p:spPr>
      </p:pic>
    </p:spTree>
    <p:extLst>
      <p:ext uri="{BB962C8B-B14F-4D97-AF65-F5344CB8AC3E}">
        <p14:creationId xmlns:p14="http://schemas.microsoft.com/office/powerpoint/2010/main" val="2018659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A4BA18-55B7-DB5C-28F2-73A77DAD5155}"/>
              </a:ext>
            </a:extLst>
          </p:cNvPr>
          <p:cNvPicPr>
            <a:picLocks noChangeAspect="1"/>
          </p:cNvPicPr>
          <p:nvPr/>
        </p:nvPicPr>
        <p:blipFill>
          <a:blip r:embed="rId2"/>
          <a:stretch>
            <a:fillRect/>
          </a:stretch>
        </p:blipFill>
        <p:spPr>
          <a:xfrm>
            <a:off x="0" y="895547"/>
            <a:ext cx="12192000" cy="4901938"/>
          </a:xfrm>
          <a:prstGeom prst="rect">
            <a:avLst/>
          </a:prstGeom>
        </p:spPr>
      </p:pic>
    </p:spTree>
    <p:extLst>
      <p:ext uri="{BB962C8B-B14F-4D97-AF65-F5344CB8AC3E}">
        <p14:creationId xmlns:p14="http://schemas.microsoft.com/office/powerpoint/2010/main" val="114092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96E-6903-AC34-544C-98E4BC69C655}"/>
              </a:ext>
            </a:extLst>
          </p:cNvPr>
          <p:cNvSpPr>
            <a:spLocks noGrp="1"/>
          </p:cNvSpPr>
          <p:nvPr>
            <p:ph type="title"/>
          </p:nvPr>
        </p:nvSpPr>
        <p:spPr>
          <a:xfrm>
            <a:off x="1066800" y="767812"/>
            <a:ext cx="10058400" cy="919962"/>
          </a:xfrm>
        </p:spPr>
        <p:txBody>
          <a:bodyPr>
            <a:noAutofit/>
          </a:bodyPr>
          <a:lstStyle/>
          <a:p>
            <a:pPr algn="ctr"/>
            <a:r>
              <a:rPr lang="en-IN" dirty="0"/>
              <a:t>Python Functions</a:t>
            </a:r>
            <a:br>
              <a:rPr lang="en-IN" dirty="0"/>
            </a:br>
            <a:endParaRPr lang="en-IN" dirty="0"/>
          </a:p>
        </p:txBody>
      </p:sp>
      <p:sp>
        <p:nvSpPr>
          <p:cNvPr id="3" name="Content Placeholder 2">
            <a:extLst>
              <a:ext uri="{FF2B5EF4-FFF2-40B4-BE49-F238E27FC236}">
                <a16:creationId xmlns:a16="http://schemas.microsoft.com/office/drawing/2014/main" id="{53325529-041D-32E0-7DF4-56CEEFBA26B7}"/>
              </a:ext>
            </a:extLst>
          </p:cNvPr>
          <p:cNvSpPr>
            <a:spLocks noGrp="1"/>
          </p:cNvSpPr>
          <p:nvPr>
            <p:ph idx="1"/>
          </p:nvPr>
        </p:nvSpPr>
        <p:spPr>
          <a:xfrm>
            <a:off x="742950" y="1687774"/>
            <a:ext cx="10706100" cy="4050792"/>
          </a:xfrm>
        </p:spPr>
        <p:txBody>
          <a:bodyPr>
            <a:noAutofit/>
          </a:bodyPr>
          <a:lstStyle/>
          <a:p>
            <a:pPr algn="just"/>
            <a:r>
              <a:rPr lang="en-US" sz="3200" dirty="0"/>
              <a:t>To manage the complexity of a large problem, it is broken down into smaller sub-problems. Then, each sub-problem can be focused on and solved separately. </a:t>
            </a:r>
          </a:p>
          <a:p>
            <a:pPr algn="just"/>
            <a:endParaRPr lang="en-US" sz="3200" dirty="0"/>
          </a:p>
          <a:p>
            <a:pPr algn="just"/>
            <a:r>
              <a:rPr lang="en-US" sz="3200" dirty="0"/>
              <a:t>Program routines allow code reuse so that systems do not have to be created  from “scratch.”</a:t>
            </a:r>
            <a:endParaRPr lang="en-IN" sz="3200" dirty="0"/>
          </a:p>
        </p:txBody>
      </p:sp>
    </p:spTree>
    <p:extLst>
      <p:ext uri="{BB962C8B-B14F-4D97-AF65-F5344CB8AC3E}">
        <p14:creationId xmlns:p14="http://schemas.microsoft.com/office/powerpoint/2010/main" val="3358613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C6BB-5A9C-8543-25B8-45E03CBC91D5}"/>
              </a:ext>
            </a:extLst>
          </p:cNvPr>
          <p:cNvSpPr>
            <a:spLocks noGrp="1"/>
          </p:cNvSpPr>
          <p:nvPr>
            <p:ph type="title"/>
          </p:nvPr>
        </p:nvSpPr>
        <p:spPr>
          <a:xfrm>
            <a:off x="1066800" y="219075"/>
            <a:ext cx="10058400" cy="1144143"/>
          </a:xfrm>
        </p:spPr>
        <p:txBody>
          <a:bodyPr/>
          <a:lstStyle/>
          <a:p>
            <a:pPr algn="ctr"/>
            <a:r>
              <a:rPr lang="en-IN" dirty="0"/>
              <a:t>Default Arguments</a:t>
            </a:r>
          </a:p>
        </p:txBody>
      </p:sp>
      <p:sp>
        <p:nvSpPr>
          <p:cNvPr id="3" name="Content Placeholder 2">
            <a:extLst>
              <a:ext uri="{FF2B5EF4-FFF2-40B4-BE49-F238E27FC236}">
                <a16:creationId xmlns:a16="http://schemas.microsoft.com/office/drawing/2014/main" id="{34E3E264-AF3E-7EF7-F9F0-D290C04071AA}"/>
              </a:ext>
            </a:extLst>
          </p:cNvPr>
          <p:cNvSpPr>
            <a:spLocks noGrp="1"/>
          </p:cNvSpPr>
          <p:nvPr>
            <p:ph idx="1"/>
          </p:nvPr>
        </p:nvSpPr>
        <p:spPr>
          <a:xfrm>
            <a:off x="1393793" y="1542647"/>
            <a:ext cx="9404414" cy="4050792"/>
          </a:xfrm>
        </p:spPr>
        <p:txBody>
          <a:bodyPr vert="horz" lIns="91440" tIns="45720" rIns="91440" bIns="45720" rtlCol="0">
            <a:normAutofit/>
          </a:bodyPr>
          <a:lstStyle/>
          <a:p>
            <a:pPr algn="just"/>
            <a:r>
              <a:rPr lang="en-US" sz="3200" dirty="0"/>
              <a:t>These arguments take on a default value if no argument value is provided. </a:t>
            </a:r>
          </a:p>
          <a:p>
            <a:pPr marL="0" indent="0" algn="just">
              <a:buNone/>
            </a:pPr>
            <a:endParaRPr lang="en-US" sz="3200" dirty="0"/>
          </a:p>
          <a:p>
            <a:pPr algn="just"/>
            <a:r>
              <a:rPr lang="en-US" sz="3200" dirty="0"/>
              <a:t>This is useful for providing default behavior while still allowing flexibility.</a:t>
            </a:r>
            <a:endParaRPr lang="en-IN" sz="3200" dirty="0"/>
          </a:p>
        </p:txBody>
      </p:sp>
    </p:spTree>
    <p:extLst>
      <p:ext uri="{BB962C8B-B14F-4D97-AF65-F5344CB8AC3E}">
        <p14:creationId xmlns:p14="http://schemas.microsoft.com/office/powerpoint/2010/main" val="3625381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AC761E-63A9-2D9F-3520-5B7288BAEA6D}"/>
              </a:ext>
            </a:extLst>
          </p:cNvPr>
          <p:cNvPicPr>
            <a:picLocks noChangeAspect="1"/>
          </p:cNvPicPr>
          <p:nvPr/>
        </p:nvPicPr>
        <p:blipFill>
          <a:blip r:embed="rId2"/>
          <a:stretch>
            <a:fillRect/>
          </a:stretch>
        </p:blipFill>
        <p:spPr>
          <a:xfrm>
            <a:off x="288979" y="380576"/>
            <a:ext cx="11614041" cy="5743999"/>
          </a:xfrm>
          <a:prstGeom prst="rect">
            <a:avLst/>
          </a:prstGeom>
        </p:spPr>
      </p:pic>
    </p:spTree>
    <p:extLst>
      <p:ext uri="{BB962C8B-B14F-4D97-AF65-F5344CB8AC3E}">
        <p14:creationId xmlns:p14="http://schemas.microsoft.com/office/powerpoint/2010/main" val="38876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2C91C5-ACF5-DD22-B57B-549BFC4A31F2}"/>
              </a:ext>
            </a:extLst>
          </p:cNvPr>
          <p:cNvPicPr>
            <a:picLocks noChangeAspect="1"/>
          </p:cNvPicPr>
          <p:nvPr/>
        </p:nvPicPr>
        <p:blipFill>
          <a:blip r:embed="rId2"/>
          <a:stretch>
            <a:fillRect/>
          </a:stretch>
        </p:blipFill>
        <p:spPr>
          <a:xfrm>
            <a:off x="0" y="895546"/>
            <a:ext cx="12192000" cy="5420413"/>
          </a:xfrm>
          <a:prstGeom prst="rect">
            <a:avLst/>
          </a:prstGeom>
        </p:spPr>
      </p:pic>
    </p:spTree>
    <p:extLst>
      <p:ext uri="{BB962C8B-B14F-4D97-AF65-F5344CB8AC3E}">
        <p14:creationId xmlns:p14="http://schemas.microsoft.com/office/powerpoint/2010/main" val="2677473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9D6E3F-D7B6-8F28-741D-CD6F45EB92BD}"/>
              </a:ext>
            </a:extLst>
          </p:cNvPr>
          <p:cNvPicPr>
            <a:picLocks noChangeAspect="1"/>
          </p:cNvPicPr>
          <p:nvPr/>
        </p:nvPicPr>
        <p:blipFill>
          <a:blip r:embed="rId2"/>
          <a:stretch>
            <a:fillRect/>
          </a:stretch>
        </p:blipFill>
        <p:spPr>
          <a:xfrm>
            <a:off x="0" y="565608"/>
            <a:ext cx="12192000" cy="5703217"/>
          </a:xfrm>
          <a:prstGeom prst="rect">
            <a:avLst/>
          </a:prstGeom>
        </p:spPr>
      </p:pic>
    </p:spTree>
    <p:extLst>
      <p:ext uri="{BB962C8B-B14F-4D97-AF65-F5344CB8AC3E}">
        <p14:creationId xmlns:p14="http://schemas.microsoft.com/office/powerpoint/2010/main" val="150549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9DD78D-149D-E9A4-965D-011830F70C4A}"/>
              </a:ext>
            </a:extLst>
          </p:cNvPr>
          <p:cNvPicPr>
            <a:picLocks noChangeAspect="1"/>
          </p:cNvPicPr>
          <p:nvPr/>
        </p:nvPicPr>
        <p:blipFill>
          <a:blip r:embed="rId2"/>
          <a:stretch>
            <a:fillRect/>
          </a:stretch>
        </p:blipFill>
        <p:spPr>
          <a:xfrm>
            <a:off x="612987" y="898149"/>
            <a:ext cx="9049487" cy="2530851"/>
          </a:xfrm>
          <a:prstGeom prst="rect">
            <a:avLst/>
          </a:prstGeom>
        </p:spPr>
      </p:pic>
      <p:pic>
        <p:nvPicPr>
          <p:cNvPr id="7" name="Picture 6">
            <a:extLst>
              <a:ext uri="{FF2B5EF4-FFF2-40B4-BE49-F238E27FC236}">
                <a16:creationId xmlns:a16="http://schemas.microsoft.com/office/drawing/2014/main" id="{3BCD81E1-ED3B-068F-368A-561CF8B3CF47}"/>
              </a:ext>
            </a:extLst>
          </p:cNvPr>
          <p:cNvPicPr>
            <a:picLocks noChangeAspect="1"/>
          </p:cNvPicPr>
          <p:nvPr/>
        </p:nvPicPr>
        <p:blipFill>
          <a:blip r:embed="rId3"/>
          <a:stretch>
            <a:fillRect/>
          </a:stretch>
        </p:blipFill>
        <p:spPr>
          <a:xfrm>
            <a:off x="612987" y="4258313"/>
            <a:ext cx="4010025" cy="962025"/>
          </a:xfrm>
          <a:prstGeom prst="rect">
            <a:avLst/>
          </a:prstGeom>
        </p:spPr>
      </p:pic>
    </p:spTree>
    <p:extLst>
      <p:ext uri="{BB962C8B-B14F-4D97-AF65-F5344CB8AC3E}">
        <p14:creationId xmlns:p14="http://schemas.microsoft.com/office/powerpoint/2010/main" val="247693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44AC-7544-A1EF-934C-AC5B0EC6341E}"/>
              </a:ext>
            </a:extLst>
          </p:cNvPr>
          <p:cNvSpPr>
            <a:spLocks noGrp="1"/>
          </p:cNvSpPr>
          <p:nvPr>
            <p:ph type="title"/>
          </p:nvPr>
        </p:nvSpPr>
        <p:spPr>
          <a:xfrm>
            <a:off x="881312" y="754144"/>
            <a:ext cx="10058400" cy="961534"/>
          </a:xfrm>
        </p:spPr>
        <p:txBody>
          <a:bodyPr/>
          <a:lstStyle/>
          <a:p>
            <a:r>
              <a:rPr lang="en-IN" dirty="0"/>
              <a:t> Equivalent Function Calls</a:t>
            </a:r>
          </a:p>
        </p:txBody>
      </p:sp>
      <p:sp>
        <p:nvSpPr>
          <p:cNvPr id="3" name="Content Placeholder 2">
            <a:extLst>
              <a:ext uri="{FF2B5EF4-FFF2-40B4-BE49-F238E27FC236}">
                <a16:creationId xmlns:a16="http://schemas.microsoft.com/office/drawing/2014/main" id="{4D405573-D3F6-F6AA-4AC1-B31D499B2862}"/>
              </a:ext>
            </a:extLst>
          </p:cNvPr>
          <p:cNvSpPr>
            <a:spLocks noGrp="1"/>
          </p:cNvSpPr>
          <p:nvPr>
            <p:ph idx="1"/>
          </p:nvPr>
        </p:nvSpPr>
        <p:spPr>
          <a:xfrm>
            <a:off x="881312" y="1536569"/>
            <a:ext cx="10058400" cy="961534"/>
          </a:xfrm>
        </p:spPr>
        <p:txBody>
          <a:bodyPr>
            <a:normAutofit fontScale="92500"/>
          </a:bodyPr>
          <a:lstStyle/>
          <a:p>
            <a:pPr marL="0" indent="0">
              <a:buNone/>
            </a:pPr>
            <a:r>
              <a:rPr lang="en-US" sz="2400" dirty="0"/>
              <a:t>Because positional arguments, keyword arguments, and default values can all be used together, often you’ll have several equivalent ways to call a function. </a:t>
            </a:r>
            <a:endParaRPr lang="en-IN" sz="2400" dirty="0"/>
          </a:p>
        </p:txBody>
      </p:sp>
      <p:pic>
        <p:nvPicPr>
          <p:cNvPr id="5" name="Picture 4">
            <a:extLst>
              <a:ext uri="{FF2B5EF4-FFF2-40B4-BE49-F238E27FC236}">
                <a16:creationId xmlns:a16="http://schemas.microsoft.com/office/drawing/2014/main" id="{1C72CE4F-E519-DF0F-8FEE-4FC885B9875B}"/>
              </a:ext>
            </a:extLst>
          </p:cNvPr>
          <p:cNvPicPr>
            <a:picLocks noChangeAspect="1"/>
          </p:cNvPicPr>
          <p:nvPr/>
        </p:nvPicPr>
        <p:blipFill>
          <a:blip r:embed="rId2"/>
          <a:stretch>
            <a:fillRect/>
          </a:stretch>
        </p:blipFill>
        <p:spPr>
          <a:xfrm>
            <a:off x="207390" y="2498103"/>
            <a:ext cx="12192000" cy="3959258"/>
          </a:xfrm>
          <a:prstGeom prst="rect">
            <a:avLst/>
          </a:prstGeom>
        </p:spPr>
      </p:pic>
    </p:spTree>
    <p:extLst>
      <p:ext uri="{BB962C8B-B14F-4D97-AF65-F5344CB8AC3E}">
        <p14:creationId xmlns:p14="http://schemas.microsoft.com/office/powerpoint/2010/main" val="128770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2378-DB60-BCD2-32BE-31AB0C84FB9A}"/>
              </a:ext>
            </a:extLst>
          </p:cNvPr>
          <p:cNvSpPr>
            <a:spLocks noGrp="1"/>
          </p:cNvSpPr>
          <p:nvPr>
            <p:ph type="title"/>
          </p:nvPr>
        </p:nvSpPr>
        <p:spPr>
          <a:xfrm>
            <a:off x="1193673" y="238125"/>
            <a:ext cx="10058400" cy="1039368"/>
          </a:xfrm>
        </p:spPr>
        <p:txBody>
          <a:bodyPr/>
          <a:lstStyle/>
          <a:p>
            <a:pPr algn="ctr"/>
            <a:r>
              <a:rPr lang="en-IN" dirty="0"/>
              <a:t>Variable-Length Arguments</a:t>
            </a:r>
          </a:p>
        </p:txBody>
      </p:sp>
      <p:sp>
        <p:nvSpPr>
          <p:cNvPr id="3" name="Content Placeholder 2">
            <a:extLst>
              <a:ext uri="{FF2B5EF4-FFF2-40B4-BE49-F238E27FC236}">
                <a16:creationId xmlns:a16="http://schemas.microsoft.com/office/drawing/2014/main" id="{AC16A31A-531C-0061-C13E-1345E984BABC}"/>
              </a:ext>
            </a:extLst>
          </p:cNvPr>
          <p:cNvSpPr>
            <a:spLocks noGrp="1"/>
          </p:cNvSpPr>
          <p:nvPr>
            <p:ph idx="1"/>
          </p:nvPr>
        </p:nvSpPr>
        <p:spPr>
          <a:xfrm>
            <a:off x="649224" y="1963293"/>
            <a:ext cx="10893552" cy="4050792"/>
          </a:xfrm>
        </p:spPr>
        <p:txBody>
          <a:bodyPr vert="horz" lIns="91440" tIns="45720" rIns="91440" bIns="45720" rtlCol="0">
            <a:normAutofit lnSpcReduction="10000"/>
          </a:bodyPr>
          <a:lstStyle/>
          <a:p>
            <a:pPr algn="just"/>
            <a:r>
              <a:rPr lang="en-US" sz="3200" dirty="0"/>
              <a:t>Arbitrary </a:t>
            </a:r>
            <a:r>
              <a:rPr lang="en-US" sz="3200" dirty="0">
                <a:solidFill>
                  <a:srgbClr val="FF0000"/>
                </a:solidFill>
              </a:rPr>
              <a:t>Positional Arguments </a:t>
            </a:r>
            <a:r>
              <a:rPr lang="en-US" sz="3200" dirty="0"/>
              <a:t>(</a:t>
            </a:r>
            <a:r>
              <a:rPr lang="en-US" sz="3200" dirty="0">
                <a:solidFill>
                  <a:srgbClr val="FF0000"/>
                </a:solidFill>
              </a:rPr>
              <a:t>*args</a:t>
            </a:r>
            <a:r>
              <a:rPr lang="en-US" sz="3200" dirty="0"/>
              <a:t>): Allows a function to accept any number of positional arguments.</a:t>
            </a:r>
          </a:p>
          <a:p>
            <a:pPr marL="0" indent="0" algn="just">
              <a:buNone/>
            </a:pPr>
            <a:endParaRPr lang="en-US" sz="3200" dirty="0"/>
          </a:p>
          <a:p>
            <a:pPr algn="just"/>
            <a:r>
              <a:rPr lang="en-US" sz="3200" dirty="0"/>
              <a:t>Arbitrary </a:t>
            </a:r>
            <a:r>
              <a:rPr lang="en-US" sz="3200" dirty="0">
                <a:solidFill>
                  <a:srgbClr val="FF0000"/>
                </a:solidFill>
              </a:rPr>
              <a:t>Keyword Arguments </a:t>
            </a:r>
            <a:r>
              <a:rPr lang="en-US" sz="3200" dirty="0"/>
              <a:t>(</a:t>
            </a:r>
            <a:r>
              <a:rPr lang="en-US" sz="3200" dirty="0">
                <a:solidFill>
                  <a:srgbClr val="FF0000"/>
                </a:solidFill>
              </a:rPr>
              <a:t>**kwargs</a:t>
            </a:r>
            <a:r>
              <a:rPr lang="en-US" sz="3200" dirty="0"/>
              <a:t>): Allows a function to accept any number of keyword arguments.</a:t>
            </a:r>
          </a:p>
          <a:p>
            <a:pPr marL="0" indent="0" algn="just">
              <a:buNone/>
            </a:pPr>
            <a:endParaRPr lang="en-US" sz="3200" dirty="0"/>
          </a:p>
          <a:p>
            <a:pPr marL="0" indent="0" algn="just">
              <a:buNone/>
            </a:pPr>
            <a:r>
              <a:rPr lang="en-US" sz="3200" dirty="0"/>
              <a:t>Note: </a:t>
            </a:r>
            <a:r>
              <a:rPr lang="en-US" sz="2800" dirty="0" err="1"/>
              <a:t>Varargs</a:t>
            </a:r>
            <a:r>
              <a:rPr lang="en-US" sz="2800" dirty="0"/>
              <a:t> collecting: collect arbitrarily many positional or keyword arguments</a:t>
            </a:r>
            <a:endParaRPr lang="en-IN" sz="3200" dirty="0"/>
          </a:p>
        </p:txBody>
      </p:sp>
    </p:spTree>
    <p:extLst>
      <p:ext uri="{BB962C8B-B14F-4D97-AF65-F5344CB8AC3E}">
        <p14:creationId xmlns:p14="http://schemas.microsoft.com/office/powerpoint/2010/main" val="3729204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7FAD8-B840-D472-8550-40A10B465A69}"/>
              </a:ext>
            </a:extLst>
          </p:cNvPr>
          <p:cNvPicPr>
            <a:picLocks noChangeAspect="1"/>
          </p:cNvPicPr>
          <p:nvPr/>
        </p:nvPicPr>
        <p:blipFill>
          <a:blip r:embed="rId2"/>
          <a:stretch>
            <a:fillRect/>
          </a:stretch>
        </p:blipFill>
        <p:spPr>
          <a:xfrm>
            <a:off x="1821520" y="669922"/>
            <a:ext cx="8548960" cy="5518155"/>
          </a:xfrm>
          <a:prstGeom prst="rect">
            <a:avLst/>
          </a:prstGeom>
        </p:spPr>
      </p:pic>
    </p:spTree>
    <p:extLst>
      <p:ext uri="{BB962C8B-B14F-4D97-AF65-F5344CB8AC3E}">
        <p14:creationId xmlns:p14="http://schemas.microsoft.com/office/powerpoint/2010/main" val="2825370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01600-DC48-154D-504A-9295A6E1A40F}"/>
              </a:ext>
            </a:extLst>
          </p:cNvPr>
          <p:cNvPicPr>
            <a:picLocks noChangeAspect="1"/>
          </p:cNvPicPr>
          <p:nvPr/>
        </p:nvPicPr>
        <p:blipFill>
          <a:blip r:embed="rId2"/>
          <a:stretch>
            <a:fillRect/>
          </a:stretch>
        </p:blipFill>
        <p:spPr>
          <a:xfrm>
            <a:off x="480542" y="801277"/>
            <a:ext cx="11054233" cy="5090475"/>
          </a:xfrm>
          <a:prstGeom prst="rect">
            <a:avLst/>
          </a:prstGeom>
        </p:spPr>
      </p:pic>
    </p:spTree>
    <p:extLst>
      <p:ext uri="{BB962C8B-B14F-4D97-AF65-F5344CB8AC3E}">
        <p14:creationId xmlns:p14="http://schemas.microsoft.com/office/powerpoint/2010/main" val="277318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E6DF8E-20E3-B655-0CFC-03A83074FAA6}"/>
              </a:ext>
            </a:extLst>
          </p:cNvPr>
          <p:cNvPicPr>
            <a:picLocks noChangeAspect="1"/>
          </p:cNvPicPr>
          <p:nvPr/>
        </p:nvPicPr>
        <p:blipFill>
          <a:blip r:embed="rId2"/>
          <a:stretch>
            <a:fillRect/>
          </a:stretch>
        </p:blipFill>
        <p:spPr>
          <a:xfrm>
            <a:off x="424005" y="533205"/>
            <a:ext cx="11343990" cy="5096069"/>
          </a:xfrm>
          <a:prstGeom prst="rect">
            <a:avLst/>
          </a:prstGeom>
        </p:spPr>
      </p:pic>
    </p:spTree>
    <p:extLst>
      <p:ext uri="{BB962C8B-B14F-4D97-AF65-F5344CB8AC3E}">
        <p14:creationId xmlns:p14="http://schemas.microsoft.com/office/powerpoint/2010/main" val="40127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2869-2DE5-492F-9B27-916F5548C875}"/>
              </a:ext>
            </a:extLst>
          </p:cNvPr>
          <p:cNvSpPr>
            <a:spLocks noGrp="1"/>
          </p:cNvSpPr>
          <p:nvPr>
            <p:ph type="title"/>
          </p:nvPr>
        </p:nvSpPr>
        <p:spPr>
          <a:xfrm>
            <a:off x="1069848" y="314949"/>
            <a:ext cx="10058400" cy="919962"/>
          </a:xfrm>
        </p:spPr>
        <p:txBody>
          <a:bodyPr/>
          <a:lstStyle/>
          <a:p>
            <a:pPr algn="ctr"/>
            <a:r>
              <a:rPr lang="en-IN" dirty="0"/>
              <a:t>Python Functions</a:t>
            </a:r>
          </a:p>
        </p:txBody>
      </p:sp>
      <p:sp>
        <p:nvSpPr>
          <p:cNvPr id="3" name="Content Placeholder 2">
            <a:extLst>
              <a:ext uri="{FF2B5EF4-FFF2-40B4-BE49-F238E27FC236}">
                <a16:creationId xmlns:a16="http://schemas.microsoft.com/office/drawing/2014/main" id="{293BBCCD-E69B-A784-04D3-61DD21CFD974}"/>
              </a:ext>
            </a:extLst>
          </p:cNvPr>
          <p:cNvSpPr>
            <a:spLocks noGrp="1"/>
          </p:cNvSpPr>
          <p:nvPr>
            <p:ph idx="1"/>
          </p:nvPr>
        </p:nvSpPr>
        <p:spPr>
          <a:xfrm>
            <a:off x="776287" y="1725482"/>
            <a:ext cx="10639425" cy="4050792"/>
          </a:xfrm>
        </p:spPr>
        <p:txBody>
          <a:bodyPr>
            <a:normAutofit/>
          </a:bodyPr>
          <a:lstStyle/>
          <a:p>
            <a:pPr algn="just"/>
            <a:r>
              <a:rPr lang="en-US" sz="3200" dirty="0"/>
              <a:t>There are two kinds of functions in Python.</a:t>
            </a:r>
          </a:p>
          <a:p>
            <a:pPr algn="just"/>
            <a:r>
              <a:rPr lang="en-US" sz="3200" b="1" dirty="0">
                <a:solidFill>
                  <a:srgbClr val="00B050"/>
                </a:solidFill>
              </a:rPr>
              <a:t>Built-in functions </a:t>
            </a:r>
            <a:r>
              <a:rPr lang="en-US" sz="3200" dirty="0"/>
              <a:t>that are provided as part of Python print(), input(), type(), float(), int().</a:t>
            </a:r>
          </a:p>
          <a:p>
            <a:pPr algn="just"/>
            <a:r>
              <a:rPr lang="en-US" sz="3200" b="1" dirty="0">
                <a:solidFill>
                  <a:srgbClr val="00B050"/>
                </a:solidFill>
              </a:rPr>
              <a:t>User-defined functions </a:t>
            </a:r>
            <a:r>
              <a:rPr lang="en-US" sz="3200" dirty="0"/>
              <a:t>that we define ourselves and then use.</a:t>
            </a:r>
          </a:p>
          <a:p>
            <a:pPr algn="just"/>
            <a:r>
              <a:rPr lang="en-US" sz="3200" dirty="0"/>
              <a:t>We treat function names as “new” reserved words </a:t>
            </a:r>
            <a:br>
              <a:rPr lang="en-US" sz="3200" dirty="0"/>
            </a:br>
            <a:r>
              <a:rPr lang="en-US" sz="3200" dirty="0"/>
              <a:t>(i.e., we avoid them as variable names).</a:t>
            </a:r>
          </a:p>
          <a:p>
            <a:pPr algn="just"/>
            <a:endParaRPr lang="en-IN" sz="3200" dirty="0"/>
          </a:p>
        </p:txBody>
      </p:sp>
    </p:spTree>
    <p:extLst>
      <p:ext uri="{BB962C8B-B14F-4D97-AF65-F5344CB8AC3E}">
        <p14:creationId xmlns:p14="http://schemas.microsoft.com/office/powerpoint/2010/main" val="2058402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C1619D-DA16-386D-C50D-C5B3D480C033}"/>
              </a:ext>
            </a:extLst>
          </p:cNvPr>
          <p:cNvPicPr>
            <a:picLocks noChangeAspect="1"/>
          </p:cNvPicPr>
          <p:nvPr/>
        </p:nvPicPr>
        <p:blipFill>
          <a:blip r:embed="rId2"/>
          <a:stretch>
            <a:fillRect/>
          </a:stretch>
        </p:blipFill>
        <p:spPr>
          <a:xfrm>
            <a:off x="761801" y="298057"/>
            <a:ext cx="10668398" cy="6261886"/>
          </a:xfrm>
          <a:prstGeom prst="rect">
            <a:avLst/>
          </a:prstGeom>
        </p:spPr>
      </p:pic>
    </p:spTree>
    <p:extLst>
      <p:ext uri="{BB962C8B-B14F-4D97-AF65-F5344CB8AC3E}">
        <p14:creationId xmlns:p14="http://schemas.microsoft.com/office/powerpoint/2010/main" val="3931496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531D-1921-D2D2-3099-5463B658B99C}"/>
              </a:ext>
            </a:extLst>
          </p:cNvPr>
          <p:cNvSpPr>
            <a:spLocks noGrp="1"/>
          </p:cNvSpPr>
          <p:nvPr>
            <p:ph type="title"/>
          </p:nvPr>
        </p:nvSpPr>
        <p:spPr/>
        <p:txBody>
          <a:bodyPr/>
          <a:lstStyle/>
          <a:p>
            <a:r>
              <a:rPr lang="en-US" dirty="0"/>
              <a:t>Unpacking of arguments</a:t>
            </a:r>
            <a:endParaRPr lang="en-IN" dirty="0"/>
          </a:p>
        </p:txBody>
      </p:sp>
      <p:pic>
        <p:nvPicPr>
          <p:cNvPr id="5" name="Content Placeholder 4">
            <a:extLst>
              <a:ext uri="{FF2B5EF4-FFF2-40B4-BE49-F238E27FC236}">
                <a16:creationId xmlns:a16="http://schemas.microsoft.com/office/drawing/2014/main" id="{AB19ABCA-D31A-8169-0D79-1D43135AE662}"/>
              </a:ext>
            </a:extLst>
          </p:cNvPr>
          <p:cNvPicPr>
            <a:picLocks noGrp="1" noChangeAspect="1"/>
          </p:cNvPicPr>
          <p:nvPr>
            <p:ph idx="1"/>
          </p:nvPr>
        </p:nvPicPr>
        <p:blipFill>
          <a:blip r:embed="rId2"/>
          <a:stretch>
            <a:fillRect/>
          </a:stretch>
        </p:blipFill>
        <p:spPr>
          <a:xfrm>
            <a:off x="1069975" y="3064910"/>
            <a:ext cx="10058400" cy="2163279"/>
          </a:xfrm>
        </p:spPr>
      </p:pic>
    </p:spTree>
    <p:extLst>
      <p:ext uri="{BB962C8B-B14F-4D97-AF65-F5344CB8AC3E}">
        <p14:creationId xmlns:p14="http://schemas.microsoft.com/office/powerpoint/2010/main" val="4248292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3D84-C123-AB94-BA48-E2B1E11071B5}"/>
              </a:ext>
            </a:extLst>
          </p:cNvPr>
          <p:cNvSpPr>
            <a:spLocks noGrp="1"/>
          </p:cNvSpPr>
          <p:nvPr>
            <p:ph type="title"/>
          </p:nvPr>
        </p:nvSpPr>
        <p:spPr/>
        <p:txBody>
          <a:bodyPr/>
          <a:lstStyle/>
          <a:p>
            <a:r>
              <a:rPr lang="en-US" dirty="0"/>
              <a:t>Nested function</a:t>
            </a:r>
            <a:endParaRPr lang="en-IN" dirty="0"/>
          </a:p>
        </p:txBody>
      </p:sp>
      <p:pic>
        <p:nvPicPr>
          <p:cNvPr id="5" name="Content Placeholder 4">
            <a:extLst>
              <a:ext uri="{FF2B5EF4-FFF2-40B4-BE49-F238E27FC236}">
                <a16:creationId xmlns:a16="http://schemas.microsoft.com/office/drawing/2014/main" id="{B524FD11-7C45-F106-3E1F-BF105F009902}"/>
              </a:ext>
            </a:extLst>
          </p:cNvPr>
          <p:cNvPicPr>
            <a:picLocks noGrp="1" noChangeAspect="1"/>
          </p:cNvPicPr>
          <p:nvPr>
            <p:ph idx="1"/>
          </p:nvPr>
        </p:nvPicPr>
        <p:blipFill>
          <a:blip r:embed="rId2"/>
          <a:stretch>
            <a:fillRect/>
          </a:stretch>
        </p:blipFill>
        <p:spPr>
          <a:xfrm>
            <a:off x="659877" y="2120900"/>
            <a:ext cx="10576874" cy="4051300"/>
          </a:xfrm>
        </p:spPr>
      </p:pic>
    </p:spTree>
    <p:extLst>
      <p:ext uri="{BB962C8B-B14F-4D97-AF65-F5344CB8AC3E}">
        <p14:creationId xmlns:p14="http://schemas.microsoft.com/office/powerpoint/2010/main" val="3113953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2FF05-4E53-5F16-2D8D-4B1E3FEC71E5}"/>
              </a:ext>
            </a:extLst>
          </p:cNvPr>
          <p:cNvSpPr>
            <a:spLocks noGrp="1"/>
          </p:cNvSpPr>
          <p:nvPr>
            <p:ph type="title"/>
          </p:nvPr>
        </p:nvSpPr>
        <p:spPr/>
        <p:txBody>
          <a:bodyPr/>
          <a:lstStyle/>
          <a:p>
            <a:r>
              <a:rPr lang="en-US" dirty="0"/>
              <a:t>Order of arguments</a:t>
            </a:r>
            <a:endParaRPr lang="en-IN" dirty="0"/>
          </a:p>
        </p:txBody>
      </p:sp>
      <p:sp>
        <p:nvSpPr>
          <p:cNvPr id="5" name="Content Placeholder 4">
            <a:extLst>
              <a:ext uri="{FF2B5EF4-FFF2-40B4-BE49-F238E27FC236}">
                <a16:creationId xmlns:a16="http://schemas.microsoft.com/office/drawing/2014/main" id="{78908FF6-CBCE-83AF-668C-130E43A53E3F}"/>
              </a:ext>
            </a:extLst>
          </p:cNvPr>
          <p:cNvSpPr>
            <a:spLocks noGrp="1"/>
          </p:cNvSpPr>
          <p:nvPr>
            <p:ph idx="1"/>
          </p:nvPr>
        </p:nvSpPr>
        <p:spPr/>
        <p:txBody>
          <a:bodyPr>
            <a:noAutofit/>
          </a:bodyPr>
          <a:lstStyle/>
          <a:p>
            <a:r>
              <a:rPr lang="en-US" sz="2800" dirty="0"/>
              <a:t>The steps that Python internally carries out to match arguments before assignment can roughly be described as follows: </a:t>
            </a:r>
          </a:p>
          <a:p>
            <a:r>
              <a:rPr lang="en-US" sz="2800" dirty="0"/>
              <a:t>1. Assign non keyword arguments by position. </a:t>
            </a:r>
          </a:p>
          <a:p>
            <a:r>
              <a:rPr lang="en-US" sz="2800" dirty="0"/>
              <a:t>2. Assign keyword arguments by matching names. </a:t>
            </a:r>
          </a:p>
          <a:p>
            <a:r>
              <a:rPr lang="en-US" sz="2800" dirty="0"/>
              <a:t>3. Assign extra </a:t>
            </a:r>
            <a:r>
              <a:rPr lang="en-US" sz="2800" dirty="0" err="1"/>
              <a:t>nonkeyword</a:t>
            </a:r>
            <a:r>
              <a:rPr lang="en-US" sz="2800" dirty="0"/>
              <a:t> arguments to *name tuple. </a:t>
            </a:r>
          </a:p>
          <a:p>
            <a:r>
              <a:rPr lang="en-US" sz="2800" dirty="0"/>
              <a:t>4. Assign extra keyword arguments to **name dictionary. </a:t>
            </a:r>
          </a:p>
          <a:p>
            <a:r>
              <a:rPr lang="en-US" sz="2800" dirty="0"/>
              <a:t>5. Assign default values to unassigned arguments in header.</a:t>
            </a:r>
            <a:endParaRPr lang="en-IN" sz="2800" dirty="0"/>
          </a:p>
        </p:txBody>
      </p:sp>
    </p:spTree>
    <p:extLst>
      <p:ext uri="{BB962C8B-B14F-4D97-AF65-F5344CB8AC3E}">
        <p14:creationId xmlns:p14="http://schemas.microsoft.com/office/powerpoint/2010/main" val="281987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3E1FBC-8B3F-4A88-1D7A-2D6E7F9D9A11}"/>
              </a:ext>
            </a:extLst>
          </p:cNvPr>
          <p:cNvPicPr>
            <a:picLocks noChangeAspect="1"/>
          </p:cNvPicPr>
          <p:nvPr/>
        </p:nvPicPr>
        <p:blipFill>
          <a:blip r:embed="rId2"/>
          <a:stretch>
            <a:fillRect/>
          </a:stretch>
        </p:blipFill>
        <p:spPr>
          <a:xfrm>
            <a:off x="1140643" y="744718"/>
            <a:ext cx="9832157" cy="5448692"/>
          </a:xfrm>
          <a:prstGeom prst="rect">
            <a:avLst/>
          </a:prstGeom>
        </p:spPr>
      </p:pic>
    </p:spTree>
    <p:extLst>
      <p:ext uri="{BB962C8B-B14F-4D97-AF65-F5344CB8AC3E}">
        <p14:creationId xmlns:p14="http://schemas.microsoft.com/office/powerpoint/2010/main" val="634364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094E-020A-564D-FDBB-F55866C1C2D5}"/>
              </a:ext>
            </a:extLst>
          </p:cNvPr>
          <p:cNvSpPr>
            <a:spLocks noGrp="1"/>
          </p:cNvSpPr>
          <p:nvPr>
            <p:ph type="title"/>
          </p:nvPr>
        </p:nvSpPr>
        <p:spPr/>
        <p:txBody>
          <a:bodyPr/>
          <a:lstStyle/>
          <a:p>
            <a:r>
              <a:rPr lang="en-US" dirty="0"/>
              <a:t>Practice</a:t>
            </a:r>
            <a:endParaRPr lang="en-IN" dirty="0"/>
          </a:p>
        </p:txBody>
      </p:sp>
      <p:sp>
        <p:nvSpPr>
          <p:cNvPr id="3" name="Content Placeholder 2">
            <a:extLst>
              <a:ext uri="{FF2B5EF4-FFF2-40B4-BE49-F238E27FC236}">
                <a16:creationId xmlns:a16="http://schemas.microsoft.com/office/drawing/2014/main" id="{95051579-C2F8-774C-07D8-C466EF6EA3B5}"/>
              </a:ext>
            </a:extLst>
          </p:cNvPr>
          <p:cNvSpPr>
            <a:spLocks noGrp="1"/>
          </p:cNvSpPr>
          <p:nvPr>
            <p:ph idx="1"/>
          </p:nvPr>
        </p:nvSpPr>
        <p:spPr/>
        <p:txBody>
          <a:bodyPr>
            <a:normAutofit/>
          </a:bodyPr>
          <a:lstStyle/>
          <a:p>
            <a:r>
              <a:rPr lang="en-US" sz="2400" dirty="0"/>
              <a:t>Write a function called </a:t>
            </a:r>
            <a:r>
              <a:rPr lang="en-US" sz="2400" dirty="0" err="1"/>
              <a:t>describe_city</a:t>
            </a:r>
            <a:r>
              <a:rPr lang="en-US" sz="2400" dirty="0"/>
              <a:t>() that accepts the name of a city and its country. The function should print a simple sentence, such as Reykjavik is in Iceland. Give the parameter for the country a default value. Call your function for three different cities, at least one of which is not in the default country.</a:t>
            </a:r>
          </a:p>
          <a:p>
            <a:r>
              <a:rPr lang="en-US" sz="2400" dirty="0"/>
              <a:t>Write a function called </a:t>
            </a:r>
            <a:r>
              <a:rPr lang="en-US" sz="2400" dirty="0" err="1"/>
              <a:t>make_shirt</a:t>
            </a:r>
            <a:r>
              <a:rPr lang="en-US" sz="2400" dirty="0"/>
              <a:t>() that accepts a size and the text of a message that should be printed on the shirt. The function should print a sentence summarizing the size of the shirt and the message printed on it.</a:t>
            </a:r>
          </a:p>
          <a:p>
            <a:pPr marL="0" indent="0">
              <a:buNone/>
            </a:pPr>
            <a:r>
              <a:rPr lang="en-US" sz="2400" dirty="0"/>
              <a:t> 	Call the function once using positional arguments to make a shirt. Call the function a second time using keyword arguments.</a:t>
            </a:r>
            <a:endParaRPr lang="en-IN" sz="2400" dirty="0"/>
          </a:p>
        </p:txBody>
      </p:sp>
    </p:spTree>
    <p:extLst>
      <p:ext uri="{BB962C8B-B14F-4D97-AF65-F5344CB8AC3E}">
        <p14:creationId xmlns:p14="http://schemas.microsoft.com/office/powerpoint/2010/main" val="1337648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CF87-555D-4280-15E5-7D1495FB55CB}"/>
              </a:ext>
            </a:extLst>
          </p:cNvPr>
          <p:cNvSpPr>
            <a:spLocks noGrp="1"/>
          </p:cNvSpPr>
          <p:nvPr>
            <p:ph type="title"/>
          </p:nvPr>
        </p:nvSpPr>
        <p:spPr>
          <a:xfrm>
            <a:off x="1066800" y="389382"/>
            <a:ext cx="10058400" cy="972693"/>
          </a:xfrm>
        </p:spPr>
        <p:txBody>
          <a:bodyPr/>
          <a:lstStyle/>
          <a:p>
            <a:pPr algn="ctr"/>
            <a:r>
              <a:rPr lang="en-IN" dirty="0"/>
              <a:t>Scope of variables</a:t>
            </a:r>
          </a:p>
        </p:txBody>
      </p:sp>
      <p:sp>
        <p:nvSpPr>
          <p:cNvPr id="3" name="Content Placeholder 2">
            <a:extLst>
              <a:ext uri="{FF2B5EF4-FFF2-40B4-BE49-F238E27FC236}">
                <a16:creationId xmlns:a16="http://schemas.microsoft.com/office/drawing/2014/main" id="{C1C696BC-764A-E79F-F9CD-D24514E4120D}"/>
              </a:ext>
            </a:extLst>
          </p:cNvPr>
          <p:cNvSpPr>
            <a:spLocks noGrp="1"/>
          </p:cNvSpPr>
          <p:nvPr>
            <p:ph idx="1"/>
          </p:nvPr>
        </p:nvSpPr>
        <p:spPr>
          <a:xfrm>
            <a:off x="793623" y="1403604"/>
            <a:ext cx="10058400" cy="4050792"/>
          </a:xfrm>
        </p:spPr>
        <p:txBody>
          <a:bodyPr vert="horz" lIns="91440" tIns="45720" rIns="91440" bIns="45720" rtlCol="0">
            <a:noAutofit/>
          </a:bodyPr>
          <a:lstStyle/>
          <a:p>
            <a:pPr algn="just"/>
            <a:r>
              <a:rPr lang="en-IN" sz="3200" dirty="0"/>
              <a:t>1. </a:t>
            </a:r>
            <a:r>
              <a:rPr lang="en-IN" sz="3200" b="1" dirty="0">
                <a:solidFill>
                  <a:srgbClr val="FF0000"/>
                </a:solidFill>
              </a:rPr>
              <a:t>Local Scope</a:t>
            </a:r>
          </a:p>
          <a:p>
            <a:pPr algn="just"/>
            <a:r>
              <a:rPr lang="en-US" sz="3200" dirty="0"/>
              <a:t>Variables declared inside a function are local to that function and cannot be accessed outside it.</a:t>
            </a:r>
            <a:endParaRPr lang="en-IN" sz="3200" dirty="0"/>
          </a:p>
        </p:txBody>
      </p:sp>
      <p:pic>
        <p:nvPicPr>
          <p:cNvPr id="5" name="Picture 4">
            <a:extLst>
              <a:ext uri="{FF2B5EF4-FFF2-40B4-BE49-F238E27FC236}">
                <a16:creationId xmlns:a16="http://schemas.microsoft.com/office/drawing/2014/main" id="{82987E18-B974-D74B-77F4-CDDC3752B199}"/>
              </a:ext>
            </a:extLst>
          </p:cNvPr>
          <p:cNvPicPr>
            <a:picLocks noChangeAspect="1"/>
          </p:cNvPicPr>
          <p:nvPr/>
        </p:nvPicPr>
        <p:blipFill>
          <a:blip r:embed="rId2"/>
          <a:stretch>
            <a:fillRect/>
          </a:stretch>
        </p:blipFill>
        <p:spPr>
          <a:xfrm>
            <a:off x="2690612" y="3166949"/>
            <a:ext cx="6091438" cy="3420110"/>
          </a:xfrm>
          <a:prstGeom prst="rect">
            <a:avLst/>
          </a:prstGeom>
        </p:spPr>
      </p:pic>
    </p:spTree>
    <p:extLst>
      <p:ext uri="{BB962C8B-B14F-4D97-AF65-F5344CB8AC3E}">
        <p14:creationId xmlns:p14="http://schemas.microsoft.com/office/powerpoint/2010/main" val="866686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3E29B-933C-987E-56D4-4702A9836903}"/>
              </a:ext>
            </a:extLst>
          </p:cNvPr>
          <p:cNvPicPr>
            <a:picLocks noChangeAspect="1"/>
          </p:cNvPicPr>
          <p:nvPr/>
        </p:nvPicPr>
        <p:blipFill>
          <a:blip r:embed="rId2"/>
          <a:stretch>
            <a:fillRect/>
          </a:stretch>
        </p:blipFill>
        <p:spPr>
          <a:xfrm>
            <a:off x="208085" y="533116"/>
            <a:ext cx="11775829" cy="5524783"/>
          </a:xfrm>
          <a:prstGeom prst="rect">
            <a:avLst/>
          </a:prstGeom>
        </p:spPr>
      </p:pic>
    </p:spTree>
    <p:extLst>
      <p:ext uri="{BB962C8B-B14F-4D97-AF65-F5344CB8AC3E}">
        <p14:creationId xmlns:p14="http://schemas.microsoft.com/office/powerpoint/2010/main" val="3088931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F88A-E2E0-FF08-BC03-50DBA75856D9}"/>
              </a:ext>
            </a:extLst>
          </p:cNvPr>
          <p:cNvSpPr>
            <a:spLocks noGrp="1"/>
          </p:cNvSpPr>
          <p:nvPr>
            <p:ph type="title"/>
          </p:nvPr>
        </p:nvSpPr>
        <p:spPr>
          <a:xfrm>
            <a:off x="1193673" y="-401193"/>
            <a:ext cx="10058400" cy="1609344"/>
          </a:xfrm>
        </p:spPr>
        <p:txBody>
          <a:bodyPr/>
          <a:lstStyle/>
          <a:p>
            <a:pPr algn="ctr"/>
            <a:r>
              <a:rPr lang="en-IN" dirty="0"/>
              <a:t>Scope of variables</a:t>
            </a:r>
          </a:p>
        </p:txBody>
      </p:sp>
      <p:sp>
        <p:nvSpPr>
          <p:cNvPr id="3" name="Content Placeholder 2">
            <a:extLst>
              <a:ext uri="{FF2B5EF4-FFF2-40B4-BE49-F238E27FC236}">
                <a16:creationId xmlns:a16="http://schemas.microsoft.com/office/drawing/2014/main" id="{1AF3BF8B-4813-79CC-676D-E99FDC637C70}"/>
              </a:ext>
            </a:extLst>
          </p:cNvPr>
          <p:cNvSpPr>
            <a:spLocks noGrp="1"/>
          </p:cNvSpPr>
          <p:nvPr>
            <p:ph idx="1"/>
          </p:nvPr>
        </p:nvSpPr>
        <p:spPr>
          <a:xfrm>
            <a:off x="939927" y="959358"/>
            <a:ext cx="10058400" cy="4050792"/>
          </a:xfrm>
        </p:spPr>
        <p:txBody>
          <a:bodyPr vert="horz" lIns="91440" tIns="45720" rIns="91440" bIns="45720" rtlCol="0">
            <a:noAutofit/>
          </a:bodyPr>
          <a:lstStyle/>
          <a:p>
            <a:pPr algn="just"/>
            <a:r>
              <a:rPr lang="en-US" sz="3200" b="1" dirty="0">
                <a:solidFill>
                  <a:srgbClr val="FF0000"/>
                </a:solidFill>
              </a:rPr>
              <a:t>2. Global Scope</a:t>
            </a:r>
          </a:p>
          <a:p>
            <a:pPr algn="just"/>
            <a:r>
              <a:rPr lang="en-US" sz="3200" dirty="0"/>
              <a:t>Variables declared outside any function have global scope and are accessible throughout the program.</a:t>
            </a:r>
            <a:endParaRPr lang="en-IN" sz="3200" dirty="0"/>
          </a:p>
        </p:txBody>
      </p:sp>
      <p:pic>
        <p:nvPicPr>
          <p:cNvPr id="5" name="Picture 4">
            <a:extLst>
              <a:ext uri="{FF2B5EF4-FFF2-40B4-BE49-F238E27FC236}">
                <a16:creationId xmlns:a16="http://schemas.microsoft.com/office/drawing/2014/main" id="{FA69AE03-1300-AAE5-2477-34C71D2D102F}"/>
              </a:ext>
            </a:extLst>
          </p:cNvPr>
          <p:cNvPicPr>
            <a:picLocks noChangeAspect="1"/>
          </p:cNvPicPr>
          <p:nvPr/>
        </p:nvPicPr>
        <p:blipFill>
          <a:blip r:embed="rId2"/>
          <a:stretch>
            <a:fillRect/>
          </a:stretch>
        </p:blipFill>
        <p:spPr>
          <a:xfrm>
            <a:off x="198838" y="2568702"/>
            <a:ext cx="11794324" cy="4127374"/>
          </a:xfrm>
          <a:prstGeom prst="rect">
            <a:avLst/>
          </a:prstGeom>
        </p:spPr>
      </p:pic>
    </p:spTree>
    <p:extLst>
      <p:ext uri="{BB962C8B-B14F-4D97-AF65-F5344CB8AC3E}">
        <p14:creationId xmlns:p14="http://schemas.microsoft.com/office/powerpoint/2010/main" val="3319476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CF1ABB-FE7A-B419-0E90-826069985013}"/>
              </a:ext>
            </a:extLst>
          </p:cNvPr>
          <p:cNvPicPr>
            <a:picLocks noChangeAspect="1"/>
          </p:cNvPicPr>
          <p:nvPr/>
        </p:nvPicPr>
        <p:blipFill>
          <a:blip r:embed="rId2"/>
          <a:stretch>
            <a:fillRect/>
          </a:stretch>
        </p:blipFill>
        <p:spPr>
          <a:xfrm>
            <a:off x="1628430" y="332930"/>
            <a:ext cx="9363420" cy="6037417"/>
          </a:xfrm>
          <a:prstGeom prst="rect">
            <a:avLst/>
          </a:prstGeom>
        </p:spPr>
      </p:pic>
    </p:spTree>
    <p:extLst>
      <p:ext uri="{BB962C8B-B14F-4D97-AF65-F5344CB8AC3E}">
        <p14:creationId xmlns:p14="http://schemas.microsoft.com/office/powerpoint/2010/main" val="208938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8267-C22C-458E-CB05-8BEC32E32ACC}"/>
              </a:ext>
            </a:extLst>
          </p:cNvPr>
          <p:cNvSpPr>
            <a:spLocks noGrp="1"/>
          </p:cNvSpPr>
          <p:nvPr>
            <p:ph type="title"/>
          </p:nvPr>
        </p:nvSpPr>
        <p:spPr>
          <a:xfrm>
            <a:off x="1069848" y="173971"/>
            <a:ext cx="10058400" cy="1023657"/>
          </a:xfrm>
        </p:spPr>
        <p:txBody>
          <a:bodyPr/>
          <a:lstStyle/>
          <a:p>
            <a:pPr algn="ctr"/>
            <a:r>
              <a:rPr lang="en-IN" dirty="0"/>
              <a:t>Function Definition</a:t>
            </a:r>
          </a:p>
        </p:txBody>
      </p:sp>
      <p:sp>
        <p:nvSpPr>
          <p:cNvPr id="3" name="Content Placeholder 2">
            <a:extLst>
              <a:ext uri="{FF2B5EF4-FFF2-40B4-BE49-F238E27FC236}">
                <a16:creationId xmlns:a16="http://schemas.microsoft.com/office/drawing/2014/main" id="{0C69FBAB-38D8-4C8A-F136-DBCFAC7E2F73}"/>
              </a:ext>
            </a:extLst>
          </p:cNvPr>
          <p:cNvSpPr>
            <a:spLocks noGrp="1"/>
          </p:cNvSpPr>
          <p:nvPr>
            <p:ph idx="1"/>
          </p:nvPr>
        </p:nvSpPr>
        <p:spPr>
          <a:xfrm>
            <a:off x="1066800" y="1668922"/>
            <a:ext cx="10058400" cy="4050792"/>
          </a:xfrm>
        </p:spPr>
        <p:txBody>
          <a:bodyPr>
            <a:normAutofit fontScale="92500"/>
          </a:bodyPr>
          <a:lstStyle/>
          <a:p>
            <a:pPr algn="just"/>
            <a:r>
              <a:rPr lang="en-US" sz="3200" dirty="0"/>
              <a:t>In Python a function is some reusable code that takes arguments(s) as input, does some computation, and then returns a result or results.</a:t>
            </a:r>
          </a:p>
          <a:p>
            <a:pPr algn="just"/>
            <a:endParaRPr lang="en-US" sz="3200" dirty="0"/>
          </a:p>
          <a:p>
            <a:pPr algn="just"/>
            <a:r>
              <a:rPr lang="en-US" sz="3200" dirty="0"/>
              <a:t>We define a function using the </a:t>
            </a:r>
            <a:r>
              <a:rPr lang="en-US" sz="3200" b="1" dirty="0">
                <a:solidFill>
                  <a:srgbClr val="FF0000"/>
                </a:solidFill>
              </a:rPr>
              <a:t>def</a:t>
            </a:r>
            <a:r>
              <a:rPr lang="en-US" sz="3200" dirty="0"/>
              <a:t> reserved word.</a:t>
            </a:r>
          </a:p>
          <a:p>
            <a:pPr algn="just"/>
            <a:endParaRPr lang="en-US" sz="3200" dirty="0"/>
          </a:p>
          <a:p>
            <a:pPr algn="just"/>
            <a:r>
              <a:rPr lang="en-US" sz="3200" dirty="0"/>
              <a:t>We call/invoke the function by using the function name, parentheses, and arguments in an expression. </a:t>
            </a:r>
          </a:p>
          <a:p>
            <a:pPr algn="just"/>
            <a:endParaRPr lang="en-IN" sz="3200" dirty="0"/>
          </a:p>
        </p:txBody>
      </p:sp>
    </p:spTree>
    <p:extLst>
      <p:ext uri="{BB962C8B-B14F-4D97-AF65-F5344CB8AC3E}">
        <p14:creationId xmlns:p14="http://schemas.microsoft.com/office/powerpoint/2010/main" val="2145400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881D9-0154-1217-99E0-CCC734A11B6C}"/>
              </a:ext>
            </a:extLst>
          </p:cNvPr>
          <p:cNvPicPr>
            <a:picLocks noChangeAspect="1"/>
          </p:cNvPicPr>
          <p:nvPr/>
        </p:nvPicPr>
        <p:blipFill>
          <a:blip r:embed="rId2"/>
          <a:stretch>
            <a:fillRect/>
          </a:stretch>
        </p:blipFill>
        <p:spPr>
          <a:xfrm>
            <a:off x="309115" y="576062"/>
            <a:ext cx="11724316" cy="5243713"/>
          </a:xfrm>
          <a:prstGeom prst="rect">
            <a:avLst/>
          </a:prstGeom>
        </p:spPr>
      </p:pic>
    </p:spTree>
    <p:extLst>
      <p:ext uri="{BB962C8B-B14F-4D97-AF65-F5344CB8AC3E}">
        <p14:creationId xmlns:p14="http://schemas.microsoft.com/office/powerpoint/2010/main" val="506948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F88A-E2E0-FF08-BC03-50DBA75856D9}"/>
              </a:ext>
            </a:extLst>
          </p:cNvPr>
          <p:cNvSpPr>
            <a:spLocks noGrp="1"/>
          </p:cNvSpPr>
          <p:nvPr>
            <p:ph type="title"/>
          </p:nvPr>
        </p:nvSpPr>
        <p:spPr>
          <a:xfrm>
            <a:off x="1212723" y="0"/>
            <a:ext cx="10058400" cy="1609344"/>
          </a:xfrm>
        </p:spPr>
        <p:txBody>
          <a:bodyPr/>
          <a:lstStyle/>
          <a:p>
            <a:pPr algn="ctr"/>
            <a:r>
              <a:rPr lang="en-IN" dirty="0"/>
              <a:t>Scope of variables</a:t>
            </a:r>
          </a:p>
        </p:txBody>
      </p:sp>
      <p:sp>
        <p:nvSpPr>
          <p:cNvPr id="3" name="Content Placeholder 2">
            <a:extLst>
              <a:ext uri="{FF2B5EF4-FFF2-40B4-BE49-F238E27FC236}">
                <a16:creationId xmlns:a16="http://schemas.microsoft.com/office/drawing/2014/main" id="{1AF3BF8B-4813-79CC-676D-E99FDC637C70}"/>
              </a:ext>
            </a:extLst>
          </p:cNvPr>
          <p:cNvSpPr>
            <a:spLocks noGrp="1"/>
          </p:cNvSpPr>
          <p:nvPr>
            <p:ph idx="1"/>
          </p:nvPr>
        </p:nvSpPr>
        <p:spPr>
          <a:xfrm>
            <a:off x="1066800" y="1645158"/>
            <a:ext cx="10058400" cy="4050792"/>
          </a:xfrm>
        </p:spPr>
        <p:txBody>
          <a:bodyPr vert="horz" lIns="91440" tIns="45720" rIns="91440" bIns="45720" rtlCol="0">
            <a:noAutofit/>
          </a:bodyPr>
          <a:lstStyle/>
          <a:p>
            <a:pPr algn="just"/>
            <a:r>
              <a:rPr lang="en-US" sz="3200" b="1" dirty="0"/>
              <a:t>3. </a:t>
            </a:r>
            <a:r>
              <a:rPr lang="en-US" sz="3200" b="1" dirty="0">
                <a:solidFill>
                  <a:srgbClr val="FF0000"/>
                </a:solidFill>
              </a:rPr>
              <a:t>Enclosing Scope </a:t>
            </a:r>
            <a:r>
              <a:rPr lang="en-US" sz="3200" b="1" dirty="0"/>
              <a:t>(Nonlocal Scope)</a:t>
            </a:r>
          </a:p>
          <a:p>
            <a:pPr algn="just"/>
            <a:r>
              <a:rPr lang="en-US" sz="3200" dirty="0"/>
              <a:t>When you have nested functions, the inner function can access variables from the outer function’s scope. </a:t>
            </a:r>
          </a:p>
          <a:p>
            <a:pPr algn="just"/>
            <a:r>
              <a:rPr lang="en-US" sz="3200" dirty="0"/>
              <a:t>These variables are said to be in the enclosing scope.</a:t>
            </a:r>
            <a:endParaRPr lang="en-IN" sz="3200" dirty="0"/>
          </a:p>
        </p:txBody>
      </p:sp>
    </p:spTree>
    <p:extLst>
      <p:ext uri="{BB962C8B-B14F-4D97-AF65-F5344CB8AC3E}">
        <p14:creationId xmlns:p14="http://schemas.microsoft.com/office/powerpoint/2010/main" val="2852778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152274-7D6F-4113-0E8E-90A5E1E4C0DF}"/>
              </a:ext>
            </a:extLst>
          </p:cNvPr>
          <p:cNvPicPr>
            <a:picLocks noChangeAspect="1"/>
          </p:cNvPicPr>
          <p:nvPr/>
        </p:nvPicPr>
        <p:blipFill>
          <a:blip r:embed="rId2"/>
          <a:stretch>
            <a:fillRect/>
          </a:stretch>
        </p:blipFill>
        <p:spPr>
          <a:xfrm>
            <a:off x="837874" y="565775"/>
            <a:ext cx="10792151" cy="5726449"/>
          </a:xfrm>
          <a:prstGeom prst="rect">
            <a:avLst/>
          </a:prstGeom>
        </p:spPr>
      </p:pic>
    </p:spTree>
    <p:extLst>
      <p:ext uri="{BB962C8B-B14F-4D97-AF65-F5344CB8AC3E}">
        <p14:creationId xmlns:p14="http://schemas.microsoft.com/office/powerpoint/2010/main" val="2846730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3BF8B-4813-79CC-676D-E99FDC637C70}"/>
              </a:ext>
            </a:extLst>
          </p:cNvPr>
          <p:cNvSpPr>
            <a:spLocks noGrp="1"/>
          </p:cNvSpPr>
          <p:nvPr>
            <p:ph idx="1"/>
          </p:nvPr>
        </p:nvSpPr>
        <p:spPr>
          <a:xfrm>
            <a:off x="397001" y="216408"/>
            <a:ext cx="11956923" cy="4050792"/>
          </a:xfrm>
        </p:spPr>
        <p:txBody>
          <a:bodyPr vert="horz" lIns="91440" tIns="45720" rIns="91440" bIns="45720" rtlCol="0">
            <a:noAutofit/>
          </a:bodyPr>
          <a:lstStyle/>
          <a:p>
            <a:pPr algn="just"/>
            <a:r>
              <a:rPr lang="en-US" sz="3200" b="1" dirty="0">
                <a:solidFill>
                  <a:srgbClr val="FF0000"/>
                </a:solidFill>
              </a:rPr>
              <a:t>4. Modifying Global Variables</a:t>
            </a:r>
          </a:p>
          <a:p>
            <a:pPr algn="just"/>
            <a:r>
              <a:rPr lang="en-US" sz="3200" dirty="0"/>
              <a:t>If you want to modify a global variable inside a function, you need to use the global keyword.</a:t>
            </a:r>
            <a:endParaRPr lang="en-IN" sz="3200" dirty="0"/>
          </a:p>
        </p:txBody>
      </p:sp>
      <p:pic>
        <p:nvPicPr>
          <p:cNvPr id="6" name="Picture 5">
            <a:extLst>
              <a:ext uri="{FF2B5EF4-FFF2-40B4-BE49-F238E27FC236}">
                <a16:creationId xmlns:a16="http://schemas.microsoft.com/office/drawing/2014/main" id="{1C6AED84-82C7-6CB7-14AA-AB730D6AFEA7}"/>
              </a:ext>
            </a:extLst>
          </p:cNvPr>
          <p:cNvPicPr>
            <a:picLocks noChangeAspect="1"/>
          </p:cNvPicPr>
          <p:nvPr/>
        </p:nvPicPr>
        <p:blipFill>
          <a:blip r:embed="rId2"/>
          <a:stretch>
            <a:fillRect/>
          </a:stretch>
        </p:blipFill>
        <p:spPr>
          <a:xfrm>
            <a:off x="3004845" y="1772802"/>
            <a:ext cx="6844005" cy="4988795"/>
          </a:xfrm>
          <a:prstGeom prst="rect">
            <a:avLst/>
          </a:prstGeom>
        </p:spPr>
      </p:pic>
    </p:spTree>
    <p:extLst>
      <p:ext uri="{BB962C8B-B14F-4D97-AF65-F5344CB8AC3E}">
        <p14:creationId xmlns:p14="http://schemas.microsoft.com/office/powerpoint/2010/main" val="188073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99A1DB-9C8B-76D3-CBB5-4E0822E3B838}"/>
              </a:ext>
            </a:extLst>
          </p:cNvPr>
          <p:cNvPicPr>
            <a:picLocks noChangeAspect="1"/>
          </p:cNvPicPr>
          <p:nvPr/>
        </p:nvPicPr>
        <p:blipFill>
          <a:blip r:embed="rId2"/>
          <a:stretch>
            <a:fillRect/>
          </a:stretch>
        </p:blipFill>
        <p:spPr>
          <a:xfrm>
            <a:off x="1913916" y="180043"/>
            <a:ext cx="8726118" cy="6677957"/>
          </a:xfrm>
          <a:prstGeom prst="rect">
            <a:avLst/>
          </a:prstGeom>
        </p:spPr>
      </p:pic>
    </p:spTree>
    <p:extLst>
      <p:ext uri="{BB962C8B-B14F-4D97-AF65-F5344CB8AC3E}">
        <p14:creationId xmlns:p14="http://schemas.microsoft.com/office/powerpoint/2010/main" val="3644822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48C9A-4731-56B0-C891-925BDCD8E974}"/>
              </a:ext>
            </a:extLst>
          </p:cNvPr>
          <p:cNvSpPr>
            <a:spLocks noGrp="1"/>
          </p:cNvSpPr>
          <p:nvPr>
            <p:ph idx="1"/>
          </p:nvPr>
        </p:nvSpPr>
        <p:spPr>
          <a:xfrm>
            <a:off x="1066800" y="321183"/>
            <a:ext cx="10058400" cy="4050792"/>
          </a:xfrm>
        </p:spPr>
        <p:txBody>
          <a:bodyPr>
            <a:normAutofit/>
          </a:bodyPr>
          <a:lstStyle/>
          <a:p>
            <a:r>
              <a:rPr lang="en-US" sz="3200" dirty="0"/>
              <a:t>5.Using </a:t>
            </a:r>
            <a:r>
              <a:rPr lang="en-US" sz="3200" b="1" dirty="0">
                <a:solidFill>
                  <a:srgbClr val="FF0000"/>
                </a:solidFill>
              </a:rPr>
              <a:t>nonlocal</a:t>
            </a:r>
            <a:r>
              <a:rPr lang="en-US" sz="3200" dirty="0"/>
              <a:t> in Nested Functions</a:t>
            </a:r>
          </a:p>
          <a:p>
            <a:r>
              <a:rPr lang="en-US" sz="3200" dirty="0"/>
              <a:t>If you want to modify a variable in the enclosing scope (not the global one), use the nonlocal keyword.</a:t>
            </a:r>
            <a:endParaRPr lang="en-IN" sz="3200" dirty="0"/>
          </a:p>
        </p:txBody>
      </p:sp>
      <p:pic>
        <p:nvPicPr>
          <p:cNvPr id="5" name="Picture 4">
            <a:extLst>
              <a:ext uri="{FF2B5EF4-FFF2-40B4-BE49-F238E27FC236}">
                <a16:creationId xmlns:a16="http://schemas.microsoft.com/office/drawing/2014/main" id="{0FDDCB52-2C1E-4162-3214-B50B4063D35B}"/>
              </a:ext>
            </a:extLst>
          </p:cNvPr>
          <p:cNvPicPr>
            <a:picLocks noChangeAspect="1"/>
          </p:cNvPicPr>
          <p:nvPr/>
        </p:nvPicPr>
        <p:blipFill>
          <a:blip r:embed="rId2"/>
          <a:stretch>
            <a:fillRect/>
          </a:stretch>
        </p:blipFill>
        <p:spPr>
          <a:xfrm>
            <a:off x="3390614" y="2033357"/>
            <a:ext cx="5886736" cy="4750458"/>
          </a:xfrm>
          <a:prstGeom prst="rect">
            <a:avLst/>
          </a:prstGeom>
        </p:spPr>
      </p:pic>
    </p:spTree>
    <p:extLst>
      <p:ext uri="{BB962C8B-B14F-4D97-AF65-F5344CB8AC3E}">
        <p14:creationId xmlns:p14="http://schemas.microsoft.com/office/powerpoint/2010/main" val="4163961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9F8C-9CFE-FC7B-D9FD-174BCEE7E3E3}"/>
              </a:ext>
            </a:extLst>
          </p:cNvPr>
          <p:cNvSpPr>
            <a:spLocks noGrp="1"/>
          </p:cNvSpPr>
          <p:nvPr>
            <p:ph type="title"/>
          </p:nvPr>
        </p:nvSpPr>
        <p:spPr>
          <a:xfrm>
            <a:off x="161925" y="107443"/>
            <a:ext cx="11868150" cy="1609344"/>
          </a:xfrm>
        </p:spPr>
        <p:txBody>
          <a:bodyPr/>
          <a:lstStyle/>
          <a:p>
            <a:pPr algn="ctr"/>
            <a:r>
              <a:rPr lang="en-US" dirty="0"/>
              <a:t>Function definition in selection statement Example </a:t>
            </a:r>
            <a:endParaRPr lang="en-IN" dirty="0"/>
          </a:p>
        </p:txBody>
      </p:sp>
      <p:pic>
        <p:nvPicPr>
          <p:cNvPr id="5" name="Picture 4">
            <a:extLst>
              <a:ext uri="{FF2B5EF4-FFF2-40B4-BE49-F238E27FC236}">
                <a16:creationId xmlns:a16="http://schemas.microsoft.com/office/drawing/2014/main" id="{1271A5EC-B27B-8A4D-A219-118FF5F2976B}"/>
              </a:ext>
            </a:extLst>
          </p:cNvPr>
          <p:cNvPicPr>
            <a:picLocks noChangeAspect="1"/>
          </p:cNvPicPr>
          <p:nvPr/>
        </p:nvPicPr>
        <p:blipFill>
          <a:blip r:embed="rId2"/>
          <a:stretch>
            <a:fillRect/>
          </a:stretch>
        </p:blipFill>
        <p:spPr>
          <a:xfrm>
            <a:off x="4705215" y="1716787"/>
            <a:ext cx="3505335" cy="5015057"/>
          </a:xfrm>
          <a:prstGeom prst="rect">
            <a:avLst/>
          </a:prstGeom>
        </p:spPr>
      </p:pic>
    </p:spTree>
    <p:extLst>
      <p:ext uri="{BB962C8B-B14F-4D97-AF65-F5344CB8AC3E}">
        <p14:creationId xmlns:p14="http://schemas.microsoft.com/office/powerpoint/2010/main" val="3851365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00C7-83D4-8B2C-A698-087EA3A2CEA7}"/>
              </a:ext>
            </a:extLst>
          </p:cNvPr>
          <p:cNvSpPr>
            <a:spLocks noGrp="1"/>
          </p:cNvSpPr>
          <p:nvPr>
            <p:ph type="title"/>
          </p:nvPr>
        </p:nvSpPr>
        <p:spPr>
          <a:xfrm>
            <a:off x="993647" y="112472"/>
            <a:ext cx="11017377" cy="715518"/>
          </a:xfrm>
        </p:spPr>
        <p:txBody>
          <a:bodyPr>
            <a:normAutofit fontScale="90000"/>
          </a:bodyPr>
          <a:lstStyle/>
          <a:p>
            <a:pPr algn="ctr"/>
            <a:r>
              <a:rPr lang="en-US" dirty="0"/>
              <a:t>Passing two string arguments to a function</a:t>
            </a:r>
            <a:endParaRPr lang="en-IN" dirty="0"/>
          </a:p>
        </p:txBody>
      </p:sp>
      <p:pic>
        <p:nvPicPr>
          <p:cNvPr id="5" name="Picture 4">
            <a:extLst>
              <a:ext uri="{FF2B5EF4-FFF2-40B4-BE49-F238E27FC236}">
                <a16:creationId xmlns:a16="http://schemas.microsoft.com/office/drawing/2014/main" id="{B03D3EBC-9D6A-5987-AEC0-F179F1562176}"/>
              </a:ext>
            </a:extLst>
          </p:cNvPr>
          <p:cNvPicPr>
            <a:picLocks noChangeAspect="1"/>
          </p:cNvPicPr>
          <p:nvPr/>
        </p:nvPicPr>
        <p:blipFill>
          <a:blip r:embed="rId2"/>
          <a:stretch>
            <a:fillRect/>
          </a:stretch>
        </p:blipFill>
        <p:spPr>
          <a:xfrm>
            <a:off x="2590801" y="829826"/>
            <a:ext cx="7258050" cy="5915702"/>
          </a:xfrm>
          <a:prstGeom prst="rect">
            <a:avLst/>
          </a:prstGeom>
        </p:spPr>
      </p:pic>
    </p:spTree>
    <p:extLst>
      <p:ext uri="{BB962C8B-B14F-4D97-AF65-F5344CB8AC3E}">
        <p14:creationId xmlns:p14="http://schemas.microsoft.com/office/powerpoint/2010/main" val="2602075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3D25-EB83-329D-8600-EEDBCDA66995}"/>
              </a:ext>
            </a:extLst>
          </p:cNvPr>
          <p:cNvSpPr>
            <a:spLocks noGrp="1"/>
          </p:cNvSpPr>
          <p:nvPr>
            <p:ph type="title"/>
          </p:nvPr>
        </p:nvSpPr>
        <p:spPr>
          <a:xfrm>
            <a:off x="1066800" y="0"/>
            <a:ext cx="10058400" cy="921381"/>
          </a:xfrm>
        </p:spPr>
        <p:txBody>
          <a:bodyPr/>
          <a:lstStyle/>
          <a:p>
            <a:pPr algn="ctr"/>
            <a:r>
              <a:rPr lang="en-IN" dirty="0"/>
              <a:t>Recursive function</a:t>
            </a:r>
          </a:p>
        </p:txBody>
      </p:sp>
      <p:sp>
        <p:nvSpPr>
          <p:cNvPr id="3" name="Content Placeholder 2">
            <a:extLst>
              <a:ext uri="{FF2B5EF4-FFF2-40B4-BE49-F238E27FC236}">
                <a16:creationId xmlns:a16="http://schemas.microsoft.com/office/drawing/2014/main" id="{400D654E-73E0-1B11-5E41-B63E273C33C4}"/>
              </a:ext>
            </a:extLst>
          </p:cNvPr>
          <p:cNvSpPr>
            <a:spLocks noGrp="1"/>
          </p:cNvSpPr>
          <p:nvPr>
            <p:ph idx="1"/>
          </p:nvPr>
        </p:nvSpPr>
        <p:spPr>
          <a:xfrm>
            <a:off x="245805" y="685848"/>
            <a:ext cx="11415253" cy="6005003"/>
          </a:xfrm>
        </p:spPr>
        <p:txBody>
          <a:bodyPr vert="horz" lIns="91440" tIns="45720" rIns="91440" bIns="45720" rtlCol="0">
            <a:noAutofit/>
          </a:bodyPr>
          <a:lstStyle/>
          <a:p>
            <a:pPr algn="just"/>
            <a:r>
              <a:rPr lang="en-US" sz="3200" dirty="0"/>
              <a:t> Recursion is a common mathematical and programming concept.</a:t>
            </a:r>
          </a:p>
          <a:p>
            <a:pPr algn="just"/>
            <a:r>
              <a:rPr lang="en-US" sz="3200" dirty="0"/>
              <a:t> It means that a function calls itself. </a:t>
            </a:r>
          </a:p>
          <a:p>
            <a:pPr algn="just"/>
            <a:r>
              <a:rPr lang="en-US" sz="3200" dirty="0"/>
              <a:t> This has the benefit of meaning that you can loop through data to reach a result.</a:t>
            </a:r>
          </a:p>
          <a:p>
            <a:pPr algn="just"/>
            <a:r>
              <a:rPr lang="en-US" sz="3200" dirty="0"/>
              <a:t> The</a:t>
            </a:r>
            <a:r>
              <a:rPr lang="en-IN" sz="3200" dirty="0"/>
              <a:t> developer should be very careful with recursion as it   can be quite easy to slip into writing a function which never terminates, or one that uses excess amounts of memory or processor power.</a:t>
            </a:r>
            <a:endParaRPr lang="en-US" sz="3200" dirty="0"/>
          </a:p>
          <a:p>
            <a:pPr algn="just"/>
            <a:r>
              <a:rPr lang="en-US" sz="3200" dirty="0"/>
              <a:t> Recursion can of two types:</a:t>
            </a:r>
          </a:p>
          <a:p>
            <a:pPr lvl="1" algn="just"/>
            <a:r>
              <a:rPr lang="en-US" sz="2800" dirty="0"/>
              <a:t>Direct Recursion</a:t>
            </a:r>
          </a:p>
          <a:p>
            <a:pPr lvl="1" algn="just"/>
            <a:r>
              <a:rPr lang="en-US" sz="2800" dirty="0"/>
              <a:t>Indirect Recursion</a:t>
            </a:r>
          </a:p>
        </p:txBody>
      </p:sp>
    </p:spTree>
    <p:extLst>
      <p:ext uri="{BB962C8B-B14F-4D97-AF65-F5344CB8AC3E}">
        <p14:creationId xmlns:p14="http://schemas.microsoft.com/office/powerpoint/2010/main" val="3155284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E446-92D9-D5FE-25B2-91D50BF76F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793121-67F8-0884-E9C3-1EC4D06277C4}"/>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2F2A815-9512-D039-89FE-83AEB87ADE98}"/>
              </a:ext>
            </a:extLst>
          </p:cNvPr>
          <p:cNvPicPr>
            <a:picLocks noChangeAspect="1"/>
          </p:cNvPicPr>
          <p:nvPr/>
        </p:nvPicPr>
        <p:blipFill>
          <a:blip r:embed="rId2"/>
          <a:stretch>
            <a:fillRect/>
          </a:stretch>
        </p:blipFill>
        <p:spPr>
          <a:xfrm>
            <a:off x="432619" y="324466"/>
            <a:ext cx="11533239" cy="6403148"/>
          </a:xfrm>
          <a:prstGeom prst="rect">
            <a:avLst/>
          </a:prstGeom>
        </p:spPr>
      </p:pic>
    </p:spTree>
    <p:extLst>
      <p:ext uri="{BB962C8B-B14F-4D97-AF65-F5344CB8AC3E}">
        <p14:creationId xmlns:p14="http://schemas.microsoft.com/office/powerpoint/2010/main" val="404774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327A-0B88-364B-8267-48DB550EFC52}"/>
              </a:ext>
            </a:extLst>
          </p:cNvPr>
          <p:cNvSpPr>
            <a:spLocks noGrp="1"/>
          </p:cNvSpPr>
          <p:nvPr>
            <p:ph type="title"/>
          </p:nvPr>
        </p:nvSpPr>
        <p:spPr>
          <a:xfrm>
            <a:off x="1121601" y="145267"/>
            <a:ext cx="10058400" cy="1081066"/>
          </a:xfrm>
        </p:spPr>
        <p:txBody>
          <a:bodyPr/>
          <a:lstStyle/>
          <a:p>
            <a:pPr algn="ctr"/>
            <a:r>
              <a:rPr lang="en-IN" dirty="0"/>
              <a:t>Defining a Function</a:t>
            </a:r>
          </a:p>
        </p:txBody>
      </p:sp>
      <p:sp>
        <p:nvSpPr>
          <p:cNvPr id="3" name="Content Placeholder 2">
            <a:extLst>
              <a:ext uri="{FF2B5EF4-FFF2-40B4-BE49-F238E27FC236}">
                <a16:creationId xmlns:a16="http://schemas.microsoft.com/office/drawing/2014/main" id="{4901B980-DC4E-290F-09DF-F1D8A4B4B3F3}"/>
              </a:ext>
            </a:extLst>
          </p:cNvPr>
          <p:cNvSpPr>
            <a:spLocks noGrp="1"/>
          </p:cNvSpPr>
          <p:nvPr>
            <p:ph idx="1"/>
          </p:nvPr>
        </p:nvSpPr>
        <p:spPr>
          <a:xfrm>
            <a:off x="447674" y="1403604"/>
            <a:ext cx="11630025" cy="4050792"/>
          </a:xfrm>
        </p:spPr>
        <p:txBody>
          <a:bodyPr>
            <a:normAutofit/>
          </a:bodyPr>
          <a:lstStyle/>
          <a:p>
            <a:r>
              <a:rPr lang="en-US" sz="3200" dirty="0"/>
              <a:t>Functions may be designed as per the user’s requirement.</a:t>
            </a:r>
          </a:p>
          <a:p>
            <a:r>
              <a:rPr lang="en-US" sz="3200" dirty="0"/>
              <a:t>The elements of a function definition are given</a:t>
            </a:r>
          </a:p>
          <a:p>
            <a:r>
              <a:rPr lang="en-US" sz="3200" dirty="0"/>
              <a:t>Syntax:</a:t>
            </a:r>
          </a:p>
          <a:p>
            <a:endParaRPr lang="en-IN" sz="3200" dirty="0"/>
          </a:p>
        </p:txBody>
      </p:sp>
      <p:sp>
        <p:nvSpPr>
          <p:cNvPr id="16" name="TextBox 15">
            <a:extLst>
              <a:ext uri="{FF2B5EF4-FFF2-40B4-BE49-F238E27FC236}">
                <a16:creationId xmlns:a16="http://schemas.microsoft.com/office/drawing/2014/main" id="{DF72B8F8-3313-D9CF-2A1C-1C3EF2BD8392}"/>
              </a:ext>
            </a:extLst>
          </p:cNvPr>
          <p:cNvSpPr txBox="1"/>
          <p:nvPr/>
        </p:nvSpPr>
        <p:spPr>
          <a:xfrm>
            <a:off x="1666874" y="3515404"/>
            <a:ext cx="9134475" cy="2123658"/>
          </a:xfrm>
          <a:prstGeom prst="rect">
            <a:avLst/>
          </a:prstGeom>
          <a:noFill/>
        </p:spPr>
        <p:txBody>
          <a:bodyPr wrap="square">
            <a:spAutoFit/>
          </a:bodyPr>
          <a:lstStyle/>
          <a:p>
            <a:r>
              <a:rPr lang="en-US" sz="4400" b="1" dirty="0">
                <a:solidFill>
                  <a:schemeClr val="accent2">
                    <a:lumMod val="75000"/>
                  </a:schemeClr>
                </a:solidFill>
              </a:rPr>
              <a:t>def</a:t>
            </a:r>
            <a:r>
              <a:rPr lang="en-US" sz="4400" dirty="0"/>
              <a:t> </a:t>
            </a:r>
            <a:r>
              <a:rPr lang="en-US" sz="4400" b="1" dirty="0" err="1">
                <a:solidFill>
                  <a:srgbClr val="FF0000"/>
                </a:solidFill>
              </a:rPr>
              <a:t>function_name</a:t>
            </a:r>
            <a:r>
              <a:rPr lang="en-US" sz="4400" dirty="0"/>
              <a:t>(</a:t>
            </a:r>
            <a:r>
              <a:rPr lang="en-US" sz="4400" b="1" dirty="0">
                <a:solidFill>
                  <a:srgbClr val="7030A0"/>
                </a:solidFill>
              </a:rPr>
              <a:t>parameters</a:t>
            </a:r>
            <a:r>
              <a:rPr lang="en-US" sz="4400" dirty="0"/>
              <a:t>):   </a:t>
            </a:r>
          </a:p>
          <a:p>
            <a:r>
              <a:rPr lang="en-US" sz="4400" dirty="0"/>
              <a:t> 	# </a:t>
            </a:r>
            <a:r>
              <a:rPr lang="en-US" sz="4400" b="1" dirty="0">
                <a:solidFill>
                  <a:srgbClr val="00B050"/>
                </a:solidFill>
              </a:rPr>
              <a:t>Block of code    </a:t>
            </a:r>
          </a:p>
          <a:p>
            <a:r>
              <a:rPr lang="en-US" sz="4400" dirty="0"/>
              <a:t>	</a:t>
            </a:r>
            <a:r>
              <a:rPr lang="en-US" sz="4400" b="1" dirty="0">
                <a:solidFill>
                  <a:srgbClr val="0070C0"/>
                </a:solidFill>
              </a:rPr>
              <a:t>return value</a:t>
            </a:r>
            <a:endParaRPr lang="en-IN" sz="4400" b="1" dirty="0">
              <a:solidFill>
                <a:srgbClr val="0070C0"/>
              </a:solidFill>
            </a:endParaRPr>
          </a:p>
        </p:txBody>
      </p:sp>
    </p:spTree>
    <p:extLst>
      <p:ext uri="{BB962C8B-B14F-4D97-AF65-F5344CB8AC3E}">
        <p14:creationId xmlns:p14="http://schemas.microsoft.com/office/powerpoint/2010/main" val="1620825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A65A-2590-D331-AD89-CCB437FCFD94}"/>
              </a:ext>
            </a:extLst>
          </p:cNvPr>
          <p:cNvSpPr>
            <a:spLocks noGrp="1"/>
          </p:cNvSpPr>
          <p:nvPr>
            <p:ph type="title"/>
          </p:nvPr>
        </p:nvSpPr>
        <p:spPr>
          <a:xfrm>
            <a:off x="361925" y="-6980"/>
            <a:ext cx="11662926" cy="1609344"/>
          </a:xfrm>
        </p:spPr>
        <p:txBody>
          <a:bodyPr/>
          <a:lstStyle/>
          <a:p>
            <a:pPr algn="ctr"/>
            <a:r>
              <a:rPr lang="en-US" dirty="0"/>
              <a:t>Example: Calculating Factorial with Direct Recursion</a:t>
            </a:r>
            <a:endParaRPr lang="en-IN" dirty="0"/>
          </a:p>
        </p:txBody>
      </p:sp>
      <p:pic>
        <p:nvPicPr>
          <p:cNvPr id="5" name="Picture 4">
            <a:extLst>
              <a:ext uri="{FF2B5EF4-FFF2-40B4-BE49-F238E27FC236}">
                <a16:creationId xmlns:a16="http://schemas.microsoft.com/office/drawing/2014/main" id="{66F1E755-15CD-A092-5B1F-A777C8AD9EC6}"/>
              </a:ext>
            </a:extLst>
          </p:cNvPr>
          <p:cNvPicPr>
            <a:picLocks noChangeAspect="1"/>
          </p:cNvPicPr>
          <p:nvPr/>
        </p:nvPicPr>
        <p:blipFill>
          <a:blip r:embed="rId2"/>
          <a:stretch>
            <a:fillRect/>
          </a:stretch>
        </p:blipFill>
        <p:spPr>
          <a:xfrm>
            <a:off x="1451538" y="1787386"/>
            <a:ext cx="8702042" cy="5070614"/>
          </a:xfrm>
          <a:prstGeom prst="rect">
            <a:avLst/>
          </a:prstGeom>
        </p:spPr>
      </p:pic>
      <p:sp>
        <p:nvSpPr>
          <p:cNvPr id="11" name="Rectangle 10">
            <a:extLst>
              <a:ext uri="{FF2B5EF4-FFF2-40B4-BE49-F238E27FC236}">
                <a16:creationId xmlns:a16="http://schemas.microsoft.com/office/drawing/2014/main" id="{ACFC559B-9BE2-209E-C30C-695126F5F33E}"/>
              </a:ext>
            </a:extLst>
          </p:cNvPr>
          <p:cNvSpPr/>
          <p:nvPr/>
        </p:nvSpPr>
        <p:spPr>
          <a:xfrm>
            <a:off x="2253006" y="2516957"/>
            <a:ext cx="3591613" cy="1187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22E254F-DCEB-DD6D-81F8-35EF7AF957A9}"/>
              </a:ext>
            </a:extLst>
          </p:cNvPr>
          <p:cNvSpPr/>
          <p:nvPr/>
        </p:nvSpPr>
        <p:spPr>
          <a:xfrm>
            <a:off x="3498915" y="4093589"/>
            <a:ext cx="7002545" cy="1187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5FFA8EF0-8244-1C6C-EBFE-56F013395C98}"/>
              </a:ext>
            </a:extLst>
          </p:cNvPr>
          <p:cNvCxnSpPr/>
          <p:nvPr/>
        </p:nvCxnSpPr>
        <p:spPr>
          <a:xfrm flipH="1">
            <a:off x="7503736" y="2882652"/>
            <a:ext cx="647307" cy="111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52A8A3-B36B-F116-2D5C-3CA2302B9946}"/>
              </a:ext>
            </a:extLst>
          </p:cNvPr>
          <p:cNvCxnSpPr/>
          <p:nvPr/>
        </p:nvCxnSpPr>
        <p:spPr>
          <a:xfrm flipH="1">
            <a:off x="5986021" y="2288763"/>
            <a:ext cx="1014166" cy="6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9897EC5-A3A9-7DA8-93D4-B9AA35E19C8B}"/>
              </a:ext>
            </a:extLst>
          </p:cNvPr>
          <p:cNvSpPr txBox="1"/>
          <p:nvPr/>
        </p:nvSpPr>
        <p:spPr>
          <a:xfrm>
            <a:off x="7000187" y="1919431"/>
            <a:ext cx="1781665" cy="369332"/>
          </a:xfrm>
          <a:prstGeom prst="rect">
            <a:avLst/>
          </a:prstGeom>
          <a:noFill/>
        </p:spPr>
        <p:txBody>
          <a:bodyPr wrap="square" rtlCol="0">
            <a:spAutoFit/>
          </a:bodyPr>
          <a:lstStyle/>
          <a:p>
            <a:r>
              <a:rPr lang="en-US" dirty="0"/>
              <a:t>Base case</a:t>
            </a:r>
            <a:endParaRPr lang="en-IN" dirty="0"/>
          </a:p>
        </p:txBody>
      </p:sp>
      <p:sp>
        <p:nvSpPr>
          <p:cNvPr id="18" name="TextBox 17">
            <a:extLst>
              <a:ext uri="{FF2B5EF4-FFF2-40B4-BE49-F238E27FC236}">
                <a16:creationId xmlns:a16="http://schemas.microsoft.com/office/drawing/2014/main" id="{BD956DD9-1541-1583-0C19-1B82DD78ACB7}"/>
              </a:ext>
            </a:extLst>
          </p:cNvPr>
          <p:cNvSpPr txBox="1"/>
          <p:nvPr/>
        </p:nvSpPr>
        <p:spPr>
          <a:xfrm>
            <a:off x="8187242" y="2571831"/>
            <a:ext cx="1966338" cy="369332"/>
          </a:xfrm>
          <a:prstGeom prst="rect">
            <a:avLst/>
          </a:prstGeom>
          <a:noFill/>
        </p:spPr>
        <p:txBody>
          <a:bodyPr wrap="square" rtlCol="0">
            <a:spAutoFit/>
          </a:bodyPr>
          <a:lstStyle/>
          <a:p>
            <a:r>
              <a:rPr lang="en-US" dirty="0"/>
              <a:t>Recursive  case</a:t>
            </a:r>
            <a:endParaRPr lang="en-IN" dirty="0"/>
          </a:p>
        </p:txBody>
      </p:sp>
    </p:spTree>
    <p:extLst>
      <p:ext uri="{BB962C8B-B14F-4D97-AF65-F5344CB8AC3E}">
        <p14:creationId xmlns:p14="http://schemas.microsoft.com/office/powerpoint/2010/main" val="898236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F0BF04-F166-498F-9E13-EB5056CB56B6}"/>
              </a:ext>
            </a:extLst>
          </p:cNvPr>
          <p:cNvPicPr>
            <a:picLocks noChangeAspect="1"/>
          </p:cNvPicPr>
          <p:nvPr/>
        </p:nvPicPr>
        <p:blipFill>
          <a:blip r:embed="rId2"/>
          <a:stretch>
            <a:fillRect/>
          </a:stretch>
        </p:blipFill>
        <p:spPr>
          <a:xfrm>
            <a:off x="1150070" y="1404937"/>
            <a:ext cx="6927130" cy="4048125"/>
          </a:xfrm>
          <a:prstGeom prst="rect">
            <a:avLst/>
          </a:prstGeom>
        </p:spPr>
      </p:pic>
    </p:spTree>
    <p:extLst>
      <p:ext uri="{BB962C8B-B14F-4D97-AF65-F5344CB8AC3E}">
        <p14:creationId xmlns:p14="http://schemas.microsoft.com/office/powerpoint/2010/main" val="51556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EC5EA-EC6F-AA06-11F3-61250939AFDD}"/>
              </a:ext>
            </a:extLst>
          </p:cNvPr>
          <p:cNvPicPr>
            <a:picLocks noChangeAspect="1"/>
          </p:cNvPicPr>
          <p:nvPr/>
        </p:nvPicPr>
        <p:blipFill>
          <a:blip r:embed="rId2"/>
          <a:stretch>
            <a:fillRect/>
          </a:stretch>
        </p:blipFill>
        <p:spPr>
          <a:xfrm>
            <a:off x="619125" y="614362"/>
            <a:ext cx="10953750" cy="5629275"/>
          </a:xfrm>
          <a:prstGeom prst="rect">
            <a:avLst/>
          </a:prstGeom>
        </p:spPr>
      </p:pic>
    </p:spTree>
    <p:extLst>
      <p:ext uri="{BB962C8B-B14F-4D97-AF65-F5344CB8AC3E}">
        <p14:creationId xmlns:p14="http://schemas.microsoft.com/office/powerpoint/2010/main" val="32868483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A76E99-7141-D50C-9ED0-8D9A5251EC04}"/>
              </a:ext>
            </a:extLst>
          </p:cNvPr>
          <p:cNvPicPr>
            <a:picLocks noChangeAspect="1"/>
          </p:cNvPicPr>
          <p:nvPr/>
        </p:nvPicPr>
        <p:blipFill>
          <a:blip r:embed="rId2"/>
          <a:stretch>
            <a:fillRect/>
          </a:stretch>
        </p:blipFill>
        <p:spPr>
          <a:xfrm>
            <a:off x="842962" y="628650"/>
            <a:ext cx="10506075" cy="5600700"/>
          </a:xfrm>
          <a:prstGeom prst="rect">
            <a:avLst/>
          </a:prstGeom>
        </p:spPr>
      </p:pic>
    </p:spTree>
    <p:extLst>
      <p:ext uri="{BB962C8B-B14F-4D97-AF65-F5344CB8AC3E}">
        <p14:creationId xmlns:p14="http://schemas.microsoft.com/office/powerpoint/2010/main" val="1809316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E6D7-E2A8-0BC3-AD0C-AD8F89B68A8F}"/>
              </a:ext>
            </a:extLst>
          </p:cNvPr>
          <p:cNvSpPr>
            <a:spLocks noGrp="1"/>
          </p:cNvSpPr>
          <p:nvPr>
            <p:ph type="title"/>
          </p:nvPr>
        </p:nvSpPr>
        <p:spPr>
          <a:xfrm>
            <a:off x="216309" y="2515680"/>
            <a:ext cx="4650659" cy="1229032"/>
          </a:xfrm>
        </p:spPr>
        <p:txBody>
          <a:bodyPr>
            <a:normAutofit fontScale="90000"/>
          </a:bodyPr>
          <a:lstStyle/>
          <a:p>
            <a:pPr algn="ctr"/>
            <a:r>
              <a:rPr lang="en-US" dirty="0"/>
              <a:t>Example: Two Functions Alternating Calls </a:t>
            </a:r>
            <a:br>
              <a:rPr lang="en-US" dirty="0"/>
            </a:br>
            <a:r>
              <a:rPr lang="en-US" dirty="0"/>
              <a:t>(Even and Odd Check)</a:t>
            </a:r>
            <a:endParaRPr lang="en-IN" dirty="0"/>
          </a:p>
        </p:txBody>
      </p:sp>
      <p:pic>
        <p:nvPicPr>
          <p:cNvPr id="5" name="Picture 4">
            <a:extLst>
              <a:ext uri="{FF2B5EF4-FFF2-40B4-BE49-F238E27FC236}">
                <a16:creationId xmlns:a16="http://schemas.microsoft.com/office/drawing/2014/main" id="{584E0A8B-9825-EDEF-FB68-30FA337BA6B2}"/>
              </a:ext>
            </a:extLst>
          </p:cNvPr>
          <p:cNvPicPr>
            <a:picLocks noChangeAspect="1"/>
          </p:cNvPicPr>
          <p:nvPr/>
        </p:nvPicPr>
        <p:blipFill>
          <a:blip r:embed="rId2"/>
          <a:stretch>
            <a:fillRect/>
          </a:stretch>
        </p:blipFill>
        <p:spPr>
          <a:xfrm>
            <a:off x="5191434" y="200336"/>
            <a:ext cx="5928850" cy="6457327"/>
          </a:xfrm>
          <a:prstGeom prst="rect">
            <a:avLst/>
          </a:prstGeom>
        </p:spPr>
      </p:pic>
    </p:spTree>
    <p:extLst>
      <p:ext uri="{BB962C8B-B14F-4D97-AF65-F5344CB8AC3E}">
        <p14:creationId xmlns:p14="http://schemas.microsoft.com/office/powerpoint/2010/main" val="14620019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D1F1-D197-D119-09C8-0E1DC5240EC4}"/>
              </a:ext>
            </a:extLst>
          </p:cNvPr>
          <p:cNvSpPr>
            <a:spLocks noGrp="1"/>
          </p:cNvSpPr>
          <p:nvPr>
            <p:ph type="title"/>
          </p:nvPr>
        </p:nvSpPr>
        <p:spPr/>
        <p:txBody>
          <a:bodyPr/>
          <a:lstStyle/>
          <a:p>
            <a:r>
              <a:rPr lang="en-US" dirty="0"/>
              <a:t>Lambda</a:t>
            </a:r>
            <a:endParaRPr lang="en-IN" dirty="0"/>
          </a:p>
        </p:txBody>
      </p:sp>
      <p:sp>
        <p:nvSpPr>
          <p:cNvPr id="4" name="Rectangle 3">
            <a:extLst>
              <a:ext uri="{FF2B5EF4-FFF2-40B4-BE49-F238E27FC236}">
                <a16:creationId xmlns:a16="http://schemas.microsoft.com/office/drawing/2014/main" id="{3DC5E3EE-CCD7-6CF3-F8A6-51513F84D0E2}"/>
              </a:ext>
            </a:extLst>
          </p:cNvPr>
          <p:cNvSpPr>
            <a:spLocks noGrp="1" noChangeArrowheads="1"/>
          </p:cNvSpPr>
          <p:nvPr>
            <p:ph idx="1"/>
          </p:nvPr>
        </p:nvSpPr>
        <p:spPr>
          <a:xfrm>
            <a:off x="1069975" y="2120900"/>
            <a:ext cx="10058400" cy="4051300"/>
          </a:xfrm>
        </p:spPr>
        <p:txBody>
          <a:bodyPr>
            <a:normAutofit fontScale="77500" lnSpcReduction="20000"/>
          </a:bodyPr>
          <a:lstStyle/>
          <a:p>
            <a:pPr eaLnBrk="1" hangingPunct="1"/>
            <a:r>
              <a:rPr lang="en-US" altLang="en-US" sz="2400" dirty="0"/>
              <a:t>Sometimes you need a simply arithmetic function</a:t>
            </a:r>
          </a:p>
          <a:p>
            <a:pPr eaLnBrk="1" hangingPunct="1"/>
            <a:r>
              <a:rPr lang="en-US" altLang="en-US" sz="2400" dirty="0"/>
              <a:t>Its silly to write a method for it, but redundant not too</a:t>
            </a:r>
          </a:p>
          <a:p>
            <a:pPr eaLnBrk="1" hangingPunct="1"/>
            <a:r>
              <a:rPr lang="en-US" altLang="en-US" sz="2400" dirty="0"/>
              <a:t>With lambda we can create quick simple functions</a:t>
            </a:r>
          </a:p>
          <a:p>
            <a:pPr eaLnBrk="1" hangingPunct="1"/>
            <a:r>
              <a:rPr lang="en-US" altLang="en-US" sz="2400" dirty="0"/>
              <a:t>Facts</a:t>
            </a:r>
          </a:p>
          <a:p>
            <a:pPr lvl="1" eaLnBrk="1" hangingPunct="1"/>
            <a:r>
              <a:rPr lang="en-US" altLang="en-US" sz="2400" dirty="0">
                <a:ea typeface="ヒラギノ角ゴ Pro W3" pitchFamily="-106" charset="-128"/>
              </a:rPr>
              <a:t>Lambda functions can only be comprised of a single expression</a:t>
            </a:r>
          </a:p>
          <a:p>
            <a:pPr lvl="1" eaLnBrk="1" hangingPunct="1"/>
            <a:r>
              <a:rPr lang="en-US" altLang="en-US" sz="2400" dirty="0">
                <a:ea typeface="ヒラギノ角ゴ Pro W3" pitchFamily="-106" charset="-128"/>
              </a:rPr>
              <a:t>No loops, no calling other methods</a:t>
            </a:r>
          </a:p>
          <a:p>
            <a:pPr lvl="1" eaLnBrk="1" hangingPunct="1"/>
            <a:r>
              <a:rPr lang="en-US" altLang="en-US" sz="2400" dirty="0">
                <a:ea typeface="ヒラギノ角ゴ Pro W3" pitchFamily="-106" charset="-128"/>
              </a:rPr>
              <a:t>Lambda functions can take any number of variables</a:t>
            </a:r>
          </a:p>
          <a:p>
            <a:pPr marL="274320" lvl="1" indent="0" eaLnBrk="1" hangingPunct="1">
              <a:buNone/>
            </a:pPr>
            <a:endParaRPr lang="en-US" altLang="en-US" sz="2400" dirty="0">
              <a:ea typeface="ヒラギノ角ゴ Pro W3" pitchFamily="-106" charset="-128"/>
            </a:endParaRPr>
          </a:p>
          <a:p>
            <a:pPr marL="274320" lvl="1" indent="0" eaLnBrk="1" hangingPunct="1">
              <a:buNone/>
            </a:pPr>
            <a:endParaRPr lang="en-US" altLang="en-US" sz="2400" dirty="0">
              <a:ea typeface="ヒラギノ角ゴ Pro W3" pitchFamily="-106" charset="-128"/>
            </a:endParaRPr>
          </a:p>
          <a:p>
            <a:pPr eaLnBrk="1" hangingPunct="1"/>
            <a:r>
              <a:rPr lang="en-US" altLang="en-US" dirty="0"/>
              <a:t>Syntax:</a:t>
            </a:r>
          </a:p>
          <a:p>
            <a:pPr eaLnBrk="1" hangingPunct="1"/>
            <a:endParaRPr lang="en-US" altLang="en-US" dirty="0"/>
          </a:p>
          <a:p>
            <a:pPr lvl="2" eaLnBrk="1" hangingPunct="1">
              <a:buFontTx/>
              <a:buNone/>
            </a:pPr>
            <a:r>
              <a:rPr lang="en-IN" sz="2800" dirty="0"/>
              <a:t>lambda argument1, argument2,... </a:t>
            </a:r>
            <a:r>
              <a:rPr lang="en-IN" sz="2800" dirty="0" err="1"/>
              <a:t>argumentN</a:t>
            </a:r>
            <a:r>
              <a:rPr lang="en-IN" sz="2800" dirty="0"/>
              <a:t> :expression using argument</a:t>
            </a:r>
            <a:endParaRPr lang="en-US" altLang="en-US" sz="2800" dirty="0">
              <a:ea typeface="ヒラギノ角ゴ Pro W3" pitchFamily="-106" charset="-128"/>
            </a:endParaRPr>
          </a:p>
        </p:txBody>
      </p:sp>
    </p:spTree>
    <p:extLst>
      <p:ext uri="{BB962C8B-B14F-4D97-AF65-F5344CB8AC3E}">
        <p14:creationId xmlns:p14="http://schemas.microsoft.com/office/powerpoint/2010/main" val="3761674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C2BDB5-7618-70FE-6248-BB5DFC4C4470}"/>
              </a:ext>
            </a:extLst>
          </p:cNvPr>
          <p:cNvPicPr>
            <a:picLocks noGrp="1" noChangeAspect="1"/>
          </p:cNvPicPr>
          <p:nvPr>
            <p:ph idx="4294967295"/>
          </p:nvPr>
        </p:nvPicPr>
        <p:blipFill>
          <a:blip r:embed="rId2"/>
          <a:stretch>
            <a:fillRect/>
          </a:stretch>
        </p:blipFill>
        <p:spPr>
          <a:xfrm>
            <a:off x="533400" y="536952"/>
            <a:ext cx="5562600" cy="2209800"/>
          </a:xfrm>
        </p:spPr>
      </p:pic>
      <p:pic>
        <p:nvPicPr>
          <p:cNvPr id="7" name="Picture 6">
            <a:extLst>
              <a:ext uri="{FF2B5EF4-FFF2-40B4-BE49-F238E27FC236}">
                <a16:creationId xmlns:a16="http://schemas.microsoft.com/office/drawing/2014/main" id="{5077611E-3702-F4E4-8240-D5D1B2AB90A6}"/>
              </a:ext>
            </a:extLst>
          </p:cNvPr>
          <p:cNvPicPr>
            <a:picLocks noChangeAspect="1"/>
          </p:cNvPicPr>
          <p:nvPr/>
        </p:nvPicPr>
        <p:blipFill>
          <a:blip r:embed="rId3"/>
          <a:stretch>
            <a:fillRect/>
          </a:stretch>
        </p:blipFill>
        <p:spPr>
          <a:xfrm>
            <a:off x="6696075" y="428874"/>
            <a:ext cx="4962525" cy="2110426"/>
          </a:xfrm>
          <a:prstGeom prst="rect">
            <a:avLst/>
          </a:prstGeom>
        </p:spPr>
      </p:pic>
      <p:pic>
        <p:nvPicPr>
          <p:cNvPr id="9" name="Picture 8">
            <a:extLst>
              <a:ext uri="{FF2B5EF4-FFF2-40B4-BE49-F238E27FC236}">
                <a16:creationId xmlns:a16="http://schemas.microsoft.com/office/drawing/2014/main" id="{3893F021-3F80-2BC9-B2A2-7BC49776C37D}"/>
              </a:ext>
            </a:extLst>
          </p:cNvPr>
          <p:cNvPicPr>
            <a:picLocks noChangeAspect="1"/>
          </p:cNvPicPr>
          <p:nvPr/>
        </p:nvPicPr>
        <p:blipFill>
          <a:blip r:embed="rId4"/>
          <a:stretch>
            <a:fillRect/>
          </a:stretch>
        </p:blipFill>
        <p:spPr>
          <a:xfrm>
            <a:off x="860048" y="3429000"/>
            <a:ext cx="7191375" cy="1972559"/>
          </a:xfrm>
          <a:prstGeom prst="rect">
            <a:avLst/>
          </a:prstGeom>
        </p:spPr>
      </p:pic>
    </p:spTree>
    <p:extLst>
      <p:ext uri="{BB962C8B-B14F-4D97-AF65-F5344CB8AC3E}">
        <p14:creationId xmlns:p14="http://schemas.microsoft.com/office/powerpoint/2010/main" val="3447290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F93951-85D8-4C85-E682-7ED409E978B6}"/>
              </a:ext>
            </a:extLst>
          </p:cNvPr>
          <p:cNvPicPr>
            <a:picLocks noGrp="1" noChangeAspect="1"/>
          </p:cNvPicPr>
          <p:nvPr>
            <p:ph idx="4294967295"/>
          </p:nvPr>
        </p:nvPicPr>
        <p:blipFill>
          <a:blip r:embed="rId2"/>
          <a:stretch>
            <a:fillRect/>
          </a:stretch>
        </p:blipFill>
        <p:spPr>
          <a:xfrm>
            <a:off x="1153507" y="1159234"/>
            <a:ext cx="8201025" cy="4346019"/>
          </a:xfrm>
        </p:spPr>
      </p:pic>
    </p:spTree>
    <p:extLst>
      <p:ext uri="{BB962C8B-B14F-4D97-AF65-F5344CB8AC3E}">
        <p14:creationId xmlns:p14="http://schemas.microsoft.com/office/powerpoint/2010/main" val="1100891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79CA2-9AEF-4A02-CEB6-835C50568674}"/>
              </a:ext>
            </a:extLst>
          </p:cNvPr>
          <p:cNvSpPr txBox="1"/>
          <p:nvPr/>
        </p:nvSpPr>
        <p:spPr>
          <a:xfrm>
            <a:off x="735292" y="1000114"/>
            <a:ext cx="9530498" cy="5167697"/>
          </a:xfrm>
          <a:prstGeom prst="rect">
            <a:avLst/>
          </a:prstGeom>
          <a:noFill/>
        </p:spPr>
        <p:txBody>
          <a:bodyPr wrap="square">
            <a:spAutoFit/>
          </a:body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#Example 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square_func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lambda x : x**2</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square_func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a:t>
            </a: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#return: 16</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#Example 2</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close_enough</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lambda x, y : abs(x – y) &lt; 3</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close_enough</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(2, 4)                </a:t>
            </a: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#return: True</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#Example 3</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def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get_func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return lambda x : x * n + x % n</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my_func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get_func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(13)</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my_func</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a:t>
            </a:r>
            <a:r>
              <a:rPr kumimoji="0" lang="en-US" altLang="en-US" sz="2400" b="0" i="0" u="none" strike="noStrike" cap="none" normalizeH="0" baseline="0" dirty="0">
                <a:ln>
                  <a:noFill/>
                </a:ln>
                <a:solidFill>
                  <a:srgbClr val="008000"/>
                </a:solidFill>
                <a:effectLst/>
                <a:latin typeface="Cambria" panose="02040503050406030204" pitchFamily="18" charset="0"/>
                <a:ea typeface="Cambria" panose="02040503050406030204" pitchFamily="18" charset="0"/>
              </a:rPr>
              <a:t>#return: 56</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72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D44C-F151-2C9B-D4A8-4FBDF86D0A5D}"/>
              </a:ext>
            </a:extLst>
          </p:cNvPr>
          <p:cNvSpPr>
            <a:spLocks noGrp="1"/>
          </p:cNvSpPr>
          <p:nvPr>
            <p:ph type="title"/>
          </p:nvPr>
        </p:nvSpPr>
        <p:spPr>
          <a:xfrm>
            <a:off x="1066800" y="-118872"/>
            <a:ext cx="10058400" cy="1609344"/>
          </a:xfrm>
        </p:spPr>
        <p:txBody>
          <a:bodyPr/>
          <a:lstStyle/>
          <a:p>
            <a:pPr algn="ctr"/>
            <a:r>
              <a:rPr lang="en-IN" dirty="0"/>
              <a:t>Task</a:t>
            </a:r>
          </a:p>
        </p:txBody>
      </p:sp>
      <p:sp>
        <p:nvSpPr>
          <p:cNvPr id="3" name="Content Placeholder 2">
            <a:extLst>
              <a:ext uri="{FF2B5EF4-FFF2-40B4-BE49-F238E27FC236}">
                <a16:creationId xmlns:a16="http://schemas.microsoft.com/office/drawing/2014/main" id="{67CADF91-D832-1B92-0C67-D7B0B0F0D25F}"/>
              </a:ext>
            </a:extLst>
          </p:cNvPr>
          <p:cNvSpPr>
            <a:spLocks noGrp="1"/>
          </p:cNvSpPr>
          <p:nvPr>
            <p:ph idx="1"/>
          </p:nvPr>
        </p:nvSpPr>
        <p:spPr>
          <a:xfrm>
            <a:off x="147638" y="1111758"/>
            <a:ext cx="11896724" cy="5041392"/>
          </a:xfrm>
        </p:spPr>
        <p:txBody>
          <a:bodyPr>
            <a:normAutofit lnSpcReduction="10000"/>
          </a:bodyPr>
          <a:lstStyle/>
          <a:p>
            <a:r>
              <a:rPr lang="en-US" sz="3200" dirty="0"/>
              <a:t>1. Write a Python function named </a:t>
            </a:r>
            <a:r>
              <a:rPr lang="en-US" sz="3200" b="1" dirty="0">
                <a:solidFill>
                  <a:srgbClr val="FF0000"/>
                </a:solidFill>
              </a:rPr>
              <a:t>square(num) </a:t>
            </a:r>
            <a:r>
              <a:rPr lang="en-US" sz="3200" dirty="0"/>
              <a:t>that takes an argument num and returns the square of that number</a:t>
            </a:r>
          </a:p>
          <a:p>
            <a:pPr marL="0" indent="0">
              <a:buNone/>
            </a:pPr>
            <a:endParaRPr lang="en-US" sz="3200" dirty="0"/>
          </a:p>
          <a:p>
            <a:r>
              <a:rPr lang="en-US" sz="3200" dirty="0"/>
              <a:t>2. Write a Python function named </a:t>
            </a:r>
            <a:r>
              <a:rPr lang="en-US" sz="3200" b="1" dirty="0" err="1">
                <a:solidFill>
                  <a:srgbClr val="FF0000"/>
                </a:solidFill>
              </a:rPr>
              <a:t>add_three_numbers</a:t>
            </a:r>
            <a:r>
              <a:rPr lang="en-US" sz="3200" b="1" dirty="0">
                <a:solidFill>
                  <a:srgbClr val="FF0000"/>
                </a:solidFill>
              </a:rPr>
              <a:t>(</a:t>
            </a:r>
            <a:r>
              <a:rPr lang="en-US" sz="3200" b="1" dirty="0" err="1">
                <a:solidFill>
                  <a:srgbClr val="FF0000"/>
                </a:solidFill>
              </a:rPr>
              <a:t>a,b,c</a:t>
            </a:r>
            <a:r>
              <a:rPr lang="en-US" sz="3200" b="1" dirty="0">
                <a:solidFill>
                  <a:srgbClr val="FF0000"/>
                </a:solidFill>
              </a:rPr>
              <a:t>) </a:t>
            </a:r>
            <a:r>
              <a:rPr lang="en-US" sz="3200" dirty="0"/>
              <a:t>that takes three arguments and returns their sum. Use this function to find the sum of the numbers and print the result.</a:t>
            </a:r>
          </a:p>
          <a:p>
            <a:endParaRPr lang="en-US" sz="3200" dirty="0"/>
          </a:p>
          <a:p>
            <a:r>
              <a:rPr lang="en-US" sz="3200" dirty="0"/>
              <a:t>3. Write a Python function named </a:t>
            </a:r>
            <a:r>
              <a:rPr lang="en-US" sz="3200" b="1" dirty="0">
                <a:solidFill>
                  <a:srgbClr val="FF0000"/>
                </a:solidFill>
              </a:rPr>
              <a:t>area </a:t>
            </a:r>
            <a:r>
              <a:rPr lang="en-US" sz="3200" dirty="0"/>
              <a:t>that takes the radius of a circle as an argument and returns the area of the circle. Use this function to find the area of a circle.</a:t>
            </a:r>
          </a:p>
          <a:p>
            <a:endParaRPr lang="en-US" sz="3200" dirty="0"/>
          </a:p>
          <a:p>
            <a:endParaRPr lang="en-IN" sz="3200" dirty="0"/>
          </a:p>
        </p:txBody>
      </p:sp>
    </p:spTree>
    <p:extLst>
      <p:ext uri="{BB962C8B-B14F-4D97-AF65-F5344CB8AC3E}">
        <p14:creationId xmlns:p14="http://schemas.microsoft.com/office/powerpoint/2010/main" val="7024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5C60-5D4A-0F60-B935-B4C9A4E62F5E}"/>
              </a:ext>
            </a:extLst>
          </p:cNvPr>
          <p:cNvSpPr>
            <a:spLocks noGrp="1"/>
          </p:cNvSpPr>
          <p:nvPr>
            <p:ph type="title"/>
          </p:nvPr>
        </p:nvSpPr>
        <p:spPr>
          <a:xfrm>
            <a:off x="1066800" y="142303"/>
            <a:ext cx="10058400" cy="1086993"/>
          </a:xfrm>
        </p:spPr>
        <p:txBody>
          <a:bodyPr/>
          <a:lstStyle/>
          <a:p>
            <a:pPr algn="ctr"/>
            <a:r>
              <a:rPr lang="en-IN" dirty="0"/>
              <a:t>Calling a function</a:t>
            </a:r>
          </a:p>
        </p:txBody>
      </p:sp>
      <p:sp>
        <p:nvSpPr>
          <p:cNvPr id="3" name="Content Placeholder 2">
            <a:extLst>
              <a:ext uri="{FF2B5EF4-FFF2-40B4-BE49-F238E27FC236}">
                <a16:creationId xmlns:a16="http://schemas.microsoft.com/office/drawing/2014/main" id="{3E858629-2F92-0FCC-E317-FCB7A9756EDF}"/>
              </a:ext>
            </a:extLst>
          </p:cNvPr>
          <p:cNvSpPr>
            <a:spLocks noGrp="1"/>
          </p:cNvSpPr>
          <p:nvPr>
            <p:ph idx="1"/>
          </p:nvPr>
        </p:nvSpPr>
        <p:spPr>
          <a:xfrm>
            <a:off x="488823" y="1559607"/>
            <a:ext cx="11214354" cy="4507817"/>
          </a:xfrm>
        </p:spPr>
        <p:txBody>
          <a:bodyPr>
            <a:normAutofit/>
          </a:bodyPr>
          <a:lstStyle/>
          <a:p>
            <a:pPr algn="just"/>
            <a:r>
              <a:rPr lang="en-IN" sz="3200" dirty="0"/>
              <a:t>Once we have defined a function, we can call it from another function, program or even the python prompt.</a:t>
            </a:r>
          </a:p>
          <a:p>
            <a:pPr marL="0" indent="0" algn="just">
              <a:buNone/>
            </a:pPr>
            <a:endParaRPr lang="en-IN" sz="3200" dirty="0"/>
          </a:p>
          <a:p>
            <a:pPr algn="just"/>
            <a:r>
              <a:rPr lang="en-IN" sz="3200" dirty="0"/>
              <a:t>To call a function we simply type the function name with appropriate </a:t>
            </a:r>
            <a:r>
              <a:rPr lang="en-IN" sz="3200" dirty="0" err="1"/>
              <a:t>parametrs</a:t>
            </a:r>
            <a:r>
              <a:rPr lang="en-IN" sz="3200" dirty="0"/>
              <a:t>.</a:t>
            </a:r>
          </a:p>
          <a:p>
            <a:pPr marL="0" indent="0" algn="just">
              <a:buNone/>
            </a:pPr>
            <a:endParaRPr lang="en-IN" sz="3200" dirty="0"/>
          </a:p>
          <a:p>
            <a:pPr algn="just"/>
            <a:r>
              <a:rPr lang="en-IN" sz="3200" b="1" u="sng" dirty="0"/>
              <a:t>Syntax:</a:t>
            </a:r>
            <a:r>
              <a:rPr lang="en-IN" sz="3200" dirty="0"/>
              <a:t>				</a:t>
            </a:r>
          </a:p>
          <a:p>
            <a:pPr marL="0" indent="0" algn="just">
              <a:buNone/>
            </a:pPr>
            <a:r>
              <a:rPr lang="en-IN" sz="3200" dirty="0"/>
              <a:t>	</a:t>
            </a:r>
            <a:r>
              <a:rPr lang="en-IN" sz="3200" dirty="0" err="1">
                <a:solidFill>
                  <a:srgbClr val="FF0000"/>
                </a:solidFill>
              </a:rPr>
              <a:t>function_name</a:t>
            </a:r>
            <a:r>
              <a:rPr lang="en-IN" sz="3200" dirty="0">
                <a:solidFill>
                  <a:srgbClr val="FF0000"/>
                </a:solidFill>
              </a:rPr>
              <a:t>()</a:t>
            </a:r>
          </a:p>
        </p:txBody>
      </p:sp>
    </p:spTree>
    <p:extLst>
      <p:ext uri="{BB962C8B-B14F-4D97-AF65-F5344CB8AC3E}">
        <p14:creationId xmlns:p14="http://schemas.microsoft.com/office/powerpoint/2010/main" val="1597373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A55-0DF2-4A2C-8EC9-B9E41118344A}"/>
              </a:ext>
            </a:extLst>
          </p:cNvPr>
          <p:cNvSpPr>
            <a:spLocks noGrp="1"/>
          </p:cNvSpPr>
          <p:nvPr>
            <p:ph type="title"/>
          </p:nvPr>
        </p:nvSpPr>
        <p:spPr>
          <a:xfrm>
            <a:off x="1066800" y="0"/>
            <a:ext cx="10058400" cy="1125093"/>
          </a:xfrm>
        </p:spPr>
        <p:txBody>
          <a:bodyPr/>
          <a:lstStyle/>
          <a:p>
            <a:pPr algn="ctr"/>
            <a:r>
              <a:rPr lang="en-IN" dirty="0"/>
              <a:t>Task</a:t>
            </a:r>
          </a:p>
        </p:txBody>
      </p:sp>
      <p:sp>
        <p:nvSpPr>
          <p:cNvPr id="3" name="Content Placeholder 2">
            <a:extLst>
              <a:ext uri="{FF2B5EF4-FFF2-40B4-BE49-F238E27FC236}">
                <a16:creationId xmlns:a16="http://schemas.microsoft.com/office/drawing/2014/main" id="{B1D11528-2D66-538F-E8F5-FFBDA1E3CB58}"/>
              </a:ext>
            </a:extLst>
          </p:cNvPr>
          <p:cNvSpPr>
            <a:spLocks noGrp="1"/>
          </p:cNvSpPr>
          <p:nvPr>
            <p:ph idx="1"/>
          </p:nvPr>
        </p:nvSpPr>
        <p:spPr>
          <a:xfrm>
            <a:off x="314325" y="952500"/>
            <a:ext cx="11372850" cy="5210175"/>
          </a:xfrm>
        </p:spPr>
        <p:txBody>
          <a:bodyPr>
            <a:noAutofit/>
          </a:bodyPr>
          <a:lstStyle/>
          <a:p>
            <a:pPr algn="just"/>
            <a:r>
              <a:rPr lang="en-US" sz="3200" dirty="0"/>
              <a:t>4. Define a function </a:t>
            </a:r>
            <a:r>
              <a:rPr lang="en-US" sz="3200" b="1" dirty="0" err="1">
                <a:solidFill>
                  <a:srgbClr val="FF0000"/>
                </a:solidFill>
              </a:rPr>
              <a:t>rectangle_info</a:t>
            </a:r>
            <a:r>
              <a:rPr lang="en-US" sz="3200" b="1" dirty="0">
                <a:solidFill>
                  <a:srgbClr val="FF0000"/>
                </a:solidFill>
              </a:rPr>
              <a:t> </a:t>
            </a:r>
            <a:r>
              <a:rPr lang="en-US" sz="3200" dirty="0"/>
              <a:t>that takes the length and width of a rectangle as positional arguments and has two keyword-only arguments: area and perimeter where you mention default value for area and parameter as </a:t>
            </a:r>
            <a:r>
              <a:rPr lang="en-US" sz="3200" dirty="0">
                <a:solidFill>
                  <a:srgbClr val="FF0000"/>
                </a:solidFill>
              </a:rPr>
              <a:t>False</a:t>
            </a:r>
            <a:r>
              <a:rPr lang="en-US" sz="3200" dirty="0"/>
              <a:t>. </a:t>
            </a:r>
          </a:p>
          <a:p>
            <a:pPr algn="just"/>
            <a:r>
              <a:rPr lang="en-US" sz="3200" dirty="0"/>
              <a:t>If area is True, the function returns the area of the rectangle;</a:t>
            </a:r>
          </a:p>
          <a:p>
            <a:pPr algn="just"/>
            <a:r>
              <a:rPr lang="en-US" sz="3200" dirty="0"/>
              <a:t> if perimeter is True, it returns the perimeter. </a:t>
            </a:r>
          </a:p>
          <a:p>
            <a:pPr algn="just"/>
            <a:r>
              <a:rPr lang="en-US" sz="3200" dirty="0"/>
              <a:t>If both or neither are specified, return both values as a tuple.</a:t>
            </a:r>
          </a:p>
          <a:p>
            <a:pPr algn="just"/>
            <a:endParaRPr lang="en-IN" sz="3200" dirty="0"/>
          </a:p>
        </p:txBody>
      </p:sp>
      <p:pic>
        <p:nvPicPr>
          <p:cNvPr id="5" name="Picture 4">
            <a:extLst>
              <a:ext uri="{FF2B5EF4-FFF2-40B4-BE49-F238E27FC236}">
                <a16:creationId xmlns:a16="http://schemas.microsoft.com/office/drawing/2014/main" id="{A434205D-3A5E-2390-E048-3801D28EA879}"/>
              </a:ext>
            </a:extLst>
          </p:cNvPr>
          <p:cNvPicPr>
            <a:picLocks noChangeAspect="1"/>
          </p:cNvPicPr>
          <p:nvPr/>
        </p:nvPicPr>
        <p:blipFill>
          <a:blip r:embed="rId2"/>
          <a:stretch>
            <a:fillRect/>
          </a:stretch>
        </p:blipFill>
        <p:spPr>
          <a:xfrm>
            <a:off x="2557196" y="5305312"/>
            <a:ext cx="6929704" cy="1451609"/>
          </a:xfrm>
          <a:prstGeom prst="rect">
            <a:avLst/>
          </a:prstGeom>
        </p:spPr>
      </p:pic>
    </p:spTree>
    <p:extLst>
      <p:ext uri="{BB962C8B-B14F-4D97-AF65-F5344CB8AC3E}">
        <p14:creationId xmlns:p14="http://schemas.microsoft.com/office/powerpoint/2010/main" val="552696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5DB485-36D7-DF0F-7DED-0E6E0B261EBF}"/>
              </a:ext>
            </a:extLst>
          </p:cNvPr>
          <p:cNvPicPr>
            <a:picLocks noChangeAspect="1"/>
          </p:cNvPicPr>
          <p:nvPr/>
        </p:nvPicPr>
        <p:blipFill>
          <a:blip r:embed="rId2"/>
          <a:stretch>
            <a:fillRect/>
          </a:stretch>
        </p:blipFill>
        <p:spPr>
          <a:xfrm>
            <a:off x="267031" y="575998"/>
            <a:ext cx="11924969" cy="5367602"/>
          </a:xfrm>
          <a:prstGeom prst="rect">
            <a:avLst/>
          </a:prstGeom>
        </p:spPr>
      </p:pic>
    </p:spTree>
    <p:extLst>
      <p:ext uri="{BB962C8B-B14F-4D97-AF65-F5344CB8AC3E}">
        <p14:creationId xmlns:p14="http://schemas.microsoft.com/office/powerpoint/2010/main" val="35680723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A55-0DF2-4A2C-8EC9-B9E41118344A}"/>
              </a:ext>
            </a:extLst>
          </p:cNvPr>
          <p:cNvSpPr>
            <a:spLocks noGrp="1"/>
          </p:cNvSpPr>
          <p:nvPr>
            <p:ph type="title"/>
          </p:nvPr>
        </p:nvSpPr>
        <p:spPr>
          <a:xfrm>
            <a:off x="1066800" y="0"/>
            <a:ext cx="10058400" cy="1125093"/>
          </a:xfrm>
        </p:spPr>
        <p:txBody>
          <a:bodyPr/>
          <a:lstStyle/>
          <a:p>
            <a:pPr algn="ctr"/>
            <a:r>
              <a:rPr lang="en-IN" dirty="0"/>
              <a:t>Task</a:t>
            </a:r>
          </a:p>
        </p:txBody>
      </p:sp>
      <p:sp>
        <p:nvSpPr>
          <p:cNvPr id="3" name="Content Placeholder 2">
            <a:extLst>
              <a:ext uri="{FF2B5EF4-FFF2-40B4-BE49-F238E27FC236}">
                <a16:creationId xmlns:a16="http://schemas.microsoft.com/office/drawing/2014/main" id="{B1D11528-2D66-538F-E8F5-FFBDA1E3CB58}"/>
              </a:ext>
            </a:extLst>
          </p:cNvPr>
          <p:cNvSpPr>
            <a:spLocks noGrp="1"/>
          </p:cNvSpPr>
          <p:nvPr>
            <p:ph idx="1"/>
          </p:nvPr>
        </p:nvSpPr>
        <p:spPr>
          <a:xfrm>
            <a:off x="409575" y="896493"/>
            <a:ext cx="11372850" cy="5210175"/>
          </a:xfrm>
        </p:spPr>
        <p:txBody>
          <a:bodyPr>
            <a:noAutofit/>
          </a:bodyPr>
          <a:lstStyle/>
          <a:p>
            <a:pPr algn="just"/>
            <a:r>
              <a:rPr lang="en-US" sz="3200" dirty="0"/>
              <a:t>5. Define a function </a:t>
            </a:r>
            <a:r>
              <a:rPr lang="en-US" sz="3200" b="1" dirty="0" err="1">
                <a:solidFill>
                  <a:srgbClr val="FF0000"/>
                </a:solidFill>
              </a:rPr>
              <a:t>manage_inventory</a:t>
            </a:r>
            <a:r>
              <a:rPr lang="en-US" sz="3200" b="1" dirty="0">
                <a:solidFill>
                  <a:srgbClr val="FF0000"/>
                </a:solidFill>
              </a:rPr>
              <a:t> </a:t>
            </a:r>
            <a:r>
              <a:rPr lang="en-US" sz="3200" dirty="0"/>
              <a:t>that takes item as a required argument, quantity as an optional keyword argument with default value 1, and inventory as an optional list. </a:t>
            </a:r>
          </a:p>
          <a:p>
            <a:pPr algn="just"/>
            <a:r>
              <a:rPr lang="en-US" sz="3200" dirty="0"/>
              <a:t>The function should add the item and quantity to the inventory list and return the updated list.</a:t>
            </a:r>
          </a:p>
          <a:p>
            <a:pPr marL="0" indent="0" algn="just">
              <a:buNone/>
            </a:pPr>
            <a:endParaRPr lang="en-US" sz="3200" dirty="0"/>
          </a:p>
        </p:txBody>
      </p:sp>
      <p:pic>
        <p:nvPicPr>
          <p:cNvPr id="5" name="Picture 4">
            <a:extLst>
              <a:ext uri="{FF2B5EF4-FFF2-40B4-BE49-F238E27FC236}">
                <a16:creationId xmlns:a16="http://schemas.microsoft.com/office/drawing/2014/main" id="{0B6DA177-A0DE-A76C-B994-FADBCA0C6597}"/>
              </a:ext>
            </a:extLst>
          </p:cNvPr>
          <p:cNvPicPr>
            <a:picLocks noChangeAspect="1"/>
          </p:cNvPicPr>
          <p:nvPr/>
        </p:nvPicPr>
        <p:blipFill>
          <a:blip r:embed="rId2"/>
          <a:stretch>
            <a:fillRect/>
          </a:stretch>
        </p:blipFill>
        <p:spPr>
          <a:xfrm>
            <a:off x="464572" y="4223011"/>
            <a:ext cx="11262856" cy="1814572"/>
          </a:xfrm>
          <a:prstGeom prst="rect">
            <a:avLst/>
          </a:prstGeom>
        </p:spPr>
      </p:pic>
    </p:spTree>
    <p:extLst>
      <p:ext uri="{BB962C8B-B14F-4D97-AF65-F5344CB8AC3E}">
        <p14:creationId xmlns:p14="http://schemas.microsoft.com/office/powerpoint/2010/main" val="2905052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6311E-0E0D-1F17-E2FF-05B33B2FA8AD}"/>
              </a:ext>
            </a:extLst>
          </p:cNvPr>
          <p:cNvPicPr>
            <a:picLocks noChangeAspect="1"/>
          </p:cNvPicPr>
          <p:nvPr/>
        </p:nvPicPr>
        <p:blipFill>
          <a:blip r:embed="rId2"/>
          <a:stretch>
            <a:fillRect/>
          </a:stretch>
        </p:blipFill>
        <p:spPr>
          <a:xfrm>
            <a:off x="215640" y="226080"/>
            <a:ext cx="11760720" cy="6405840"/>
          </a:xfrm>
          <a:prstGeom prst="rect">
            <a:avLst/>
          </a:prstGeom>
        </p:spPr>
      </p:pic>
    </p:spTree>
    <p:extLst>
      <p:ext uri="{BB962C8B-B14F-4D97-AF65-F5344CB8AC3E}">
        <p14:creationId xmlns:p14="http://schemas.microsoft.com/office/powerpoint/2010/main" val="2022500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A55-0DF2-4A2C-8EC9-B9E41118344A}"/>
              </a:ext>
            </a:extLst>
          </p:cNvPr>
          <p:cNvSpPr>
            <a:spLocks noGrp="1"/>
          </p:cNvSpPr>
          <p:nvPr>
            <p:ph type="title"/>
          </p:nvPr>
        </p:nvSpPr>
        <p:spPr>
          <a:xfrm>
            <a:off x="1066800" y="0"/>
            <a:ext cx="10058400" cy="1125093"/>
          </a:xfrm>
        </p:spPr>
        <p:txBody>
          <a:bodyPr/>
          <a:lstStyle/>
          <a:p>
            <a:pPr algn="ctr"/>
            <a:r>
              <a:rPr lang="en-IN" dirty="0"/>
              <a:t>Task</a:t>
            </a:r>
          </a:p>
        </p:txBody>
      </p:sp>
      <p:sp>
        <p:nvSpPr>
          <p:cNvPr id="3" name="Content Placeholder 2">
            <a:extLst>
              <a:ext uri="{FF2B5EF4-FFF2-40B4-BE49-F238E27FC236}">
                <a16:creationId xmlns:a16="http://schemas.microsoft.com/office/drawing/2014/main" id="{B1D11528-2D66-538F-E8F5-FFBDA1E3CB58}"/>
              </a:ext>
            </a:extLst>
          </p:cNvPr>
          <p:cNvSpPr>
            <a:spLocks noGrp="1"/>
          </p:cNvSpPr>
          <p:nvPr>
            <p:ph idx="1"/>
          </p:nvPr>
        </p:nvSpPr>
        <p:spPr>
          <a:xfrm>
            <a:off x="323850" y="1125093"/>
            <a:ext cx="11372850" cy="5210175"/>
          </a:xfrm>
        </p:spPr>
        <p:txBody>
          <a:bodyPr>
            <a:noAutofit/>
          </a:bodyPr>
          <a:lstStyle/>
          <a:p>
            <a:pPr marL="0" indent="0" algn="just">
              <a:buNone/>
            </a:pPr>
            <a:endParaRPr lang="en-US" sz="3200" dirty="0"/>
          </a:p>
          <a:p>
            <a:pPr algn="just"/>
            <a:r>
              <a:rPr lang="en-US" sz="3200" dirty="0"/>
              <a:t>6. Write a function to check which numbers in a list are perfect squares. Return a list of those perfect square numbers. </a:t>
            </a:r>
            <a:endParaRPr lang="en-IN" sz="3200" dirty="0"/>
          </a:p>
        </p:txBody>
      </p:sp>
      <p:pic>
        <p:nvPicPr>
          <p:cNvPr id="5" name="Picture 4">
            <a:extLst>
              <a:ext uri="{FF2B5EF4-FFF2-40B4-BE49-F238E27FC236}">
                <a16:creationId xmlns:a16="http://schemas.microsoft.com/office/drawing/2014/main" id="{06AD2321-05FD-4E46-D5DC-E342D2DAC926}"/>
              </a:ext>
            </a:extLst>
          </p:cNvPr>
          <p:cNvPicPr>
            <a:picLocks noChangeAspect="1"/>
          </p:cNvPicPr>
          <p:nvPr/>
        </p:nvPicPr>
        <p:blipFill>
          <a:blip r:embed="rId2"/>
          <a:stretch>
            <a:fillRect/>
          </a:stretch>
        </p:blipFill>
        <p:spPr>
          <a:xfrm>
            <a:off x="1402056" y="4662465"/>
            <a:ext cx="9216437" cy="738210"/>
          </a:xfrm>
          <a:prstGeom prst="rect">
            <a:avLst/>
          </a:prstGeom>
        </p:spPr>
      </p:pic>
    </p:spTree>
    <p:extLst>
      <p:ext uri="{BB962C8B-B14F-4D97-AF65-F5344CB8AC3E}">
        <p14:creationId xmlns:p14="http://schemas.microsoft.com/office/powerpoint/2010/main" val="208909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05BB11-803A-5D1F-8D57-DCDDA305C97B}"/>
              </a:ext>
            </a:extLst>
          </p:cNvPr>
          <p:cNvPicPr>
            <a:picLocks noChangeAspect="1"/>
          </p:cNvPicPr>
          <p:nvPr/>
        </p:nvPicPr>
        <p:blipFill>
          <a:blip r:embed="rId2"/>
          <a:stretch>
            <a:fillRect/>
          </a:stretch>
        </p:blipFill>
        <p:spPr>
          <a:xfrm>
            <a:off x="304511" y="523575"/>
            <a:ext cx="11582977" cy="6004999"/>
          </a:xfrm>
          <a:prstGeom prst="rect">
            <a:avLst/>
          </a:prstGeom>
        </p:spPr>
      </p:pic>
    </p:spTree>
    <p:extLst>
      <p:ext uri="{BB962C8B-B14F-4D97-AF65-F5344CB8AC3E}">
        <p14:creationId xmlns:p14="http://schemas.microsoft.com/office/powerpoint/2010/main" val="2968169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D04E88-4EC6-9736-AD68-426E3A5B9AF9}"/>
              </a:ext>
            </a:extLst>
          </p:cNvPr>
          <p:cNvPicPr>
            <a:picLocks noChangeAspect="1"/>
          </p:cNvPicPr>
          <p:nvPr/>
        </p:nvPicPr>
        <p:blipFill>
          <a:blip r:embed="rId2"/>
          <a:stretch>
            <a:fillRect/>
          </a:stretch>
        </p:blipFill>
        <p:spPr>
          <a:xfrm>
            <a:off x="2414235" y="147310"/>
            <a:ext cx="6983757" cy="6482089"/>
          </a:xfrm>
          <a:prstGeom prst="rect">
            <a:avLst/>
          </a:prstGeom>
        </p:spPr>
      </p:pic>
    </p:spTree>
    <p:extLst>
      <p:ext uri="{BB962C8B-B14F-4D97-AF65-F5344CB8AC3E}">
        <p14:creationId xmlns:p14="http://schemas.microsoft.com/office/powerpoint/2010/main" val="19514061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9C0F-48E5-7C2D-7640-B61D20A57A3A}"/>
              </a:ext>
            </a:extLst>
          </p:cNvPr>
          <p:cNvSpPr>
            <a:spLocks noGrp="1"/>
          </p:cNvSpPr>
          <p:nvPr>
            <p:ph type="title"/>
          </p:nvPr>
        </p:nvSpPr>
        <p:spPr>
          <a:xfrm>
            <a:off x="1066800" y="-201168"/>
            <a:ext cx="10058400" cy="1609344"/>
          </a:xfrm>
        </p:spPr>
        <p:txBody>
          <a:bodyPr/>
          <a:lstStyle/>
          <a:p>
            <a:pPr algn="ctr"/>
            <a:r>
              <a:rPr lang="en-IN" dirty="0" err="1"/>
              <a:t>TAsk</a:t>
            </a:r>
            <a:endParaRPr lang="en-IN" dirty="0"/>
          </a:p>
        </p:txBody>
      </p:sp>
      <p:sp>
        <p:nvSpPr>
          <p:cNvPr id="3" name="Content Placeholder 2">
            <a:extLst>
              <a:ext uri="{FF2B5EF4-FFF2-40B4-BE49-F238E27FC236}">
                <a16:creationId xmlns:a16="http://schemas.microsoft.com/office/drawing/2014/main" id="{7A2C4621-9FA4-D70E-D127-E706B052E51D}"/>
              </a:ext>
            </a:extLst>
          </p:cNvPr>
          <p:cNvSpPr>
            <a:spLocks noGrp="1"/>
          </p:cNvSpPr>
          <p:nvPr>
            <p:ph idx="1"/>
          </p:nvPr>
        </p:nvSpPr>
        <p:spPr>
          <a:xfrm>
            <a:off x="946023" y="1168908"/>
            <a:ext cx="10058400" cy="4050792"/>
          </a:xfrm>
        </p:spPr>
        <p:txBody>
          <a:bodyPr vert="horz" lIns="91440" tIns="45720" rIns="91440" bIns="45720" rtlCol="0">
            <a:noAutofit/>
          </a:bodyPr>
          <a:lstStyle/>
          <a:p>
            <a:pPr algn="just"/>
            <a:r>
              <a:rPr lang="en-IN" sz="3200" dirty="0"/>
              <a:t>7. </a:t>
            </a:r>
            <a:r>
              <a:rPr lang="en-US" sz="3200" dirty="0"/>
              <a:t>Implement a program that calculates the median of numbers in a list.</a:t>
            </a:r>
            <a:endParaRPr lang="en-IN" sz="3200" dirty="0"/>
          </a:p>
        </p:txBody>
      </p:sp>
    </p:spTree>
    <p:extLst>
      <p:ext uri="{BB962C8B-B14F-4D97-AF65-F5344CB8AC3E}">
        <p14:creationId xmlns:p14="http://schemas.microsoft.com/office/powerpoint/2010/main" val="2105696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47C93A-2BB9-CD64-A44D-BFFCF9026326}"/>
              </a:ext>
            </a:extLst>
          </p:cNvPr>
          <p:cNvPicPr>
            <a:picLocks noChangeAspect="1"/>
          </p:cNvPicPr>
          <p:nvPr/>
        </p:nvPicPr>
        <p:blipFill>
          <a:blip r:embed="rId2"/>
          <a:stretch>
            <a:fillRect/>
          </a:stretch>
        </p:blipFill>
        <p:spPr>
          <a:xfrm>
            <a:off x="1597553" y="231105"/>
            <a:ext cx="8996894" cy="6395790"/>
          </a:xfrm>
          <a:prstGeom prst="rect">
            <a:avLst/>
          </a:prstGeom>
        </p:spPr>
      </p:pic>
    </p:spTree>
    <p:extLst>
      <p:ext uri="{BB962C8B-B14F-4D97-AF65-F5344CB8AC3E}">
        <p14:creationId xmlns:p14="http://schemas.microsoft.com/office/powerpoint/2010/main" val="7446169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0A55-0DF2-4A2C-8EC9-B9E41118344A}"/>
              </a:ext>
            </a:extLst>
          </p:cNvPr>
          <p:cNvSpPr>
            <a:spLocks noGrp="1"/>
          </p:cNvSpPr>
          <p:nvPr>
            <p:ph type="title"/>
          </p:nvPr>
        </p:nvSpPr>
        <p:spPr>
          <a:xfrm>
            <a:off x="1066800" y="0"/>
            <a:ext cx="10058400" cy="1125093"/>
          </a:xfrm>
        </p:spPr>
        <p:txBody>
          <a:bodyPr/>
          <a:lstStyle/>
          <a:p>
            <a:pPr algn="ctr"/>
            <a:r>
              <a:rPr lang="en-IN" dirty="0"/>
              <a:t>Task</a:t>
            </a:r>
          </a:p>
        </p:txBody>
      </p:sp>
      <p:sp>
        <p:nvSpPr>
          <p:cNvPr id="3" name="Content Placeholder 2">
            <a:extLst>
              <a:ext uri="{FF2B5EF4-FFF2-40B4-BE49-F238E27FC236}">
                <a16:creationId xmlns:a16="http://schemas.microsoft.com/office/drawing/2014/main" id="{B1D11528-2D66-538F-E8F5-FFBDA1E3CB58}"/>
              </a:ext>
            </a:extLst>
          </p:cNvPr>
          <p:cNvSpPr>
            <a:spLocks noGrp="1"/>
          </p:cNvSpPr>
          <p:nvPr>
            <p:ph idx="1"/>
          </p:nvPr>
        </p:nvSpPr>
        <p:spPr>
          <a:xfrm>
            <a:off x="523875" y="1125093"/>
            <a:ext cx="11372850" cy="5210175"/>
          </a:xfrm>
        </p:spPr>
        <p:txBody>
          <a:bodyPr>
            <a:noAutofit/>
          </a:bodyPr>
          <a:lstStyle/>
          <a:p>
            <a:pPr marL="0" indent="0" algn="just">
              <a:buNone/>
            </a:pPr>
            <a:endParaRPr lang="en-US" sz="3200" dirty="0"/>
          </a:p>
          <a:p>
            <a:pPr algn="just"/>
            <a:r>
              <a:rPr lang="en-US" sz="3200" dirty="0"/>
              <a:t>8. Write a program that takes a list of integers and returns the sum of elements that are at odd indices.</a:t>
            </a:r>
          </a:p>
          <a:p>
            <a:pPr marL="0" indent="0" algn="just">
              <a:buNone/>
            </a:pPr>
            <a:endParaRPr lang="en-US" sz="3200" dirty="0"/>
          </a:p>
          <a:p>
            <a:pPr algn="just"/>
            <a:r>
              <a:rPr lang="en-US" sz="3200" dirty="0"/>
              <a:t>9. Write a function that takes a list and returns a dictionary where keys are elements and values are their frequencies.</a:t>
            </a:r>
          </a:p>
          <a:p>
            <a:pPr marL="0" indent="0" algn="just">
              <a:buNone/>
            </a:pPr>
            <a:endParaRPr lang="en-US" sz="3200" dirty="0"/>
          </a:p>
        </p:txBody>
      </p:sp>
    </p:spTree>
    <p:extLst>
      <p:ext uri="{BB962C8B-B14F-4D97-AF65-F5344CB8AC3E}">
        <p14:creationId xmlns:p14="http://schemas.microsoft.com/office/powerpoint/2010/main" val="344283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896E-6903-AC34-544C-98E4BC69C655}"/>
              </a:ext>
            </a:extLst>
          </p:cNvPr>
          <p:cNvSpPr>
            <a:spLocks noGrp="1"/>
          </p:cNvSpPr>
          <p:nvPr>
            <p:ph type="title"/>
          </p:nvPr>
        </p:nvSpPr>
        <p:spPr>
          <a:xfrm>
            <a:off x="1247775" y="577312"/>
            <a:ext cx="10058400" cy="919962"/>
          </a:xfrm>
        </p:spPr>
        <p:txBody>
          <a:bodyPr>
            <a:noAutofit/>
          </a:bodyPr>
          <a:lstStyle/>
          <a:p>
            <a:pPr algn="ctr"/>
            <a:r>
              <a:rPr lang="en-US" dirty="0"/>
              <a:t>How a function works?</a:t>
            </a:r>
            <a:br>
              <a:rPr lang="en-IN" dirty="0"/>
            </a:br>
            <a:endParaRPr lang="en-IN" dirty="0"/>
          </a:p>
        </p:txBody>
      </p:sp>
      <p:sp>
        <p:nvSpPr>
          <p:cNvPr id="3" name="Content Placeholder 2">
            <a:extLst>
              <a:ext uri="{FF2B5EF4-FFF2-40B4-BE49-F238E27FC236}">
                <a16:creationId xmlns:a16="http://schemas.microsoft.com/office/drawing/2014/main" id="{53325529-041D-32E0-7DF4-56CEEFBA26B7}"/>
              </a:ext>
            </a:extLst>
          </p:cNvPr>
          <p:cNvSpPr>
            <a:spLocks noGrp="1"/>
          </p:cNvSpPr>
          <p:nvPr>
            <p:ph idx="1"/>
          </p:nvPr>
        </p:nvSpPr>
        <p:spPr>
          <a:xfrm>
            <a:off x="171237" y="1328922"/>
            <a:ext cx="6467475" cy="5455976"/>
          </a:xfrm>
        </p:spPr>
        <p:txBody>
          <a:bodyPr>
            <a:noAutofit/>
          </a:bodyPr>
          <a:lstStyle/>
          <a:p>
            <a:pPr algn="just"/>
            <a:r>
              <a:rPr lang="en-US" sz="3200" dirty="0"/>
              <a:t>A function or routine is created or defined using a function name. </a:t>
            </a:r>
          </a:p>
          <a:p>
            <a:pPr algn="just"/>
            <a:r>
              <a:rPr lang="en-US" sz="3200" dirty="0"/>
              <a:t>A routine/function can be invoked (called) as many times as needed in a given program.</a:t>
            </a:r>
          </a:p>
          <a:p>
            <a:pPr algn="just"/>
            <a:r>
              <a:rPr lang="en-US" sz="3200" dirty="0"/>
              <a:t>When a routine terminates, execution automatically returns to the point from which it was called.</a:t>
            </a:r>
          </a:p>
        </p:txBody>
      </p:sp>
      <p:pic>
        <p:nvPicPr>
          <p:cNvPr id="7" name="Picture 6">
            <a:extLst>
              <a:ext uri="{FF2B5EF4-FFF2-40B4-BE49-F238E27FC236}">
                <a16:creationId xmlns:a16="http://schemas.microsoft.com/office/drawing/2014/main" id="{0867B111-B16F-1CF4-8DA2-DE9691495AB5}"/>
              </a:ext>
            </a:extLst>
          </p:cNvPr>
          <p:cNvPicPr>
            <a:picLocks noChangeAspect="1"/>
          </p:cNvPicPr>
          <p:nvPr/>
        </p:nvPicPr>
        <p:blipFill>
          <a:blip r:embed="rId2"/>
          <a:stretch>
            <a:fillRect/>
          </a:stretch>
        </p:blipFill>
        <p:spPr>
          <a:xfrm>
            <a:off x="6534150" y="1328922"/>
            <a:ext cx="5486613" cy="4424177"/>
          </a:xfrm>
          <a:prstGeom prst="rect">
            <a:avLst/>
          </a:prstGeom>
        </p:spPr>
      </p:pic>
    </p:spTree>
    <p:extLst>
      <p:ext uri="{BB962C8B-B14F-4D97-AF65-F5344CB8AC3E}">
        <p14:creationId xmlns:p14="http://schemas.microsoft.com/office/powerpoint/2010/main" val="4042800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91B7E6-8881-C958-8AD4-75041E7A5E9D}"/>
              </a:ext>
            </a:extLst>
          </p:cNvPr>
          <p:cNvPicPr>
            <a:picLocks noChangeAspect="1"/>
          </p:cNvPicPr>
          <p:nvPr/>
        </p:nvPicPr>
        <p:blipFill>
          <a:blip r:embed="rId2"/>
          <a:stretch>
            <a:fillRect/>
          </a:stretch>
        </p:blipFill>
        <p:spPr>
          <a:xfrm>
            <a:off x="1256522" y="336621"/>
            <a:ext cx="10078228" cy="6184758"/>
          </a:xfrm>
          <a:prstGeom prst="rect">
            <a:avLst/>
          </a:prstGeom>
        </p:spPr>
      </p:pic>
    </p:spTree>
    <p:extLst>
      <p:ext uri="{BB962C8B-B14F-4D97-AF65-F5344CB8AC3E}">
        <p14:creationId xmlns:p14="http://schemas.microsoft.com/office/powerpoint/2010/main" val="1398930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DDA365-2540-7011-DAA1-B96EFB411254}"/>
              </a:ext>
            </a:extLst>
          </p:cNvPr>
          <p:cNvPicPr>
            <a:picLocks noChangeAspect="1"/>
          </p:cNvPicPr>
          <p:nvPr/>
        </p:nvPicPr>
        <p:blipFill>
          <a:blip r:embed="rId2"/>
          <a:stretch>
            <a:fillRect/>
          </a:stretch>
        </p:blipFill>
        <p:spPr>
          <a:xfrm>
            <a:off x="1619250" y="215848"/>
            <a:ext cx="8953500" cy="6426303"/>
          </a:xfrm>
          <a:prstGeom prst="rect">
            <a:avLst/>
          </a:prstGeom>
        </p:spPr>
      </p:pic>
    </p:spTree>
    <p:extLst>
      <p:ext uri="{BB962C8B-B14F-4D97-AF65-F5344CB8AC3E}">
        <p14:creationId xmlns:p14="http://schemas.microsoft.com/office/powerpoint/2010/main" val="1118888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9F3F0-55A1-F5B8-B7B4-4783480E34C5}"/>
              </a:ext>
            </a:extLst>
          </p:cNvPr>
          <p:cNvPicPr>
            <a:picLocks noChangeAspect="1"/>
          </p:cNvPicPr>
          <p:nvPr/>
        </p:nvPicPr>
        <p:blipFill>
          <a:blip r:embed="rId2"/>
          <a:stretch>
            <a:fillRect/>
          </a:stretch>
        </p:blipFill>
        <p:spPr>
          <a:xfrm>
            <a:off x="2273897" y="2847790"/>
            <a:ext cx="7644206" cy="3595752"/>
          </a:xfrm>
          <a:prstGeom prst="rect">
            <a:avLst/>
          </a:prstGeom>
        </p:spPr>
      </p:pic>
      <p:sp>
        <p:nvSpPr>
          <p:cNvPr id="7" name="TextBox 6">
            <a:extLst>
              <a:ext uri="{FF2B5EF4-FFF2-40B4-BE49-F238E27FC236}">
                <a16:creationId xmlns:a16="http://schemas.microsoft.com/office/drawing/2014/main" id="{98EA1047-8BB9-D012-3DA4-F814D5A9E9CF}"/>
              </a:ext>
            </a:extLst>
          </p:cNvPr>
          <p:cNvSpPr txBox="1"/>
          <p:nvPr/>
        </p:nvSpPr>
        <p:spPr>
          <a:xfrm>
            <a:off x="552450" y="838111"/>
            <a:ext cx="11087100" cy="1865126"/>
          </a:xfrm>
          <a:prstGeom prst="rect">
            <a:avLst/>
          </a:prstGeom>
        </p:spPr>
        <p:txBody>
          <a:bodyPr vert="horz" lIns="91440" tIns="45720" rIns="91440" bIns="45720" rtlCol="0">
            <a:noAutofit/>
          </a:bodyPr>
          <a:lstStyle>
            <a:lvl1pPr indent="0" algn="just" defTabSz="914400">
              <a:lnSpc>
                <a:spcPct val="90000"/>
              </a:lnSpc>
              <a:spcBef>
                <a:spcPts val="1200"/>
              </a:spcBef>
              <a:buClr>
                <a:schemeClr val="accent1">
                  <a:lumMod val="75000"/>
                </a:schemeClr>
              </a:buClr>
              <a:buSzPct val="85000"/>
              <a:buFont typeface="Wingdings" pitchFamily="2" charset="2"/>
              <a:buNone/>
              <a:defRPr sz="3200"/>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marL="457200" indent="-457200">
              <a:buFont typeface="Wingdings" panose="05000000000000000000" pitchFamily="2" charset="2"/>
              <a:buChar char="§"/>
            </a:pPr>
            <a:r>
              <a:rPr lang="en-US" dirty="0"/>
              <a:t>10. Write a program that generates and prints a multiplication table (from 1 to N) using nested loops. The outer loop should iterate over the numbers, while the inner loop should calculate and print each product.</a:t>
            </a:r>
          </a:p>
        </p:txBody>
      </p:sp>
    </p:spTree>
    <p:extLst>
      <p:ext uri="{BB962C8B-B14F-4D97-AF65-F5344CB8AC3E}">
        <p14:creationId xmlns:p14="http://schemas.microsoft.com/office/powerpoint/2010/main" val="1714048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75FF27-74A1-1674-5003-F94E8485DA7D}"/>
              </a:ext>
            </a:extLst>
          </p:cNvPr>
          <p:cNvPicPr>
            <a:picLocks noChangeAspect="1"/>
          </p:cNvPicPr>
          <p:nvPr/>
        </p:nvPicPr>
        <p:blipFill>
          <a:blip r:embed="rId2"/>
          <a:stretch>
            <a:fillRect/>
          </a:stretch>
        </p:blipFill>
        <p:spPr>
          <a:xfrm>
            <a:off x="480483" y="337939"/>
            <a:ext cx="11410083" cy="5462786"/>
          </a:xfrm>
          <a:prstGeom prst="rect">
            <a:avLst/>
          </a:prstGeom>
        </p:spPr>
      </p:pic>
    </p:spTree>
    <p:extLst>
      <p:ext uri="{BB962C8B-B14F-4D97-AF65-F5344CB8AC3E}">
        <p14:creationId xmlns:p14="http://schemas.microsoft.com/office/powerpoint/2010/main" val="1706242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BA396-6687-3D76-7A8F-55EF820320D3}"/>
              </a:ext>
            </a:extLst>
          </p:cNvPr>
          <p:cNvSpPr>
            <a:spLocks noGrp="1"/>
          </p:cNvSpPr>
          <p:nvPr>
            <p:ph type="ctrTitle"/>
          </p:nvPr>
        </p:nvSpPr>
        <p:spPr/>
        <p:txBody>
          <a:bodyPr/>
          <a:lstStyle/>
          <a:p>
            <a:r>
              <a:rPr lang="en-US" dirty="0"/>
              <a:t>File handling</a:t>
            </a:r>
            <a:endParaRPr lang="en-IN" dirty="0"/>
          </a:p>
        </p:txBody>
      </p:sp>
      <p:sp>
        <p:nvSpPr>
          <p:cNvPr id="5" name="Subtitle 4">
            <a:extLst>
              <a:ext uri="{FF2B5EF4-FFF2-40B4-BE49-F238E27FC236}">
                <a16:creationId xmlns:a16="http://schemas.microsoft.com/office/drawing/2014/main" id="{6E835691-638D-948E-C4F7-39F1F5CBBBA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768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DD1B-3A65-2237-A8B3-73D3000E5B69}"/>
              </a:ext>
            </a:extLst>
          </p:cNvPr>
          <p:cNvSpPr>
            <a:spLocks noGrp="1"/>
          </p:cNvSpPr>
          <p:nvPr>
            <p:ph type="title"/>
          </p:nvPr>
        </p:nvSpPr>
        <p:spPr/>
        <p:txBody>
          <a:bodyPr/>
          <a:lstStyle/>
          <a:p>
            <a:r>
              <a:rPr lang="en-US" dirty="0"/>
              <a:t>File format</a:t>
            </a:r>
            <a:endParaRPr lang="en-IN" dirty="0"/>
          </a:p>
        </p:txBody>
      </p:sp>
      <p:sp>
        <p:nvSpPr>
          <p:cNvPr id="3" name="Content Placeholder 2">
            <a:extLst>
              <a:ext uri="{FF2B5EF4-FFF2-40B4-BE49-F238E27FC236}">
                <a16:creationId xmlns:a16="http://schemas.microsoft.com/office/drawing/2014/main" id="{3586EA6F-79D6-55F8-9B5F-9504B7F32755}"/>
              </a:ext>
            </a:extLst>
          </p:cNvPr>
          <p:cNvSpPr>
            <a:spLocks noGrp="1"/>
          </p:cNvSpPr>
          <p:nvPr>
            <p:ph idx="1"/>
          </p:nvPr>
        </p:nvSpPr>
        <p:spPr/>
        <p:txBody>
          <a:bodyPr>
            <a:normAutofit/>
          </a:bodyPr>
          <a:lstStyle/>
          <a:p>
            <a:r>
              <a:rPr lang="en-US" sz="2400" b="0" i="0" dirty="0">
                <a:effectLst/>
                <a:latin typeface="Nunito" pitchFamily="2" charset="0"/>
              </a:rPr>
              <a:t>Python treats files differently as text or binary and this is important. </a:t>
            </a:r>
          </a:p>
          <a:p>
            <a:r>
              <a:rPr lang="en-US" sz="2400" b="0" i="0" dirty="0">
                <a:effectLst/>
                <a:latin typeface="Nunito" pitchFamily="2" charset="0"/>
              </a:rPr>
              <a:t>Each line of code includes a sequence of characters, and they form a text file. </a:t>
            </a:r>
          </a:p>
          <a:p>
            <a:r>
              <a:rPr lang="en-US" sz="2400" b="0" i="0" dirty="0">
                <a:effectLst/>
                <a:latin typeface="Nunito" pitchFamily="2" charset="0"/>
              </a:rPr>
              <a:t>Each line of a file is terminated with a special character, called the </a:t>
            </a:r>
            <a:r>
              <a:rPr lang="en-US" sz="2400" b="1" i="0" dirty="0">
                <a:effectLst/>
                <a:latin typeface="Nunito" pitchFamily="2" charset="0"/>
              </a:rPr>
              <a:t>EOL </a:t>
            </a:r>
            <a:r>
              <a:rPr lang="en-US" sz="2400" b="0" i="0" dirty="0">
                <a:effectLst/>
                <a:latin typeface="Nunito" pitchFamily="2" charset="0"/>
              </a:rPr>
              <a:t>or </a:t>
            </a:r>
            <a:r>
              <a:rPr lang="en-US" sz="2400" b="1" i="0" dirty="0">
                <a:effectLst/>
                <a:latin typeface="Nunito" pitchFamily="2" charset="0"/>
              </a:rPr>
              <a:t>End of Line </a:t>
            </a:r>
            <a:r>
              <a:rPr lang="en-US" sz="2400" b="0" i="0" dirty="0">
                <a:effectLst/>
                <a:latin typeface="Nunito" pitchFamily="2" charset="0"/>
              </a:rPr>
              <a:t>characters like </a:t>
            </a:r>
            <a:r>
              <a:rPr lang="en-US" sz="2400" b="1" i="0" dirty="0">
                <a:effectLst/>
                <a:latin typeface="Nunito" pitchFamily="2" charset="0"/>
              </a:rPr>
              <a:t>comma {,} </a:t>
            </a:r>
            <a:r>
              <a:rPr lang="en-US" sz="2400" b="0" i="0" dirty="0">
                <a:effectLst/>
                <a:latin typeface="Nunito" pitchFamily="2" charset="0"/>
              </a:rPr>
              <a:t>or </a:t>
            </a:r>
            <a:r>
              <a:rPr lang="en-US" sz="2400" b="1" i="0" dirty="0">
                <a:effectLst/>
                <a:latin typeface="Nunito" pitchFamily="2" charset="0"/>
              </a:rPr>
              <a:t>newline character.</a:t>
            </a:r>
          </a:p>
          <a:p>
            <a:r>
              <a:rPr lang="en-US" sz="2400" b="1" i="0" dirty="0">
                <a:effectLst/>
                <a:latin typeface="Nunito" pitchFamily="2" charset="0"/>
              </a:rPr>
              <a:t> </a:t>
            </a:r>
            <a:r>
              <a:rPr lang="en-US" sz="2400" b="0" i="0" dirty="0">
                <a:effectLst/>
                <a:latin typeface="Nunito" pitchFamily="2" charset="0"/>
              </a:rPr>
              <a:t>It ends the current line and tells the interpreter a new one has begun. Let’s start with the reading and writing files.</a:t>
            </a:r>
            <a:endParaRPr lang="en-IN" sz="2400" dirty="0"/>
          </a:p>
        </p:txBody>
      </p:sp>
    </p:spTree>
    <p:extLst>
      <p:ext uri="{BB962C8B-B14F-4D97-AF65-F5344CB8AC3E}">
        <p14:creationId xmlns:p14="http://schemas.microsoft.com/office/powerpoint/2010/main" val="2989365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3FB-E5FC-460F-A032-A0C1C27A9B08}"/>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4055549-177C-F798-BE81-7F49C8FAEAEE}"/>
              </a:ext>
            </a:extLst>
          </p:cNvPr>
          <p:cNvSpPr>
            <a:spLocks noGrp="1"/>
          </p:cNvSpPr>
          <p:nvPr>
            <p:ph idx="1"/>
          </p:nvPr>
        </p:nvSpPr>
        <p:spPr/>
        <p:txBody>
          <a:bodyPr/>
          <a:lstStyle/>
          <a:p>
            <a:r>
              <a:rPr lang="en-US" dirty="0">
                <a:solidFill>
                  <a:srgbClr val="C00000"/>
                </a:solidFill>
              </a:rPr>
              <a:t>Versatility :</a:t>
            </a:r>
            <a:r>
              <a:rPr lang="en-US" dirty="0"/>
              <a:t> File handling in Python allows you to perform a wide range of operations, such as creating, reading, writing, appending, renaming, and deleting files.</a:t>
            </a:r>
          </a:p>
          <a:p>
            <a:r>
              <a:rPr lang="en-US" dirty="0">
                <a:solidFill>
                  <a:srgbClr val="C00000"/>
                </a:solidFill>
              </a:rPr>
              <a:t>Flexibility :</a:t>
            </a:r>
            <a:r>
              <a:rPr lang="en-US" dirty="0"/>
              <a:t> File handling in Python is highly flexible, as it allows you to work with different file types (e.g. text files, binary files, CSV files , etc.), and to perform different operations on files (e.g. read, write, append, etc.).</a:t>
            </a:r>
          </a:p>
          <a:p>
            <a:r>
              <a:rPr lang="en-US" dirty="0">
                <a:solidFill>
                  <a:srgbClr val="C00000"/>
                </a:solidFill>
              </a:rPr>
              <a:t>User – friendly :</a:t>
            </a:r>
            <a:r>
              <a:rPr lang="en-US" dirty="0"/>
              <a:t> Python provides a user-friendly interface for file handling, making it easy to create, read, and manipulate files.</a:t>
            </a:r>
          </a:p>
          <a:p>
            <a:r>
              <a:rPr lang="en-US" dirty="0">
                <a:solidFill>
                  <a:srgbClr val="C00000"/>
                </a:solidFill>
              </a:rPr>
              <a:t>Cross-platform :</a:t>
            </a:r>
            <a:r>
              <a:rPr lang="en-US" dirty="0"/>
              <a:t> Python file-handling functions work across different platforms (e.g. Windows, Mac, Linux), allowing for seamless integration and compatibility.</a:t>
            </a:r>
            <a:endParaRPr lang="en-IN" dirty="0"/>
          </a:p>
        </p:txBody>
      </p:sp>
    </p:spTree>
    <p:extLst>
      <p:ext uri="{BB962C8B-B14F-4D97-AF65-F5344CB8AC3E}">
        <p14:creationId xmlns:p14="http://schemas.microsoft.com/office/powerpoint/2010/main" val="26840885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6482-898A-5C69-F2EC-E41F4610BE38}"/>
              </a:ext>
            </a:extLst>
          </p:cNvPr>
          <p:cNvSpPr>
            <a:spLocks noGrp="1"/>
          </p:cNvSpPr>
          <p:nvPr>
            <p:ph type="title"/>
          </p:nvPr>
        </p:nvSpPr>
        <p:spPr/>
        <p:txBody>
          <a:bodyPr/>
          <a:lstStyle/>
          <a:p>
            <a:r>
              <a:rPr lang="en-US" dirty="0" err="1"/>
              <a:t>disadvatages</a:t>
            </a:r>
            <a:endParaRPr lang="en-IN" dirty="0"/>
          </a:p>
        </p:txBody>
      </p:sp>
      <p:sp>
        <p:nvSpPr>
          <p:cNvPr id="3" name="Content Placeholder 2">
            <a:extLst>
              <a:ext uri="{FF2B5EF4-FFF2-40B4-BE49-F238E27FC236}">
                <a16:creationId xmlns:a16="http://schemas.microsoft.com/office/drawing/2014/main" id="{78D7821B-B082-7472-1D91-C98F7FF27410}"/>
              </a:ext>
            </a:extLst>
          </p:cNvPr>
          <p:cNvSpPr>
            <a:spLocks noGrp="1"/>
          </p:cNvSpPr>
          <p:nvPr>
            <p:ph idx="1"/>
          </p:nvPr>
        </p:nvSpPr>
        <p:spPr>
          <a:xfrm>
            <a:off x="1069848" y="1762812"/>
            <a:ext cx="10058400" cy="4409388"/>
          </a:xfrm>
        </p:spPr>
        <p:txBody>
          <a:bodyPr>
            <a:normAutofit fontScale="85000" lnSpcReduction="10000"/>
          </a:bodyPr>
          <a:lstStyle/>
          <a:p>
            <a:pPr algn="l" fontAlgn="base">
              <a:spcAft>
                <a:spcPts val="1800"/>
              </a:spcAft>
              <a:buFont typeface="Arial" panose="020B0604020202020204" pitchFamily="34" charset="0"/>
              <a:buChar char="•"/>
            </a:pPr>
            <a:r>
              <a:rPr lang="en-US" sz="2400" b="1" i="0" dirty="0">
                <a:solidFill>
                  <a:srgbClr val="C00000"/>
                </a:solidFill>
                <a:effectLst/>
                <a:latin typeface="Nunito" pitchFamily="2" charset="0"/>
              </a:rPr>
              <a:t>Error-prone: </a:t>
            </a:r>
            <a:r>
              <a:rPr lang="en-US" sz="2400" b="0" i="0" dirty="0">
                <a:solidFill>
                  <a:srgbClr val="273239"/>
                </a:solidFill>
                <a:effectLst/>
                <a:latin typeface="Nunito" pitchFamily="2" charset="0"/>
              </a:rPr>
              <a:t>File handling operations in Python can be prone to errors, especially if the code is not carefully written or if there are issues with the file system (e.g. file permissions, file locks, etc.).</a:t>
            </a:r>
          </a:p>
          <a:p>
            <a:pPr algn="l" fontAlgn="base">
              <a:spcAft>
                <a:spcPts val="1800"/>
              </a:spcAft>
              <a:buFont typeface="Arial" panose="020B0604020202020204" pitchFamily="34" charset="0"/>
              <a:buChar char="•"/>
            </a:pPr>
            <a:r>
              <a:rPr lang="en-US" sz="2400" b="1" dirty="0">
                <a:solidFill>
                  <a:srgbClr val="C00000"/>
                </a:solidFill>
                <a:latin typeface="Nunito" pitchFamily="2" charset="0"/>
              </a:rPr>
              <a:t>Security risks : </a:t>
            </a:r>
            <a:r>
              <a:rPr lang="en-US" sz="2400" b="0" i="0" dirty="0">
                <a:solidFill>
                  <a:srgbClr val="273239"/>
                </a:solidFill>
                <a:effectLst/>
                <a:latin typeface="Nunito" pitchFamily="2" charset="0"/>
              </a:rPr>
              <a:t>File handling in Python can also pose security risks, especially if the program accepts user input that can be used to access or modify sensitive files on the system.</a:t>
            </a:r>
          </a:p>
          <a:p>
            <a:pPr algn="l" fontAlgn="base">
              <a:spcAft>
                <a:spcPts val="1800"/>
              </a:spcAft>
              <a:buFont typeface="Arial" panose="020B0604020202020204" pitchFamily="34" charset="0"/>
              <a:buChar char="•"/>
            </a:pPr>
            <a:r>
              <a:rPr lang="en-US" sz="2400" b="1" dirty="0">
                <a:solidFill>
                  <a:srgbClr val="C00000"/>
                </a:solidFill>
                <a:latin typeface="Nunito" pitchFamily="2" charset="0"/>
              </a:rPr>
              <a:t>Complexity :</a:t>
            </a:r>
            <a:r>
              <a:rPr lang="en-US" sz="2400" b="0" i="0" dirty="0">
                <a:solidFill>
                  <a:srgbClr val="273239"/>
                </a:solidFill>
                <a:effectLst/>
                <a:latin typeface="Nunito" pitchFamily="2" charset="0"/>
              </a:rPr>
              <a:t> File handling in Python can be complex, especially when working with more advanced file formats or operations. Careful attention must be paid to the code to ensure that files are handled properly and securely.</a:t>
            </a:r>
          </a:p>
          <a:p>
            <a:pPr algn="l" fontAlgn="base">
              <a:spcAft>
                <a:spcPts val="1800"/>
              </a:spcAft>
              <a:buFont typeface="Arial" panose="020B0604020202020204" pitchFamily="34" charset="0"/>
              <a:buChar char="•"/>
            </a:pPr>
            <a:r>
              <a:rPr lang="en-US" sz="2400" b="1" dirty="0">
                <a:solidFill>
                  <a:srgbClr val="C00000"/>
                </a:solidFill>
                <a:latin typeface="Nunito" pitchFamily="2" charset="0"/>
              </a:rPr>
              <a:t>Performance :</a:t>
            </a:r>
            <a:r>
              <a:rPr lang="en-US" sz="2400" b="0" i="0" dirty="0">
                <a:solidFill>
                  <a:srgbClr val="273239"/>
                </a:solidFill>
                <a:effectLst/>
                <a:latin typeface="Nunito" pitchFamily="2" charset="0"/>
              </a:rPr>
              <a:t> File handling operations in Python can be slower than other programming languages, especially when dealing with large files or performing complex operations.</a:t>
            </a:r>
          </a:p>
          <a:p>
            <a:endParaRPr lang="en-IN" dirty="0"/>
          </a:p>
        </p:txBody>
      </p:sp>
    </p:spTree>
    <p:extLst>
      <p:ext uri="{BB962C8B-B14F-4D97-AF65-F5344CB8AC3E}">
        <p14:creationId xmlns:p14="http://schemas.microsoft.com/office/powerpoint/2010/main" val="10556493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D8E-7442-E5C4-34A8-553F6F6C8104}"/>
              </a:ext>
            </a:extLst>
          </p:cNvPr>
          <p:cNvSpPr>
            <a:spLocks noGrp="1"/>
          </p:cNvSpPr>
          <p:nvPr>
            <p:ph type="title"/>
          </p:nvPr>
        </p:nvSpPr>
        <p:spPr/>
        <p:txBody>
          <a:bodyPr/>
          <a:lstStyle/>
          <a:p>
            <a:r>
              <a:rPr lang="en-US" b="0" i="0" dirty="0">
                <a:solidFill>
                  <a:srgbClr val="000000"/>
                </a:solidFill>
                <a:effectLst/>
                <a:latin typeface="var(--ff-lato)"/>
              </a:rPr>
              <a:t>Opening a File in Python</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F84A8590-3F8A-133E-5B13-C20F61103A3F}"/>
              </a:ext>
            </a:extLst>
          </p:cNvPr>
          <p:cNvSpPr>
            <a:spLocks noGrp="1"/>
          </p:cNvSpPr>
          <p:nvPr>
            <p:ph idx="1"/>
          </p:nvPr>
        </p:nvSpPr>
        <p:spPr/>
        <p:txBody>
          <a:bodyPr>
            <a:normAutofit/>
          </a:bodyPr>
          <a:lstStyle/>
          <a:p>
            <a:r>
              <a:rPr lang="en-IN" sz="2800" b="0" i="0" dirty="0">
                <a:effectLst/>
                <a:latin typeface="Arial" panose="020B0604020202020204" pitchFamily="34" charset="0"/>
                <a:cs typeface="Arial" panose="020B0604020202020204" pitchFamily="34" charset="0"/>
              </a:rPr>
              <a:t>file = open("filename", "mode")</a:t>
            </a:r>
          </a:p>
          <a:p>
            <a:endParaRPr lang="en-IN" sz="2800" dirty="0">
              <a:latin typeface="Arial" panose="020B0604020202020204" pitchFamily="34" charset="0"/>
              <a:cs typeface="Arial" panose="020B0604020202020204" pitchFamily="34" charset="0"/>
            </a:endParaRPr>
          </a:p>
          <a:p>
            <a:pPr marL="0" indent="0">
              <a:buNone/>
            </a:pPr>
            <a:r>
              <a:rPr lang="en-US" sz="2400" b="0" i="0" dirty="0">
                <a:solidFill>
                  <a:srgbClr val="000000"/>
                </a:solidFill>
                <a:effectLst/>
                <a:latin typeface="Verdana" panose="020B0604030504040204" pitchFamily="34" charset="0"/>
              </a:rPr>
              <a:t>Where, </a:t>
            </a:r>
          </a:p>
          <a:p>
            <a:pPr marL="0" indent="0">
              <a:buNone/>
            </a:pPr>
            <a:r>
              <a:rPr lang="en-US" sz="2400" dirty="0">
                <a:solidFill>
                  <a:srgbClr val="000000"/>
                </a:solidFill>
                <a:latin typeface="Verdana" panose="020B0604030504040204" pitchFamily="34" charset="0"/>
              </a:rPr>
              <a:t>           </a:t>
            </a:r>
            <a:r>
              <a:rPr lang="en-US" sz="2400" b="1" i="0" dirty="0">
                <a:solidFill>
                  <a:srgbClr val="000000"/>
                </a:solidFill>
                <a:effectLst/>
                <a:latin typeface="Verdana" panose="020B0604030504040204" pitchFamily="34" charset="0"/>
              </a:rPr>
              <a:t>filename</a:t>
            </a:r>
            <a:r>
              <a:rPr lang="en-US" sz="2400" b="0" i="0" dirty="0">
                <a:solidFill>
                  <a:srgbClr val="000000"/>
                </a:solidFill>
                <a:effectLst/>
                <a:latin typeface="Verdana" panose="020B0604030504040204" pitchFamily="34" charset="0"/>
              </a:rPr>
              <a:t> is the name of the file to open and </a:t>
            </a:r>
          </a:p>
          <a:p>
            <a:pPr marL="0" indent="0">
              <a:buNone/>
            </a:pPr>
            <a:r>
              <a:rPr lang="en-US" sz="2400" dirty="0">
                <a:solidFill>
                  <a:srgbClr val="000000"/>
                </a:solidFill>
                <a:latin typeface="Verdana" panose="020B0604030504040204" pitchFamily="34" charset="0"/>
              </a:rPr>
              <a:t>           </a:t>
            </a:r>
            <a:r>
              <a:rPr lang="en-US" sz="2400" b="1" i="0" dirty="0">
                <a:solidFill>
                  <a:srgbClr val="000000"/>
                </a:solidFill>
                <a:effectLst/>
                <a:latin typeface="Verdana" panose="020B0604030504040204" pitchFamily="34" charset="0"/>
              </a:rPr>
              <a:t>mode</a:t>
            </a:r>
            <a:r>
              <a:rPr lang="en-US" sz="2400" b="0" i="0" dirty="0">
                <a:solidFill>
                  <a:srgbClr val="000000"/>
                </a:solidFill>
                <a:effectLst/>
                <a:latin typeface="Verdana" panose="020B0604030504040204" pitchFamily="34" charset="0"/>
              </a:rPr>
              <a:t> is the mode in which the file is opened</a:t>
            </a:r>
          </a:p>
          <a:p>
            <a:pPr marL="0" indent="0">
              <a:buNone/>
            </a:pPr>
            <a:r>
              <a:rPr lang="en-US" sz="2400" b="0" i="0" dirty="0">
                <a:solidFill>
                  <a:srgbClr val="000000"/>
                </a:solidFill>
                <a:effectLst/>
                <a:latin typeface="Verdana" panose="020B0604030504040204" pitchFamily="34" charset="0"/>
              </a:rPr>
              <a:t> (e.g., 'r' for reading, 'w' for writing, 'a' for appending).</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25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3FF-A4DB-1849-9FF7-1DB48948E475}"/>
              </a:ext>
            </a:extLst>
          </p:cNvPr>
          <p:cNvSpPr>
            <a:spLocks noGrp="1"/>
          </p:cNvSpPr>
          <p:nvPr>
            <p:ph type="title"/>
          </p:nvPr>
        </p:nvSpPr>
        <p:spPr/>
        <p:txBody>
          <a:bodyPr/>
          <a:lstStyle/>
          <a:p>
            <a:r>
              <a:rPr lang="en-US" dirty="0"/>
              <a:t>Modes and Description</a:t>
            </a:r>
            <a:endParaRPr lang="en-IN" dirty="0"/>
          </a:p>
        </p:txBody>
      </p:sp>
      <p:sp>
        <p:nvSpPr>
          <p:cNvPr id="3" name="Content Placeholder 2">
            <a:extLst>
              <a:ext uri="{FF2B5EF4-FFF2-40B4-BE49-F238E27FC236}">
                <a16:creationId xmlns:a16="http://schemas.microsoft.com/office/drawing/2014/main" id="{96781BAD-3A97-AABE-B54F-79FBD4E75CBC}"/>
              </a:ext>
            </a:extLst>
          </p:cNvPr>
          <p:cNvSpPr>
            <a:spLocks noGrp="1"/>
          </p:cNvSpPr>
          <p:nvPr>
            <p:ph idx="1"/>
          </p:nvPr>
        </p:nvSpPr>
        <p:spPr/>
        <p:txBody>
          <a:bodyPr>
            <a:normAutofit fontScale="92500" lnSpcReduction="10000"/>
          </a:bodyPr>
          <a:lstStyle/>
          <a:p>
            <a:r>
              <a:rPr lang="en-US" sz="2100" b="1" dirty="0">
                <a:solidFill>
                  <a:srgbClr val="000000"/>
                </a:solidFill>
                <a:latin typeface="Verdana" panose="020B0604030504040204" pitchFamily="34" charset="0"/>
              </a:rPr>
              <a:t>r </a:t>
            </a:r>
          </a:p>
          <a:p>
            <a:r>
              <a:rPr lang="en-US" dirty="0"/>
              <a:t>Opens a file for reading only. The file pointer is placed at the beginning of the file. This is the default mode.</a:t>
            </a:r>
          </a:p>
          <a:p>
            <a:pPr algn="l"/>
            <a:r>
              <a:rPr lang="en-US" b="1" i="0" dirty="0" err="1">
                <a:solidFill>
                  <a:srgbClr val="000000"/>
                </a:solidFill>
                <a:effectLst/>
                <a:latin typeface="Verdana" panose="020B0604030504040204" pitchFamily="34" charset="0"/>
              </a:rPr>
              <a:t>rb</a:t>
            </a:r>
            <a:endParaRPr lang="en-US" b="1"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Opens a file for reading only in binary format. The file pointer is placed at the beginning of the file. This is the default mode.</a:t>
            </a:r>
          </a:p>
          <a:p>
            <a:pPr algn="l"/>
            <a:r>
              <a:rPr lang="en-US" b="1" i="0" dirty="0">
                <a:solidFill>
                  <a:srgbClr val="000000"/>
                </a:solidFill>
                <a:effectLst/>
                <a:latin typeface="Verdana" panose="020B0604030504040204" pitchFamily="34" charset="0"/>
              </a:rPr>
              <a:t>r+</a:t>
            </a:r>
          </a:p>
          <a:p>
            <a:pPr algn="l"/>
            <a:r>
              <a:rPr lang="en-US" b="0" i="0" dirty="0">
                <a:solidFill>
                  <a:srgbClr val="000000"/>
                </a:solidFill>
                <a:effectLst/>
                <a:latin typeface="Verdana" panose="020B0604030504040204" pitchFamily="34" charset="0"/>
              </a:rPr>
              <a:t>Opens a file for both reading and writing. The file pointer placed at the beginning of the file.</a:t>
            </a:r>
          </a:p>
          <a:p>
            <a:pPr algn="l"/>
            <a:r>
              <a:rPr lang="en-US" b="1" i="0" dirty="0" err="1">
                <a:solidFill>
                  <a:srgbClr val="000000"/>
                </a:solidFill>
                <a:effectLst/>
                <a:latin typeface="Verdana" panose="020B0604030504040204" pitchFamily="34" charset="0"/>
              </a:rPr>
              <a:t>rb</a:t>
            </a:r>
            <a:r>
              <a:rPr lang="en-US" b="1"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Opens a file for both reading and writing in binary format. The file pointer placed at the beginning of the file.</a:t>
            </a:r>
          </a:p>
          <a:p>
            <a:pPr algn="l"/>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27148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B30C4C-4F3E-FFC3-2C95-13E0AFDE49F2}"/>
              </a:ext>
            </a:extLst>
          </p:cNvPr>
          <p:cNvPicPr>
            <a:picLocks noChangeAspect="1"/>
          </p:cNvPicPr>
          <p:nvPr/>
        </p:nvPicPr>
        <p:blipFill>
          <a:blip r:embed="rId2"/>
          <a:stretch>
            <a:fillRect/>
          </a:stretch>
        </p:blipFill>
        <p:spPr>
          <a:xfrm>
            <a:off x="483980" y="218895"/>
            <a:ext cx="5969874" cy="4515030"/>
          </a:xfrm>
          <a:prstGeom prst="rect">
            <a:avLst/>
          </a:prstGeom>
        </p:spPr>
      </p:pic>
      <p:pic>
        <p:nvPicPr>
          <p:cNvPr id="7" name="Picture 6">
            <a:extLst>
              <a:ext uri="{FF2B5EF4-FFF2-40B4-BE49-F238E27FC236}">
                <a16:creationId xmlns:a16="http://schemas.microsoft.com/office/drawing/2014/main" id="{C3460C2D-473A-0902-2AFB-3C8434FE3131}"/>
              </a:ext>
            </a:extLst>
          </p:cNvPr>
          <p:cNvPicPr>
            <a:picLocks noChangeAspect="1"/>
          </p:cNvPicPr>
          <p:nvPr/>
        </p:nvPicPr>
        <p:blipFill>
          <a:blip r:embed="rId3"/>
          <a:stretch>
            <a:fillRect/>
          </a:stretch>
        </p:blipFill>
        <p:spPr>
          <a:xfrm>
            <a:off x="6453854" y="2800085"/>
            <a:ext cx="5738146" cy="4057915"/>
          </a:xfrm>
          <a:prstGeom prst="rect">
            <a:avLst/>
          </a:prstGeom>
        </p:spPr>
      </p:pic>
      <p:sp>
        <p:nvSpPr>
          <p:cNvPr id="8" name="Freeform: Shape 7">
            <a:extLst>
              <a:ext uri="{FF2B5EF4-FFF2-40B4-BE49-F238E27FC236}">
                <a16:creationId xmlns:a16="http://schemas.microsoft.com/office/drawing/2014/main" id="{38744BC2-EF35-7C1E-1B94-A718AB618BB5}"/>
              </a:ext>
            </a:extLst>
          </p:cNvPr>
          <p:cNvSpPr/>
          <p:nvPr/>
        </p:nvSpPr>
        <p:spPr>
          <a:xfrm>
            <a:off x="37940" y="1076325"/>
            <a:ext cx="524035" cy="1638300"/>
          </a:xfrm>
          <a:custGeom>
            <a:avLst/>
            <a:gdLst>
              <a:gd name="connsiteX0" fmla="*/ 514669 w 514669"/>
              <a:gd name="connsiteY0" fmla="*/ 1409700 h 1409700"/>
              <a:gd name="connsiteX1" fmla="*/ 319 w 514669"/>
              <a:gd name="connsiteY1" fmla="*/ 819150 h 1409700"/>
              <a:gd name="connsiteX2" fmla="*/ 438469 w 514669"/>
              <a:gd name="connsiteY2" fmla="*/ 0 h 1409700"/>
            </a:gdLst>
            <a:ahLst/>
            <a:cxnLst>
              <a:cxn ang="0">
                <a:pos x="connsiteX0" y="connsiteY0"/>
              </a:cxn>
              <a:cxn ang="0">
                <a:pos x="connsiteX1" y="connsiteY1"/>
              </a:cxn>
              <a:cxn ang="0">
                <a:pos x="connsiteX2" y="connsiteY2"/>
              </a:cxn>
            </a:cxnLst>
            <a:rect l="l" t="t" r="r" b="b"/>
            <a:pathLst>
              <a:path w="514669" h="1409700">
                <a:moveTo>
                  <a:pt x="514669" y="1409700"/>
                </a:moveTo>
                <a:cubicBezTo>
                  <a:pt x="263844" y="1231900"/>
                  <a:pt x="13019" y="1054100"/>
                  <a:pt x="319" y="819150"/>
                </a:cubicBezTo>
                <a:cubicBezTo>
                  <a:pt x="-12381" y="584200"/>
                  <a:pt x="357506" y="141287"/>
                  <a:pt x="438469" y="0"/>
                </a:cubicBezTo>
              </a:path>
            </a:pathLst>
          </a:custGeom>
          <a:noFill/>
          <a:ln w="7620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B1D415D6-F9D8-EB7D-F254-21ADFC2C364C}"/>
              </a:ext>
            </a:extLst>
          </p:cNvPr>
          <p:cNvSpPr/>
          <p:nvPr/>
        </p:nvSpPr>
        <p:spPr>
          <a:xfrm>
            <a:off x="3324224" y="1485900"/>
            <a:ext cx="2771775" cy="1485900"/>
          </a:xfrm>
          <a:custGeom>
            <a:avLst/>
            <a:gdLst>
              <a:gd name="connsiteX0" fmla="*/ 381000 w 2288916"/>
              <a:gd name="connsiteY0" fmla="*/ 0 h 1485900"/>
              <a:gd name="connsiteX1" fmla="*/ 2286000 w 2288916"/>
              <a:gd name="connsiteY1" fmla="*/ 447675 h 1485900"/>
              <a:gd name="connsiteX2" fmla="*/ 0 w 2288916"/>
              <a:gd name="connsiteY2" fmla="*/ 1485900 h 1485900"/>
            </a:gdLst>
            <a:ahLst/>
            <a:cxnLst>
              <a:cxn ang="0">
                <a:pos x="connsiteX0" y="connsiteY0"/>
              </a:cxn>
              <a:cxn ang="0">
                <a:pos x="connsiteX1" y="connsiteY1"/>
              </a:cxn>
              <a:cxn ang="0">
                <a:pos x="connsiteX2" y="connsiteY2"/>
              </a:cxn>
            </a:cxnLst>
            <a:rect l="l" t="t" r="r" b="b"/>
            <a:pathLst>
              <a:path w="2288916" h="1485900">
                <a:moveTo>
                  <a:pt x="381000" y="0"/>
                </a:moveTo>
                <a:cubicBezTo>
                  <a:pt x="1365250" y="100012"/>
                  <a:pt x="2349500" y="200025"/>
                  <a:pt x="2286000" y="447675"/>
                </a:cubicBezTo>
                <a:cubicBezTo>
                  <a:pt x="2222500" y="695325"/>
                  <a:pt x="377825" y="1312863"/>
                  <a:pt x="0" y="1485900"/>
                </a:cubicBezTo>
              </a:path>
            </a:pathLst>
          </a:custGeom>
          <a:noFill/>
          <a:ln w="7620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BEB8E5-C967-068F-BDE7-C27499947936}"/>
              </a:ext>
            </a:extLst>
          </p:cNvPr>
          <p:cNvSpPr txBox="1"/>
          <p:nvPr/>
        </p:nvSpPr>
        <p:spPr>
          <a:xfrm>
            <a:off x="6988523" y="505160"/>
            <a:ext cx="4668807" cy="923330"/>
          </a:xfrm>
          <a:prstGeom prst="rect">
            <a:avLst/>
          </a:prstGeom>
          <a:noFill/>
        </p:spPr>
        <p:txBody>
          <a:bodyPr wrap="square">
            <a:spAutoFit/>
          </a:bodyPr>
          <a:lstStyle/>
          <a:p>
            <a:r>
              <a:rPr lang="en-US" dirty="0"/>
              <a:t>Note:</a:t>
            </a:r>
          </a:p>
          <a:p>
            <a:r>
              <a:rPr lang="en-US" dirty="0"/>
              <a:t>In function definition it is important that the block of code is indented.</a:t>
            </a:r>
            <a:endParaRPr lang="en-IN" dirty="0"/>
          </a:p>
        </p:txBody>
      </p:sp>
    </p:spTree>
    <p:extLst>
      <p:ext uri="{BB962C8B-B14F-4D97-AF65-F5344CB8AC3E}">
        <p14:creationId xmlns:p14="http://schemas.microsoft.com/office/powerpoint/2010/main" val="1376598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2D19-5321-0F22-5849-B21BE3C76491}"/>
              </a:ext>
            </a:extLst>
          </p:cNvPr>
          <p:cNvSpPr>
            <a:spLocks noGrp="1"/>
          </p:cNvSpPr>
          <p:nvPr>
            <p:ph type="title"/>
          </p:nvPr>
        </p:nvSpPr>
        <p:spPr/>
        <p:txBody>
          <a:bodyPr/>
          <a:lstStyle/>
          <a:p>
            <a:r>
              <a:rPr lang="en-US" dirty="0"/>
              <a:t>Modes and Description</a:t>
            </a:r>
            <a:endParaRPr lang="en-IN" dirty="0"/>
          </a:p>
        </p:txBody>
      </p:sp>
      <p:sp>
        <p:nvSpPr>
          <p:cNvPr id="3" name="Content Placeholder 2">
            <a:extLst>
              <a:ext uri="{FF2B5EF4-FFF2-40B4-BE49-F238E27FC236}">
                <a16:creationId xmlns:a16="http://schemas.microsoft.com/office/drawing/2014/main" id="{26A278E4-872E-8B87-8130-333FE8645348}"/>
              </a:ext>
            </a:extLst>
          </p:cNvPr>
          <p:cNvSpPr>
            <a:spLocks noGrp="1"/>
          </p:cNvSpPr>
          <p:nvPr>
            <p:ph idx="1"/>
          </p:nvPr>
        </p:nvSpPr>
        <p:spPr/>
        <p:txBody>
          <a:bodyPr/>
          <a:lstStyle/>
          <a:p>
            <a:pPr algn="l"/>
            <a:r>
              <a:rPr lang="en-US" b="1" i="0" dirty="0">
                <a:solidFill>
                  <a:srgbClr val="000000"/>
                </a:solidFill>
                <a:effectLst/>
                <a:latin typeface="Verdana" panose="020B0604030504040204" pitchFamily="34" charset="0"/>
              </a:rPr>
              <a:t>w</a:t>
            </a:r>
          </a:p>
          <a:p>
            <a:pPr algn="l"/>
            <a:r>
              <a:rPr lang="en-US" b="0" i="0" dirty="0">
                <a:solidFill>
                  <a:srgbClr val="000000"/>
                </a:solidFill>
                <a:effectLst/>
                <a:latin typeface="Verdana" panose="020B0604030504040204" pitchFamily="34" charset="0"/>
              </a:rPr>
              <a:t>Opens a file for writing only. Overwrites the file if the file exists. If the file does not exist, creates a new file for writing.</a:t>
            </a:r>
          </a:p>
          <a:p>
            <a:pPr algn="l"/>
            <a:r>
              <a:rPr lang="en-US" b="1" i="0" dirty="0">
                <a:solidFill>
                  <a:srgbClr val="000000"/>
                </a:solidFill>
                <a:effectLst/>
                <a:latin typeface="Verdana" panose="020B0604030504040204" pitchFamily="34" charset="0"/>
              </a:rPr>
              <a:t>b</a:t>
            </a:r>
          </a:p>
          <a:p>
            <a:pPr algn="l"/>
            <a:r>
              <a:rPr lang="en-US" b="0" i="0" dirty="0">
                <a:solidFill>
                  <a:srgbClr val="000000"/>
                </a:solidFill>
                <a:effectLst/>
                <a:latin typeface="Verdana" panose="020B0604030504040204" pitchFamily="34" charset="0"/>
              </a:rPr>
              <a:t>Opens the file in binary mode</a:t>
            </a:r>
          </a:p>
          <a:p>
            <a:pPr algn="l"/>
            <a:r>
              <a:rPr lang="en-US" b="1" i="0" dirty="0">
                <a:solidFill>
                  <a:srgbClr val="000000"/>
                </a:solidFill>
                <a:effectLst/>
                <a:latin typeface="Verdana" panose="020B0604030504040204" pitchFamily="34" charset="0"/>
              </a:rPr>
              <a:t>t</a:t>
            </a:r>
          </a:p>
          <a:p>
            <a:pPr algn="l"/>
            <a:r>
              <a:rPr lang="en-US" b="0" i="0" dirty="0">
                <a:solidFill>
                  <a:srgbClr val="000000"/>
                </a:solidFill>
                <a:effectLst/>
                <a:latin typeface="Verdana" panose="020B0604030504040204" pitchFamily="34" charset="0"/>
              </a:rPr>
              <a:t>Opens the file in text mode (default)</a:t>
            </a:r>
          </a:p>
          <a:p>
            <a:pPr algn="l"/>
            <a:r>
              <a:rPr lang="en-US" b="1"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open file for updating (reading and writing)</a:t>
            </a:r>
          </a:p>
          <a:p>
            <a:pPr algn="l"/>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29073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B5A1-3C57-6721-3793-F02ECD8EF65D}"/>
              </a:ext>
            </a:extLst>
          </p:cNvPr>
          <p:cNvSpPr>
            <a:spLocks noGrp="1"/>
          </p:cNvSpPr>
          <p:nvPr>
            <p:ph type="title"/>
          </p:nvPr>
        </p:nvSpPr>
        <p:spPr/>
        <p:txBody>
          <a:bodyPr/>
          <a:lstStyle/>
          <a:p>
            <a:r>
              <a:rPr lang="en-US" dirty="0"/>
              <a:t>Modes and Description</a:t>
            </a:r>
            <a:endParaRPr lang="en-IN" dirty="0"/>
          </a:p>
        </p:txBody>
      </p:sp>
      <p:sp>
        <p:nvSpPr>
          <p:cNvPr id="3" name="Content Placeholder 2">
            <a:extLst>
              <a:ext uri="{FF2B5EF4-FFF2-40B4-BE49-F238E27FC236}">
                <a16:creationId xmlns:a16="http://schemas.microsoft.com/office/drawing/2014/main" id="{25E9E2E8-3EB1-26F7-D507-BAE9F05F6DED}"/>
              </a:ext>
            </a:extLst>
          </p:cNvPr>
          <p:cNvSpPr>
            <a:spLocks noGrp="1"/>
          </p:cNvSpPr>
          <p:nvPr>
            <p:ph idx="1"/>
          </p:nvPr>
        </p:nvSpPr>
        <p:spPr/>
        <p:txBody>
          <a:bodyPr/>
          <a:lstStyle/>
          <a:p>
            <a:pPr algn="l"/>
            <a:r>
              <a:rPr lang="en-US" b="1" i="0" dirty="0" err="1">
                <a:solidFill>
                  <a:srgbClr val="000000"/>
                </a:solidFill>
                <a:effectLst/>
                <a:latin typeface="Verdana" panose="020B0604030504040204" pitchFamily="34" charset="0"/>
              </a:rPr>
              <a:t>wb</a:t>
            </a:r>
            <a:endParaRPr lang="en-US" b="1"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Opens a file for writing only in binary format. Overwrites the file if the file exists. If the file does not exist, creates a new file for writing.</a:t>
            </a:r>
          </a:p>
          <a:p>
            <a:pPr algn="l"/>
            <a:r>
              <a:rPr lang="en-US" b="1" i="0" dirty="0">
                <a:solidFill>
                  <a:srgbClr val="000000"/>
                </a:solidFill>
                <a:effectLst/>
                <a:latin typeface="Verdana" panose="020B0604030504040204" pitchFamily="34" charset="0"/>
              </a:rPr>
              <a:t>w+</a:t>
            </a:r>
          </a:p>
          <a:p>
            <a:pPr algn="l"/>
            <a:r>
              <a:rPr lang="en-US" b="0" i="0" dirty="0">
                <a:solidFill>
                  <a:srgbClr val="000000"/>
                </a:solidFill>
                <a:effectLst/>
                <a:latin typeface="Verdana" panose="020B0604030504040204" pitchFamily="34" charset="0"/>
              </a:rPr>
              <a:t>Opens a file for both writing and reading. Overwrites the existing file if the file exists. If the file does not exist, creates a new file for reading and writing.</a:t>
            </a:r>
          </a:p>
          <a:p>
            <a:pPr algn="l"/>
            <a:r>
              <a:rPr lang="en-US" b="1" i="0" dirty="0">
                <a:solidFill>
                  <a:srgbClr val="000000"/>
                </a:solidFill>
                <a:effectLst/>
                <a:latin typeface="Verdana" panose="020B0604030504040204" pitchFamily="34" charset="0"/>
              </a:rPr>
              <a:t>a</a:t>
            </a:r>
          </a:p>
          <a:p>
            <a:pPr algn="l"/>
            <a:r>
              <a:rPr lang="en-US" b="0" i="0" dirty="0">
                <a:solidFill>
                  <a:srgbClr val="000000"/>
                </a:solidFill>
                <a:effectLst/>
                <a:latin typeface="Verdana" panose="020B0604030504040204" pitchFamily="34" charset="0"/>
              </a:rPr>
              <a:t>Opens a file for appending. The file pointer is at the end of the file if the file exists. That is, the file is in the append mode. If the file does not exist, it creates a new file for writing.</a:t>
            </a:r>
          </a:p>
          <a:p>
            <a:endParaRPr lang="en-IN" dirty="0"/>
          </a:p>
        </p:txBody>
      </p:sp>
    </p:spTree>
    <p:extLst>
      <p:ext uri="{BB962C8B-B14F-4D97-AF65-F5344CB8AC3E}">
        <p14:creationId xmlns:p14="http://schemas.microsoft.com/office/powerpoint/2010/main" val="15124164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A82E-1F32-B82B-D590-AB3084B15DB0}"/>
              </a:ext>
            </a:extLst>
          </p:cNvPr>
          <p:cNvSpPr>
            <a:spLocks noGrp="1"/>
          </p:cNvSpPr>
          <p:nvPr>
            <p:ph type="title"/>
          </p:nvPr>
        </p:nvSpPr>
        <p:spPr/>
        <p:txBody>
          <a:bodyPr/>
          <a:lstStyle/>
          <a:p>
            <a:r>
              <a:rPr lang="en-US" dirty="0"/>
              <a:t>Modes and Description</a:t>
            </a:r>
            <a:endParaRPr lang="en-IN" dirty="0"/>
          </a:p>
        </p:txBody>
      </p:sp>
      <p:sp>
        <p:nvSpPr>
          <p:cNvPr id="3" name="Content Placeholder 2">
            <a:extLst>
              <a:ext uri="{FF2B5EF4-FFF2-40B4-BE49-F238E27FC236}">
                <a16:creationId xmlns:a16="http://schemas.microsoft.com/office/drawing/2014/main" id="{86AD4942-A84F-25DC-E4F1-9C6DAECD64CD}"/>
              </a:ext>
            </a:extLst>
          </p:cNvPr>
          <p:cNvSpPr>
            <a:spLocks noGrp="1"/>
          </p:cNvSpPr>
          <p:nvPr>
            <p:ph idx="1"/>
          </p:nvPr>
        </p:nvSpPr>
        <p:spPr/>
        <p:txBody>
          <a:bodyPr>
            <a:normAutofit lnSpcReduction="10000"/>
          </a:bodyPr>
          <a:lstStyle/>
          <a:p>
            <a:pPr algn="l"/>
            <a:r>
              <a:rPr lang="en-US" b="1" i="0" dirty="0">
                <a:solidFill>
                  <a:srgbClr val="000000"/>
                </a:solidFill>
                <a:effectLst/>
                <a:latin typeface="Verdana" panose="020B0604030504040204" pitchFamily="34" charset="0"/>
              </a:rPr>
              <a:t>ab</a:t>
            </a:r>
          </a:p>
          <a:p>
            <a:pPr algn="l"/>
            <a:r>
              <a:rPr lang="en-US" b="0" i="0" dirty="0">
                <a:solidFill>
                  <a:srgbClr val="000000"/>
                </a:solidFill>
                <a:effectLst/>
                <a:latin typeface="Verdana" panose="020B0604030504040204" pitchFamily="34" charset="0"/>
              </a:rPr>
              <a:t>Opens a file for appending in binary format. The file pointer is at the end of the file if the file exists. That is, the file is in the append mode. If the file does not exist, it creates a new file for writing.</a:t>
            </a:r>
          </a:p>
          <a:p>
            <a:r>
              <a:rPr lang="en-IN" b="1" dirty="0">
                <a:solidFill>
                  <a:srgbClr val="000000"/>
                </a:solidFill>
                <a:latin typeface="Verdana" panose="020B0604030504040204" pitchFamily="34" charset="0"/>
              </a:rPr>
              <a:t>a+</a:t>
            </a:r>
          </a:p>
          <a:p>
            <a:r>
              <a:rPr lang="en-US" b="0" i="0" dirty="0">
                <a:solidFill>
                  <a:srgbClr val="000000"/>
                </a:solidFill>
                <a:effectLst/>
                <a:latin typeface="Verdana" panose="020B0604030504040204" pitchFamily="34" charset="0"/>
              </a:rPr>
              <a:t>Opens a file for both appending and reading. The file pointer is at the end of the file if the file exists. The file opens in the append mode. If the file does not exist, it creates a new file for reading and writing.</a:t>
            </a:r>
          </a:p>
          <a:p>
            <a:pPr algn="l"/>
            <a:r>
              <a:rPr lang="en-US" b="1" i="0" dirty="0">
                <a:solidFill>
                  <a:srgbClr val="000000"/>
                </a:solidFill>
                <a:effectLst/>
                <a:latin typeface="Verdana" panose="020B0604030504040204" pitchFamily="34" charset="0"/>
              </a:rPr>
              <a:t>ab+</a:t>
            </a:r>
          </a:p>
          <a:p>
            <a:pPr algn="l"/>
            <a:r>
              <a:rPr lang="en-US" b="0" i="0" dirty="0">
                <a:solidFill>
                  <a:srgbClr val="000000"/>
                </a:solidFill>
                <a:effectLst/>
                <a:latin typeface="Verdana" panose="020B0604030504040204" pitchFamily="34" charset="0"/>
              </a:rPr>
              <a:t>Opens a file for both appending and reading in binary format. The file pointer is at the end of the file if the file exists. The file opens in the append mode. If the file does not exist, it creates a new file for reading and writing.</a:t>
            </a:r>
          </a:p>
          <a:p>
            <a:endParaRPr lang="en-IN" dirty="0"/>
          </a:p>
        </p:txBody>
      </p:sp>
    </p:spTree>
    <p:extLst>
      <p:ext uri="{BB962C8B-B14F-4D97-AF65-F5344CB8AC3E}">
        <p14:creationId xmlns:p14="http://schemas.microsoft.com/office/powerpoint/2010/main" val="32494462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0A23-9F1C-426C-1032-8C8F4056F88C}"/>
              </a:ext>
            </a:extLst>
          </p:cNvPr>
          <p:cNvSpPr>
            <a:spLocks noGrp="1"/>
          </p:cNvSpPr>
          <p:nvPr>
            <p:ph type="title"/>
          </p:nvPr>
        </p:nvSpPr>
        <p:spPr/>
        <p:txBody>
          <a:bodyPr/>
          <a:lstStyle/>
          <a:p>
            <a:r>
              <a:rPr lang="en-US" dirty="0"/>
              <a:t>Modes and Description</a:t>
            </a:r>
            <a:endParaRPr lang="en-IN" dirty="0"/>
          </a:p>
        </p:txBody>
      </p:sp>
      <p:sp>
        <p:nvSpPr>
          <p:cNvPr id="3" name="Content Placeholder 2">
            <a:extLst>
              <a:ext uri="{FF2B5EF4-FFF2-40B4-BE49-F238E27FC236}">
                <a16:creationId xmlns:a16="http://schemas.microsoft.com/office/drawing/2014/main" id="{F9A049CC-89FB-2D24-5276-A3229715F32F}"/>
              </a:ext>
            </a:extLst>
          </p:cNvPr>
          <p:cNvSpPr>
            <a:spLocks noGrp="1"/>
          </p:cNvSpPr>
          <p:nvPr>
            <p:ph idx="1"/>
          </p:nvPr>
        </p:nvSpPr>
        <p:spPr/>
        <p:txBody>
          <a:bodyPr/>
          <a:lstStyle/>
          <a:p>
            <a:pPr algn="l"/>
            <a:r>
              <a:rPr lang="en-US" b="1" i="0" dirty="0">
                <a:solidFill>
                  <a:srgbClr val="000000"/>
                </a:solidFill>
                <a:effectLst/>
                <a:latin typeface="Verdana" panose="020B0604030504040204" pitchFamily="34" charset="0"/>
              </a:rPr>
              <a:t>x</a:t>
            </a:r>
          </a:p>
          <a:p>
            <a:pPr algn="l"/>
            <a:r>
              <a:rPr lang="en-US" b="0" i="0" dirty="0">
                <a:solidFill>
                  <a:srgbClr val="000000"/>
                </a:solidFill>
                <a:effectLst/>
                <a:latin typeface="Verdana" panose="020B0604030504040204" pitchFamily="34" charset="0"/>
              </a:rPr>
              <a:t>open for exclusive creation, failing if the file already exists</a:t>
            </a:r>
          </a:p>
          <a:p>
            <a:endParaRPr lang="en-IN" dirty="0"/>
          </a:p>
        </p:txBody>
      </p:sp>
    </p:spTree>
    <p:extLst>
      <p:ext uri="{BB962C8B-B14F-4D97-AF65-F5344CB8AC3E}">
        <p14:creationId xmlns:p14="http://schemas.microsoft.com/office/powerpoint/2010/main" val="41290868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9803-66E6-4E00-A9B7-433ACE784E42}"/>
              </a:ext>
            </a:extLst>
          </p:cNvPr>
          <p:cNvSpPr>
            <a:spLocks noGrp="1"/>
          </p:cNvSpPr>
          <p:nvPr>
            <p:ph type="title"/>
          </p:nvPr>
        </p:nvSpPr>
        <p:spPr/>
        <p:txBody>
          <a:bodyPr/>
          <a:lstStyle/>
          <a:p>
            <a:r>
              <a:rPr lang="en-US" dirty="0" err="1"/>
              <a:t>Examole</a:t>
            </a:r>
            <a:endParaRPr lang="en-IN" dirty="0"/>
          </a:p>
        </p:txBody>
      </p:sp>
      <p:sp>
        <p:nvSpPr>
          <p:cNvPr id="3" name="Content Placeholder 2">
            <a:extLst>
              <a:ext uri="{FF2B5EF4-FFF2-40B4-BE49-F238E27FC236}">
                <a16:creationId xmlns:a16="http://schemas.microsoft.com/office/drawing/2014/main" id="{68D3AF75-64CF-42A6-88F8-9DB5A1EFAB98}"/>
              </a:ext>
            </a:extLst>
          </p:cNvPr>
          <p:cNvSpPr>
            <a:spLocks noGrp="1"/>
          </p:cNvSpPr>
          <p:nvPr>
            <p:ph idx="1"/>
          </p:nvPr>
        </p:nvSpPr>
        <p:spPr>
          <a:xfrm>
            <a:off x="994434" y="1716056"/>
            <a:ext cx="10058400" cy="4050792"/>
          </a:xfrm>
        </p:spPr>
        <p:txBody>
          <a:bodyPr>
            <a:noAutofit/>
          </a:bodyPr>
          <a:lstStyle/>
          <a:p>
            <a:pPr marL="0" indent="0">
              <a:buNone/>
            </a:pPr>
            <a:r>
              <a:rPr lang="en-IN" sz="2400" dirty="0"/>
              <a:t># Opening a file in read mode</a:t>
            </a:r>
          </a:p>
          <a:p>
            <a:r>
              <a:rPr lang="en-IN" sz="2400" dirty="0"/>
              <a:t>file = open("example.txt", "r")</a:t>
            </a:r>
          </a:p>
          <a:p>
            <a:pPr marL="0" indent="0">
              <a:buNone/>
            </a:pPr>
            <a:r>
              <a:rPr lang="en-IN" sz="2400" dirty="0"/>
              <a:t># Opening a file in write mode</a:t>
            </a:r>
          </a:p>
          <a:p>
            <a:r>
              <a:rPr lang="en-IN" sz="2400" dirty="0"/>
              <a:t>file = open("example.txt", "w")</a:t>
            </a:r>
          </a:p>
          <a:p>
            <a:pPr marL="0" indent="0">
              <a:buNone/>
            </a:pPr>
            <a:r>
              <a:rPr lang="en-IN" sz="2400" dirty="0"/>
              <a:t># Opening a file in append mode</a:t>
            </a:r>
          </a:p>
          <a:p>
            <a:r>
              <a:rPr lang="en-IN" sz="2400" dirty="0"/>
              <a:t>file = open("example.txt", "a")</a:t>
            </a:r>
          </a:p>
          <a:p>
            <a:pPr marL="0" indent="0">
              <a:buNone/>
            </a:pPr>
            <a:r>
              <a:rPr lang="en-IN" sz="2400" dirty="0"/>
              <a:t># Opening a file in binary read mode</a:t>
            </a:r>
          </a:p>
          <a:p>
            <a:r>
              <a:rPr lang="en-IN" sz="2400" dirty="0"/>
              <a:t>file = open("example.txt", "</a:t>
            </a:r>
            <a:r>
              <a:rPr lang="en-IN" sz="2400" dirty="0" err="1"/>
              <a:t>rb</a:t>
            </a:r>
            <a:r>
              <a:rPr lang="en-IN" sz="2400" dirty="0"/>
              <a:t>")</a:t>
            </a:r>
          </a:p>
        </p:txBody>
      </p:sp>
    </p:spTree>
    <p:extLst>
      <p:ext uri="{BB962C8B-B14F-4D97-AF65-F5344CB8AC3E}">
        <p14:creationId xmlns:p14="http://schemas.microsoft.com/office/powerpoint/2010/main" val="202271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D276-7085-966F-3050-CA07682750FB}"/>
              </a:ext>
            </a:extLst>
          </p:cNvPr>
          <p:cNvSpPr>
            <a:spLocks noGrp="1"/>
          </p:cNvSpPr>
          <p:nvPr>
            <p:ph type="title"/>
          </p:nvPr>
        </p:nvSpPr>
        <p:spPr/>
        <p:txBody>
          <a:bodyPr/>
          <a:lstStyle/>
          <a:p>
            <a:r>
              <a:rPr lang="en-US" b="0" i="0" dirty="0">
                <a:solidFill>
                  <a:srgbClr val="000000"/>
                </a:solidFill>
                <a:effectLst/>
                <a:latin typeface="var(--ff-lato)"/>
              </a:rPr>
              <a:t>Reading a File in Python</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66E7278F-F7D3-5C7F-F753-547B3A887308}"/>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Reading a file in Python involves opening the file in a mode that allows for reading, and then using various methods to extract the data from the file. Python provides several methods to read data from a file −</a:t>
            </a:r>
          </a:p>
          <a:p>
            <a:pPr algn="just">
              <a:buFont typeface="Arial" panose="020B0604020202020204" pitchFamily="34" charset="0"/>
              <a:buChar char="•"/>
            </a:pPr>
            <a:r>
              <a:rPr lang="en-US" b="1" i="0" dirty="0">
                <a:solidFill>
                  <a:srgbClr val="000000"/>
                </a:solidFill>
                <a:effectLst/>
                <a:latin typeface="inherit"/>
              </a:rPr>
              <a:t>read() −</a:t>
            </a:r>
            <a:r>
              <a:rPr lang="en-US" b="0" i="0" dirty="0">
                <a:solidFill>
                  <a:srgbClr val="000000"/>
                </a:solidFill>
                <a:effectLst/>
                <a:latin typeface="Verdana" panose="020B0604030504040204" pitchFamily="34" charset="0"/>
              </a:rPr>
              <a:t> Reads the entire file.</a:t>
            </a:r>
          </a:p>
          <a:p>
            <a:pPr algn="just">
              <a:buFont typeface="Arial" panose="020B0604020202020204" pitchFamily="34" charset="0"/>
              <a:buChar char="•"/>
            </a:pPr>
            <a:r>
              <a:rPr lang="en-US" b="1" i="0" dirty="0" err="1">
                <a:solidFill>
                  <a:srgbClr val="000000"/>
                </a:solidFill>
                <a:effectLst/>
                <a:latin typeface="inherit"/>
              </a:rPr>
              <a:t>readline</a:t>
            </a:r>
            <a:r>
              <a:rPr lang="en-US" b="1" i="0" dirty="0">
                <a:solidFill>
                  <a:srgbClr val="000000"/>
                </a:solidFill>
                <a:effectLst/>
                <a:latin typeface="inherit"/>
              </a:rPr>
              <a:t>() −</a:t>
            </a:r>
            <a:r>
              <a:rPr lang="en-US" b="0" i="0" dirty="0">
                <a:solidFill>
                  <a:srgbClr val="000000"/>
                </a:solidFill>
                <a:effectLst/>
                <a:latin typeface="Verdana" panose="020B0604030504040204" pitchFamily="34" charset="0"/>
              </a:rPr>
              <a:t> Reads one line at a time.</a:t>
            </a:r>
          </a:p>
          <a:p>
            <a:pPr algn="just">
              <a:buFont typeface="Arial" panose="020B0604020202020204" pitchFamily="34" charset="0"/>
              <a:buChar char="•"/>
            </a:pPr>
            <a:r>
              <a:rPr lang="en-US" b="1" i="0" dirty="0" err="1">
                <a:solidFill>
                  <a:srgbClr val="000000"/>
                </a:solidFill>
                <a:effectLst/>
                <a:latin typeface="inherit"/>
              </a:rPr>
              <a:t>readlines</a:t>
            </a:r>
            <a:r>
              <a:rPr lang="en-US" b="1" i="0" dirty="0">
                <a:solidFill>
                  <a:srgbClr val="000000"/>
                </a:solidFill>
                <a:effectLst/>
                <a:latin typeface="inherit"/>
              </a:rPr>
              <a:t> −</a:t>
            </a:r>
            <a:r>
              <a:rPr lang="en-US" b="0" i="0" dirty="0">
                <a:solidFill>
                  <a:srgbClr val="000000"/>
                </a:solidFill>
                <a:effectLst/>
                <a:latin typeface="Verdana" panose="020B0604030504040204" pitchFamily="34" charset="0"/>
              </a:rPr>
              <a:t> Reads all lines into a list.</a:t>
            </a:r>
          </a:p>
          <a:p>
            <a:pPr marL="0" indent="0">
              <a:buNone/>
            </a:pPr>
            <a:endParaRPr lang="en-US" dirty="0">
              <a:solidFill>
                <a:srgbClr val="000000"/>
              </a:solidFill>
              <a:latin typeface="Verdana" panose="020B0604030504040204" pitchFamily="34" charset="0"/>
            </a:endParaRPr>
          </a:p>
          <a:p>
            <a:pPr marL="0" indent="0">
              <a:buNone/>
            </a:pPr>
            <a:r>
              <a:rPr lang="en-US" dirty="0" err="1">
                <a:solidFill>
                  <a:srgbClr val="000000"/>
                </a:solidFill>
                <a:latin typeface="Verdana" panose="020B0604030504040204" pitchFamily="34" charset="0"/>
              </a:rPr>
              <a:t>Note:</a:t>
            </a:r>
            <a:r>
              <a:rPr lang="en-US" b="0" i="1" dirty="0" err="1">
                <a:solidFill>
                  <a:srgbClr val="000000"/>
                </a:solidFill>
                <a:effectLst/>
                <a:latin typeface="Verdana" panose="020B0604030504040204" pitchFamily="34" charset="0"/>
              </a:rPr>
              <a:t>To</a:t>
            </a:r>
            <a:r>
              <a:rPr lang="en-US" b="0" i="1" dirty="0">
                <a:solidFill>
                  <a:srgbClr val="000000"/>
                </a:solidFill>
                <a:effectLst/>
                <a:latin typeface="Verdana" panose="020B0604030504040204" pitchFamily="34" charset="0"/>
              </a:rPr>
              <a:t> read a file, you need to open it in read mode. The default mode for the open() function is read mode ('r'), but it's good practice to specify it explicitly.</a:t>
            </a:r>
            <a:endParaRPr lang="en-IN" dirty="0"/>
          </a:p>
        </p:txBody>
      </p:sp>
    </p:spTree>
    <p:extLst>
      <p:ext uri="{BB962C8B-B14F-4D97-AF65-F5344CB8AC3E}">
        <p14:creationId xmlns:p14="http://schemas.microsoft.com/office/powerpoint/2010/main" val="13681601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8F5E-E3AB-F449-C90D-0969F1425B2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A83B06C-5B5E-16CB-7ADD-54266FD5E004}"/>
              </a:ext>
            </a:extLst>
          </p:cNvPr>
          <p:cNvSpPr>
            <a:spLocks noGrp="1"/>
          </p:cNvSpPr>
          <p:nvPr>
            <p:ph idx="1"/>
          </p:nvPr>
        </p:nvSpPr>
        <p:spPr/>
        <p:txBody>
          <a:bodyPr>
            <a:normAutofit/>
          </a:bodyPr>
          <a:lstStyle/>
          <a:p>
            <a:pPr marL="0" indent="0">
              <a:buNone/>
            </a:pPr>
            <a:r>
              <a:rPr lang="en-US" sz="2800" b="0" i="0" dirty="0">
                <a:effectLst/>
                <a:latin typeface="Cabin"/>
                <a:cs typeface="Courier New" panose="02070309020205020404" pitchFamily="49" charset="0"/>
              </a:rPr>
              <a:t>with open("example.txt", "r") as file:</a:t>
            </a:r>
          </a:p>
          <a:p>
            <a:pPr marL="0" indent="0">
              <a:buNone/>
            </a:pPr>
            <a:r>
              <a:rPr lang="en-US" sz="2800" b="0" i="0" dirty="0">
                <a:effectLst/>
                <a:latin typeface="Cabin"/>
                <a:cs typeface="Courier New" panose="02070309020205020404" pitchFamily="49" charset="0"/>
              </a:rPr>
              <a:t>content = </a:t>
            </a:r>
            <a:r>
              <a:rPr lang="en-US" sz="2800" b="0" i="0" dirty="0" err="1">
                <a:effectLst/>
                <a:latin typeface="Cabin"/>
                <a:cs typeface="Courier New" panose="02070309020205020404" pitchFamily="49" charset="0"/>
              </a:rPr>
              <a:t>file.read</a:t>
            </a:r>
            <a:r>
              <a:rPr lang="en-US" sz="2800" b="0" i="0" dirty="0">
                <a:effectLst/>
                <a:latin typeface="Cabin"/>
                <a:cs typeface="Courier New" panose="02070309020205020404" pitchFamily="49" charset="0"/>
              </a:rPr>
              <a:t>() </a:t>
            </a:r>
          </a:p>
          <a:p>
            <a:pPr marL="0" indent="0">
              <a:buNone/>
            </a:pPr>
            <a:r>
              <a:rPr lang="en-US" sz="2800" b="0" i="0" dirty="0">
                <a:effectLst/>
                <a:latin typeface="Cabin"/>
                <a:cs typeface="Courier New" panose="02070309020205020404" pitchFamily="49" charset="0"/>
              </a:rPr>
              <a:t>print(content)</a:t>
            </a:r>
          </a:p>
          <a:p>
            <a:pPr marL="0" indent="0">
              <a:buNone/>
            </a:pPr>
            <a:endParaRPr lang="en-US" sz="2800" dirty="0">
              <a:latin typeface="Cabin"/>
              <a:cs typeface="Courier New" panose="02070309020205020404" pitchFamily="49" charset="0"/>
            </a:endParaRPr>
          </a:p>
          <a:p>
            <a:pPr marL="0" indent="0">
              <a:buNone/>
            </a:pPr>
            <a:r>
              <a:rPr lang="en-US" sz="2800" dirty="0">
                <a:latin typeface="Cabin"/>
                <a:cs typeface="Courier New" panose="02070309020205020404" pitchFamily="49" charset="0"/>
              </a:rPr>
              <a:t>Output: Hello</a:t>
            </a:r>
          </a:p>
          <a:p>
            <a:pPr marL="0" indent="0">
              <a:buNone/>
            </a:pPr>
            <a:r>
              <a:rPr lang="en-US" sz="2800" dirty="0">
                <a:latin typeface="Cabin"/>
                <a:cs typeface="Courier New" panose="02070309020205020404" pitchFamily="49" charset="0"/>
              </a:rPr>
              <a:t>              Welcome</a:t>
            </a:r>
          </a:p>
          <a:p>
            <a:pPr marL="0" indent="0">
              <a:buNone/>
            </a:pPr>
            <a:endParaRPr lang="en-IN" sz="2800" dirty="0">
              <a:latin typeface="Cabin"/>
              <a:cs typeface="Courier New" panose="02070309020205020404" pitchFamily="49" charset="0"/>
            </a:endParaRPr>
          </a:p>
        </p:txBody>
      </p:sp>
    </p:spTree>
    <p:extLst>
      <p:ext uri="{BB962C8B-B14F-4D97-AF65-F5344CB8AC3E}">
        <p14:creationId xmlns:p14="http://schemas.microsoft.com/office/powerpoint/2010/main" val="330733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6CF9-3138-9065-F76F-EBD9FFD3F89D}"/>
              </a:ext>
            </a:extLst>
          </p:cNvPr>
          <p:cNvSpPr>
            <a:spLocks noGrp="1"/>
          </p:cNvSpPr>
          <p:nvPr>
            <p:ph type="title"/>
          </p:nvPr>
        </p:nvSpPr>
        <p:spPr/>
        <p:txBody>
          <a:bodyPr/>
          <a:lstStyle/>
          <a:p>
            <a:r>
              <a:rPr lang="en-US" dirty="0"/>
              <a:t>Why “ with open”</a:t>
            </a:r>
            <a:endParaRPr lang="en-IN" dirty="0"/>
          </a:p>
        </p:txBody>
      </p:sp>
      <p:sp>
        <p:nvSpPr>
          <p:cNvPr id="3" name="Content Placeholder 2">
            <a:extLst>
              <a:ext uri="{FF2B5EF4-FFF2-40B4-BE49-F238E27FC236}">
                <a16:creationId xmlns:a16="http://schemas.microsoft.com/office/drawing/2014/main" id="{2C789891-E93C-F0C7-83D9-EBE5D43070DB}"/>
              </a:ext>
            </a:extLst>
          </p:cNvPr>
          <p:cNvSpPr>
            <a:spLocks noGrp="1"/>
          </p:cNvSpPr>
          <p:nvPr>
            <p:ph idx="1"/>
          </p:nvPr>
        </p:nvSpPr>
        <p:spPr/>
        <p:txBody>
          <a:bodyPr/>
          <a:lstStyle/>
          <a:p>
            <a:r>
              <a:rPr lang="en-US" dirty="0"/>
              <a:t>Using with ensures that the file is automatically closed after the indented block is executed, even if an error occurs.</a:t>
            </a:r>
          </a:p>
          <a:p>
            <a:r>
              <a:rPr lang="en-US" dirty="0"/>
              <a:t>It automatically handles file closing, preventing resource leaks.</a:t>
            </a:r>
          </a:p>
          <a:p>
            <a:r>
              <a:rPr lang="en-US" dirty="0"/>
              <a:t>It makes the code more readable and less error-prone.</a:t>
            </a:r>
          </a:p>
          <a:p>
            <a:endParaRPr lang="en-IN" dirty="0"/>
          </a:p>
        </p:txBody>
      </p:sp>
    </p:spTree>
    <p:extLst>
      <p:ext uri="{BB962C8B-B14F-4D97-AF65-F5344CB8AC3E}">
        <p14:creationId xmlns:p14="http://schemas.microsoft.com/office/powerpoint/2010/main" val="8347489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6D8E-A17A-BD55-9C55-C54195E4D202}"/>
              </a:ext>
            </a:extLst>
          </p:cNvPr>
          <p:cNvSpPr>
            <a:spLocks noGrp="1"/>
          </p:cNvSpPr>
          <p:nvPr>
            <p:ph type="title"/>
          </p:nvPr>
        </p:nvSpPr>
        <p:spPr/>
        <p:txBody>
          <a:bodyPr/>
          <a:lstStyle/>
          <a:p>
            <a:r>
              <a:rPr lang="en-US" dirty="0"/>
              <a:t>Without “ with open”</a:t>
            </a:r>
            <a:endParaRPr lang="en-IN" dirty="0"/>
          </a:p>
        </p:txBody>
      </p:sp>
      <p:sp>
        <p:nvSpPr>
          <p:cNvPr id="3" name="Content Placeholder 2">
            <a:extLst>
              <a:ext uri="{FF2B5EF4-FFF2-40B4-BE49-F238E27FC236}">
                <a16:creationId xmlns:a16="http://schemas.microsoft.com/office/drawing/2014/main" id="{1D1FF3F6-4275-DE9B-37C6-8B4FA6680982}"/>
              </a:ext>
            </a:extLst>
          </p:cNvPr>
          <p:cNvSpPr>
            <a:spLocks noGrp="1"/>
          </p:cNvSpPr>
          <p:nvPr>
            <p:ph idx="1"/>
          </p:nvPr>
        </p:nvSpPr>
        <p:spPr/>
        <p:txBody>
          <a:bodyPr/>
          <a:lstStyle/>
          <a:p>
            <a:r>
              <a:rPr lang="en-US" dirty="0"/>
              <a:t>file = open("example.txt", "r")  # Open the file in read mode</a:t>
            </a:r>
          </a:p>
          <a:p>
            <a:r>
              <a:rPr lang="en-US" dirty="0"/>
              <a:t>content = </a:t>
            </a:r>
            <a:r>
              <a:rPr lang="en-US" dirty="0" err="1"/>
              <a:t>file.read</a:t>
            </a:r>
            <a:r>
              <a:rPr lang="en-US" dirty="0"/>
              <a:t>()            # Read the file's content</a:t>
            </a:r>
          </a:p>
          <a:p>
            <a:r>
              <a:rPr lang="en-US" dirty="0"/>
              <a:t>print(content)                    # Print the content</a:t>
            </a:r>
          </a:p>
          <a:p>
            <a:r>
              <a:rPr lang="en-US" dirty="0" err="1"/>
              <a:t>file.close</a:t>
            </a:r>
            <a:r>
              <a:rPr lang="en-US" dirty="0"/>
              <a:t>()                      # Close the file</a:t>
            </a:r>
          </a:p>
          <a:p>
            <a:endParaRPr lang="en-IN" dirty="0"/>
          </a:p>
        </p:txBody>
      </p:sp>
    </p:spTree>
    <p:extLst>
      <p:ext uri="{BB962C8B-B14F-4D97-AF65-F5344CB8AC3E}">
        <p14:creationId xmlns:p14="http://schemas.microsoft.com/office/powerpoint/2010/main" val="779728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5CAF-F1DE-6F7E-643A-04E44E840B87}"/>
              </a:ext>
            </a:extLst>
          </p:cNvPr>
          <p:cNvSpPr>
            <a:spLocks noGrp="1"/>
          </p:cNvSpPr>
          <p:nvPr>
            <p:ph type="title"/>
          </p:nvPr>
        </p:nvSpPr>
        <p:spPr/>
        <p:txBody>
          <a:bodyPr/>
          <a:lstStyle/>
          <a:p>
            <a:r>
              <a:rPr lang="en-US" b="0" i="0" dirty="0" err="1">
                <a:solidFill>
                  <a:srgbClr val="000000"/>
                </a:solidFill>
                <a:effectLst/>
                <a:latin typeface="Verdana" panose="020B0604030504040204" pitchFamily="34" charset="0"/>
              </a:rPr>
              <a:t>readline</a:t>
            </a:r>
            <a:r>
              <a:rPr lang="en-US" b="0" i="0" dirty="0">
                <a:solidFill>
                  <a:srgbClr val="000000"/>
                </a:solidFill>
                <a:effectLst/>
                <a:latin typeface="Verdana" panose="020B0604030504040204" pitchFamily="34" charset="0"/>
              </a:rPr>
              <a:t>() method</a:t>
            </a:r>
            <a:endParaRPr lang="en-IN" dirty="0"/>
          </a:p>
        </p:txBody>
      </p:sp>
      <p:sp>
        <p:nvSpPr>
          <p:cNvPr id="3" name="Content Placeholder 2">
            <a:extLst>
              <a:ext uri="{FF2B5EF4-FFF2-40B4-BE49-F238E27FC236}">
                <a16:creationId xmlns:a16="http://schemas.microsoft.com/office/drawing/2014/main" id="{0C554106-7552-2405-A4D8-C4A31762C835}"/>
              </a:ext>
            </a:extLst>
          </p:cNvPr>
          <p:cNvSpPr>
            <a:spLocks noGrp="1"/>
          </p:cNvSpPr>
          <p:nvPr>
            <p:ph idx="1"/>
          </p:nvPr>
        </p:nvSpPr>
        <p:spPr/>
        <p:txBody>
          <a:bodyPr/>
          <a:lstStyle/>
          <a:p>
            <a:r>
              <a:rPr lang="en-US" b="0" i="0" dirty="0" err="1">
                <a:solidFill>
                  <a:srgbClr val="000000"/>
                </a:solidFill>
                <a:effectLst/>
                <a:latin typeface="Verdana" panose="020B0604030504040204" pitchFamily="34" charset="0"/>
              </a:rPr>
              <a:t>readline</a:t>
            </a:r>
            <a:r>
              <a:rPr lang="en-US" b="0" i="0" dirty="0">
                <a:solidFill>
                  <a:srgbClr val="000000"/>
                </a:solidFill>
                <a:effectLst/>
                <a:latin typeface="Verdana" panose="020B0604030504040204" pitchFamily="34" charset="0"/>
              </a:rPr>
              <a:t>() method to read one line at a time, making it memory efficient for reading large files line by line</a:t>
            </a:r>
            <a:endParaRPr lang="en-US" dirty="0"/>
          </a:p>
          <a:p>
            <a:endParaRPr lang="en-US" dirty="0"/>
          </a:p>
          <a:p>
            <a:pPr marL="0" indent="0">
              <a:buNone/>
            </a:pPr>
            <a:r>
              <a:rPr lang="en-US" dirty="0"/>
              <a:t>with open("example.txt", "r") as file:</a:t>
            </a:r>
          </a:p>
          <a:p>
            <a:pPr marL="0" indent="0">
              <a:buNone/>
            </a:pPr>
            <a:r>
              <a:rPr lang="en-US" dirty="0"/>
              <a:t>   line = </a:t>
            </a:r>
            <a:r>
              <a:rPr lang="en-US" dirty="0" err="1"/>
              <a:t>file.readline</a:t>
            </a:r>
            <a:r>
              <a:rPr lang="en-US" dirty="0"/>
              <a:t>()</a:t>
            </a:r>
          </a:p>
          <a:p>
            <a:pPr marL="0" indent="0">
              <a:buNone/>
            </a:pPr>
            <a:r>
              <a:rPr lang="en-US" dirty="0"/>
              <a:t>   while line:</a:t>
            </a:r>
          </a:p>
          <a:p>
            <a:pPr marL="0" indent="0">
              <a:buNone/>
            </a:pPr>
            <a:r>
              <a:rPr lang="en-US" dirty="0"/>
              <a:t>      print(line, end='')</a:t>
            </a:r>
          </a:p>
          <a:p>
            <a:pPr marL="0" indent="0">
              <a:buNone/>
            </a:pPr>
            <a:r>
              <a:rPr lang="en-US" dirty="0"/>
              <a:t>      line = </a:t>
            </a:r>
            <a:r>
              <a:rPr lang="en-US" dirty="0" err="1"/>
              <a:t>file.readline</a:t>
            </a:r>
            <a:r>
              <a:rPr lang="en-US" dirty="0"/>
              <a:t>()</a:t>
            </a:r>
            <a:endParaRPr lang="en-IN" dirty="0"/>
          </a:p>
        </p:txBody>
      </p:sp>
    </p:spTree>
    <p:extLst>
      <p:ext uri="{BB962C8B-B14F-4D97-AF65-F5344CB8AC3E}">
        <p14:creationId xmlns:p14="http://schemas.microsoft.com/office/powerpoint/2010/main" val="2792163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2E2463620DB5479F8263F0F74060C8" ma:contentTypeVersion="4" ma:contentTypeDescription="Create a new document." ma:contentTypeScope="" ma:versionID="87bb470662e16b1a394367aa357f0f33">
  <xsd:schema xmlns:xsd="http://www.w3.org/2001/XMLSchema" xmlns:xs="http://www.w3.org/2001/XMLSchema" xmlns:p="http://schemas.microsoft.com/office/2006/metadata/properties" xmlns:ns2="e124798c-9276-4510-83d3-89d17b282771" targetNamespace="http://schemas.microsoft.com/office/2006/metadata/properties" ma:root="true" ma:fieldsID="c5577facebc53cca5cc21509105da781" ns2:_="">
    <xsd:import namespace="e124798c-9276-4510-83d3-89d17b2827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24798c-9276-4510-83d3-89d17b282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9310B5-7EFA-4918-BCD7-58486B613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24798c-9276-4510-83d3-89d17b282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0C623D-698A-4077-9787-217C63B09744}">
  <ds:schemaRefs>
    <ds:schemaRef ds:uri="http://schemas.microsoft.com/sharepoint/v3/contenttype/forms"/>
  </ds:schemaRefs>
</ds:datastoreItem>
</file>

<file path=customXml/itemProps3.xml><?xml version="1.0" encoding="utf-8"?>
<ds:datastoreItem xmlns:ds="http://schemas.openxmlformats.org/officeDocument/2006/customXml" ds:itemID="{7D3C7A8E-6C53-48BE-8D80-52E5BB942D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Wood Type</Template>
  <TotalTime>3481</TotalTime>
  <Words>3745</Words>
  <Application>Microsoft Office PowerPoint</Application>
  <PresentationFormat>Widescreen</PresentationFormat>
  <Paragraphs>359</Paragraphs>
  <Slides>110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Arial</vt:lpstr>
      <vt:lpstr>Cabin</vt:lpstr>
      <vt:lpstr>Calibri</vt:lpstr>
      <vt:lpstr>Cambria</vt:lpstr>
      <vt:lpstr>Courier</vt:lpstr>
      <vt:lpstr>inherit</vt:lpstr>
      <vt:lpstr>Nunito</vt:lpstr>
      <vt:lpstr>Rockwell</vt:lpstr>
      <vt:lpstr>Rockwell Condensed</vt:lpstr>
      <vt:lpstr>var(--ff-lato)</vt:lpstr>
      <vt:lpstr>Verdana</vt:lpstr>
      <vt:lpstr>Wingdings</vt:lpstr>
      <vt:lpstr>ヒラギノ角ゴ Pro W3</vt:lpstr>
      <vt:lpstr>Wood Type</vt:lpstr>
      <vt:lpstr>MODULE 6 (Functions)</vt:lpstr>
      <vt:lpstr>Python Functions </vt:lpstr>
      <vt:lpstr>Python Functions </vt:lpstr>
      <vt:lpstr>Python Functions</vt:lpstr>
      <vt:lpstr>Function Definition</vt:lpstr>
      <vt:lpstr>Defining a Function</vt:lpstr>
      <vt:lpstr>Calling a function</vt:lpstr>
      <vt:lpstr>How a function works? </vt:lpstr>
      <vt:lpstr>PowerPoint Presentation</vt:lpstr>
      <vt:lpstr>Note:</vt:lpstr>
      <vt:lpstr>Parameter</vt:lpstr>
      <vt:lpstr>arguments</vt:lpstr>
      <vt:lpstr>PowerPoint Presentation</vt:lpstr>
      <vt:lpstr>Practice</vt:lpstr>
      <vt:lpstr>PowerPoint Presentation</vt:lpstr>
      <vt:lpstr>PowerPoint Presentation</vt:lpstr>
      <vt:lpstr>Return Values</vt:lpstr>
      <vt:lpstr>PowerPoint Presentation</vt:lpstr>
      <vt:lpstr>PowerPoint Presentation</vt:lpstr>
      <vt:lpstr>Example 1-one argument/parameter</vt:lpstr>
      <vt:lpstr>Example 2-two argument/parameter</vt:lpstr>
      <vt:lpstr>Example-3 – Multiple return values</vt:lpstr>
      <vt:lpstr>Arguments</vt:lpstr>
      <vt:lpstr>Required/Postional arguments </vt:lpstr>
      <vt:lpstr>PowerPoint Presentation</vt:lpstr>
      <vt:lpstr>PowerPoint Presentation</vt:lpstr>
      <vt:lpstr>PowerPoint Presentation</vt:lpstr>
      <vt:lpstr>Keyword Arguments</vt:lpstr>
      <vt:lpstr>PowerPoint Presentation</vt:lpstr>
      <vt:lpstr>Default Arguments</vt:lpstr>
      <vt:lpstr>PowerPoint Presentation</vt:lpstr>
      <vt:lpstr>PowerPoint Presentation</vt:lpstr>
      <vt:lpstr>PowerPoint Presentation</vt:lpstr>
      <vt:lpstr>PowerPoint Presentation</vt:lpstr>
      <vt:lpstr> Equivalent Function Calls</vt:lpstr>
      <vt:lpstr>Variable-Length Arguments</vt:lpstr>
      <vt:lpstr>PowerPoint Presentation</vt:lpstr>
      <vt:lpstr>PowerPoint Presentation</vt:lpstr>
      <vt:lpstr>PowerPoint Presentation</vt:lpstr>
      <vt:lpstr>PowerPoint Presentation</vt:lpstr>
      <vt:lpstr>Unpacking of arguments</vt:lpstr>
      <vt:lpstr>Nested function</vt:lpstr>
      <vt:lpstr>Order of arguments</vt:lpstr>
      <vt:lpstr>PowerPoint Presentation</vt:lpstr>
      <vt:lpstr>Practice</vt:lpstr>
      <vt:lpstr>Scope of variables</vt:lpstr>
      <vt:lpstr>PowerPoint Presentation</vt:lpstr>
      <vt:lpstr>Scope of variables</vt:lpstr>
      <vt:lpstr>PowerPoint Presentation</vt:lpstr>
      <vt:lpstr>PowerPoint Presentation</vt:lpstr>
      <vt:lpstr>Scope of variables</vt:lpstr>
      <vt:lpstr>PowerPoint Presentation</vt:lpstr>
      <vt:lpstr>PowerPoint Presentation</vt:lpstr>
      <vt:lpstr>PowerPoint Presentation</vt:lpstr>
      <vt:lpstr>PowerPoint Presentation</vt:lpstr>
      <vt:lpstr>Function definition in selection statement Example </vt:lpstr>
      <vt:lpstr>Passing two string arguments to a function</vt:lpstr>
      <vt:lpstr>Recursive function</vt:lpstr>
      <vt:lpstr>PowerPoint Presentation</vt:lpstr>
      <vt:lpstr>Example: Calculating Factorial with Direct Recursion</vt:lpstr>
      <vt:lpstr>PowerPoint Presentation</vt:lpstr>
      <vt:lpstr>PowerPoint Presentation</vt:lpstr>
      <vt:lpstr>PowerPoint Presentation</vt:lpstr>
      <vt:lpstr>Example: Two Functions Alternating Calls  (Even and Odd Check)</vt:lpstr>
      <vt:lpstr>Lambda</vt:lpstr>
      <vt:lpstr>PowerPoint Presentation</vt:lpstr>
      <vt:lpstr>PowerPoint Presentation</vt:lpstr>
      <vt:lpstr>PowerPoint Presentation</vt:lpstr>
      <vt:lpstr>Task</vt:lpstr>
      <vt:lpstr>Task</vt:lpstr>
      <vt:lpstr>PowerPoint Presentation</vt:lpstr>
      <vt:lpstr>Task</vt:lpstr>
      <vt:lpstr>PowerPoint Presentation</vt:lpstr>
      <vt:lpstr>Task</vt:lpstr>
      <vt:lpstr>PowerPoint Presentation</vt:lpstr>
      <vt:lpstr>PowerPoint Presentation</vt:lpstr>
      <vt:lpstr>TAsk</vt:lpstr>
      <vt:lpstr>PowerPoint Presentation</vt:lpstr>
      <vt:lpstr>Task</vt:lpstr>
      <vt:lpstr>PowerPoint Presentation</vt:lpstr>
      <vt:lpstr>PowerPoint Presentation</vt:lpstr>
      <vt:lpstr>PowerPoint Presentation</vt:lpstr>
      <vt:lpstr>PowerPoint Presentation</vt:lpstr>
      <vt:lpstr>File handling</vt:lpstr>
      <vt:lpstr>File format</vt:lpstr>
      <vt:lpstr>Advantages</vt:lpstr>
      <vt:lpstr>disadvatages</vt:lpstr>
      <vt:lpstr>Opening a File in Python </vt:lpstr>
      <vt:lpstr>Modes and Description</vt:lpstr>
      <vt:lpstr>Modes and Description</vt:lpstr>
      <vt:lpstr>Modes and Description</vt:lpstr>
      <vt:lpstr>Modes and Description</vt:lpstr>
      <vt:lpstr>Modes and Description</vt:lpstr>
      <vt:lpstr>Examole</vt:lpstr>
      <vt:lpstr>Reading a File in Python </vt:lpstr>
      <vt:lpstr>Example</vt:lpstr>
      <vt:lpstr>Why “ with open”</vt:lpstr>
      <vt:lpstr>Without “ with open”</vt:lpstr>
      <vt:lpstr>readline() method</vt:lpstr>
      <vt:lpstr>Using readlines() method</vt:lpstr>
      <vt:lpstr>Writing to a File in Python</vt:lpstr>
      <vt:lpstr>Using the write() method</vt:lpstr>
      <vt:lpstr>Using the writelines() method</vt:lpstr>
      <vt:lpstr>appending to a File in Python</vt:lpstr>
      <vt:lpstr>Closing a File in Python</vt:lpstr>
      <vt:lpstr>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 Ishwarya</dc:creator>
  <cp:lastModifiedBy>Hemavathy S</cp:lastModifiedBy>
  <cp:revision>353</cp:revision>
  <dcterms:created xsi:type="dcterms:W3CDTF">2024-08-14T03:56:49Z</dcterms:created>
  <dcterms:modified xsi:type="dcterms:W3CDTF">2024-11-06T06:01:55Z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0x0101000C2E2463620DB5479F8263F0F74060C8</vt:lpwstr>
  </property>
</Properties>
</file>