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1"/>
  </p:notesMasterIdLst>
  <p:sldIdLst>
    <p:sldId id="258" r:id="rId5"/>
    <p:sldId id="260" r:id="rId6"/>
    <p:sldId id="317" r:id="rId7"/>
    <p:sldId id="263" r:id="rId8"/>
    <p:sldId id="266" r:id="rId9"/>
    <p:sldId id="264" r:id="rId10"/>
    <p:sldId id="267" r:id="rId11"/>
    <p:sldId id="268" r:id="rId12"/>
    <p:sldId id="269" r:id="rId13"/>
    <p:sldId id="261" r:id="rId14"/>
    <p:sldId id="273" r:id="rId15"/>
    <p:sldId id="274" r:id="rId16"/>
    <p:sldId id="275" r:id="rId17"/>
    <p:sldId id="270" r:id="rId18"/>
    <p:sldId id="271" r:id="rId19"/>
    <p:sldId id="262" r:id="rId20"/>
    <p:sldId id="272" r:id="rId21"/>
    <p:sldId id="276" r:id="rId22"/>
    <p:sldId id="280" r:id="rId23"/>
    <p:sldId id="282" r:id="rId24"/>
    <p:sldId id="283" r:id="rId25"/>
    <p:sldId id="278" r:id="rId26"/>
    <p:sldId id="279" r:id="rId27"/>
    <p:sldId id="284" r:id="rId28"/>
    <p:sldId id="285" r:id="rId29"/>
    <p:sldId id="286" r:id="rId30"/>
    <p:sldId id="287" r:id="rId31"/>
    <p:sldId id="288" r:id="rId32"/>
    <p:sldId id="290" r:id="rId33"/>
    <p:sldId id="289" r:id="rId34"/>
    <p:sldId id="291" r:id="rId35"/>
    <p:sldId id="292" r:id="rId36"/>
    <p:sldId id="293" r:id="rId37"/>
    <p:sldId id="294" r:id="rId38"/>
    <p:sldId id="295" r:id="rId39"/>
    <p:sldId id="296" r:id="rId40"/>
    <p:sldId id="302" r:id="rId41"/>
    <p:sldId id="297" r:id="rId42"/>
    <p:sldId id="298" r:id="rId43"/>
    <p:sldId id="299" r:id="rId44"/>
    <p:sldId id="300" r:id="rId45"/>
    <p:sldId id="301" r:id="rId46"/>
    <p:sldId id="303" r:id="rId47"/>
    <p:sldId id="304" r:id="rId48"/>
    <p:sldId id="315" r:id="rId49"/>
    <p:sldId id="306" r:id="rId50"/>
    <p:sldId id="308" r:id="rId51"/>
    <p:sldId id="310" r:id="rId52"/>
    <p:sldId id="307" r:id="rId53"/>
    <p:sldId id="309" r:id="rId54"/>
    <p:sldId id="311" r:id="rId55"/>
    <p:sldId id="312" r:id="rId56"/>
    <p:sldId id="313" r:id="rId57"/>
    <p:sldId id="316" r:id="rId58"/>
    <p:sldId id="314" r:id="rId59"/>
    <p:sldId id="30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311" autoAdjust="0"/>
  </p:normalViewPr>
  <p:slideViewPr>
    <p:cSldViewPr snapToGrid="0">
      <p:cViewPr varScale="1">
        <p:scale>
          <a:sx n="81" d="100"/>
          <a:sy n="81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6FACF-DBC2-4BA0-854C-A579B60DA7B6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95371-E04F-4F63-85BA-3FC48B8B2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13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8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3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4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DA7F73B-F59C-4097-AC4D-BDFA71014DC3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12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02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8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5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6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7F73B-F59C-4097-AC4D-BDFA71014DC3}" type="datetimeFigureOut">
              <a:rPr lang="en-IN" smtClean="0"/>
              <a:t>08-11-2024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81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DA7F73B-F59C-4097-AC4D-BDFA71014DC3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20D226D-3669-4B4D-B3F6-70B5952A56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76C3F-37EC-E843-923F-2713202ED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MODULE 7</a:t>
            </a:r>
            <a:br>
              <a:rPr lang="en-IN" dirty="0"/>
            </a:br>
            <a:r>
              <a:rPr lang="en-IN" sz="5400" dirty="0"/>
              <a:t>(Modules and Packages)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5A22-2C04-2DA1-A035-2B916FB7F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794472"/>
            <a:ext cx="7891272" cy="1069848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DB467-518D-D8DA-980C-3ECCA757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E887A39A-DB65-4B0C-AA67-ED085330AC5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9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76CD-E533-9677-A66D-EDC590C0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5806"/>
            <a:ext cx="10058400" cy="1147523"/>
          </a:xfrm>
        </p:spPr>
        <p:txBody>
          <a:bodyPr>
            <a:normAutofit/>
          </a:bodyPr>
          <a:lstStyle/>
          <a:p>
            <a:pPr algn="ctr"/>
            <a:r>
              <a:rPr lang="en-IN" sz="6000" dirty="0"/>
              <a:t>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0D5B0-F9CC-ED03-DA2C-85FB3944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44" y="2115810"/>
            <a:ext cx="11480511" cy="284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26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AFEDB-D065-E8CC-220C-20CE1E08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7" y="472678"/>
            <a:ext cx="11230055" cy="591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77EA9A-3E9A-A0F6-6162-3A0A0647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0" y="226750"/>
            <a:ext cx="11489874" cy="62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5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8B77B-2C37-E221-F391-FD5C18831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48" y="563441"/>
            <a:ext cx="11254303" cy="57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5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71FFD4-CE95-EB16-D737-91F3E1C8D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818132"/>
            <a:ext cx="10631384" cy="579200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263B7B-9FA4-5E5B-E9F6-D9B3782F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8364"/>
            <a:ext cx="9660194" cy="5723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/>
              <a:t>Structure of packages</a:t>
            </a:r>
          </a:p>
        </p:txBody>
      </p:sp>
    </p:spTree>
    <p:extLst>
      <p:ext uri="{BB962C8B-B14F-4D97-AF65-F5344CB8AC3E}">
        <p14:creationId xmlns:p14="http://schemas.microsoft.com/office/powerpoint/2010/main" val="159542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C66E2-DDC8-6C81-0A81-A270FBDA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8" y="1901469"/>
            <a:ext cx="10850489" cy="437258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3700F76-0414-62DD-BFC1-0622C42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903" y="583946"/>
            <a:ext cx="9660194" cy="57232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dirty="0"/>
              <a:t>Structure of packages</a:t>
            </a:r>
          </a:p>
        </p:txBody>
      </p:sp>
    </p:spTree>
    <p:extLst>
      <p:ext uri="{BB962C8B-B14F-4D97-AF65-F5344CB8AC3E}">
        <p14:creationId xmlns:p14="http://schemas.microsoft.com/office/powerpoint/2010/main" val="309559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kage Model Structure">
            <a:extLst>
              <a:ext uri="{FF2B5EF4-FFF2-40B4-BE49-F238E27FC236}">
                <a16:creationId xmlns:a16="http://schemas.microsoft.com/office/drawing/2014/main" id="{5A710443-5E0B-C539-55C5-683A06ED5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29" y="-78857"/>
            <a:ext cx="9221582" cy="67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03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BB29896-5490-6A31-34C8-DB2A0DF8B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817035"/>
              </p:ext>
            </p:extLst>
          </p:nvPr>
        </p:nvGraphicFramePr>
        <p:xfrm>
          <a:off x="284265" y="148214"/>
          <a:ext cx="11623469" cy="6561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837">
                  <a:extLst>
                    <a:ext uri="{9D8B030D-6E8A-4147-A177-3AD203B41FA5}">
                      <a16:colId xmlns:a16="http://schemas.microsoft.com/office/drawing/2014/main" val="3814991593"/>
                    </a:ext>
                  </a:extLst>
                </a:gridCol>
                <a:gridCol w="4154451">
                  <a:extLst>
                    <a:ext uri="{9D8B030D-6E8A-4147-A177-3AD203B41FA5}">
                      <a16:colId xmlns:a16="http://schemas.microsoft.com/office/drawing/2014/main" val="1242298414"/>
                    </a:ext>
                  </a:extLst>
                </a:gridCol>
                <a:gridCol w="2275903">
                  <a:extLst>
                    <a:ext uri="{9D8B030D-6E8A-4147-A177-3AD203B41FA5}">
                      <a16:colId xmlns:a16="http://schemas.microsoft.com/office/drawing/2014/main" val="1886751303"/>
                    </a:ext>
                  </a:extLst>
                </a:gridCol>
                <a:gridCol w="3329278">
                  <a:extLst>
                    <a:ext uri="{9D8B030D-6E8A-4147-A177-3AD203B41FA5}">
                      <a16:colId xmlns:a16="http://schemas.microsoft.com/office/drawing/2014/main" val="2129775411"/>
                    </a:ext>
                  </a:extLst>
                </a:gridCol>
              </a:tblGrid>
              <a:tr h="533543">
                <a:tc>
                  <a:txBody>
                    <a:bodyPr/>
                    <a:lstStyle/>
                    <a:p>
                      <a:r>
                        <a:rPr lang="en-IN" sz="2400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Key Characteristics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34011"/>
                  </a:ext>
                </a:extLst>
              </a:tr>
              <a:tr h="1354377">
                <a:tc>
                  <a:txBody>
                    <a:bodyPr/>
                    <a:lstStyle/>
                    <a:p>
                      <a:r>
                        <a:rPr lang="en-IN" sz="2400" b="1"/>
                        <a:t>Module</a:t>
                      </a:r>
                      <a:endParaRPr lang="en-IN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single Python file containing code (functions, classes, variables).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Single .py file, can be imported directly.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509384"/>
                  </a:ext>
                </a:extLst>
              </a:tr>
              <a:tr h="1354377">
                <a:tc>
                  <a:txBody>
                    <a:bodyPr/>
                    <a:lstStyle/>
                    <a:p>
                      <a:r>
                        <a:rPr lang="en-IN" sz="2400" b="1" dirty="0"/>
                        <a:t>Package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directory containing related modules, and an __init__.py file.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json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Directory with __init__.py, can contain sub-packages.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514490"/>
                  </a:ext>
                </a:extLst>
              </a:tr>
              <a:tr h="1354377">
                <a:tc>
                  <a:txBody>
                    <a:bodyPr/>
                    <a:lstStyle/>
                    <a:p>
                      <a:r>
                        <a:rPr lang="en-IN" sz="2400" b="1" dirty="0"/>
                        <a:t>Directory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general folder in the file system. A package is a special type of directory.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my_folder</a:t>
                      </a:r>
                      <a:r>
                        <a:rPr lang="en-IN" sz="2400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General folder for organizing files, not Python-specific.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247733"/>
                  </a:ext>
                </a:extLst>
              </a:tr>
              <a:tr h="1764795">
                <a:tc>
                  <a:txBody>
                    <a:bodyPr/>
                    <a:lstStyle/>
                    <a:p>
                      <a:r>
                        <a:rPr lang="en-IN" sz="2400" b="1" dirty="0"/>
                        <a:t>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collection of related modules and packages providing reusable functionality.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NumPy, 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collection of modules or packages, often installed via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404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234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783B-197D-4F9D-92F0-D65AA6DF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57" y="0"/>
            <a:ext cx="10058400" cy="980374"/>
          </a:xfrm>
        </p:spPr>
        <p:txBody>
          <a:bodyPr/>
          <a:lstStyle/>
          <a:p>
            <a:pPr algn="ctr"/>
            <a:r>
              <a:rPr lang="en-IN" dirty="0" err="1"/>
              <a:t>numpy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D07E-D3C2-3120-894B-0807801FE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68" y="1256168"/>
            <a:ext cx="10935338" cy="5006979"/>
          </a:xfrm>
        </p:spPr>
        <p:txBody>
          <a:bodyPr>
            <a:normAutofit/>
          </a:bodyPr>
          <a:lstStyle/>
          <a:p>
            <a:r>
              <a:rPr lang="en-US" sz="3200" dirty="0"/>
              <a:t>NumPy is Numerical Python</a:t>
            </a:r>
          </a:p>
          <a:p>
            <a:r>
              <a:rPr lang="en-US" sz="3200" dirty="0"/>
              <a:t>NumPy is a Python library.</a:t>
            </a:r>
          </a:p>
          <a:p>
            <a:r>
              <a:rPr lang="en-US" sz="3200" dirty="0"/>
              <a:t>NumPy is used for working with arrays.</a:t>
            </a:r>
          </a:p>
          <a:p>
            <a:r>
              <a:rPr lang="en-US" sz="3200" dirty="0"/>
              <a:t>NumPy is short for "Numerical Python".</a:t>
            </a:r>
          </a:p>
          <a:p>
            <a:r>
              <a:rPr lang="en-US" sz="3200" dirty="0"/>
              <a:t>NumPy is a Python library used for working with arrays.</a:t>
            </a:r>
          </a:p>
          <a:p>
            <a:r>
              <a:rPr lang="en-US" sz="3200" dirty="0"/>
              <a:t>NumPy arrays are 50times faster than python lists.</a:t>
            </a:r>
          </a:p>
          <a:p>
            <a:r>
              <a:rPr lang="en-US" sz="3200" dirty="0"/>
              <a:t>NumPy has functions which works with linear algebra, matrices, Fourier transform etc.</a:t>
            </a: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7268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5CAA-4D4E-CE49-62D6-83EC0DB6E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Why </a:t>
            </a:r>
            <a:r>
              <a:rPr lang="en-IN" dirty="0" err="1"/>
              <a:t>numpy</a:t>
            </a:r>
            <a:r>
              <a:rPr lang="en-IN" dirty="0"/>
              <a:t> is faster?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8320-82CF-4EF2-49C9-BDD7BF96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NumPy arrays are stored at one continuous place in memory unlike lists so processes can access and manipulate them very efficiently.</a:t>
            </a:r>
          </a:p>
          <a:p>
            <a:r>
              <a:rPr lang="en-IN" sz="3200" dirty="0"/>
              <a:t>NumPy are optimized to work with latest CPU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332689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3F64-7B1E-1013-1CA0-680CA8C3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99" y="206476"/>
            <a:ext cx="10089765" cy="1130711"/>
          </a:xfrm>
        </p:spPr>
        <p:txBody>
          <a:bodyPr>
            <a:normAutofit/>
          </a:bodyPr>
          <a:lstStyle/>
          <a:p>
            <a:pPr algn="ctr"/>
            <a:r>
              <a:rPr lang="en-IN" sz="6600" dirty="0"/>
              <a:t>modules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50EC3-D8DD-618F-BBF6-8FE6CFDD9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0" y="1511316"/>
            <a:ext cx="11654800" cy="523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23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0EE82-52AE-9875-7753-89D10176E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6C37-754B-AEB9-F424-667307BE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err="1"/>
              <a:t>Numpy</a:t>
            </a:r>
            <a:r>
              <a:rPr lang="en-IN" dirty="0"/>
              <a:t>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3D4C-2BA3-B54B-C40F-8E5350724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An array is a collection of values , organized in a specific order.</a:t>
            </a:r>
          </a:p>
          <a:p>
            <a:r>
              <a:rPr lang="en-IN" sz="3200" dirty="0"/>
              <a:t>NumPy’s main object is the homogeneous multidimensional array.</a:t>
            </a:r>
          </a:p>
          <a:p>
            <a:r>
              <a:rPr lang="en-IN" sz="3200" dirty="0"/>
              <a:t>In </a:t>
            </a:r>
            <a:r>
              <a:rPr lang="en-IN" sz="3200" dirty="0" err="1"/>
              <a:t>numpy</a:t>
            </a:r>
            <a:r>
              <a:rPr lang="en-IN" sz="3200" dirty="0"/>
              <a:t>, dimensions are called axis. The number of axis is rank.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6579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009DA-3D50-0CDC-6630-A35E770E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93" y="600648"/>
            <a:ext cx="10032911" cy="56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53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042B7-9A6C-0181-AE32-3E41B0B0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 of </a:t>
            </a:r>
            <a:r>
              <a:rPr lang="en-IN" dirty="0" err="1"/>
              <a:t>numpy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4BB5A-4F61-BE74-E91F-5310C9DC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C:\Users\Your Name&gt;pip </a:t>
            </a:r>
            <a:r>
              <a:rPr lang="en-US" sz="3200" dirty="0" err="1"/>
              <a:t>pip</a:t>
            </a:r>
            <a:r>
              <a:rPr lang="en-US" sz="3200" dirty="0"/>
              <a:t> install --upgrade pip</a:t>
            </a:r>
          </a:p>
          <a:p>
            <a:endParaRPr lang="en-US" sz="3200" dirty="0"/>
          </a:p>
          <a:p>
            <a:r>
              <a:rPr lang="en-US" sz="3200" dirty="0"/>
              <a:t>C:\Users\Your Name&gt;pip install </a:t>
            </a:r>
            <a:r>
              <a:rPr lang="en-US" sz="3200" dirty="0" err="1"/>
              <a:t>numpy</a:t>
            </a:r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43204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5D15-8F46-8F1A-09DC-3256EFE9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90" y="0"/>
            <a:ext cx="10058400" cy="1039368"/>
          </a:xfrm>
        </p:spPr>
        <p:txBody>
          <a:bodyPr/>
          <a:lstStyle/>
          <a:p>
            <a:pPr algn="ctr"/>
            <a:r>
              <a:rPr lang="en-US" dirty="0"/>
              <a:t>Import NumPy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A5E1C-718F-D90A-3E0D-7319C101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0" y="2942760"/>
            <a:ext cx="9433448" cy="3407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252D92-5EBD-750F-C7D6-D6BDFF532539}"/>
              </a:ext>
            </a:extLst>
          </p:cNvPr>
          <p:cNvSpPr txBox="1"/>
          <p:nvPr/>
        </p:nvSpPr>
        <p:spPr>
          <a:xfrm>
            <a:off x="688258" y="870619"/>
            <a:ext cx="10662480" cy="2905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3200"/>
            </a:lvl1pPr>
            <a:lvl2pPr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lvl2pPr>
            <a:lvl3pPr marL="73152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3pPr>
            <a:lvl4pPr marL="100584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4pPr>
            <a:lvl5pPr marL="1280160" indent="-18288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5pPr>
            <a:lvl6pPr marL="16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6pPr>
            <a:lvl7pPr marL="19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7pPr>
            <a:lvl8pPr marL="22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8pPr>
            <a:lvl9pPr marL="2500000" indent="-228600" defTabSz="91440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/>
            </a:lvl9pPr>
          </a:lstStyle>
          <a:p>
            <a:r>
              <a:rPr lang="en-US" dirty="0"/>
              <a:t>NumPy is used to work with arrays. The array object in NumPy is called </a:t>
            </a:r>
            <a:r>
              <a:rPr lang="en-US" b="1" dirty="0" err="1">
                <a:solidFill>
                  <a:srgbClr val="FF0000"/>
                </a:solidFill>
              </a:rPr>
              <a:t>ndarray</a:t>
            </a:r>
            <a:r>
              <a:rPr lang="en-US" dirty="0"/>
              <a:t>.</a:t>
            </a:r>
          </a:p>
          <a:p>
            <a:r>
              <a:rPr lang="en-US" dirty="0"/>
              <a:t>We can create a NumPy </a:t>
            </a:r>
            <a:r>
              <a:rPr lang="en-US" dirty="0" err="1"/>
              <a:t>ndarray</a:t>
            </a:r>
            <a:r>
              <a:rPr lang="en-US" dirty="0"/>
              <a:t> object by using the </a:t>
            </a:r>
            <a:r>
              <a:rPr lang="en-US" b="1" dirty="0">
                <a:solidFill>
                  <a:srgbClr val="00B050"/>
                </a:solidFill>
              </a:rPr>
              <a:t>array() </a:t>
            </a:r>
            <a:r>
              <a:rPr lang="en-US" dirty="0"/>
              <a:t>function.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61B070-E453-13F0-1E29-EED7C6E0732E}"/>
              </a:ext>
            </a:extLst>
          </p:cNvPr>
          <p:cNvCxnSpPr/>
          <p:nvPr/>
        </p:nvCxnSpPr>
        <p:spPr>
          <a:xfrm flipV="1">
            <a:off x="782425" y="4015819"/>
            <a:ext cx="1018095" cy="56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8902F6-7B69-7B71-CC09-402830BC9526}"/>
              </a:ext>
            </a:extLst>
          </p:cNvPr>
          <p:cNvSpPr txBox="1"/>
          <p:nvPr/>
        </p:nvSpPr>
        <p:spPr>
          <a:xfrm>
            <a:off x="284179" y="4601618"/>
            <a:ext cx="141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ndarray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13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6858-95B6-24AE-53A0-D3EA3AB3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1703"/>
            <a:ext cx="10058400" cy="1108194"/>
          </a:xfrm>
        </p:spPr>
        <p:txBody>
          <a:bodyPr/>
          <a:lstStyle/>
          <a:p>
            <a:pPr algn="ctr"/>
            <a:r>
              <a:rPr lang="en-US" dirty="0"/>
              <a:t>NumPy as np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BD066-79D4-E38B-A7ED-6E91B738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93" y="1239897"/>
            <a:ext cx="10058400" cy="405079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NumPy</a:t>
            </a:r>
            <a:r>
              <a:rPr lang="en-US" sz="3600" dirty="0"/>
              <a:t> is usually imported under the </a:t>
            </a:r>
            <a:r>
              <a:rPr lang="en-US" sz="3600" b="1" dirty="0">
                <a:solidFill>
                  <a:srgbClr val="00B050"/>
                </a:solidFill>
              </a:rPr>
              <a:t>np</a:t>
            </a:r>
            <a:r>
              <a:rPr lang="en-US" sz="3600" dirty="0"/>
              <a:t>.</a:t>
            </a:r>
          </a:p>
          <a:p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DD008-8AAD-C0FA-2205-7D2E7147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676" y="2112573"/>
            <a:ext cx="8463343" cy="44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2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DE3E-DF90-526B-A319-EE8A19DB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34197"/>
          </a:xfrm>
        </p:spPr>
        <p:txBody>
          <a:bodyPr/>
          <a:lstStyle/>
          <a:p>
            <a:r>
              <a:rPr lang="en-US" dirty="0"/>
              <a:t>Use a tuple to create a NumPy array: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9B759-7CC5-7689-86BF-310723B3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261" y="1455036"/>
            <a:ext cx="8879395" cy="486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74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8590-A485-50D7-3646-AB9A1D0A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358" y="151367"/>
            <a:ext cx="10058400" cy="1068865"/>
          </a:xfrm>
        </p:spPr>
        <p:txBody>
          <a:bodyPr/>
          <a:lstStyle/>
          <a:p>
            <a:pPr algn="ctr"/>
            <a:r>
              <a:rPr lang="en-US" dirty="0"/>
              <a:t>0-D 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142A-2E31-BF12-B05D-B8E70906F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041" y="1220232"/>
            <a:ext cx="10058400" cy="4050792"/>
          </a:xfrm>
        </p:spPr>
        <p:txBody>
          <a:bodyPr>
            <a:normAutofit/>
          </a:bodyPr>
          <a:lstStyle/>
          <a:p>
            <a:r>
              <a:rPr lang="en-US" sz="3600" dirty="0"/>
              <a:t>Create a 0-D array with value 42</a:t>
            </a:r>
          </a:p>
          <a:p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60808-EEAF-01F2-4BB2-315A5F32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632" y="1834342"/>
            <a:ext cx="5342452" cy="48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20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6CF7-921E-18A5-E922-E7259179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15277"/>
            <a:ext cx="10058400" cy="941045"/>
          </a:xfrm>
        </p:spPr>
        <p:txBody>
          <a:bodyPr/>
          <a:lstStyle/>
          <a:p>
            <a:pPr algn="ctr"/>
            <a:r>
              <a:rPr lang="en-US" dirty="0"/>
              <a:t>1-D 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9A39B-DF18-1FFA-7DDA-A8C4DCC5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382" y="1156322"/>
            <a:ext cx="11082823" cy="4050792"/>
          </a:xfrm>
        </p:spPr>
        <p:txBody>
          <a:bodyPr>
            <a:normAutofit/>
          </a:bodyPr>
          <a:lstStyle/>
          <a:p>
            <a:r>
              <a:rPr lang="en-US" sz="3600" dirty="0"/>
              <a:t>Create a 1-D array containing the values 1,2,3,4,5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E2B3F-DD22-A265-E1F3-DB9BF3CB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97" y="2097367"/>
            <a:ext cx="8049759" cy="43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1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F59F-F831-6995-E012-8705C0CF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009871"/>
          </a:xfrm>
        </p:spPr>
        <p:txBody>
          <a:bodyPr/>
          <a:lstStyle/>
          <a:p>
            <a:pPr algn="ctr"/>
            <a:r>
              <a:rPr lang="en-US" dirty="0"/>
              <a:t>2-D 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3AA2D-5AF0-883D-1458-2D6344EEC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210" y="1009871"/>
            <a:ext cx="11082822" cy="4050792"/>
          </a:xfrm>
        </p:spPr>
        <p:txBody>
          <a:bodyPr>
            <a:normAutofit/>
          </a:bodyPr>
          <a:lstStyle/>
          <a:p>
            <a:r>
              <a:rPr lang="en-US" sz="3600" dirty="0"/>
              <a:t>Create a 2-D array containing two arrays with the values 1,2,3 and 4,5,6</a:t>
            </a: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043EB-9303-A284-04D4-0802D591F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51" y="2172004"/>
            <a:ext cx="8822149" cy="44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22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55F732-7EA1-9C4D-DD6D-38F4BB5ED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9" y="808307"/>
            <a:ext cx="11695331" cy="524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1F02-DC67-0A2D-9813-BE03255D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 operations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4C83-8E2A-41A5-E686-A165C26CA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83" y="1904592"/>
            <a:ext cx="10058400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Three distinct  steps the first time a program imports a given file:</a:t>
            </a:r>
          </a:p>
          <a:p>
            <a:r>
              <a:rPr lang="en-US" sz="3600" dirty="0"/>
              <a:t> 1. Find the module’s file.</a:t>
            </a:r>
          </a:p>
          <a:p>
            <a:r>
              <a:rPr lang="en-US" sz="3600" dirty="0"/>
              <a:t> 2. Compile it to byte code (if needed).</a:t>
            </a:r>
          </a:p>
          <a:p>
            <a:r>
              <a:rPr lang="en-US" sz="3600" dirty="0"/>
              <a:t> 3. Run the module’s code to build the objects it defines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3353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951EB-0B45-00CA-3C16-23D44F4F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1174"/>
            <a:ext cx="10058400" cy="842723"/>
          </a:xfrm>
        </p:spPr>
        <p:txBody>
          <a:bodyPr/>
          <a:lstStyle/>
          <a:p>
            <a:pPr algn="ctr"/>
            <a:r>
              <a:rPr lang="en-US" dirty="0"/>
              <a:t>3-D arrays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BED4-9D9A-7931-1DEA-3FC45ECC6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74" y="943897"/>
            <a:ext cx="11269636" cy="4050792"/>
          </a:xfrm>
        </p:spPr>
        <p:txBody>
          <a:bodyPr>
            <a:normAutofit/>
          </a:bodyPr>
          <a:lstStyle/>
          <a:p>
            <a:r>
              <a:rPr lang="en-US" sz="3200" dirty="0"/>
              <a:t>Create a 3-D array with two 2-D arrays, both containing two arrays with the values 1,2,3 and 4,5,6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8B6DB-6A83-EEB4-B99C-0D86C4F4F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74" y="2008179"/>
            <a:ext cx="10925507" cy="44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35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9B16-12B2-ABC9-9043-29B3D2F7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2352"/>
            <a:ext cx="10058400" cy="872220"/>
          </a:xfrm>
        </p:spPr>
        <p:txBody>
          <a:bodyPr/>
          <a:lstStyle/>
          <a:p>
            <a:pPr algn="ctr"/>
            <a:r>
              <a:rPr lang="en-US" dirty="0"/>
              <a:t>Access Array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F5D4-1FF9-4257-00D5-5E06A62B3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66" y="781406"/>
            <a:ext cx="10058400" cy="521109"/>
          </a:xfrm>
        </p:spPr>
        <p:txBody>
          <a:bodyPr>
            <a:noAutofit/>
          </a:bodyPr>
          <a:lstStyle/>
          <a:p>
            <a:r>
              <a:rPr lang="en-US" sz="3200" dirty="0"/>
              <a:t>Get the first element from the following array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B6E4C-4805-6DE3-BCFD-E23E9B3E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882" y="1302515"/>
            <a:ext cx="5561905" cy="2537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BC32F-79FD-089D-A0B5-FB53E23D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25" y="4322170"/>
            <a:ext cx="7983831" cy="241336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DC56D1-FC5A-9664-262F-7B04A24FBE61}"/>
              </a:ext>
            </a:extLst>
          </p:cNvPr>
          <p:cNvSpPr txBox="1">
            <a:spLocks/>
          </p:cNvSpPr>
          <p:nvPr/>
        </p:nvSpPr>
        <p:spPr>
          <a:xfrm>
            <a:off x="123766" y="3810457"/>
            <a:ext cx="11702255" cy="5211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Get the second element from first row in the following array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45573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57682-76F1-6C8E-A128-6AAA5269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223" y="715396"/>
            <a:ext cx="11407287" cy="4050792"/>
          </a:xfrm>
        </p:spPr>
        <p:txBody>
          <a:bodyPr>
            <a:normAutofit/>
          </a:bodyPr>
          <a:lstStyle/>
          <a:p>
            <a:r>
              <a:rPr lang="en-US" sz="3200" dirty="0"/>
              <a:t>Access the third element of the second array of the first array:</a:t>
            </a:r>
          </a:p>
          <a:p>
            <a:endParaRPr lang="en-US" sz="3200" dirty="0"/>
          </a:p>
          <a:p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D34C2-8313-3F99-EF02-75835075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8" y="2163661"/>
            <a:ext cx="10918229" cy="22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35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DE97-B1BF-E59B-D263-A56609BD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203" y="137652"/>
            <a:ext cx="10058400" cy="1196684"/>
          </a:xfrm>
        </p:spPr>
        <p:txBody>
          <a:bodyPr/>
          <a:lstStyle/>
          <a:p>
            <a:pPr algn="ctr"/>
            <a:r>
              <a:rPr lang="en-US" dirty="0"/>
              <a:t>NumPy Array Slicing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AD62-9E34-77E7-EC23-787067174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53" y="1403604"/>
            <a:ext cx="11348294" cy="4050792"/>
          </a:xfrm>
        </p:spPr>
        <p:txBody>
          <a:bodyPr>
            <a:noAutofit/>
          </a:bodyPr>
          <a:lstStyle/>
          <a:p>
            <a:r>
              <a:rPr lang="en-US" sz="3200" dirty="0"/>
              <a:t>Slicing in python means taking elements from one given index to another given index.</a:t>
            </a:r>
          </a:p>
          <a:p>
            <a:r>
              <a:rPr lang="en-US" sz="3200" dirty="0"/>
              <a:t>We pass slice instead of index like this: [</a:t>
            </a:r>
            <a:r>
              <a:rPr lang="en-US" sz="3200" dirty="0" err="1"/>
              <a:t>start:end</a:t>
            </a:r>
            <a:r>
              <a:rPr lang="en-US" sz="3200" dirty="0"/>
              <a:t>].</a:t>
            </a:r>
          </a:p>
          <a:p>
            <a:r>
              <a:rPr lang="en-US" sz="3200" dirty="0"/>
              <a:t>We can also define the step, like this: [</a:t>
            </a:r>
            <a:r>
              <a:rPr lang="en-US" sz="3200" dirty="0" err="1"/>
              <a:t>start:end:step</a:t>
            </a:r>
            <a:r>
              <a:rPr lang="en-US" sz="3200" dirty="0"/>
              <a:t>].</a:t>
            </a:r>
          </a:p>
          <a:p>
            <a:r>
              <a:rPr lang="en-US" sz="3200" dirty="0"/>
              <a:t>If we don't pass start it’s considered 0</a:t>
            </a:r>
          </a:p>
          <a:p>
            <a:r>
              <a:rPr lang="en-US" sz="3200" dirty="0"/>
              <a:t>If we don't pass end its considered length of array in that dimension</a:t>
            </a:r>
          </a:p>
          <a:p>
            <a:r>
              <a:rPr lang="en-US" sz="3200" dirty="0"/>
              <a:t>If we don't pass step it’s considered 1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73317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9C447C-F997-B00C-A020-D0CC92514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95" y="870607"/>
            <a:ext cx="8830172" cy="47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798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7EB316-95E6-A76F-C825-9CEE7610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865" y="162887"/>
            <a:ext cx="6954632" cy="65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7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270CE1-700D-BBF5-4DBC-8E7CDD331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9" y="544000"/>
            <a:ext cx="11640881" cy="510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19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72A2F6-3A8D-8CD6-E2FB-9EDDA503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82" y="584600"/>
            <a:ext cx="10842634" cy="5314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0E436-D23E-B32F-119C-8C46276448EF}"/>
              </a:ext>
            </a:extLst>
          </p:cNvPr>
          <p:cNvSpPr txBox="1"/>
          <p:nvPr/>
        </p:nvSpPr>
        <p:spPr>
          <a:xfrm>
            <a:off x="625084" y="1927121"/>
            <a:ext cx="33274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np.arange(start,stop,step)</a:t>
            </a:r>
          </a:p>
        </p:txBody>
      </p:sp>
    </p:spTree>
    <p:extLst>
      <p:ext uri="{BB962C8B-B14F-4D97-AF65-F5344CB8AC3E}">
        <p14:creationId xmlns:p14="http://schemas.microsoft.com/office/powerpoint/2010/main" val="2005651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FBE84-79F2-C93C-2CF7-4A46E934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0" y="357540"/>
            <a:ext cx="11766692" cy="578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05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510E48-F212-EC56-1013-A6B103E3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44" y="1581908"/>
            <a:ext cx="9855911" cy="369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4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CA47-B1CF-9DD8-C896-EF7553FCB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3291"/>
            <a:ext cx="10058400" cy="727587"/>
          </a:xfrm>
        </p:spPr>
        <p:txBody>
          <a:bodyPr>
            <a:noAutofit/>
          </a:bodyPr>
          <a:lstStyle/>
          <a:p>
            <a:pPr algn="ctr"/>
            <a:r>
              <a:rPr lang="en-IN" sz="6000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3D6E-89A2-0DAB-3406-A0E273C87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3" y="1501976"/>
            <a:ext cx="11535107" cy="5449430"/>
          </a:xfrm>
        </p:spPr>
        <p:txBody>
          <a:bodyPr>
            <a:noAutofit/>
          </a:bodyPr>
          <a:lstStyle/>
          <a:p>
            <a:r>
              <a:rPr lang="en-US" sz="3600" dirty="0"/>
              <a:t>Modules are files containing Python definitions and statements (ex. </a:t>
            </a:r>
            <a:r>
              <a:rPr lang="en-US" sz="3600" b="1" dirty="0">
                <a:solidFill>
                  <a:srgbClr val="00B050"/>
                </a:solidFill>
              </a:rPr>
              <a:t>name.py</a:t>
            </a:r>
            <a:r>
              <a:rPr lang="en-US" sz="3600" dirty="0"/>
              <a:t>)</a:t>
            </a:r>
          </a:p>
          <a:p>
            <a:r>
              <a:rPr lang="en-US" sz="3600" dirty="0"/>
              <a:t>A module’s definitions can be imported into other modules by using “</a:t>
            </a:r>
            <a:r>
              <a:rPr lang="en-US" sz="3600" b="1" dirty="0">
                <a:solidFill>
                  <a:srgbClr val="00B050"/>
                </a:solidFill>
              </a:rPr>
              <a:t>import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name</a:t>
            </a:r>
            <a:r>
              <a:rPr lang="en-US" sz="3600" dirty="0"/>
              <a:t>”</a:t>
            </a:r>
          </a:p>
          <a:p>
            <a:r>
              <a:rPr lang="en-US" sz="3600" dirty="0"/>
              <a:t>The module’s name is available as a global variable value</a:t>
            </a:r>
          </a:p>
          <a:p>
            <a:r>
              <a:rPr lang="en-US" sz="3600" dirty="0"/>
              <a:t>To access a module’s functions, for ex: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B050"/>
                </a:solidFill>
              </a:rPr>
              <a:t>import random</a:t>
            </a:r>
          </a:p>
          <a:p>
            <a:pPr marL="0" indent="0">
              <a:buNone/>
            </a:pPr>
            <a:r>
              <a:rPr lang="en-US" sz="3600" b="1" dirty="0" err="1">
                <a:solidFill>
                  <a:srgbClr val="00B050"/>
                </a:solidFill>
              </a:rPr>
              <a:t>random.seed</a:t>
            </a:r>
            <a:r>
              <a:rPr lang="en-US" sz="3600" b="1" dirty="0">
                <a:solidFill>
                  <a:srgbClr val="00B050"/>
                </a:solidFill>
              </a:rPr>
              <a:t>()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97993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1F906C-9F64-342C-6910-AC0BF07E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72" y="383069"/>
            <a:ext cx="8359637" cy="609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4929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C7F48C-A964-D5D4-45CD-E850D5DE9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33" y="177938"/>
            <a:ext cx="7947734" cy="61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177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E072FB-14EE-54E1-2709-3B9E60FA9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0" y="296834"/>
            <a:ext cx="10239160" cy="626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1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69A0-0341-2576-1764-869B6624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8430"/>
            <a:ext cx="10058400" cy="931213"/>
          </a:xfrm>
        </p:spPr>
        <p:txBody>
          <a:bodyPr/>
          <a:lstStyle/>
          <a:p>
            <a:pPr algn="ctr"/>
            <a:r>
              <a:rPr lang="en-IN" dirty="0"/>
              <a:t>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8E6E-D7EF-994F-68A2-8C1CF9576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91" y="1049643"/>
            <a:ext cx="11023831" cy="4050792"/>
          </a:xfrm>
        </p:spPr>
        <p:txBody>
          <a:bodyPr>
            <a:normAutofit/>
          </a:bodyPr>
          <a:lstStyle/>
          <a:p>
            <a:r>
              <a:rPr lang="en-US" sz="3200" dirty="0"/>
              <a:t>Pandas is a Python library used for working with data sets.</a:t>
            </a:r>
          </a:p>
          <a:p>
            <a:r>
              <a:rPr lang="en-US" sz="3200" dirty="0"/>
              <a:t>It has functions for analyzing, cleaning, exploring, and manipulating data.</a:t>
            </a:r>
          </a:p>
          <a:p>
            <a:endParaRPr lang="en-IN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548D2A-71E7-0978-1F0C-31027C800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64158"/>
              </p:ext>
            </p:extLst>
          </p:nvPr>
        </p:nvGraphicFramePr>
        <p:xfrm>
          <a:off x="1885920" y="3204017"/>
          <a:ext cx="882937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124">
                  <a:extLst>
                    <a:ext uri="{9D8B030D-6E8A-4147-A177-3AD203B41FA5}">
                      <a16:colId xmlns:a16="http://schemas.microsoft.com/office/drawing/2014/main" val="555242478"/>
                    </a:ext>
                  </a:extLst>
                </a:gridCol>
                <a:gridCol w="2943124">
                  <a:extLst>
                    <a:ext uri="{9D8B030D-6E8A-4147-A177-3AD203B41FA5}">
                      <a16:colId xmlns:a16="http://schemas.microsoft.com/office/drawing/2014/main" val="1596693020"/>
                    </a:ext>
                  </a:extLst>
                </a:gridCol>
                <a:gridCol w="2943124">
                  <a:extLst>
                    <a:ext uri="{9D8B030D-6E8A-4147-A177-3AD203B41FA5}">
                      <a16:colId xmlns:a16="http://schemas.microsoft.com/office/drawing/2014/main" val="1598741332"/>
                    </a:ext>
                  </a:extLst>
                </a:gridCol>
              </a:tblGrid>
              <a:tr h="481878">
                <a:tc>
                  <a:txBody>
                    <a:bodyPr/>
                    <a:lstStyle/>
                    <a:p>
                      <a:r>
                        <a:rPr lang="en-US" sz="3200" dirty="0"/>
                        <a:t>Reg.no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/>
                        <a:t>Std</a:t>
                      </a:r>
                      <a:r>
                        <a:rPr lang="en-US" sz="3200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20925"/>
                  </a:ext>
                </a:extLst>
              </a:tr>
              <a:tr h="481878">
                <a:tc>
                  <a:txBody>
                    <a:bodyPr/>
                    <a:lstStyle/>
                    <a:p>
                      <a:r>
                        <a:rPr lang="en-US" sz="32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79636"/>
                  </a:ext>
                </a:extLst>
              </a:tr>
              <a:tr h="831735">
                <a:tc>
                  <a:txBody>
                    <a:bodyPr/>
                    <a:lstStyle/>
                    <a:p>
                      <a:r>
                        <a:rPr lang="en-US" sz="32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403403"/>
                  </a:ext>
                </a:extLst>
              </a:tr>
              <a:tr h="481878">
                <a:tc>
                  <a:txBody>
                    <a:bodyPr/>
                    <a:lstStyle/>
                    <a:p>
                      <a:r>
                        <a:rPr lang="en-US" sz="32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73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738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11B9B-25F9-C848-D766-18C2AB89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Installation of Pandas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1C0D-CF2B-C2F9-BD1D-FF48D16CD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Install it using this command:</a:t>
            </a:r>
          </a:p>
          <a:p>
            <a:endParaRPr lang="en-US" sz="3200" dirty="0"/>
          </a:p>
          <a:p>
            <a:r>
              <a:rPr lang="en-US" sz="3200" dirty="0"/>
              <a:t>C:\Users\Your Name&gt;pip install pandas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970161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E7AE4-E589-9FB6-23F6-E3AC784A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83" y="388698"/>
            <a:ext cx="11260456" cy="62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60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A5D8-56F2-3C51-5E7F-2F1B8D3E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1341"/>
            <a:ext cx="10058400" cy="6657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Series?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9610C-5FFC-17D9-F41C-46FF7FC24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06" y="980867"/>
            <a:ext cx="11102488" cy="4050792"/>
          </a:xfrm>
        </p:spPr>
        <p:txBody>
          <a:bodyPr>
            <a:normAutofit/>
          </a:bodyPr>
          <a:lstStyle/>
          <a:p>
            <a:r>
              <a:rPr lang="en-US" sz="3200" dirty="0"/>
              <a:t>A Pandas Series is like a column in a table.</a:t>
            </a:r>
          </a:p>
          <a:p>
            <a:r>
              <a:rPr lang="en-US" sz="3200" dirty="0"/>
              <a:t>It is a one-dimensional array holding data of any type.</a:t>
            </a:r>
          </a:p>
          <a:p>
            <a:r>
              <a:rPr lang="en-US" sz="3200" dirty="0"/>
              <a:t>Create a simple Pandas Series from a list:</a:t>
            </a:r>
          </a:p>
          <a:p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1DD44-88E6-F610-EEE0-2F8110FDA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239" y="2797038"/>
            <a:ext cx="3571116" cy="374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9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6C7C-EE6C-DF57-5F25-3822C1B7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000039"/>
          </a:xfrm>
        </p:spPr>
        <p:txBody>
          <a:bodyPr/>
          <a:lstStyle/>
          <a:p>
            <a:pPr algn="ctr"/>
            <a:r>
              <a:rPr lang="en-US" dirty="0"/>
              <a:t>Labels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46899-0211-D1A6-A8DF-985BDE89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882543"/>
            <a:ext cx="11258869" cy="4050792"/>
          </a:xfrm>
        </p:spPr>
        <p:txBody>
          <a:bodyPr>
            <a:normAutofit/>
          </a:bodyPr>
          <a:lstStyle/>
          <a:p>
            <a:r>
              <a:rPr lang="en-US" sz="3200" dirty="0"/>
              <a:t>If nothing else is specified, the values are labeled with their index number. First value has index 0, second value has index 1 etc.</a:t>
            </a:r>
          </a:p>
          <a:p>
            <a:r>
              <a:rPr lang="en-US" sz="3200" dirty="0"/>
              <a:t>This label can be used to access a specified value.</a:t>
            </a:r>
          </a:p>
          <a:p>
            <a:pPr>
              <a:buNone/>
            </a:pPr>
            <a:r>
              <a:rPr lang="en-US" sz="3200" dirty="0"/>
              <a:t>				</a:t>
            </a:r>
            <a:r>
              <a:rPr lang="en-US" sz="3200" b="1" dirty="0">
                <a:solidFill>
                  <a:srgbClr val="0070C0"/>
                </a:solidFill>
              </a:rPr>
              <a:t>print(</a:t>
            </a:r>
            <a:r>
              <a:rPr lang="en-US" sz="3200" b="1" dirty="0" err="1">
                <a:solidFill>
                  <a:srgbClr val="0070C0"/>
                </a:solidFill>
              </a:rPr>
              <a:t>myvar</a:t>
            </a:r>
            <a:r>
              <a:rPr lang="en-US" sz="3200" b="1" dirty="0">
                <a:solidFill>
                  <a:srgbClr val="0070C0"/>
                </a:solidFill>
              </a:rPr>
              <a:t>[0])</a:t>
            </a:r>
          </a:p>
          <a:p>
            <a:r>
              <a:rPr lang="en-US" sz="3200" dirty="0"/>
              <a:t>With the index argument, you can name your own labels.</a:t>
            </a:r>
          </a:p>
          <a:p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C4CD9-9F8C-8DAA-A8F9-2B39DF2C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878" y="4072147"/>
            <a:ext cx="3737651" cy="25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03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6B1E4A-C09C-2D6C-EBAC-C1A0A8A6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73" y="568866"/>
            <a:ext cx="10647453" cy="540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773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F87F54-33A7-85D1-788C-7FC6521AB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12" y="350983"/>
            <a:ext cx="8497991" cy="58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2535-4DAC-26AB-16D0-BCB87222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3599"/>
            <a:ext cx="10058400" cy="1019703"/>
          </a:xfrm>
        </p:spPr>
        <p:txBody>
          <a:bodyPr/>
          <a:lstStyle/>
          <a:p>
            <a:pPr algn="ctr"/>
            <a:r>
              <a:rPr lang="en-IN" dirty="0"/>
              <a:t>Importing with renaming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2464-8B98-E014-2A3C-EA1DE23F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699" y="1816607"/>
            <a:ext cx="10058400" cy="4050792"/>
          </a:xfrm>
        </p:spPr>
        <p:txBody>
          <a:bodyPr>
            <a:normAutofit/>
          </a:bodyPr>
          <a:lstStyle/>
          <a:p>
            <a:r>
              <a:rPr lang="en-IN" sz="3600" dirty="0"/>
              <a:t>We can import module by renaming it as follows</a:t>
            </a:r>
          </a:p>
          <a:p>
            <a:r>
              <a:rPr lang="en-IN" sz="3600" b="1" dirty="0">
                <a:solidFill>
                  <a:srgbClr val="00B050"/>
                </a:solidFill>
              </a:rPr>
              <a:t>import math as m</a:t>
            </a:r>
          </a:p>
          <a:p>
            <a:r>
              <a:rPr lang="en-IN" sz="3600" dirty="0"/>
              <a:t>Print(“The value of pi is”, </a:t>
            </a:r>
            <a:r>
              <a:rPr lang="en-IN" sz="3600" dirty="0" err="1"/>
              <a:t>m.pi</a:t>
            </a:r>
            <a:r>
              <a:rPr lang="en-IN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0023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29F042-565A-B542-ADB9-705BA2AB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18" y="1063143"/>
            <a:ext cx="11051664" cy="38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854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A883-CF62-1A17-F321-1679FEF53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97" y="233614"/>
            <a:ext cx="11613764" cy="4050792"/>
          </a:xfrm>
        </p:spPr>
        <p:txBody>
          <a:bodyPr>
            <a:normAutofit/>
          </a:bodyPr>
          <a:lstStyle/>
          <a:p>
            <a:r>
              <a:rPr lang="en-US" sz="3200" dirty="0"/>
              <a:t>You can also use a key/value object, like a dictionary, when creating a Series.</a:t>
            </a:r>
          </a:p>
          <a:p>
            <a:r>
              <a:rPr lang="en-US" sz="3200" dirty="0"/>
              <a:t>Example : Create a simple Pandas Series from a dictionary:</a:t>
            </a:r>
          </a:p>
          <a:p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E04A5-833C-DBC1-846A-FB7CFECB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95" y="1896662"/>
            <a:ext cx="9550406" cy="458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298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89FD-9E47-9462-F29F-AC32773F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98" y="302440"/>
            <a:ext cx="11741585" cy="4050792"/>
          </a:xfrm>
        </p:spPr>
        <p:txBody>
          <a:bodyPr>
            <a:normAutofit/>
          </a:bodyPr>
          <a:lstStyle/>
          <a:p>
            <a:r>
              <a:rPr lang="en-US" sz="3200" dirty="0"/>
              <a:t>To select only some of the items in the dictionary, use the index argument and specify only the items you want to include in the Series.</a:t>
            </a:r>
          </a:p>
          <a:p>
            <a:r>
              <a:rPr lang="en-US" sz="3200" dirty="0"/>
              <a:t>Create a Series using only data from "day1" and "day2":</a:t>
            </a:r>
          </a:p>
          <a:p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D9E62-97BC-B3CA-FE8C-7358D6842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02" y="2472812"/>
            <a:ext cx="10393157" cy="390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754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4730-69A5-9C63-AF7F-D9140D2A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1342"/>
            <a:ext cx="10058400" cy="882052"/>
          </a:xfrm>
        </p:spPr>
        <p:txBody>
          <a:bodyPr/>
          <a:lstStyle/>
          <a:p>
            <a:pPr algn="ctr"/>
            <a:r>
              <a:rPr lang="en-US" dirty="0" err="1"/>
              <a:t>DataFrames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51C1-EBAC-FF28-C21F-CDFF3E5C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30" y="1492143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/>
              <a:t>Data sets in Pandas are usually multi-dimensional tables, called </a:t>
            </a:r>
            <a:r>
              <a:rPr lang="en-US" sz="3200" dirty="0" err="1"/>
              <a:t>DataFrames</a:t>
            </a:r>
            <a:r>
              <a:rPr lang="en-US" sz="3200" dirty="0"/>
              <a:t>.</a:t>
            </a:r>
          </a:p>
          <a:p>
            <a:r>
              <a:rPr lang="en-US" sz="3200" dirty="0"/>
              <a:t>Series is like a column, a </a:t>
            </a:r>
            <a:r>
              <a:rPr lang="en-US" sz="3200" dirty="0" err="1"/>
              <a:t>DataFrame</a:t>
            </a:r>
            <a:r>
              <a:rPr lang="en-US" sz="3200" dirty="0"/>
              <a:t> is the whole table.</a:t>
            </a:r>
          </a:p>
          <a:p>
            <a:r>
              <a:rPr lang="en-US" sz="3200" dirty="0"/>
              <a:t>Example : Create a </a:t>
            </a:r>
            <a:r>
              <a:rPr lang="en-US" sz="3200" dirty="0" err="1"/>
              <a:t>DataFrame</a:t>
            </a:r>
            <a:r>
              <a:rPr lang="en-US" sz="3200" dirty="0"/>
              <a:t> from two Series:</a:t>
            </a:r>
          </a:p>
          <a:p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AC259B-0FC2-A4C4-A7A4-F70C112B2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35" y="4683028"/>
            <a:ext cx="11324651" cy="11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83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687603-EB2E-49BC-A9BC-95B726667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48" y="225089"/>
            <a:ext cx="7948693" cy="582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71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3CFD82-01B7-3B37-3A15-D85882AF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612" y="169066"/>
            <a:ext cx="7638259" cy="62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329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742E13-4037-8A1A-B2A9-F9AFDE25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49" y="420249"/>
            <a:ext cx="6218699" cy="567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7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2323-FA2D-2221-A8A8-5FB525DC4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861" y="0"/>
            <a:ext cx="10058400" cy="891884"/>
          </a:xfrm>
        </p:spPr>
        <p:txBody>
          <a:bodyPr/>
          <a:lstStyle/>
          <a:p>
            <a:pPr algn="ctr"/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C3ED-46A2-B7E5-65AF-C2534A144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22" y="813718"/>
            <a:ext cx="11554772" cy="405079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3600" dirty="0"/>
              <a:t>Modules can contain executable statements along with function definitions</a:t>
            </a:r>
          </a:p>
          <a:p>
            <a:r>
              <a:rPr lang="en-US" sz="3600" dirty="0"/>
              <a:t>Modules can import other modules</a:t>
            </a:r>
          </a:p>
          <a:p>
            <a:r>
              <a:rPr lang="en-US" sz="3600" dirty="0"/>
              <a:t>Can import names from a module into the importing module </a:t>
            </a:r>
          </a:p>
          <a:p>
            <a:r>
              <a:rPr lang="en-US" sz="3600" b="1" dirty="0">
                <a:solidFill>
                  <a:srgbClr val="00B050"/>
                </a:solidFill>
              </a:rPr>
              <a:t>from</a:t>
            </a:r>
            <a:r>
              <a:rPr lang="en-US" sz="3600" dirty="0"/>
              <a:t> mod </a:t>
            </a:r>
            <a:r>
              <a:rPr lang="en-US" sz="3600" b="1" dirty="0">
                <a:solidFill>
                  <a:srgbClr val="FF0000"/>
                </a:solidFill>
              </a:rPr>
              <a:t>import</a:t>
            </a:r>
            <a:r>
              <a:rPr lang="en-US" sz="3600" dirty="0"/>
              <a:t> m1, m2 (or *)</a:t>
            </a:r>
          </a:p>
          <a:p>
            <a:r>
              <a:rPr lang="en-US" sz="3600" dirty="0"/>
              <a:t>m1()</a:t>
            </a:r>
          </a:p>
          <a:p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35A31-E9E6-2B93-ACFF-C7F15FC7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88" y="5062385"/>
            <a:ext cx="7357006" cy="166779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E2C748-ABB3-3C2C-B95A-1927CDFBDA8F}"/>
              </a:ext>
            </a:extLst>
          </p:cNvPr>
          <p:cNvCxnSpPr>
            <a:cxnSpLocks/>
          </p:cNvCxnSpPr>
          <p:nvPr/>
        </p:nvCxnSpPr>
        <p:spPr>
          <a:xfrm>
            <a:off x="7148052" y="3982064"/>
            <a:ext cx="1406013" cy="1966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3946984-69F0-C8C3-1D59-011A418747A3}"/>
              </a:ext>
            </a:extLst>
          </p:cNvPr>
          <p:cNvSpPr/>
          <p:nvPr/>
        </p:nvSpPr>
        <p:spPr>
          <a:xfrm>
            <a:off x="8681884" y="3612127"/>
            <a:ext cx="2123768" cy="11012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B050"/>
                </a:solidFill>
              </a:rPr>
              <a:t>Imports all names</a:t>
            </a:r>
          </a:p>
        </p:txBody>
      </p:sp>
    </p:spTree>
    <p:extLst>
      <p:ext uri="{BB962C8B-B14F-4D97-AF65-F5344CB8AC3E}">
        <p14:creationId xmlns:p14="http://schemas.microsoft.com/office/powerpoint/2010/main" val="2145403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06996-6D61-DC3E-3D01-7C496D36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1509"/>
            <a:ext cx="10058400" cy="901716"/>
          </a:xfrm>
        </p:spPr>
        <p:txBody>
          <a:bodyPr/>
          <a:lstStyle/>
          <a:p>
            <a:pPr algn="ctr"/>
            <a:r>
              <a:rPr lang="en-IN" dirty="0"/>
              <a:t>Creating a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74950-F31D-1E42-FA06-2E438927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165" y="983225"/>
            <a:ext cx="6074704" cy="567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6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3440DA-A3BF-5B92-4CBB-3543D4E09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94" y="511138"/>
            <a:ext cx="10914081" cy="54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39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3C4A8-F5DD-D237-15F8-723342673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7" y="306772"/>
            <a:ext cx="6169449" cy="606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A3C6E-4667-82B0-85D1-1EF19B4CD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1613" y="112423"/>
            <a:ext cx="3706761" cy="663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60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E2463620DB5479F8263F0F74060C8" ma:contentTypeVersion="4" ma:contentTypeDescription="Create a new document." ma:contentTypeScope="" ma:versionID="87bb470662e16b1a394367aa357f0f33">
  <xsd:schema xmlns:xsd="http://www.w3.org/2001/XMLSchema" xmlns:xs="http://www.w3.org/2001/XMLSchema" xmlns:p="http://schemas.microsoft.com/office/2006/metadata/properties" xmlns:ns2="e124798c-9276-4510-83d3-89d17b282771" targetNamespace="http://schemas.microsoft.com/office/2006/metadata/properties" ma:root="true" ma:fieldsID="c5577facebc53cca5cc21509105da781" ns2:_="">
    <xsd:import namespace="e124798c-9276-4510-83d3-89d17b2827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4798c-9276-4510-83d3-89d17b282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9310B5-7EFA-4918-BCD7-58486B6134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4798c-9276-4510-83d3-89d17b2827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3C7A8E-6C53-48BE-8D80-52E5BB942D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F0C623D-698A-4077-9787-217C63B097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3605</TotalTime>
  <Words>970</Words>
  <Application>Microsoft Office PowerPoint</Application>
  <PresentationFormat>Widescreen</PresentationFormat>
  <Paragraphs>133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Calibri</vt:lpstr>
      <vt:lpstr>Rockwell</vt:lpstr>
      <vt:lpstr>Rockwell Condensed</vt:lpstr>
      <vt:lpstr>Wingdings</vt:lpstr>
      <vt:lpstr>Wood Type</vt:lpstr>
      <vt:lpstr>MODULE 7 (Modules and Packages)</vt:lpstr>
      <vt:lpstr>modules</vt:lpstr>
      <vt:lpstr>Run time operations</vt:lpstr>
      <vt:lpstr>modules</vt:lpstr>
      <vt:lpstr>Importing with renaming</vt:lpstr>
      <vt:lpstr>modules</vt:lpstr>
      <vt:lpstr>Creating a module</vt:lpstr>
      <vt:lpstr>PowerPoint Presentation</vt:lpstr>
      <vt:lpstr>PowerPoint Presentation</vt:lpstr>
      <vt:lpstr>packages</vt:lpstr>
      <vt:lpstr>PowerPoint Presentation</vt:lpstr>
      <vt:lpstr>PowerPoint Presentation</vt:lpstr>
      <vt:lpstr>PowerPoint Presentation</vt:lpstr>
      <vt:lpstr>Structure of packages</vt:lpstr>
      <vt:lpstr>Structure of packages</vt:lpstr>
      <vt:lpstr>PowerPoint Presentation</vt:lpstr>
      <vt:lpstr>PowerPoint Presentation</vt:lpstr>
      <vt:lpstr>numpy</vt:lpstr>
      <vt:lpstr>Why numpy is faster?</vt:lpstr>
      <vt:lpstr>Numpy arrays</vt:lpstr>
      <vt:lpstr>PowerPoint Presentation</vt:lpstr>
      <vt:lpstr>Installation of numpy</vt:lpstr>
      <vt:lpstr>Import NumPy</vt:lpstr>
      <vt:lpstr>NumPy as np</vt:lpstr>
      <vt:lpstr>Use a tuple to create a NumPy array:</vt:lpstr>
      <vt:lpstr>0-D Arrays</vt:lpstr>
      <vt:lpstr>1-D Arrays</vt:lpstr>
      <vt:lpstr>2-D Arrays</vt:lpstr>
      <vt:lpstr>PowerPoint Presentation</vt:lpstr>
      <vt:lpstr>3-D arrays</vt:lpstr>
      <vt:lpstr>Access Array Elements</vt:lpstr>
      <vt:lpstr>PowerPoint Presentation</vt:lpstr>
      <vt:lpstr>NumPy Array Slicing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pandas</vt:lpstr>
      <vt:lpstr>Installation of Pandas</vt:lpstr>
      <vt:lpstr>PowerPoint Presentation</vt:lpstr>
      <vt:lpstr>What is a Series?</vt:lpstr>
      <vt:lpstr>Labels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DataFrames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 Ishwarya</dc:creator>
  <cp:lastModifiedBy>Hemavathy S</cp:lastModifiedBy>
  <cp:revision>421</cp:revision>
  <dcterms:created xsi:type="dcterms:W3CDTF">2024-08-14T03:56:49Z</dcterms:created>
  <dcterms:modified xsi:type="dcterms:W3CDTF">2024-11-08T08:19:19Z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0x0101000C2E2463620DB5479F8263F0F74060C8</vt:lpwstr>
  </property>
</Properties>
</file>