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5"/>
    <p:restoredTop sz="94444"/>
  </p:normalViewPr>
  <p:slideViewPr>
    <p:cSldViewPr snapToGrid="0" snapToObjects="1">
      <p:cViewPr varScale="1">
        <p:scale>
          <a:sx n="61" d="100"/>
          <a:sy n="61" d="100"/>
        </p:scale>
        <p:origin x="850" y="6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81456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</a:t>
            </a:r>
            <a:r>
              <a:rPr lang="en-US" sz="1100" b="0" i="0" u="none" strike="noStrike" cap="none" baseline="0" dirty="0">
                <a:solidFill>
                  <a:schemeClr val="dk2"/>
                </a:solidFill>
              </a:rPr>
              <a:t> </a:t>
            </a:r>
            <a:r>
              <a:rPr lang="en-US" sz="1100" b="0" i="0" u="none" strike="noStrike" cap="none" dirty="0">
                <a:solidFill>
                  <a:schemeClr val="dk2"/>
                </a:solidFill>
              </a:rPr>
              <a:t>page(s) at the end.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553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70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92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884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7" name="Shape 3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414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800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831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305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863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554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00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1707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669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2" name="Shape 4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339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523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3" name="Shape 4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727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932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953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667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191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596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4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1544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7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0" name="Shape 5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7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8564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15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620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61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16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59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9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489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pe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32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283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866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FFFF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gular_expr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xkcd.com/208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Chapter 11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2990025" y="6988169"/>
            <a:ext cx="9985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 Regular" charset="0"/>
              <a:ea typeface="Arial Regular" charset="0"/>
              <a:cs typeface="Arial Regular" charset="0"/>
              <a:sym typeface="Cabin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30212" y="7346944"/>
            <a:ext cx="1968500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325" y="6669169"/>
            <a:ext cx="1346100" cy="13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912898" y="814388"/>
            <a:ext cx="14621325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startswith()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82250" y="3305150"/>
            <a:ext cx="8364000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line.startswith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240550" y="7454900"/>
            <a:ext cx="157622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We fine-tune what is matched by adding special characters to the string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Wild-Card Characters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2565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dot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 matches any character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add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asterisk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character is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any number of times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1877019" y="5408975"/>
            <a:ext cx="95073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-DSPAM-Confidence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0.8475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-Content-Type-Message-Body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text/plain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7351711" y="5143500"/>
            <a:ext cx="496252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288" name="Shape 288"/>
          <p:cNvCxnSpPr/>
          <p:nvPr/>
        </p:nvCxnSpPr>
        <p:spPr>
          <a:xfrm>
            <a:off x="134174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9" name="Shape 289"/>
          <p:cNvCxnSpPr>
            <a:endCxn id="287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90" name="Shape 290"/>
          <p:cNvCxnSpPr/>
          <p:nvPr/>
        </p:nvCxnSpPr>
        <p:spPr>
          <a:xfrm flipH="1" flipV="1">
            <a:off x="11277600" y="5601534"/>
            <a:ext cx="962561" cy="86368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5086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247775" y="5460627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-DSPAM-Result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two weeks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3000" dirty="0">
                <a:solidFill>
                  <a:srgbClr val="00FA00"/>
                </a:solidFill>
                <a:latin typeface="Courier"/>
                <a:ea typeface="Courier New"/>
                <a:cs typeface="Courier"/>
                <a:sym typeface="Courier New"/>
              </a:rPr>
              <a:t>-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297" name="Shape 297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728389" y="4999353"/>
            <a:ext cx="3619021" cy="12871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277600" y="7785100"/>
            <a:ext cx="4818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character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616000" y="4507637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Many times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13646087" y="72645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>
            <a:endCxn id="300" idx="2"/>
          </p:cNvCxnSpPr>
          <p:nvPr/>
        </p:nvCxnSpPr>
        <p:spPr>
          <a:xfrm rot="10800000" flipH="1">
            <a:off x="14122400" y="5765837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1615674" y="5797499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Fine-Tuning Your Match</a:t>
            </a:r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62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your data is and the purpose of your application, you may want to narrow your match down a bit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247775" y="4654550"/>
            <a:ext cx="8781600" cy="29930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Sieve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CMU Sieve 2.3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DSPAM-Result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Innocent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: Very Short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Plane is behind schedule: two weeks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b="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X-</a:t>
            </a:r>
            <a:r>
              <a:rPr lang="en-US" sz="6000" b="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6000" b="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6000" b="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8248152" y="4941550"/>
            <a:ext cx="3885819" cy="11953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the start of the line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7529513" y="7651745"/>
            <a:ext cx="8267697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any non-whitespace character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times</a:t>
            </a:r>
          </a:p>
        </p:txBody>
      </p:sp>
      <p:cxnSp>
        <p:nvCxnSpPr>
          <p:cNvPr id="316" name="Shape 316"/>
          <p:cNvCxnSpPr>
            <a:stCxn id="312" idx="2"/>
          </p:cNvCxnSpPr>
          <p:nvPr/>
        </p:nvCxnSpPr>
        <p:spPr>
          <a:xfrm flipH="1">
            <a:off x="13065125" y="7264500"/>
            <a:ext cx="254975" cy="387245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7" name="Shape 317"/>
          <p:cNvCxnSpPr/>
          <p:nvPr/>
        </p:nvCxnSpPr>
        <p:spPr>
          <a:xfrm rot="10800000" flipH="1">
            <a:off x="14313179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8" name="Shape 318"/>
          <p:cNvCxnSpPr/>
          <p:nvPr/>
        </p:nvCxnSpPr>
        <p:spPr>
          <a:xfrm rot="10800000">
            <a:off x="11583720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832707" y="794703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9400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returns a True/False depending on whether the string matches  the regular expression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we actually want the matching strings to be extracted,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378625" y="5382026"/>
            <a:ext cx="10330799" cy="2462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798638" y="5699125"/>
            <a:ext cx="2772299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003300" y="7286625"/>
            <a:ext cx="415448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digits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3168650" y="6629400"/>
            <a:ext cx="81000" cy="5906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Matching and Extracting Data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53758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When we use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it returns a list of zero or more sub-strings that match the regular expression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3120200" y="4378428"/>
            <a:ext cx="11680500" cy="3575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'My 2 favorite numbers are 19 and 42'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[0-9]+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['2', '19', '42']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[AEIOU]+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Warning: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60839" y="2603500"/>
            <a:ext cx="13932000" cy="156527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repeat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characters (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*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+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) push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outward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in both directions (greedy) to match the largest possible string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987425" y="416877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 Using the 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0909300" y="5153020"/>
            <a:ext cx="25889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11757025" y="3425820"/>
            <a:ext cx="3238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 flipH="1">
            <a:off x="12652975" y="4568819"/>
            <a:ext cx="799499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6" name="Shape 346"/>
          <p:cNvSpPr txBox="1"/>
          <p:nvPr/>
        </p:nvSpPr>
        <p:spPr>
          <a:xfrm>
            <a:off x="7289800" y="70516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47" name="Shape 347"/>
          <p:cNvCxnSpPr/>
          <p:nvPr/>
        </p:nvCxnSpPr>
        <p:spPr>
          <a:xfrm flipH="1">
            <a:off x="10757590" y="6183306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48" name="Shape 348"/>
          <p:cNvSpPr txBox="1"/>
          <p:nvPr/>
        </p:nvSpPr>
        <p:spPr>
          <a:xfrm>
            <a:off x="11785600" y="7064370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49" name="Shape 349"/>
          <p:cNvCxnSpPr/>
          <p:nvPr/>
        </p:nvCxnSpPr>
        <p:spPr>
          <a:xfrm>
            <a:off x="13004875" y="6073845"/>
            <a:ext cx="863400" cy="990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50" name="Shape 350"/>
          <p:cNvSpPr txBox="1"/>
          <p:nvPr/>
        </p:nvSpPr>
        <p:spPr>
          <a:xfrm>
            <a:off x="1155696" y="735972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Why not 'From:'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Non-Greedy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Matching</a:t>
            </a:r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899574" y="2581469"/>
            <a:ext cx="11160599" cy="152690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Not all regular expression repeat codes are greedy!  If you add a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?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character, the + and * chill out a bit...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Using the : character'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^F.+?: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From: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10833100" y="5281604"/>
            <a:ext cx="2966399" cy="102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.+?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: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2747625" y="3344854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One or more characters but not greedy</a:t>
            </a:r>
          </a:p>
        </p:txBody>
      </p:sp>
      <p:cxnSp>
        <p:nvCxnSpPr>
          <p:cNvPr id="360" name="Shape 360"/>
          <p:cNvCxnSpPr>
            <a:stCxn id="358" idx="0"/>
          </p:cNvCxnSpPr>
          <p:nvPr/>
        </p:nvCxnSpPr>
        <p:spPr>
          <a:xfrm rot="10800000" flipH="1">
            <a:off x="12316299" y="4472204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1" name="Shape 361"/>
          <p:cNvSpPr txBox="1"/>
          <p:nvPr/>
        </p:nvSpPr>
        <p:spPr>
          <a:xfrm>
            <a:off x="7289800" y="71802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First character in the match is an F</a:t>
            </a:r>
          </a:p>
        </p:txBody>
      </p:sp>
      <p:cxnSp>
        <p:nvCxnSpPr>
          <p:cNvPr id="362" name="Shape 362"/>
          <p:cNvCxnSpPr/>
          <p:nvPr/>
        </p:nvCxnSpPr>
        <p:spPr>
          <a:xfrm flipH="1">
            <a:off x="10644036" y="6311890"/>
            <a:ext cx="514499" cy="935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3" name="Shape 363"/>
          <p:cNvSpPr txBox="1"/>
          <p:nvPr/>
        </p:nvSpPr>
        <p:spPr>
          <a:xfrm>
            <a:off x="11785600" y="7192954"/>
            <a:ext cx="41654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Last character in the match is a </a:t>
            </a:r>
            <a:r>
              <a:rPr lang="en-US" sz="3600" b="1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:</a:t>
            </a:r>
          </a:p>
        </p:txBody>
      </p:sp>
      <p:cxnSp>
        <p:nvCxnSpPr>
          <p:cNvPr id="364" name="Shape 364"/>
          <p:cNvCxnSpPr>
            <a:endCxn id="363" idx="0"/>
          </p:cNvCxnSpPr>
          <p:nvPr/>
        </p:nvCxnSpPr>
        <p:spPr>
          <a:xfrm>
            <a:off x="13483749" y="6217054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4298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refine the match for </a:t>
            </a:r>
            <a:r>
              <a:rPr lang="en-US" u="none" strike="noStrike" cap="none" dirty="0" err="1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</a:t>
            </a:r>
            <a:r>
              <a:rPr lang="en-US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() 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and separately determine which portion of the match is to be extracted by using parenthes</a:t>
            </a:r>
            <a:r>
              <a:rPr lang="en-US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59775" y="3924386"/>
            <a:ext cx="14409602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670718" y="5141017"/>
            <a:ext cx="11107074" cy="194578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’]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11945942" y="4878481"/>
            <a:ext cx="3238499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11930067" y="6640506"/>
            <a:ext cx="32384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non-whitespace character</a:t>
            </a:r>
          </a:p>
        </p:txBody>
      </p:sp>
      <p:cxnSp>
        <p:nvCxnSpPr>
          <p:cNvPr id="375" name="Shape 375"/>
          <p:cNvCxnSpPr/>
          <p:nvPr/>
        </p:nvCxnSpPr>
        <p:spPr>
          <a:xfrm>
            <a:off x="12733342" y="5881681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flipH="1">
            <a:off x="14117504" y="5819767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Fine</a:t>
            </a:r>
            <a:r>
              <a:rPr lang="en-US" sz="760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Tuning String Extraction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34564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Parenthes</a:t>
            </a:r>
            <a:r>
              <a:rPr lang="en-US" sz="3600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are not part of the match - but they tell where to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what string to extract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20800" y="4184650"/>
            <a:ext cx="136668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0377800" y="5581650"/>
            <a:ext cx="6068700" cy="926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^From</a:t>
            </a:r>
            <a:r>
              <a:rPr lang="en-US" sz="4800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\S+</a:t>
            </a:r>
            <a:r>
              <a:rPr lang="en-US" sz="48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cxnSp>
        <p:nvCxnSpPr>
          <p:cNvPr id="385" name="Shape 385"/>
          <p:cNvCxnSpPr/>
          <p:nvPr/>
        </p:nvCxnSpPr>
        <p:spPr>
          <a:xfrm>
            <a:off x="12931237" y="6634150"/>
            <a:ext cx="177900" cy="6890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6" name="Shape 386"/>
          <p:cNvCxnSpPr/>
          <p:nvPr/>
        </p:nvCxnSpPr>
        <p:spPr>
          <a:xfrm flipH="1">
            <a:off x="15337812" y="6561199"/>
            <a:ext cx="182699" cy="8348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7" name="Shape 387"/>
          <p:cNvSpPr txBox="1"/>
          <p:nvPr/>
        </p:nvSpPr>
        <p:spPr>
          <a:xfrm>
            <a:off x="786416" y="5120500"/>
            <a:ext cx="9100209" cy="3027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\S+@\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S+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^From (\S+@\S+)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417650" y="7304649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806700" y="2946400"/>
            <a:ext cx="10642499" cy="4281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that can be int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erpreted by a regular expression processor.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Parsing Examples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/>
        </p:nvSpPr>
        <p:spPr>
          <a:xfrm>
            <a:off x="787475" y="3154351"/>
            <a:ext cx="15182700" cy="4783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393" name="Shape 393"/>
          <p:cNvSpPr txBox="1"/>
          <p:nvPr/>
        </p:nvSpPr>
        <p:spPr>
          <a:xfrm>
            <a:off x="330200" y="1835150"/>
            <a:ext cx="15582900" cy="673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</a:t>
            </a:r>
            <a:r>
              <a:rPr lang="en-US" sz="36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5950931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21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8724900" y="8255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31</a:t>
            </a:r>
          </a:p>
        </p:txBody>
      </p:sp>
      <p:cxnSp>
        <p:nvCxnSpPr>
          <p:cNvPr id="396" name="Shape 396"/>
          <p:cNvCxnSpPr/>
          <p:nvPr/>
        </p:nvCxnSpPr>
        <p:spPr>
          <a:xfrm rot="10800000">
            <a:off x="6236681" y="1481137"/>
            <a:ext cx="19049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7" name="Shape 397"/>
          <p:cNvCxnSpPr/>
          <p:nvPr/>
        </p:nvCxnSpPr>
        <p:spPr>
          <a:xfrm rot="10800000">
            <a:off x="9004299" y="1485899"/>
            <a:ext cx="17461" cy="373061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98" name="Shape 398"/>
          <p:cNvCxnSpPr/>
          <p:nvPr/>
        </p:nvCxnSpPr>
        <p:spPr>
          <a:xfrm>
            <a:off x="6351587" y="2446336"/>
            <a:ext cx="2541587" cy="1904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0902069" y="4779647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1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Extracting a host name - using find and string slicing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Double Split Pattern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167702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['stephen.marquard', 'uct.ac.za']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stephen.marquard@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1155700" y="5594000"/>
            <a:ext cx="6179100" cy="21590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words = 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pieces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2600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email.split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</a:t>
            </a:r>
            <a:r>
              <a:rPr lang="en-US" sz="2600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pieces[1]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7336425" y="56833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6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7301045" y="68431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48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48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2306622" y="7543800"/>
            <a:ext cx="10770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18" name="Shape 418"/>
          <p:cNvCxnSpPr/>
          <p:nvPr/>
        </p:nvCxnSpPr>
        <p:spPr>
          <a:xfrm flipH="1">
            <a:off x="7078661" y="6591300"/>
            <a:ext cx="530224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9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707596" y="3527296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9" name="Shape 425"/>
          <p:cNvSpPr txBox="1">
            <a:spLocks noGrp="1"/>
          </p:cNvSpPr>
          <p:nvPr>
            <p:ph type="title"/>
          </p:nvPr>
        </p:nvSpPr>
        <p:spPr>
          <a:xfrm>
            <a:off x="1155700" y="814388"/>
            <a:ext cx="13932000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4343749" y="7594600"/>
            <a:ext cx="61256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non-blank character</a:t>
            </a:r>
          </a:p>
        </p:txBody>
      </p:sp>
      <p:cxnSp>
        <p:nvCxnSpPr>
          <p:cNvPr id="428" name="Shape 428"/>
          <p:cNvCxnSpPr/>
          <p:nvPr/>
        </p:nvCxnSpPr>
        <p:spPr>
          <a:xfrm>
            <a:off x="8707436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29" name="Shape 429"/>
          <p:cNvCxnSpPr/>
          <p:nvPr/>
        </p:nvCxnSpPr>
        <p:spPr>
          <a:xfrm>
            <a:off x="10431461" y="6672261"/>
            <a:ext cx="747105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30" name="Shape 430"/>
          <p:cNvCxnSpPr/>
          <p:nvPr/>
        </p:nvCxnSpPr>
        <p:spPr>
          <a:xfrm flipH="1">
            <a:off x="9342511" y="6702425"/>
            <a:ext cx="447600" cy="976199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31" name="Shape 431"/>
          <p:cNvSpPr txBox="1"/>
          <p:nvPr/>
        </p:nvSpPr>
        <p:spPr>
          <a:xfrm>
            <a:off x="10272696" y="7594600"/>
            <a:ext cx="4923899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2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Regex Version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[^ ]*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823275" y="7620000"/>
            <a:ext cx="76344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Extract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the non-blank characters</a:t>
            </a:r>
          </a:p>
        </p:txBody>
      </p:sp>
      <p:cxnSp>
        <p:nvCxnSpPr>
          <p:cNvPr id="441" name="Shape 441"/>
          <p:cNvCxnSpPr/>
          <p:nvPr/>
        </p:nvCxnSpPr>
        <p:spPr>
          <a:xfrm>
            <a:off x="8340725" y="6692900"/>
            <a:ext cx="793749" cy="915986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2" name="Shape 442"/>
          <p:cNvCxnSpPr/>
          <p:nvPr/>
        </p:nvCxnSpPr>
        <p:spPr>
          <a:xfrm flipH="1">
            <a:off x="9621836" y="6734175"/>
            <a:ext cx="895349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1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3" name="Shape 420"/>
          <p:cNvSpPr txBox="1"/>
          <p:nvPr/>
        </p:nvSpPr>
        <p:spPr>
          <a:xfrm>
            <a:off x="707596" y="3529457"/>
            <a:ext cx="14919049" cy="2596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'@([^ ]*)'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]*)'</a:t>
            </a:r>
          </a:p>
        </p:txBody>
      </p:sp>
      <p:sp>
        <p:nvSpPr>
          <p:cNvPr id="451" name="Shape 451"/>
          <p:cNvSpPr txBox="1"/>
          <p:nvPr/>
        </p:nvSpPr>
        <p:spPr>
          <a:xfrm>
            <a:off x="1775792" y="7719599"/>
            <a:ext cx="1373666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Starting at the beginning of the line,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 for the string 'From ' </a:t>
            </a:r>
          </a:p>
        </p:txBody>
      </p:sp>
      <p:cxnSp>
        <p:nvCxnSpPr>
          <p:cNvPr id="452" name="Shape 452"/>
          <p:cNvCxnSpPr/>
          <p:nvPr/>
        </p:nvCxnSpPr>
        <p:spPr>
          <a:xfrm flipH="1">
            <a:off x="7035800" y="6591300"/>
            <a:ext cx="674686" cy="1128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53" name="Shape 453"/>
          <p:cNvCxnSpPr/>
          <p:nvPr/>
        </p:nvCxnSpPr>
        <p:spPr>
          <a:xfrm>
            <a:off x="9052292" y="6656988"/>
            <a:ext cx="1206588" cy="106261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.*</a:t>
            </a:r>
            <a:r>
              <a:rPr lang="en-US" sz="5700" i="0" u="none" strike="noStrike" cap="none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@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([^ ]*)'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4709077" y="7662862"/>
            <a:ext cx="117983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Skip a bunch of characters,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sign</a:t>
            </a:r>
          </a:p>
        </p:txBody>
      </p:sp>
      <p:cxnSp>
        <p:nvCxnSpPr>
          <p:cNvPr id="463" name="Shape 463"/>
          <p:cNvCxnSpPr/>
          <p:nvPr/>
        </p:nvCxnSpPr>
        <p:spPr>
          <a:xfrm flipH="1">
            <a:off x="10204174" y="6629400"/>
            <a:ext cx="236812" cy="10334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64" name="Shape 464"/>
          <p:cNvCxnSpPr/>
          <p:nvPr/>
        </p:nvCxnSpPr>
        <p:spPr>
          <a:xfrm>
            <a:off x="11352211" y="6651625"/>
            <a:ext cx="415719" cy="1322386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66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7401025" y="8062475"/>
            <a:ext cx="7896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Start extracting</a:t>
            </a:r>
          </a:p>
        </p:txBody>
      </p:sp>
      <p:cxnSp>
        <p:nvCxnSpPr>
          <p:cNvPr id="474" name="Shape 474"/>
          <p:cNvCxnSpPr/>
          <p:nvPr/>
        </p:nvCxnSpPr>
        <p:spPr>
          <a:xfrm flipH="1">
            <a:off x="11367986" y="6705600"/>
            <a:ext cx="330300" cy="1344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.*@(</a:t>
            </a:r>
            <a:r>
              <a:rPr lang="en-US" sz="57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[^ ]</a:t>
            </a:r>
            <a:r>
              <a:rPr lang="en-US" sz="57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)'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5998523" y="7734300"/>
            <a:ext cx="5601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non-blank character</a:t>
            </a:r>
          </a:p>
        </p:txBody>
      </p:sp>
      <p:cxnSp>
        <p:nvCxnSpPr>
          <p:cNvPr id="484" name="Shape 484"/>
          <p:cNvCxnSpPr/>
          <p:nvPr/>
        </p:nvCxnSpPr>
        <p:spPr>
          <a:xfrm flipH="1">
            <a:off x="11175999" y="6651625"/>
            <a:ext cx="868362" cy="1122361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5" name="Shape 485"/>
          <p:cNvCxnSpPr/>
          <p:nvPr/>
        </p:nvCxnSpPr>
        <p:spPr>
          <a:xfrm flipH="1">
            <a:off x="13849287" y="6632575"/>
            <a:ext cx="20699" cy="11555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6" name="Shape 486"/>
          <p:cNvCxnSpPr/>
          <p:nvPr/>
        </p:nvCxnSpPr>
        <p:spPr>
          <a:xfrm flipH="1">
            <a:off x="11234736" y="6651625"/>
            <a:ext cx="1989136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7" name="Shape 487"/>
          <p:cNvSpPr txBox="1"/>
          <p:nvPr/>
        </p:nvSpPr>
        <p:spPr>
          <a:xfrm>
            <a:off x="11697723" y="7734300"/>
            <a:ext cx="43821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Match many of them</a:t>
            </a:r>
          </a:p>
        </p:txBody>
      </p:sp>
      <p:sp>
        <p:nvSpPr>
          <p:cNvPr id="11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3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2641600" y="2844800"/>
            <a:ext cx="10642599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8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expressions for matching and parsing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2540075" y="8115300"/>
            <a:ext cx="114081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3"/>
              </a:rPr>
              <a:t>http://en.wikipedia.org/wiki/Regular_expression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Even Cooler Regex Version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57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'^From 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.*@([^ ]+</a:t>
            </a:r>
            <a:r>
              <a:rPr lang="en-US" sz="57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5700" i="0" u="none" strike="noStrike" cap="none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endParaRPr lang="en-US" sz="5700" i="0" u="none" strike="noStrike" cap="none" dirty="0">
              <a:solidFill>
                <a:srgbClr val="FFFF00"/>
              </a:solidFill>
              <a:latin typeface="Courier"/>
              <a:ea typeface="Courier New"/>
              <a:cs typeface="Courier"/>
              <a:sym typeface="Courier New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11744325" y="8026400"/>
            <a:ext cx="4394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Stop extracting</a:t>
            </a:r>
          </a:p>
        </p:txBody>
      </p:sp>
      <p:cxnSp>
        <p:nvCxnSpPr>
          <p:cNvPr id="497" name="Shape 497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466"/>
          <p:cNvSpPr txBox="1"/>
          <p:nvPr/>
        </p:nvSpPr>
        <p:spPr>
          <a:xfrm>
            <a:off x="707596" y="3432292"/>
            <a:ext cx="14983146" cy="28147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'From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stephen.marquard@uct.ac.za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^From .*@([^ ]*)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10" name="Shape 419"/>
          <p:cNvSpPr txBox="1"/>
          <p:nvPr/>
        </p:nvSpPr>
        <p:spPr>
          <a:xfrm>
            <a:off x="707596" y="2689933"/>
            <a:ext cx="142265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From stephen.marquard@</a:t>
            </a:r>
            <a:r>
              <a:rPr lang="en-US" sz="3000" i="0" u="none" strike="noStrike" cap="none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uct.ac.za</a:t>
            </a:r>
            <a:r>
              <a:rPr lang="en-US" sz="3000" i="0" u="none" strike="noStrike" cap="none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 Sat Jan  5 09:14:16 2008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xfrm>
            <a:off x="2577835" y="520319"/>
            <a:ext cx="10850933" cy="1725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Spam Confidence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656281" y="2245831"/>
            <a:ext cx="14587107" cy="4924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^X-DSPAM-Confidence: 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[0-9.]+</a:t>
            </a:r>
            <a:r>
              <a:rPr lang="en-US" sz="300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 line)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len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 != 1 :  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= float(</a:t>
            </a:r>
            <a:r>
              <a:rPr lang="en-US" sz="300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stuff</a:t>
            </a:r>
            <a:r>
              <a:rPr lang="en-US" sz="3000" u="none" strike="noStrike" cap="none" dirty="0">
                <a:solidFill>
                  <a:srgbClr val="00FFFF"/>
                </a:solidFill>
                <a:latin typeface="Courier"/>
                <a:ea typeface="Courier New"/>
                <a:cs typeface="Courier"/>
                <a:sym typeface="Courier New"/>
              </a:rPr>
              <a:t>[0]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numlist.append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print('Maximum:', max(</a:t>
            </a:r>
            <a:r>
              <a:rPr lang="en-US" sz="300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numlist</a:t>
            </a:r>
            <a:r>
              <a:rPr lang="en-US" sz="300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))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1000028" y="6449888"/>
            <a:ext cx="4717199" cy="1200299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python </a:t>
            </a:r>
            <a:r>
              <a:rPr lang="en-US" sz="3900" u="none" strike="noStrike" cap="none" dirty="0" err="1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ds.py</a:t>
            </a:r>
            <a:r>
              <a:rPr lang="en-US" sz="39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900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  <a:r>
              <a:rPr lang="en-US" sz="39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Maximum: 0.9907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652449" y="7449711"/>
            <a:ext cx="10618799" cy="8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000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X-DSPAM-Confidence: 0.8475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1155700" y="646308"/>
            <a:ext cx="13932000" cy="1520052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Escape Character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501523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If you want a special regular expression character to just behave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normally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(most of the time) you prefix it with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'\'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675335" y="4285139"/>
            <a:ext cx="10826100" cy="2405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import 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x = 'We just received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for cookies.'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y =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re.findall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('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\$[0-9.]+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',x)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&gt;&gt;&gt; print(y)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['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$10.00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']</a:t>
            </a:r>
          </a:p>
        </p:txBody>
      </p:sp>
      <p:sp>
        <p:nvSpPr>
          <p:cNvPr id="515" name="Shape 515"/>
          <p:cNvSpPr txBox="1"/>
          <p:nvPr/>
        </p:nvSpPr>
        <p:spPr>
          <a:xfrm>
            <a:off x="11115376" y="6283188"/>
            <a:ext cx="3370173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900" i="0" u="none" strike="noStrike" cap="none" dirty="0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\$</a:t>
            </a:r>
            <a:r>
              <a:rPr lang="en-US" sz="49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[0-9.]</a:t>
            </a:r>
            <a:r>
              <a:rPr lang="en-US" sz="4900" i="0" u="none" strike="noStrike" cap="none" dirty="0">
                <a:solidFill>
                  <a:srgbClr val="FF7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</a:p>
        </p:txBody>
      </p:sp>
      <p:sp>
        <p:nvSpPr>
          <p:cNvPr id="516" name="Shape 516"/>
          <p:cNvSpPr txBox="1"/>
          <p:nvPr/>
        </p:nvSpPr>
        <p:spPr>
          <a:xfrm>
            <a:off x="12055272" y="7718288"/>
            <a:ext cx="383408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digit or period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7354958" y="7654788"/>
            <a:ext cx="4019528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real dollar sign</a:t>
            </a:r>
          </a:p>
        </p:txBody>
      </p:sp>
      <p:cxnSp>
        <p:nvCxnSpPr>
          <p:cNvPr id="518" name="Shape 518"/>
          <p:cNvCxnSpPr/>
          <p:nvPr/>
        </p:nvCxnSpPr>
        <p:spPr>
          <a:xfrm flipH="1">
            <a:off x="11188837" y="7162663"/>
            <a:ext cx="312599" cy="4985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9" name="Shape 519"/>
          <p:cNvCxnSpPr/>
          <p:nvPr/>
        </p:nvCxnSpPr>
        <p:spPr>
          <a:xfrm>
            <a:off x="12503325" y="7061088"/>
            <a:ext cx="312599" cy="6062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0" name="Shape 520"/>
          <p:cNvCxnSpPr/>
          <p:nvPr/>
        </p:nvCxnSpPr>
        <p:spPr>
          <a:xfrm flipH="1">
            <a:off x="13474698" y="7068788"/>
            <a:ext cx="85500" cy="6494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21" name="Shape 521"/>
          <p:cNvSpPr txBox="1"/>
          <p:nvPr/>
        </p:nvSpPr>
        <p:spPr>
          <a:xfrm>
            <a:off x="12869655" y="4276588"/>
            <a:ext cx="283875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7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At least one or more</a:t>
            </a:r>
          </a:p>
        </p:txBody>
      </p:sp>
      <p:cxnSp>
        <p:nvCxnSpPr>
          <p:cNvPr id="522" name="Shape 522"/>
          <p:cNvCxnSpPr/>
          <p:nvPr/>
        </p:nvCxnSpPr>
        <p:spPr>
          <a:xfrm flipH="1" flipV="1">
            <a:off x="14266859" y="5495787"/>
            <a:ext cx="5732" cy="787401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Summary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435205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cryptic but powerful language for matching strings and extracting elements from those strings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have special characters that indicate intent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 idx="4294967295"/>
          </p:nvPr>
        </p:nvSpPr>
        <p:spPr>
          <a:xfrm>
            <a:off x="1462700" y="1009927"/>
            <a:ext cx="12469200" cy="81121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206100" y="2150353"/>
            <a:ext cx="6797699" cy="53503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Translations here</a:t>
            </a:r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03277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81477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8704400" y="2280828"/>
            <a:ext cx="6797699" cy="52199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0164" y="914475"/>
            <a:ext cx="9148570" cy="637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Shape 228"/>
          <p:cNvSpPr txBox="1"/>
          <p:nvPr/>
        </p:nvSpPr>
        <p:spPr>
          <a:xfrm>
            <a:off x="2857500" y="7645400"/>
            <a:ext cx="104138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Really smart “Find” or “Search”</a:t>
            </a:r>
          </a:p>
        </p:txBody>
      </p:sp>
      <p:sp>
        <p:nvSpPr>
          <p:cNvPr id="229" name="Shape 229"/>
          <p:cNvSpPr/>
          <p:nvPr/>
        </p:nvSpPr>
        <p:spPr>
          <a:xfrm flipH="1">
            <a:off x="12636449" y="1343100"/>
            <a:ext cx="1269899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Understanding Regular Expressions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28376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Very powerful and quite cryptic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Fun once you understand them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expressions are a language unto themselves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A language of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marker characters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- programming with characters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It is kind of an 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old school</a:t>
            </a:r>
            <a:r>
              <a:rPr lang="en-US" sz="3600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language - compact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Shape 2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5925" y="829037"/>
            <a:ext cx="7343776" cy="734341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10427225" y="6931025"/>
            <a:ext cx="5152799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800" u="sng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http://</a:t>
            </a:r>
            <a:r>
              <a:rPr lang="en-US" sz="3800" u="sng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  <a:hlinkClick r:id="rId4"/>
              </a:rPr>
              <a:t>xkcd.com/208/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Regular Expression Quick Guide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2565400" y="2539900"/>
            <a:ext cx="11607801" cy="519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^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400" i="0" u="none" strike="noStrike" cap="none" dirty="0">
                <a:solidFill>
                  <a:srgbClr val="FF0000"/>
                </a:solidFill>
                <a:latin typeface="Courier"/>
                <a:ea typeface="Courier New"/>
                <a:cs typeface="Courier"/>
                <a:sym typeface="Courier New"/>
              </a:rPr>
              <a:t>Matches the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beginning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of a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$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Matches the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of the line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.        Matches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Matches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whitespace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\S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Matches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any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non-whitespace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character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a character zero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*? 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a character zero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a character one or more times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+?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Repeats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a character one or more times (non-greedy)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aeiou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Matches a single character in the listed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[^XYZ]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Matches a single character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not 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the listed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[a-z0-9]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The set of characters can include a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range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is to start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) 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 Indicates where string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extraction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/>
                <a:sym typeface="Courier New"/>
              </a:rPr>
              <a:t>is to end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4500" y="8407400"/>
            <a:ext cx="937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https://www.py4e.com/lectures3/Pythonlearn-11-Regex-Handout.txt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The Regular Expression Module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Before you can use regular expressions in your program, you must import the library using “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import re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see if a string matches a regular expression, similar to using the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 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method for strings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You can use </a:t>
            </a:r>
            <a:r>
              <a:rPr lang="en-US" sz="3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re.findall()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to extract portions of a string that match your regular expression, similar to a combination of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  <a:r>
              <a:rPr lang="en-US" sz="3600" u="none" strike="noStrike" cap="none">
                <a:solidFill>
                  <a:schemeClr val="lt1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and slicing:  </a:t>
            </a:r>
            <a:r>
              <a:rPr lang="en-US" sz="3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var[5:10]</a:t>
            </a:r>
            <a:r>
              <a:rPr lang="en-US" sz="3600" u="none" strike="noStrike" cap="none">
                <a:solidFill>
                  <a:srgbClr val="FF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Using </a:t>
            </a:r>
            <a:r>
              <a:rPr lang="en-US" sz="7600" u="none" strike="noStrike" cap="none">
                <a:solidFill>
                  <a:srgbClr val="00FF00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re.search()</a:t>
            </a:r>
            <a:r>
              <a:rPr lang="en-US" sz="7600" u="none" strike="noStrike" cap="none">
                <a:solidFill>
                  <a:srgbClr val="FFD966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 Like </a:t>
            </a:r>
            <a:r>
              <a:rPr lang="en-US" sz="7600" u="none" strike="noStrike" cap="none">
                <a:solidFill>
                  <a:srgbClr val="FF00FF"/>
                </a:solidFill>
                <a:latin typeface="Arial Regular" charset="0"/>
                <a:ea typeface="Arial Regular" charset="0"/>
                <a:cs typeface="Arial Regular" charset="0"/>
                <a:sym typeface="Cabin"/>
              </a:rPr>
              <a:t>find()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371600" y="3410950"/>
            <a:ext cx="7579499" cy="3852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import 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 New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re.search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 New"/>
                <a:cs typeface="Courier"/>
                <a:sym typeface="Courier New"/>
              </a:rPr>
              <a:t>('From:', line)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85838" y="3652600"/>
            <a:ext cx="6997186" cy="32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hand = open('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for line in hand: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line =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line.rstrip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line.find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 New"/>
                <a:cs typeface="Courier"/>
                <a:sym typeface="Courier New"/>
              </a:rPr>
              <a:t>('From:')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&gt;= 0: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 New"/>
                <a:cs typeface="Courier"/>
                <a:sym typeface="Courier New"/>
              </a:rPr>
              <a:t>        print(line)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2374</Words>
  <Application>Microsoft Office PowerPoint</Application>
  <PresentationFormat>Custom</PresentationFormat>
  <Paragraphs>300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Regular</vt:lpstr>
      <vt:lpstr>Cabin</vt:lpstr>
      <vt:lpstr>Courier</vt:lpstr>
      <vt:lpstr>Courier New</vt:lpstr>
      <vt:lpstr>Gill Sans</vt:lpstr>
      <vt:lpstr>Title &amp; Subtitle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String Parsing Examples…</vt:lpstr>
      <vt:lpstr>PowerPoint Presentation</vt:lpstr>
      <vt:lpstr>The Double Split Pattern</vt:lpstr>
      <vt:lpstr>The Regex Version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Spam Confidence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ADMIN</dc:creator>
  <cp:lastModifiedBy>Hemavathy S</cp:lastModifiedBy>
  <cp:revision>53</cp:revision>
  <dcterms:modified xsi:type="dcterms:W3CDTF">2024-10-08T10:47:51Z</dcterms:modified>
</cp:coreProperties>
</file>