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476296" y="428604"/>
            <a:ext cx="9982200" cy="1001556"/>
          </a:xfrm>
          <a:prstGeom prst="rect">
            <a:avLst/>
          </a:prstGeom>
        </p:spPr>
        <p:txBody>
          <a:bodyPr vert="horz" wrap="square" lIns="0" tIns="16510" rIns="0" bIns="0" rtlCol="0">
            <a:spAutoFit/>
          </a:bodyPr>
          <a:lstStyle/>
          <a:p>
            <a:pPr marL="3213735">
              <a:spcBef>
                <a:spcPts val="130"/>
              </a:spcBef>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Employee Data Analysis using Excel</a:t>
            </a:r>
            <a:r>
              <a:rPr lang="en-US"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523968" y="2928934"/>
            <a:ext cx="8610600" cy="1938992"/>
          </a:xfrm>
          <a:prstGeom prst="rect">
            <a:avLst/>
          </a:prstGeom>
          <a:noFill/>
        </p:spPr>
        <p:txBody>
          <a:bodyPr wrap="square" rtlCol="0">
            <a:spAutoFit/>
          </a:bodyPr>
          <a:lstStyle/>
          <a:p>
            <a:r>
              <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STUDENT NAME</a:t>
            </a:r>
            <a:r>
              <a:rPr lang="en-US" sz="2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V.Hemavathy</a:t>
            </a:r>
            <a:endPar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r>
              <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REGISTER NO</a:t>
            </a:r>
            <a:r>
              <a:rPr lang="en-US" sz="2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2213391042022</a:t>
            </a:r>
            <a:endPar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r>
              <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DEPARTMENT</a:t>
            </a:r>
            <a:r>
              <a:rPr lang="en-US" sz="2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Bacholor of commerce (Corporate Secretaryship) </a:t>
            </a:r>
            <a:endPar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r>
              <a:rPr lang="en-US" sz="2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COLLEGE : Queen Mary’s College</a:t>
            </a:r>
            <a:endParaRPr lang="en-US" sz="2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r>
              <a:rPr lang="en-US" sz="2400" dirty="0"/>
              <a:t>           </a:t>
            </a:r>
            <a:endParaRPr lang="en-IN" sz="2400"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4024298" y="0"/>
            <a:ext cx="3143272"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7" name="Rectangle 6"/>
          <p:cNvSpPr/>
          <p:nvPr/>
        </p:nvSpPr>
        <p:spPr>
          <a:xfrm>
            <a:off x="523836" y="428604"/>
            <a:ext cx="6096000" cy="6247864"/>
          </a:xfrm>
          <a:prstGeom prst="rect">
            <a:avLst/>
          </a:prstGeom>
        </p:spPr>
        <p:txBody>
          <a:bodyPr>
            <a:spAutoFit/>
          </a:bodyPr>
          <a:lstStyle/>
          <a:p>
            <a:r>
              <a:rPr lang="en-US" sz="1600" b="1" dirty="0" smtClean="0"/>
              <a:t>1. Financial Modeling</a:t>
            </a:r>
          </a:p>
          <a:p>
            <a:r>
              <a:rPr lang="en-US" sz="1600" b="1" dirty="0" smtClean="0"/>
              <a:t>Objective</a:t>
            </a:r>
            <a:r>
              <a:rPr lang="en-US" sz="1600" dirty="0" smtClean="0"/>
              <a:t>: </a:t>
            </a:r>
            <a:r>
              <a:rPr lang="en-US" sz="1400" dirty="0" smtClean="0"/>
              <a:t>To forecast financial performance based on various assumptions.</a:t>
            </a:r>
            <a:endParaRPr lang="en-US" dirty="0" smtClean="0"/>
          </a:p>
          <a:p>
            <a:r>
              <a:rPr lang="en-US" sz="1600" b="1" dirty="0" smtClean="0"/>
              <a:t>Approach</a:t>
            </a:r>
            <a:r>
              <a:rPr lang="en-US" sz="1600" dirty="0" smtClean="0"/>
              <a:t>:</a:t>
            </a:r>
            <a:r>
              <a:rPr lang="en-US" dirty="0" smtClean="0"/>
              <a:t> </a:t>
            </a:r>
            <a:r>
              <a:rPr lang="en-US" sz="1400" dirty="0" smtClean="0"/>
              <a:t>Build a model using historical data, assumptions, and scenarios. This often involves using Excel or specialized software.</a:t>
            </a:r>
            <a:endParaRPr lang="en-US" dirty="0" smtClean="0"/>
          </a:p>
          <a:p>
            <a:r>
              <a:rPr lang="en-US" sz="1600" b="1" dirty="0" smtClean="0"/>
              <a:t>Components</a:t>
            </a:r>
            <a:r>
              <a:rPr lang="en-US" sz="1600" dirty="0" smtClean="0"/>
              <a:t>: </a:t>
            </a:r>
            <a:r>
              <a:rPr lang="en-US" sz="1400" dirty="0" smtClean="0"/>
              <a:t>Revenue projections, expense forecasts, profit &amp; loss statements, cash flow analysis, and balance sheets.</a:t>
            </a:r>
            <a:endParaRPr lang="en-US" dirty="0" smtClean="0"/>
          </a:p>
          <a:p>
            <a:r>
              <a:rPr lang="en-US" sz="1600" b="1" dirty="0" smtClean="0"/>
              <a:t>2. Predictive Modeling</a:t>
            </a:r>
          </a:p>
          <a:p>
            <a:r>
              <a:rPr lang="en-US" sz="1600" b="1" dirty="0" smtClean="0"/>
              <a:t>Objective</a:t>
            </a:r>
            <a:r>
              <a:rPr lang="en-US" sz="1600" dirty="0" smtClean="0"/>
              <a:t>:</a:t>
            </a:r>
            <a:r>
              <a:rPr lang="en-US" dirty="0" smtClean="0"/>
              <a:t> </a:t>
            </a:r>
            <a:r>
              <a:rPr lang="en-US" sz="1600" dirty="0" smtClean="0"/>
              <a:t>To predict future outcomes based on historical data.</a:t>
            </a:r>
            <a:endParaRPr lang="en-US" dirty="0" smtClean="0"/>
          </a:p>
          <a:p>
            <a:r>
              <a:rPr lang="en-US" sz="1600" b="1" dirty="0" smtClean="0"/>
              <a:t>Approach</a:t>
            </a:r>
            <a:r>
              <a:rPr lang="en-US" sz="1200" dirty="0" smtClean="0"/>
              <a:t>:</a:t>
            </a:r>
            <a:r>
              <a:rPr lang="en-US" sz="1400" dirty="0" smtClean="0"/>
              <a:t> Use statistical techniques and machine learning algorithms to create models.</a:t>
            </a:r>
            <a:endParaRPr lang="en-US" dirty="0" smtClean="0"/>
          </a:p>
          <a:p>
            <a:r>
              <a:rPr lang="en-US" sz="1600" b="1" dirty="0" smtClean="0"/>
              <a:t>Components</a:t>
            </a:r>
            <a:r>
              <a:rPr lang="en-US" sz="1400" dirty="0" smtClean="0"/>
              <a:t>:</a:t>
            </a:r>
            <a:r>
              <a:rPr lang="en-US" sz="1600" dirty="0" smtClean="0"/>
              <a:t> Data preprocessing, feature selection, model training, validation, and testing.</a:t>
            </a:r>
            <a:endParaRPr lang="en-US" dirty="0" smtClean="0"/>
          </a:p>
          <a:p>
            <a:r>
              <a:rPr lang="en-US" sz="1600" b="1" dirty="0" smtClean="0"/>
              <a:t>Tools</a:t>
            </a:r>
            <a:r>
              <a:rPr lang="en-US" sz="1200" dirty="0" smtClean="0"/>
              <a:t>:</a:t>
            </a:r>
            <a:r>
              <a:rPr lang="en-US" sz="1400" dirty="0" smtClean="0"/>
              <a:t> Python (with libraries like </a:t>
            </a:r>
            <a:r>
              <a:rPr lang="en-US" sz="1400" dirty="0" err="1" smtClean="0"/>
              <a:t>scikit</a:t>
            </a:r>
            <a:r>
              <a:rPr lang="en-US" sz="1400" dirty="0" smtClean="0"/>
              <a:t>-learn, </a:t>
            </a:r>
            <a:r>
              <a:rPr lang="en-US" sz="1400" dirty="0" err="1" smtClean="0"/>
              <a:t>TensorFlow</a:t>
            </a:r>
            <a:r>
              <a:rPr lang="en-US" sz="1400" dirty="0" smtClean="0"/>
              <a:t>), R, or specialized software.</a:t>
            </a:r>
            <a:endParaRPr lang="en-US" dirty="0" smtClean="0"/>
          </a:p>
          <a:p>
            <a:r>
              <a:rPr lang="en-US" sz="1600" b="1" dirty="0" smtClean="0"/>
              <a:t>3. Statistical Modeling</a:t>
            </a:r>
          </a:p>
          <a:p>
            <a:r>
              <a:rPr lang="en-US" sz="1600" b="1" dirty="0" smtClean="0"/>
              <a:t>Objective</a:t>
            </a:r>
            <a:r>
              <a:rPr lang="en-US" sz="1400" dirty="0" smtClean="0"/>
              <a:t>:</a:t>
            </a:r>
            <a:r>
              <a:rPr lang="en-US" sz="1600" dirty="0" smtClean="0"/>
              <a:t> </a:t>
            </a:r>
            <a:r>
              <a:rPr lang="en-US" sz="1400" dirty="0" smtClean="0"/>
              <a:t>To understand relationships between variables and make inferences.</a:t>
            </a:r>
            <a:endParaRPr lang="en-US" dirty="0" smtClean="0"/>
          </a:p>
          <a:p>
            <a:r>
              <a:rPr lang="en-US" sz="1600" b="1" dirty="0" smtClean="0"/>
              <a:t>Approach</a:t>
            </a:r>
            <a:r>
              <a:rPr lang="en-US" sz="1600" dirty="0" smtClean="0"/>
              <a:t>:</a:t>
            </a:r>
            <a:r>
              <a:rPr lang="en-US" dirty="0" smtClean="0"/>
              <a:t> </a:t>
            </a:r>
            <a:r>
              <a:rPr lang="en-US" sz="1400" dirty="0" smtClean="0"/>
              <a:t>Use statistical methods to estimate and test hypotheses.</a:t>
            </a:r>
            <a:endParaRPr lang="en-US" dirty="0" smtClean="0"/>
          </a:p>
          <a:p>
            <a:r>
              <a:rPr lang="en-US" sz="1600" b="1" dirty="0" smtClean="0"/>
              <a:t>Components</a:t>
            </a:r>
            <a:r>
              <a:rPr lang="en-US" sz="1600" dirty="0" smtClean="0"/>
              <a:t>:</a:t>
            </a:r>
            <a:r>
              <a:rPr lang="en-US" dirty="0" smtClean="0"/>
              <a:t> </a:t>
            </a:r>
            <a:r>
              <a:rPr lang="en-US" sz="1400" dirty="0" smtClean="0"/>
              <a:t>Linear regression, logistic regression, ANOVA, hypothesis testing.</a:t>
            </a:r>
            <a:endParaRPr lang="en-US" dirty="0" smtClean="0"/>
          </a:p>
          <a:p>
            <a:r>
              <a:rPr lang="en-US" sz="1600" b="1" dirty="0" smtClean="0"/>
              <a:t>Tools</a:t>
            </a:r>
            <a:r>
              <a:rPr lang="en-US" sz="1600" dirty="0" smtClean="0"/>
              <a:t>:</a:t>
            </a:r>
            <a:r>
              <a:rPr lang="en-US" dirty="0" smtClean="0"/>
              <a:t> </a:t>
            </a:r>
            <a:r>
              <a:rPr lang="en-US" sz="1400" dirty="0" smtClean="0"/>
              <a:t>R, Python, SPSS, SAS.</a:t>
            </a:r>
            <a:endParaRPr lang="en-US" dirty="0" smtClean="0"/>
          </a:p>
          <a:p>
            <a:r>
              <a:rPr lang="en-US" sz="1600" b="1" dirty="0" smtClean="0"/>
              <a:t>4. Business Process Modeling</a:t>
            </a:r>
          </a:p>
          <a:p>
            <a:r>
              <a:rPr lang="en-US" sz="1600" b="1" dirty="0" smtClean="0"/>
              <a:t>Objective</a:t>
            </a:r>
            <a:r>
              <a:rPr lang="en-US" sz="1600" dirty="0" smtClean="0"/>
              <a:t>: </a:t>
            </a:r>
            <a:r>
              <a:rPr lang="en-US" sz="1400" dirty="0" smtClean="0"/>
              <a:t>To visualize and analyze business processes.</a:t>
            </a:r>
            <a:endParaRPr lang="en-US" sz="1600" dirty="0" smtClean="0"/>
          </a:p>
          <a:p>
            <a:r>
              <a:rPr lang="en-US" sz="1600" b="1" dirty="0" smtClean="0"/>
              <a:t>Approach</a:t>
            </a:r>
            <a:r>
              <a:rPr lang="en-US" sz="1600" dirty="0" smtClean="0"/>
              <a:t>: Create diagrams and flowcharts to represent processes.</a:t>
            </a:r>
            <a:endParaRPr lang="en-US" dirty="0" smtClean="0"/>
          </a:p>
          <a:p>
            <a:r>
              <a:rPr lang="en-US" sz="1600" b="1" dirty="0" smtClean="0"/>
              <a:t>Components</a:t>
            </a:r>
            <a:r>
              <a:rPr lang="en-US" sz="1600" dirty="0" smtClean="0"/>
              <a:t>: </a:t>
            </a:r>
            <a:r>
              <a:rPr lang="en-US" sz="1400" dirty="0" smtClean="0"/>
              <a:t>Flowcharts, BPMN (Business Process Model and Notation), UML (Unified Modeling Language).</a:t>
            </a:r>
            <a:endParaRPr lang="en-US" dirty="0" smtClean="0"/>
          </a:p>
          <a:p>
            <a:r>
              <a:rPr lang="en-US" sz="1600" b="1" dirty="0" smtClean="0"/>
              <a:t>Tools</a:t>
            </a:r>
            <a:r>
              <a:rPr lang="en-US" sz="1200" dirty="0" smtClean="0"/>
              <a:t>:</a:t>
            </a:r>
            <a:r>
              <a:rPr lang="en-US" sz="1400" dirty="0" smtClean="0"/>
              <a:t> Microsoft </a:t>
            </a:r>
            <a:r>
              <a:rPr lang="en-US" sz="1400" dirty="0" smtClean="0"/>
              <a:t>Visio, </a:t>
            </a:r>
            <a:r>
              <a:rPr lang="en-US" sz="1400" dirty="0" err="1" smtClean="0"/>
              <a:t>Lucidchart</a:t>
            </a:r>
            <a:r>
              <a:rPr lang="en-US" sz="1400" dirty="0" smtClean="0"/>
              <a:t>, </a:t>
            </a:r>
            <a:r>
              <a:rPr lang="en-US" sz="1400" dirty="0" err="1" smtClean="0"/>
              <a:t>Bizagi</a:t>
            </a:r>
            <a:r>
              <a:rPr lang="en-US" sz="1400" dirty="0" smtClean="0"/>
              <a:t>.</a:t>
            </a:r>
            <a:endParaRPr lang="en-US" dirty="0" smtClean="0"/>
          </a:p>
        </p:txBody>
      </p:sp>
      <p:sp>
        <p:nvSpPr>
          <p:cNvPr id="10" name="Rectangle 9"/>
          <p:cNvSpPr/>
          <p:nvPr/>
        </p:nvSpPr>
        <p:spPr>
          <a:xfrm>
            <a:off x="6596066" y="928670"/>
            <a:ext cx="6096000" cy="3877985"/>
          </a:xfrm>
          <a:prstGeom prst="rect">
            <a:avLst/>
          </a:prstGeom>
        </p:spPr>
        <p:txBody>
          <a:bodyPr>
            <a:spAutoFit/>
          </a:bodyPr>
          <a:lstStyle/>
          <a:p>
            <a:r>
              <a:rPr lang="en-US" sz="1600" b="1" dirty="0" smtClean="0"/>
              <a:t>5. Data Modeling</a:t>
            </a:r>
          </a:p>
          <a:p>
            <a:r>
              <a:rPr lang="en-US" sz="1600" b="1" dirty="0" smtClean="0"/>
              <a:t>Objective</a:t>
            </a:r>
            <a:r>
              <a:rPr lang="en-US" sz="1600" dirty="0" smtClean="0"/>
              <a:t>: </a:t>
            </a:r>
            <a:r>
              <a:rPr lang="en-US" sz="1400" dirty="0" smtClean="0"/>
              <a:t>To structure and organize data for database design.</a:t>
            </a:r>
          </a:p>
          <a:p>
            <a:r>
              <a:rPr lang="en-US" sz="1600" b="1" dirty="0" smtClean="0"/>
              <a:t>Approach</a:t>
            </a:r>
            <a:r>
              <a:rPr lang="en-US" sz="1600" dirty="0" smtClean="0"/>
              <a:t>:</a:t>
            </a:r>
            <a:r>
              <a:rPr lang="en-US" sz="1400" dirty="0" smtClean="0"/>
              <a:t> Define data structures and relationships.</a:t>
            </a:r>
          </a:p>
          <a:p>
            <a:r>
              <a:rPr lang="en-US" sz="1600" b="1" dirty="0" smtClean="0"/>
              <a:t>Components</a:t>
            </a:r>
            <a:r>
              <a:rPr lang="en-US" sz="1600" dirty="0" smtClean="0"/>
              <a:t>:</a:t>
            </a:r>
            <a:r>
              <a:rPr lang="en-US" dirty="0" smtClean="0"/>
              <a:t> </a:t>
            </a:r>
            <a:r>
              <a:rPr lang="en-US" sz="1200" dirty="0" smtClean="0"/>
              <a:t>Entity-Relationship diagrams, normalization, schema design.</a:t>
            </a:r>
            <a:endParaRPr lang="en-US" dirty="0" smtClean="0"/>
          </a:p>
          <a:p>
            <a:r>
              <a:rPr lang="en-US" sz="1600" b="1" dirty="0" smtClean="0"/>
              <a:t>Tools</a:t>
            </a:r>
            <a:r>
              <a:rPr lang="en-US" sz="1600" dirty="0" smtClean="0"/>
              <a:t>:</a:t>
            </a:r>
            <a:r>
              <a:rPr lang="en-US" dirty="0" smtClean="0"/>
              <a:t> </a:t>
            </a:r>
            <a:r>
              <a:rPr lang="en-US" sz="1400" dirty="0" smtClean="0"/>
              <a:t>ER/Studio, Microsoft SQL Server Management Studio, Oracle SQL Developer.</a:t>
            </a:r>
            <a:endParaRPr lang="en-US" dirty="0" smtClean="0"/>
          </a:p>
          <a:p>
            <a:r>
              <a:rPr lang="en-US" b="1" dirty="0" smtClean="0"/>
              <a:t>How to Proceed with Modeling</a:t>
            </a:r>
          </a:p>
          <a:p>
            <a:r>
              <a:rPr lang="en-US" sz="1600" b="1" dirty="0" smtClean="0"/>
              <a:t>Define Objectives</a:t>
            </a:r>
            <a:r>
              <a:rPr lang="en-US" sz="1600" dirty="0" smtClean="0"/>
              <a:t>:</a:t>
            </a:r>
            <a:r>
              <a:rPr lang="en-US" dirty="0" smtClean="0"/>
              <a:t> </a:t>
            </a:r>
            <a:r>
              <a:rPr lang="en-US" sz="1200" dirty="0" smtClean="0"/>
              <a:t>Clearly define what you want to achieve with your model.</a:t>
            </a:r>
            <a:endParaRPr lang="en-US" dirty="0" smtClean="0"/>
          </a:p>
          <a:p>
            <a:r>
              <a:rPr lang="en-US" sz="1600" b="1" dirty="0" smtClean="0"/>
              <a:t>Gather Data</a:t>
            </a:r>
            <a:r>
              <a:rPr lang="en-US" sz="1600" dirty="0" smtClean="0"/>
              <a:t>:</a:t>
            </a:r>
            <a:r>
              <a:rPr lang="en-US" dirty="0" smtClean="0"/>
              <a:t> </a:t>
            </a:r>
            <a:r>
              <a:rPr lang="en-US" sz="1600" dirty="0" smtClean="0"/>
              <a:t>Collect and prepare the relevant data.</a:t>
            </a:r>
            <a:endParaRPr lang="en-US" dirty="0" smtClean="0"/>
          </a:p>
          <a:p>
            <a:r>
              <a:rPr lang="en-US" sz="1600" b="1" dirty="0" smtClean="0"/>
              <a:t>Choose Methodology</a:t>
            </a:r>
            <a:r>
              <a:rPr lang="en-US" sz="1600" dirty="0" smtClean="0"/>
              <a:t>:</a:t>
            </a:r>
            <a:r>
              <a:rPr lang="en-US" dirty="0" smtClean="0"/>
              <a:t> </a:t>
            </a:r>
            <a:r>
              <a:rPr lang="en-US" sz="1200" dirty="0" smtClean="0"/>
              <a:t>Select the appropriate modeling techniques based on your objectives.</a:t>
            </a:r>
            <a:endParaRPr lang="en-US" dirty="0" smtClean="0"/>
          </a:p>
          <a:p>
            <a:r>
              <a:rPr lang="en-US" sz="1600" b="1" dirty="0" smtClean="0"/>
              <a:t>Build Model</a:t>
            </a:r>
            <a:r>
              <a:rPr lang="en-US" sz="1600" dirty="0" smtClean="0"/>
              <a:t>: Develop the model using chosen methods and tools.</a:t>
            </a:r>
            <a:endParaRPr lang="en-US" dirty="0" smtClean="0"/>
          </a:p>
          <a:p>
            <a:r>
              <a:rPr lang="en-US" sz="1600" b="1" dirty="0" smtClean="0"/>
              <a:t>Validate</a:t>
            </a:r>
            <a:r>
              <a:rPr lang="en-US" sz="1600" dirty="0" smtClean="0"/>
              <a:t>: </a:t>
            </a:r>
            <a:r>
              <a:rPr lang="en-US" sz="1400" dirty="0" smtClean="0"/>
              <a:t>Test </a:t>
            </a:r>
            <a:r>
              <a:rPr lang="en-US" sz="1600" dirty="0" smtClean="0"/>
              <a:t>the </a:t>
            </a:r>
            <a:r>
              <a:rPr lang="en-US" sz="1600" dirty="0" smtClean="0"/>
              <a:t>model to ensure its accuracy and reliability.</a:t>
            </a:r>
            <a:endParaRPr lang="en-US" dirty="0" smtClean="0"/>
          </a:p>
          <a:p>
            <a:r>
              <a:rPr lang="en-US" sz="1600" b="1" dirty="0" smtClean="0"/>
              <a:t>Deploy and Monitor</a:t>
            </a:r>
            <a:r>
              <a:rPr lang="en-US" sz="1400" dirty="0" smtClean="0"/>
              <a:t>: </a:t>
            </a:r>
            <a:r>
              <a:rPr lang="en-US" sz="1600" dirty="0" smtClean="0"/>
              <a:t>Implement </a:t>
            </a:r>
            <a:r>
              <a:rPr lang="en-US" sz="1600" dirty="0" smtClean="0"/>
              <a:t>the model and monitor its performance over time</a:t>
            </a:r>
            <a:r>
              <a:rPr lang="en-US" sz="1600"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167042" y="0"/>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309522" y="500042"/>
            <a:ext cx="6096000" cy="6370975"/>
          </a:xfrm>
          <a:prstGeom prst="rect">
            <a:avLst/>
          </a:prstGeom>
        </p:spPr>
        <p:txBody>
          <a:bodyPr>
            <a:spAutoFit/>
          </a:bodyPr>
          <a:lstStyle/>
          <a:p>
            <a:r>
              <a:rPr lang="en-US" b="1" dirty="0" smtClean="0"/>
              <a:t>1</a:t>
            </a:r>
            <a:r>
              <a:rPr lang="en-US" b="1" dirty="0" smtClean="0"/>
              <a:t>. Financial Modeling Results</a:t>
            </a:r>
          </a:p>
          <a:p>
            <a:r>
              <a:rPr lang="en-US" sz="1600" b="1" dirty="0" smtClean="0"/>
              <a:t>Forecasted </a:t>
            </a:r>
            <a:r>
              <a:rPr lang="en-US" sz="1600" b="1" dirty="0" err="1" smtClean="0"/>
              <a:t>Revenue</a:t>
            </a:r>
            <a:r>
              <a:rPr lang="en-US" sz="1600" dirty="0" err="1" smtClean="0"/>
              <a:t>:</a:t>
            </a:r>
            <a:r>
              <a:rPr lang="en-US" sz="1600" dirty="0" err="1" smtClean="0"/>
              <a:t>Projected</a:t>
            </a:r>
            <a:r>
              <a:rPr lang="en-US" sz="1600" dirty="0" smtClean="0"/>
              <a:t> </a:t>
            </a:r>
            <a:r>
              <a:rPr lang="en-US" sz="1600" dirty="0" smtClean="0"/>
              <a:t>revenue figures for future periods</a:t>
            </a:r>
            <a:r>
              <a:rPr lang="en-US" dirty="0" smtClean="0"/>
              <a:t>.</a:t>
            </a:r>
          </a:p>
          <a:p>
            <a:r>
              <a:rPr lang="en-US" sz="1600" b="1" dirty="0" smtClean="0"/>
              <a:t>Expense Projections</a:t>
            </a:r>
            <a:r>
              <a:rPr lang="en-US" sz="1600" dirty="0" smtClean="0"/>
              <a:t>: </a:t>
            </a:r>
            <a:r>
              <a:rPr lang="en-US" dirty="0" smtClean="0"/>
              <a:t>Estimated expenses broken down by category.</a:t>
            </a:r>
          </a:p>
          <a:p>
            <a:r>
              <a:rPr lang="en-US" sz="1600" b="1" dirty="0" smtClean="0"/>
              <a:t>Profit &amp; Loss Statement</a:t>
            </a:r>
            <a:r>
              <a:rPr lang="en-US" sz="1600" dirty="0" smtClean="0"/>
              <a:t>:</a:t>
            </a:r>
            <a:r>
              <a:rPr lang="en-US" sz="1400" dirty="0" smtClean="0"/>
              <a:t> </a:t>
            </a:r>
            <a:r>
              <a:rPr lang="en-US" sz="1600" dirty="0" smtClean="0"/>
              <a:t>Expected net income or loss based on revenue and expenses.</a:t>
            </a:r>
            <a:endParaRPr lang="en-US" dirty="0" smtClean="0"/>
          </a:p>
          <a:p>
            <a:r>
              <a:rPr lang="en-US" sz="1600" b="1" dirty="0" smtClean="0"/>
              <a:t>Cash Flow Statement</a:t>
            </a:r>
            <a:r>
              <a:rPr lang="en-US" sz="1600" dirty="0" smtClean="0"/>
              <a:t>: Projected inflows and outflows of cash.</a:t>
            </a:r>
          </a:p>
          <a:p>
            <a:r>
              <a:rPr lang="en-US" sz="1600" b="1" dirty="0" smtClean="0"/>
              <a:t>Balance Sheet</a:t>
            </a:r>
            <a:r>
              <a:rPr lang="en-US" sz="1600" dirty="0" smtClean="0"/>
              <a:t>: Estimated assets, liabilities, and equity.</a:t>
            </a:r>
            <a:endParaRPr lang="en-US" dirty="0" smtClean="0"/>
          </a:p>
          <a:p>
            <a:r>
              <a:rPr lang="en-US" sz="1600" b="1" dirty="0" smtClean="0"/>
              <a:t>Example</a:t>
            </a:r>
            <a:r>
              <a:rPr lang="en-US" sz="1600" dirty="0" smtClean="0"/>
              <a:t>:</a:t>
            </a:r>
          </a:p>
          <a:p>
            <a:r>
              <a:rPr lang="en-US" sz="1400" b="1" dirty="0" smtClean="0"/>
              <a:t>Year 1 Revenue</a:t>
            </a:r>
            <a:r>
              <a:rPr lang="en-US" sz="1400" dirty="0" smtClean="0"/>
              <a:t>: $500,000</a:t>
            </a:r>
          </a:p>
          <a:p>
            <a:r>
              <a:rPr lang="en-US" sz="1400" b="1" dirty="0" smtClean="0"/>
              <a:t>Year 1 Expenses</a:t>
            </a:r>
            <a:r>
              <a:rPr lang="en-US" sz="1400" dirty="0" smtClean="0"/>
              <a:t>: $350,000</a:t>
            </a:r>
          </a:p>
          <a:p>
            <a:r>
              <a:rPr lang="en-US" sz="1400" b="1" dirty="0" smtClean="0"/>
              <a:t>Year 1 Net Income</a:t>
            </a:r>
            <a:r>
              <a:rPr lang="en-US" sz="1400" dirty="0" smtClean="0"/>
              <a:t>: $150</a:t>
            </a:r>
            <a:r>
              <a:rPr lang="en-US" dirty="0" smtClean="0"/>
              <a:t>,</a:t>
            </a:r>
            <a:r>
              <a:rPr lang="en-US" sz="1400" dirty="0" smtClean="0"/>
              <a:t>000</a:t>
            </a:r>
            <a:endParaRPr lang="en-US" dirty="0" smtClean="0"/>
          </a:p>
          <a:p>
            <a:r>
              <a:rPr lang="en-US" sz="1600" b="1" dirty="0" smtClean="0"/>
              <a:t>2. Predictive Modeling Results</a:t>
            </a:r>
          </a:p>
          <a:p>
            <a:r>
              <a:rPr lang="en-US" sz="1600" b="1" dirty="0" smtClean="0"/>
              <a:t>Accuracy</a:t>
            </a:r>
            <a:r>
              <a:rPr lang="en-US" sz="1600" dirty="0" smtClean="0"/>
              <a:t>:</a:t>
            </a:r>
            <a:r>
              <a:rPr lang="en-US" dirty="0" smtClean="0"/>
              <a:t> </a:t>
            </a:r>
            <a:r>
              <a:rPr lang="en-US" sz="1600" dirty="0" smtClean="0"/>
              <a:t>The percentage of correct predictions made by the model.</a:t>
            </a:r>
            <a:endParaRPr lang="en-US" dirty="0" smtClean="0"/>
          </a:p>
          <a:p>
            <a:r>
              <a:rPr lang="en-US" sz="1600" b="1" dirty="0" smtClean="0"/>
              <a:t>Precision and Recall</a:t>
            </a:r>
            <a:r>
              <a:rPr lang="en-US" sz="1600" dirty="0" smtClean="0"/>
              <a:t>: Metrics for evaluating model performance, especially for classification tasks.</a:t>
            </a:r>
            <a:endParaRPr lang="en-US" dirty="0" smtClean="0"/>
          </a:p>
          <a:p>
            <a:r>
              <a:rPr lang="en-US" sz="1600" b="1" dirty="0" smtClean="0"/>
              <a:t>Confusion Matrix</a:t>
            </a:r>
            <a:r>
              <a:rPr lang="en-US" sz="1600" dirty="0" smtClean="0"/>
              <a:t>: A table showing the performance of a classification model.</a:t>
            </a:r>
            <a:endParaRPr lang="en-US" dirty="0" smtClean="0"/>
          </a:p>
          <a:p>
            <a:r>
              <a:rPr lang="en-US" sz="1600" b="1" dirty="0" smtClean="0"/>
              <a:t>ROC Curve and AUC</a:t>
            </a:r>
            <a:r>
              <a:rPr lang="en-US" sz="1600" dirty="0" smtClean="0"/>
              <a:t>: Graphs showing the trade-off between true positive rate and false positive rate.</a:t>
            </a:r>
            <a:endParaRPr lang="en-US" dirty="0" smtClean="0"/>
          </a:p>
          <a:p>
            <a:r>
              <a:rPr lang="en-US" sz="1600" b="1" dirty="0" smtClean="0"/>
              <a:t>Example</a:t>
            </a:r>
            <a:r>
              <a:rPr lang="en-US" sz="1600" dirty="0" smtClean="0"/>
              <a:t>:</a:t>
            </a:r>
          </a:p>
          <a:p>
            <a:r>
              <a:rPr lang="en-US" sz="1600" b="1" dirty="0" smtClean="0"/>
              <a:t>Model Accuracy</a:t>
            </a:r>
            <a:r>
              <a:rPr lang="en-US" sz="1600" dirty="0" smtClean="0"/>
              <a:t>: 85%</a:t>
            </a:r>
          </a:p>
          <a:p>
            <a:r>
              <a:rPr lang="en-US" sz="1600" b="1" dirty="0" smtClean="0"/>
              <a:t>Precision</a:t>
            </a:r>
            <a:r>
              <a:rPr lang="en-US" sz="1600" dirty="0" smtClean="0"/>
              <a:t>: 0.80</a:t>
            </a:r>
          </a:p>
          <a:p>
            <a:r>
              <a:rPr lang="en-US" sz="1600" b="1" dirty="0" smtClean="0"/>
              <a:t>Recall</a:t>
            </a:r>
            <a:r>
              <a:rPr lang="en-US" sz="1600" dirty="0" smtClean="0"/>
              <a:t>: 0.75</a:t>
            </a:r>
          </a:p>
          <a:p>
            <a:r>
              <a:rPr lang="en-US" sz="1600" b="1" dirty="0" smtClean="0"/>
              <a:t>AUC</a:t>
            </a:r>
            <a:r>
              <a:rPr lang="en-US" sz="1600" dirty="0" smtClean="0"/>
              <a:t>: </a:t>
            </a:r>
            <a:r>
              <a:rPr lang="en-US" sz="1600" dirty="0" smtClean="0"/>
              <a:t>0.88</a:t>
            </a:r>
            <a:endParaRPr lang="en-US" sz="1600" dirty="0" smtClean="0"/>
          </a:p>
        </p:txBody>
      </p:sp>
      <p:sp>
        <p:nvSpPr>
          <p:cNvPr id="10" name="Rectangle 9"/>
          <p:cNvSpPr/>
          <p:nvPr/>
        </p:nvSpPr>
        <p:spPr>
          <a:xfrm>
            <a:off x="6238876" y="214290"/>
            <a:ext cx="6096000" cy="6524863"/>
          </a:xfrm>
          <a:prstGeom prst="rect">
            <a:avLst/>
          </a:prstGeom>
        </p:spPr>
        <p:txBody>
          <a:bodyPr>
            <a:spAutoFit/>
          </a:bodyPr>
          <a:lstStyle/>
          <a:p>
            <a:r>
              <a:rPr lang="en-US" sz="1600" b="1" dirty="0" smtClean="0"/>
              <a:t>3. Statistical Modeling Results</a:t>
            </a:r>
          </a:p>
          <a:p>
            <a:r>
              <a:rPr lang="en-US" sz="1600" b="1" dirty="0" smtClean="0"/>
              <a:t>Regression Coefficients</a:t>
            </a:r>
            <a:r>
              <a:rPr lang="en-US" sz="1600" dirty="0" smtClean="0"/>
              <a:t>:</a:t>
            </a:r>
            <a:r>
              <a:rPr lang="en-US" sz="1400" dirty="0" smtClean="0"/>
              <a:t> </a:t>
            </a:r>
            <a:r>
              <a:rPr lang="en-US" sz="1600" dirty="0" smtClean="0"/>
              <a:t>Values indicating the impact of each predictor variable.</a:t>
            </a:r>
            <a:endParaRPr lang="en-US" dirty="0" smtClean="0"/>
          </a:p>
          <a:p>
            <a:r>
              <a:rPr lang="en-US" sz="1600" b="1" dirty="0" smtClean="0"/>
              <a:t>R-Squared Value</a:t>
            </a:r>
            <a:r>
              <a:rPr lang="en-US" sz="1600" dirty="0" smtClean="0"/>
              <a:t>: Indicates the proportion of variance explained by the model.</a:t>
            </a:r>
            <a:endParaRPr lang="en-US" dirty="0" smtClean="0"/>
          </a:p>
          <a:p>
            <a:r>
              <a:rPr lang="en-US" sz="1600" b="1" dirty="0" smtClean="0"/>
              <a:t>P-Values</a:t>
            </a:r>
            <a:r>
              <a:rPr lang="en-US" sz="1600" dirty="0" smtClean="0"/>
              <a:t>:</a:t>
            </a:r>
            <a:r>
              <a:rPr lang="en-US" dirty="0" smtClean="0"/>
              <a:t> </a:t>
            </a:r>
            <a:r>
              <a:rPr lang="en-US" sz="1600" dirty="0" smtClean="0"/>
              <a:t>Statistical significance of predictors.</a:t>
            </a:r>
          </a:p>
          <a:p>
            <a:r>
              <a:rPr lang="en-US" sz="1600" b="1" dirty="0" smtClean="0"/>
              <a:t>Confidence Intervals</a:t>
            </a:r>
            <a:r>
              <a:rPr lang="en-US" sz="1600" dirty="0" smtClean="0"/>
              <a:t>:</a:t>
            </a:r>
            <a:r>
              <a:rPr lang="en-US" dirty="0" smtClean="0"/>
              <a:t> </a:t>
            </a:r>
            <a:r>
              <a:rPr lang="en-US" sz="1600" dirty="0" smtClean="0"/>
              <a:t>Range within which the true parameter values lie.</a:t>
            </a:r>
            <a:endParaRPr lang="en-US" dirty="0" smtClean="0"/>
          </a:p>
          <a:p>
            <a:r>
              <a:rPr lang="en-US" sz="1600" b="1" dirty="0" smtClean="0"/>
              <a:t>4</a:t>
            </a:r>
            <a:r>
              <a:rPr lang="en-US" sz="1600" b="1" dirty="0" smtClean="0"/>
              <a:t>. Business Process Modeling Results</a:t>
            </a:r>
          </a:p>
          <a:p>
            <a:r>
              <a:rPr lang="en-US" sz="1600" b="1" dirty="0" smtClean="0"/>
              <a:t>Process Maps</a:t>
            </a:r>
            <a:r>
              <a:rPr lang="en-US" sz="1600" dirty="0" smtClean="0"/>
              <a:t>:</a:t>
            </a:r>
            <a:r>
              <a:rPr lang="en-US" dirty="0" smtClean="0"/>
              <a:t> </a:t>
            </a:r>
            <a:r>
              <a:rPr lang="en-US" sz="1600" dirty="0" smtClean="0"/>
              <a:t>Diagrams showing the workflow and steps in a business process.</a:t>
            </a:r>
          </a:p>
          <a:p>
            <a:r>
              <a:rPr lang="en-US" sz="1600" b="1" dirty="0" smtClean="0"/>
              <a:t>Bottlenecks</a:t>
            </a:r>
            <a:r>
              <a:rPr lang="en-US" sz="1600" dirty="0" smtClean="0"/>
              <a:t>:</a:t>
            </a:r>
            <a:r>
              <a:rPr lang="en-US" dirty="0" smtClean="0"/>
              <a:t> </a:t>
            </a:r>
            <a:r>
              <a:rPr lang="en-US" sz="1600" dirty="0" smtClean="0"/>
              <a:t>Identified inefficiencies or delays in the process.</a:t>
            </a:r>
            <a:endParaRPr lang="en-US" dirty="0" smtClean="0"/>
          </a:p>
          <a:p>
            <a:r>
              <a:rPr lang="en-US" sz="1600" b="1" dirty="0" smtClean="0"/>
              <a:t>Improvement Recommendations</a:t>
            </a:r>
            <a:r>
              <a:rPr lang="en-US" sz="1600" dirty="0" smtClean="0"/>
              <a:t>: Suggested changes to optimize the process.</a:t>
            </a:r>
            <a:endParaRPr lang="en-US" dirty="0" smtClean="0"/>
          </a:p>
          <a:p>
            <a:r>
              <a:rPr lang="en-US" sz="1600" b="1" dirty="0" smtClean="0"/>
              <a:t>5</a:t>
            </a:r>
            <a:r>
              <a:rPr lang="en-US" sz="1600" b="1" dirty="0" smtClean="0"/>
              <a:t>. Data Modeling Results</a:t>
            </a:r>
          </a:p>
          <a:p>
            <a:r>
              <a:rPr lang="en-US" sz="1600" b="1" dirty="0" smtClean="0"/>
              <a:t>Database Schema</a:t>
            </a:r>
            <a:r>
              <a:rPr lang="en-US" sz="1600" dirty="0" smtClean="0"/>
              <a:t>: Defined tables, columns, and relationships.</a:t>
            </a:r>
            <a:endParaRPr lang="en-US" dirty="0" smtClean="0"/>
          </a:p>
          <a:p>
            <a:r>
              <a:rPr lang="en-US" sz="1600" b="1" dirty="0" smtClean="0"/>
              <a:t>Normalization Status</a:t>
            </a:r>
            <a:r>
              <a:rPr lang="en-US" sz="1600" dirty="0" smtClean="0"/>
              <a:t>:</a:t>
            </a:r>
            <a:r>
              <a:rPr lang="en-US" dirty="0" smtClean="0"/>
              <a:t> </a:t>
            </a:r>
            <a:r>
              <a:rPr lang="en-US" sz="1600" dirty="0" smtClean="0"/>
              <a:t>Level of data normalization achieved.</a:t>
            </a:r>
          </a:p>
          <a:p>
            <a:r>
              <a:rPr lang="en-US" sz="1600" b="1" dirty="0" smtClean="0"/>
              <a:t>Data Integrity Constraints</a:t>
            </a:r>
            <a:r>
              <a:rPr lang="en-US" sz="1600" dirty="0" smtClean="0"/>
              <a:t>:</a:t>
            </a:r>
            <a:r>
              <a:rPr lang="en-US" dirty="0" smtClean="0"/>
              <a:t> </a:t>
            </a:r>
            <a:r>
              <a:rPr lang="en-US" sz="1600" dirty="0" smtClean="0"/>
              <a:t>Rules applied to ensure data accuracy and consistency.</a:t>
            </a:r>
          </a:p>
          <a:p>
            <a:r>
              <a:rPr lang="en-US" sz="1600" b="1" dirty="0" smtClean="0"/>
              <a:t>Next </a:t>
            </a:r>
            <a:r>
              <a:rPr lang="en-US" sz="1600" b="1" dirty="0" smtClean="0"/>
              <a:t>Steps</a:t>
            </a:r>
          </a:p>
          <a:p>
            <a:r>
              <a:rPr lang="en-US" sz="1600" b="1" dirty="0" smtClean="0"/>
              <a:t>Review Results</a:t>
            </a:r>
            <a:r>
              <a:rPr lang="en-US" sz="1600" dirty="0" smtClean="0"/>
              <a:t>: Analyze the output to ensure it meets your objectives.</a:t>
            </a:r>
          </a:p>
          <a:p>
            <a:r>
              <a:rPr lang="en-US" sz="1600" b="1" dirty="0" smtClean="0"/>
              <a:t>Interpret Findings</a:t>
            </a:r>
            <a:r>
              <a:rPr lang="en-US" sz="1600" dirty="0" smtClean="0"/>
              <a:t>:</a:t>
            </a:r>
            <a:r>
              <a:rPr lang="en-US" dirty="0" smtClean="0"/>
              <a:t> </a:t>
            </a:r>
            <a:r>
              <a:rPr lang="en-US" sz="1600" dirty="0" smtClean="0"/>
              <a:t>Draw conclusions based on the results.</a:t>
            </a:r>
          </a:p>
          <a:p>
            <a:r>
              <a:rPr lang="en-US" sz="1600" b="1" dirty="0" smtClean="0"/>
              <a:t>Make Decisions</a:t>
            </a:r>
            <a:r>
              <a:rPr lang="en-US" sz="1600" dirty="0" smtClean="0"/>
              <a:t>: Use the results to inform decisions or next steps.</a:t>
            </a:r>
            <a:endParaRPr lang="en-US" dirty="0" smtClean="0"/>
          </a:p>
          <a:p>
            <a:r>
              <a:rPr lang="en-US" sz="1600" b="1" dirty="0" smtClean="0"/>
              <a:t>Communicate</a:t>
            </a:r>
            <a:r>
              <a:rPr lang="en-US" sz="1600" dirty="0" smtClean="0"/>
              <a:t>:</a:t>
            </a:r>
            <a:r>
              <a:rPr lang="en-US" dirty="0" smtClean="0"/>
              <a:t> </a:t>
            </a:r>
            <a:r>
              <a:rPr lang="en-US" sz="1600" dirty="0" smtClean="0"/>
              <a:t>Prepare reports or presentations to share findings with stakeholders.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3095604" y="0"/>
            <a:ext cx="9966955" cy="677108"/>
          </a:xfrm>
        </p:spPr>
        <p:txBody>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Rectangle 2"/>
          <p:cNvSpPr/>
          <p:nvPr/>
        </p:nvSpPr>
        <p:spPr>
          <a:xfrm>
            <a:off x="238084" y="642918"/>
            <a:ext cx="6096000" cy="1661993"/>
          </a:xfrm>
          <a:prstGeom prst="rect">
            <a:avLst/>
          </a:prstGeom>
        </p:spPr>
        <p:txBody>
          <a:bodyPr>
            <a:spAutoFit/>
          </a:bodyPr>
          <a:lstStyle/>
          <a:p>
            <a:r>
              <a:rPr lang="en-US" b="1" dirty="0" smtClean="0"/>
              <a:t>1. Summarize Key Findings</a:t>
            </a:r>
          </a:p>
          <a:p>
            <a:r>
              <a:rPr lang="en-US" b="1" dirty="0" smtClean="0"/>
              <a:t>Results </a:t>
            </a:r>
            <a:r>
              <a:rPr lang="en-US" b="1" dirty="0" smtClean="0"/>
              <a:t>Recap</a:t>
            </a:r>
            <a:r>
              <a:rPr lang="en-US" sz="1600" dirty="0" smtClean="0"/>
              <a:t>: Highlight the main results from your model. This could include financial forecasts, predictive accuracy, statistical significance, or process improvements.</a:t>
            </a:r>
            <a:endParaRPr lang="en-US" dirty="0" smtClean="0"/>
          </a:p>
          <a:p>
            <a:r>
              <a:rPr lang="en-US" b="1" dirty="0" smtClean="0"/>
              <a:t>Implications</a:t>
            </a:r>
            <a:r>
              <a:rPr lang="en-US" dirty="0" smtClean="0"/>
              <a:t>:</a:t>
            </a:r>
            <a:r>
              <a:rPr lang="en-US" sz="1600" dirty="0" smtClean="0"/>
              <a:t> </a:t>
            </a:r>
            <a:r>
              <a:rPr lang="en-US" sz="1600" dirty="0" smtClean="0"/>
              <a:t>Explain what these results mean in the context of your objectives.</a:t>
            </a:r>
            <a:endParaRPr lang="en-US" sz="1600" dirty="0"/>
          </a:p>
        </p:txBody>
      </p:sp>
      <p:sp>
        <p:nvSpPr>
          <p:cNvPr id="4" name="Rectangle 3"/>
          <p:cNvSpPr/>
          <p:nvPr/>
        </p:nvSpPr>
        <p:spPr>
          <a:xfrm>
            <a:off x="238084" y="2214554"/>
            <a:ext cx="6096000" cy="1415772"/>
          </a:xfrm>
          <a:prstGeom prst="rect">
            <a:avLst/>
          </a:prstGeom>
        </p:spPr>
        <p:txBody>
          <a:bodyPr>
            <a:spAutoFit/>
          </a:bodyPr>
          <a:lstStyle/>
          <a:p>
            <a:r>
              <a:rPr lang="en-US" b="1" dirty="0" smtClean="0"/>
              <a:t>2. Discuss Implications</a:t>
            </a:r>
          </a:p>
          <a:p>
            <a:r>
              <a:rPr lang="en-US" b="1" dirty="0" smtClean="0"/>
              <a:t>Impact on Objectives</a:t>
            </a:r>
            <a:r>
              <a:rPr lang="en-US" sz="1600" dirty="0" smtClean="0"/>
              <a:t>: Describe how the results impact your goals or business objectives.</a:t>
            </a:r>
            <a:endParaRPr lang="en-US" dirty="0" smtClean="0"/>
          </a:p>
          <a:p>
            <a:r>
              <a:rPr lang="en-US" b="1" dirty="0" smtClean="0"/>
              <a:t>Strategic Insights</a:t>
            </a:r>
            <a:r>
              <a:rPr lang="en-US" dirty="0" smtClean="0"/>
              <a:t>: </a:t>
            </a:r>
            <a:r>
              <a:rPr lang="en-US" sz="1600" dirty="0" smtClean="0"/>
              <a:t>Offer insights into what the results reveal about current strategies or areas for improvement.</a:t>
            </a:r>
            <a:endParaRPr lang="en-US" sz="1600" dirty="0"/>
          </a:p>
        </p:txBody>
      </p:sp>
      <p:sp>
        <p:nvSpPr>
          <p:cNvPr id="5" name="Rectangle 4"/>
          <p:cNvSpPr/>
          <p:nvPr/>
        </p:nvSpPr>
        <p:spPr>
          <a:xfrm>
            <a:off x="238084" y="3571876"/>
            <a:ext cx="6096000" cy="923330"/>
          </a:xfrm>
          <a:prstGeom prst="rect">
            <a:avLst/>
          </a:prstGeom>
        </p:spPr>
        <p:txBody>
          <a:bodyPr>
            <a:spAutoFit/>
          </a:bodyPr>
          <a:lstStyle/>
          <a:p>
            <a:r>
              <a:rPr lang="en-US" b="1" dirty="0" smtClean="0"/>
              <a:t>3. </a:t>
            </a:r>
            <a:r>
              <a:rPr lang="en-US" b="1" dirty="0" smtClean="0"/>
              <a:t>Conclude with a Summary Statement</a:t>
            </a:r>
          </a:p>
          <a:p>
            <a:r>
              <a:rPr lang="en-US" b="1" dirty="0" smtClean="0"/>
              <a:t>Overall Assessment</a:t>
            </a:r>
            <a:r>
              <a:rPr lang="en-US" dirty="0" smtClean="0"/>
              <a:t>:</a:t>
            </a:r>
            <a:r>
              <a:rPr lang="en-US" sz="1600" dirty="0" smtClean="0"/>
              <a:t> Provide a final summary that encapsulates the essence of the findings and their significance.</a:t>
            </a:r>
            <a:endParaRPr lang="en-US" sz="1600" dirty="0"/>
          </a:p>
        </p:txBody>
      </p:sp>
      <p:sp>
        <p:nvSpPr>
          <p:cNvPr id="6" name="Rectangle 5"/>
          <p:cNvSpPr/>
          <p:nvPr/>
        </p:nvSpPr>
        <p:spPr>
          <a:xfrm>
            <a:off x="238084" y="4500570"/>
            <a:ext cx="6096000" cy="2154436"/>
          </a:xfrm>
          <a:prstGeom prst="rect">
            <a:avLst/>
          </a:prstGeom>
        </p:spPr>
        <p:txBody>
          <a:bodyPr>
            <a:spAutoFit/>
          </a:bodyPr>
          <a:lstStyle/>
          <a:p>
            <a:r>
              <a:rPr lang="en-US" b="1" dirty="0" smtClean="0"/>
              <a:t>Example Conclusion for a Financial Model</a:t>
            </a:r>
          </a:p>
          <a:p>
            <a:r>
              <a:rPr lang="en-US" b="1" dirty="0" smtClean="0"/>
              <a:t>Conclusion</a:t>
            </a:r>
            <a:r>
              <a:rPr lang="en-US" dirty="0" smtClean="0"/>
              <a:t>: </a:t>
            </a:r>
            <a:r>
              <a:rPr lang="en-US" sz="1400" dirty="0" smtClean="0"/>
              <a:t>The financial modeling results indicate a robust projected net income of $150,000 for Year 1, underscoring a strong start for the fiscal year. The forecast suggests that the current revenue streams and expense management strategies are effective. However, it is crucial to consider potential market fluctuations and unforeseen expenses. To maximize profitability, we should explore diversifying revenue sources and optimizing operational costs. While the model provides a solid foundation for financial planning, continuous monitoring and adjustment will be essential to adapt to changing conditions.</a:t>
            </a:r>
            <a:endParaRPr lang="en-US" sz="14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809588" y="642918"/>
            <a:ext cx="4070341" cy="678180"/>
          </a:xfrm>
          <a:prstGeom prst="rect">
            <a:avLst/>
          </a:prstGeom>
        </p:spPr>
        <p:txBody>
          <a:bodyPr vert="horz" wrap="square" lIns="0" tIns="16510" rIns="0" bIns="0" rtlCol="0">
            <a:spAutoFit/>
          </a:bodyPr>
          <a:lstStyle/>
          <a:p>
            <a:pPr marL="12700">
              <a:lnSpc>
                <a:spcPct val="100000"/>
              </a:lnSpc>
              <a:spcBef>
                <a:spcPts val="130"/>
              </a:spcBef>
            </a:pPr>
            <a:r>
              <a:rPr sz="4250" spc="5" dirty="0">
                <a:ln>
                  <a:solidFill>
                    <a:schemeClr val="accent6">
                      <a:lumMod val="50000"/>
                    </a:schemeClr>
                  </a:solidFill>
                </a:ln>
                <a:solidFill>
                  <a:srgbClr val="7030A0"/>
                </a:solidFill>
              </a:rPr>
              <a:t>PROJECT</a:t>
            </a:r>
            <a:r>
              <a:rPr sz="4250" spc="-85" dirty="0">
                <a:ln>
                  <a:solidFill>
                    <a:schemeClr val="accent6">
                      <a:lumMod val="50000"/>
                    </a:schemeClr>
                  </a:solidFill>
                </a:ln>
                <a:solidFill>
                  <a:srgbClr val="7030A0"/>
                </a:solidFill>
              </a:rPr>
              <a:t> </a:t>
            </a:r>
            <a:r>
              <a:rPr sz="4250" spc="25" dirty="0">
                <a:ln>
                  <a:solidFill>
                    <a:schemeClr val="accent6">
                      <a:lumMod val="50000"/>
                    </a:schemeClr>
                  </a:solidFill>
                </a:ln>
                <a:solidFill>
                  <a:srgbClr val="7030A0"/>
                </a:solidFill>
              </a:rPr>
              <a:t>TITLE</a:t>
            </a:r>
            <a:endParaRPr sz="4250">
              <a:ln>
                <a:solidFill>
                  <a:schemeClr val="accent6">
                    <a:lumMod val="50000"/>
                  </a:schemeClr>
                </a:solidFill>
              </a:ln>
              <a:solidFill>
                <a:srgbClr val="7030A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738150" y="207167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8150" y="357166"/>
            <a:ext cx="2784457" cy="752129"/>
          </a:xfrm>
          <a:prstGeom prst="rect">
            <a:avLst/>
          </a:prstGeom>
        </p:spPr>
        <p:txBody>
          <a:bodyPr vert="horz" wrap="square" lIns="0" tIns="13335" rIns="0" bIns="0" rtlCol="0">
            <a:spAutoFit/>
          </a:bodyPr>
          <a:lstStyle/>
          <a:p>
            <a:pPr marL="12700">
              <a:lnSpc>
                <a:spcPct val="100000"/>
              </a:lnSpc>
              <a:spcBef>
                <a:spcPts val="105"/>
              </a:spcBef>
            </a:pPr>
            <a:r>
              <a:rPr spc="25" dirty="0">
                <a:ln>
                  <a:solidFill>
                    <a:schemeClr val="accent6">
                      <a:lumMod val="75000"/>
                    </a:schemeClr>
                  </a:solidFill>
                </a:ln>
                <a:solidFill>
                  <a:srgbClr val="7030A0"/>
                </a:solidFill>
              </a:rPr>
              <a:t>A</a:t>
            </a:r>
            <a:r>
              <a:rPr spc="-5" dirty="0">
                <a:ln>
                  <a:solidFill>
                    <a:schemeClr val="accent6">
                      <a:lumMod val="75000"/>
                    </a:schemeClr>
                  </a:solidFill>
                </a:ln>
                <a:solidFill>
                  <a:srgbClr val="7030A0"/>
                </a:solidFill>
              </a:rPr>
              <a:t>G</a:t>
            </a:r>
            <a:r>
              <a:rPr spc="-35" dirty="0">
                <a:ln>
                  <a:solidFill>
                    <a:schemeClr val="accent6">
                      <a:lumMod val="75000"/>
                    </a:schemeClr>
                  </a:solidFill>
                </a:ln>
                <a:solidFill>
                  <a:srgbClr val="7030A0"/>
                </a:solidFill>
              </a:rPr>
              <a:t>E</a:t>
            </a:r>
            <a:r>
              <a:rPr spc="15" dirty="0">
                <a:ln>
                  <a:solidFill>
                    <a:schemeClr val="accent6">
                      <a:lumMod val="75000"/>
                    </a:schemeClr>
                  </a:solidFill>
                </a:ln>
                <a:solidFill>
                  <a:srgbClr val="7030A0"/>
                </a:solidFill>
              </a:rPr>
              <a:t>N</a:t>
            </a:r>
            <a:r>
              <a:rPr dirty="0">
                <a:ln>
                  <a:solidFill>
                    <a:schemeClr val="accent6">
                      <a:lumMod val="75000"/>
                    </a:schemeClr>
                  </a:solidFill>
                </a:ln>
                <a:solidFill>
                  <a:srgbClr val="7030A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881158" y="1214422"/>
            <a:ext cx="5643602" cy="4401205"/>
          </a:xfrm>
          <a:prstGeom prst="rect">
            <a:avLst/>
          </a:prstGeom>
          <a:noFill/>
        </p:spPr>
        <p:txBody>
          <a:bodyPr wrap="square" rtlCol="0">
            <a:spAutoFit/>
          </a:bodyPr>
          <a:lstStyle/>
          <a:p>
            <a:pPr algn="l"/>
            <a:endPar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Dataset Description</a:t>
            </a:r>
            <a:endPar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Results and </a:t>
            </a: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Discussion</a:t>
            </a:r>
            <a:endPar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Conclusion</a:t>
            </a:r>
          </a:p>
          <a:p>
            <a:endParaRPr lang="en-IN"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3836" y="214290"/>
            <a:ext cx="580425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452530" y="928670"/>
            <a:ext cx="6096000" cy="5632311"/>
          </a:xfrm>
          <a:prstGeom prst="rect">
            <a:avLst/>
          </a:prstGeom>
        </p:spPr>
        <p:txBody>
          <a:bodyPr>
            <a:spAutoFit/>
          </a:bodyPr>
          <a:lstStyle/>
          <a:p>
            <a:r>
              <a:rPr lang="en-US" b="1" dirty="0" smtClean="0"/>
              <a:t>1.Consistency </a:t>
            </a:r>
            <a:r>
              <a:rPr lang="en-US" b="1" dirty="0" smtClean="0"/>
              <a:t>Check</a:t>
            </a:r>
            <a:r>
              <a:rPr lang="en-US" dirty="0" smtClean="0"/>
              <a:t>:</a:t>
            </a:r>
          </a:p>
          <a:p>
            <a:pPr lvl="1"/>
            <a:r>
              <a:rPr lang="en-US" dirty="0" smtClean="0"/>
              <a:t>Verify that the totals for each column and row match the provided grand totals. Check if any discrepancies exist.</a:t>
            </a:r>
          </a:p>
          <a:p>
            <a:r>
              <a:rPr lang="en-US" b="1" dirty="0" smtClean="0"/>
              <a:t>2.Category </a:t>
            </a:r>
            <a:r>
              <a:rPr lang="en-US" b="1" dirty="0" smtClean="0"/>
              <a:t>Analysis</a:t>
            </a:r>
            <a:r>
              <a:rPr lang="en-US" dirty="0" smtClean="0"/>
              <a:t>:</a:t>
            </a:r>
          </a:p>
          <a:p>
            <a:pPr lvl="1"/>
            <a:r>
              <a:rPr lang="en-US" dirty="0" smtClean="0"/>
              <a:t>Identify which categories (</a:t>
            </a:r>
            <a:r>
              <a:rPr lang="en-US" dirty="0" err="1" smtClean="0"/>
              <a:t>Cheerper</a:t>
            </a:r>
            <a:r>
              <a:rPr lang="en-US" dirty="0" smtClean="0"/>
              <a:t>, Glasses, Pear) have salaries reported and which do not. Understand the reason behind missing data.</a:t>
            </a:r>
          </a:p>
          <a:p>
            <a:r>
              <a:rPr lang="en-US" b="1" dirty="0" smtClean="0"/>
              <a:t>3.Distribution </a:t>
            </a:r>
            <a:r>
              <a:rPr lang="en-US" b="1" dirty="0" smtClean="0"/>
              <a:t>Analysis</a:t>
            </a:r>
            <a:r>
              <a:rPr lang="en-US" dirty="0" smtClean="0"/>
              <a:t>:</a:t>
            </a:r>
          </a:p>
          <a:p>
            <a:pPr lvl="1"/>
            <a:r>
              <a:rPr lang="en-US" dirty="0" smtClean="0"/>
              <a:t>Analyze the distribution of salaries across different categories and departments. Determine if there is an imbalance or if certain categories/departments are underrepresented.</a:t>
            </a:r>
          </a:p>
          <a:p>
            <a:r>
              <a:rPr lang="en-US" b="1" dirty="0" smtClean="0"/>
              <a:t>4.Grand </a:t>
            </a:r>
            <a:r>
              <a:rPr lang="en-US" b="1" dirty="0" smtClean="0"/>
              <a:t>Total Calculation</a:t>
            </a:r>
            <a:r>
              <a:rPr lang="en-US" dirty="0" smtClean="0"/>
              <a:t>:</a:t>
            </a:r>
          </a:p>
          <a:p>
            <a:pPr lvl="1"/>
            <a:r>
              <a:rPr lang="en-US" dirty="0" smtClean="0"/>
              <a:t>Confirm that the grand totals calculated for each category (</a:t>
            </a:r>
            <a:r>
              <a:rPr lang="en-US" dirty="0" err="1" smtClean="0"/>
              <a:t>Cheerper</a:t>
            </a:r>
            <a:r>
              <a:rPr lang="en-US" dirty="0" smtClean="0"/>
              <a:t>, Glasses, Pear) are correct and add up to the overall Grand Total.</a:t>
            </a:r>
          </a:p>
          <a:p>
            <a:r>
              <a:rPr lang="en-US" b="1" dirty="0" smtClean="0"/>
              <a:t>5.Data </a:t>
            </a:r>
            <a:r>
              <a:rPr lang="en-US" b="1" dirty="0" smtClean="0"/>
              <a:t>Completeness</a:t>
            </a:r>
            <a:r>
              <a:rPr lang="en-US" dirty="0" smtClean="0"/>
              <a:t>:</a:t>
            </a:r>
          </a:p>
          <a:p>
            <a:pPr lvl="1"/>
            <a:r>
              <a:rPr lang="en-US" dirty="0" smtClean="0"/>
              <a:t>Assess if the data for each department/role is complete or if there are any missing entries that need to be filled in.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3836" y="0"/>
            <a:ext cx="4357718"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smtClean="0"/>
              <a:t>PROJEC</a:t>
            </a:r>
            <a:r>
              <a:rPr lang="en-IN" sz="3200" spc="5" dirty="0" smtClean="0"/>
              <a:t>T </a:t>
            </a:r>
            <a:r>
              <a:rPr sz="3200" spc="-20" smtClean="0"/>
              <a:t>OVERVIEW</a:t>
            </a:r>
            <a:r>
              <a:rPr lang="en-IN" sz="3200" spc="-20" dirty="0" smtClean="0"/>
              <a:t>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380960" y="428604"/>
            <a:ext cx="8320126" cy="1600438"/>
          </a:xfrm>
          <a:prstGeom prst="rect">
            <a:avLst/>
          </a:prstGeom>
          <a:noFill/>
        </p:spPr>
        <p:txBody>
          <a:bodyPr wrap="square" rtlCol="0">
            <a:spAutoFit/>
          </a:bodyPr>
          <a:lstStyle/>
          <a:p>
            <a:r>
              <a:rPr lang="en-US" sz="2400" b="1" dirty="0" smtClean="0"/>
              <a:t>1. Project Objective</a:t>
            </a:r>
          </a:p>
          <a:p>
            <a:r>
              <a:rPr lang="en-US" dirty="0" smtClean="0"/>
              <a:t>The primary goal of this project is to analyze the distribution of salaries across various categories and departments. The project aims to:</a:t>
            </a:r>
          </a:p>
          <a:p>
            <a:r>
              <a:rPr lang="en-US" dirty="0" smtClean="0"/>
              <a:t># Ensure </a:t>
            </a:r>
            <a:r>
              <a:rPr lang="en-US" dirty="0" smtClean="0"/>
              <a:t>the accuracy and consistency of salary data.</a:t>
            </a:r>
          </a:p>
          <a:p>
            <a:r>
              <a:rPr lang="en-US" dirty="0" smtClean="0"/>
              <a:t># Identify </a:t>
            </a:r>
            <a:r>
              <a:rPr lang="en-US" dirty="0" smtClean="0"/>
              <a:t>any discrepancies or </a:t>
            </a:r>
            <a:r>
              <a:rPr lang="en-US" dirty="0" smtClean="0"/>
              <a:t>missing </a:t>
            </a:r>
            <a:r>
              <a:rPr lang="en-US" dirty="0" smtClean="0"/>
              <a:t>information</a:t>
            </a:r>
            <a:r>
              <a:rPr lang="en-US" sz="2000" dirty="0" smtClean="0"/>
              <a:t>.</a:t>
            </a:r>
            <a:endParaRPr lang="en-IN"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4667240" y="0"/>
            <a:ext cx="2792944" cy="369332"/>
          </a:xfrm>
          <a:prstGeom prst="rect">
            <a:avLst/>
          </a:prstGeom>
        </p:spPr>
        <p:txBody>
          <a:bodyPr wrap="none">
            <a:spAutoFit/>
          </a:bodyPr>
          <a:lstStyle/>
          <a:p>
            <a:r>
              <a:rPr lang="en-US" b="1" dirty="0" smtClean="0"/>
              <a:t>Salary Distribution Analysis</a:t>
            </a:r>
            <a:endParaRPr lang="en-US" b="1" dirty="0"/>
          </a:p>
        </p:txBody>
      </p:sp>
      <p:sp>
        <p:nvSpPr>
          <p:cNvPr id="13" name="Rectangle 12"/>
          <p:cNvSpPr/>
          <p:nvPr/>
        </p:nvSpPr>
        <p:spPr>
          <a:xfrm>
            <a:off x="380960" y="2000240"/>
            <a:ext cx="1984774" cy="400110"/>
          </a:xfrm>
          <a:prstGeom prst="rect">
            <a:avLst/>
          </a:prstGeom>
        </p:spPr>
        <p:txBody>
          <a:bodyPr wrap="none">
            <a:spAutoFit/>
          </a:bodyPr>
          <a:lstStyle/>
          <a:p>
            <a:r>
              <a:rPr lang="en-US" sz="2000" b="1" dirty="0" smtClean="0"/>
              <a:t>2. Scope of Work</a:t>
            </a:r>
            <a:endParaRPr lang="en-US" sz="2000" b="1" dirty="0"/>
          </a:p>
        </p:txBody>
      </p:sp>
      <p:sp>
        <p:nvSpPr>
          <p:cNvPr id="14" name="Rectangle 13"/>
          <p:cNvSpPr/>
          <p:nvPr/>
        </p:nvSpPr>
        <p:spPr>
          <a:xfrm>
            <a:off x="452398" y="2357430"/>
            <a:ext cx="6096000" cy="1661993"/>
          </a:xfrm>
          <a:prstGeom prst="rect">
            <a:avLst/>
          </a:prstGeom>
        </p:spPr>
        <p:txBody>
          <a:bodyPr wrap="square">
            <a:spAutoFit/>
          </a:bodyPr>
          <a:lstStyle/>
          <a:p>
            <a:r>
              <a:rPr lang="en-US" b="1" dirty="0" smtClean="0"/>
              <a:t>Data Verification</a:t>
            </a:r>
            <a:r>
              <a:rPr lang="en-US" dirty="0" smtClean="0"/>
              <a:t>:</a:t>
            </a:r>
          </a:p>
          <a:p>
            <a:r>
              <a:rPr lang="en-US" b="1" dirty="0" smtClean="0"/>
              <a:t>*Consistency </a:t>
            </a:r>
            <a:r>
              <a:rPr lang="en-US" b="1" dirty="0" smtClean="0"/>
              <a:t>Check</a:t>
            </a:r>
            <a:r>
              <a:rPr lang="en-US" dirty="0" smtClean="0"/>
              <a:t>: </a:t>
            </a:r>
            <a:r>
              <a:rPr lang="en-US" sz="1600" dirty="0" smtClean="0"/>
              <a:t>Verify that the totals for each column (</a:t>
            </a:r>
            <a:r>
              <a:rPr lang="en-US" sz="1600" dirty="0" err="1" smtClean="0"/>
              <a:t>Cheerper</a:t>
            </a:r>
            <a:r>
              <a:rPr lang="en-US" sz="1600" dirty="0" smtClean="0"/>
              <a:t>, Glasses, Pear) and each row (AI, </a:t>
            </a:r>
            <a:r>
              <a:rPr lang="en-US" sz="1600" dirty="0" err="1" smtClean="0"/>
              <a:t>BigData</a:t>
            </a:r>
            <a:r>
              <a:rPr lang="en-US" sz="1600" dirty="0" smtClean="0"/>
              <a:t>, Design, Search Engine, Support) match the provided grand totals.</a:t>
            </a:r>
          </a:p>
          <a:p>
            <a:r>
              <a:rPr lang="en-US" sz="1600" b="1" dirty="0" smtClean="0"/>
              <a:t>*</a:t>
            </a:r>
            <a:r>
              <a:rPr lang="en-US" b="1" dirty="0" smtClean="0"/>
              <a:t>Accuracy </a:t>
            </a:r>
            <a:r>
              <a:rPr lang="en-US" b="1" dirty="0" smtClean="0"/>
              <a:t>Check</a:t>
            </a:r>
            <a:r>
              <a:rPr lang="en-US" sz="1600" dirty="0" smtClean="0"/>
              <a:t>: Confirm that the grand total of all categories aligns with the overall Grand Total.</a:t>
            </a:r>
            <a:endParaRPr lang="en-US" sz="1600" dirty="0"/>
          </a:p>
        </p:txBody>
      </p:sp>
      <p:sp>
        <p:nvSpPr>
          <p:cNvPr id="15" name="Rectangle 14"/>
          <p:cNvSpPr/>
          <p:nvPr/>
        </p:nvSpPr>
        <p:spPr>
          <a:xfrm>
            <a:off x="452398" y="3643314"/>
            <a:ext cx="5786478" cy="2246769"/>
          </a:xfrm>
          <a:prstGeom prst="rect">
            <a:avLst/>
          </a:prstGeom>
        </p:spPr>
        <p:txBody>
          <a:bodyPr wrap="square">
            <a:spAutoFit/>
          </a:bodyPr>
          <a:lstStyle/>
          <a:p>
            <a:endParaRPr lang="en-US" dirty="0" smtClean="0"/>
          </a:p>
          <a:p>
            <a:r>
              <a:rPr lang="en-US" b="1" dirty="0" smtClean="0"/>
              <a:t>3. </a:t>
            </a:r>
            <a:r>
              <a:rPr lang="en-US" b="1" dirty="0" smtClean="0"/>
              <a:t>Stakeholders</a:t>
            </a:r>
          </a:p>
          <a:p>
            <a:r>
              <a:rPr lang="en-US" b="1" dirty="0" smtClean="0"/>
              <a:t>Project Manager</a:t>
            </a:r>
            <a:r>
              <a:rPr lang="en-US" dirty="0" smtClean="0"/>
              <a:t>: </a:t>
            </a:r>
            <a:r>
              <a:rPr lang="en-US" sz="1600" dirty="0" smtClean="0"/>
              <a:t>Oversee the project and ensure timely delivery of results.</a:t>
            </a:r>
            <a:endParaRPr lang="en-US" dirty="0" smtClean="0"/>
          </a:p>
          <a:p>
            <a:r>
              <a:rPr lang="en-US" b="1" dirty="0" smtClean="0"/>
              <a:t>Finance Team</a:t>
            </a:r>
            <a:r>
              <a:rPr lang="en-US" sz="1600" dirty="0" smtClean="0"/>
              <a:t>: Provide input on salary categories and review findings.</a:t>
            </a:r>
            <a:endParaRPr lang="en-US" dirty="0" smtClean="0"/>
          </a:p>
          <a:p>
            <a:r>
              <a:rPr lang="en-US" b="1" dirty="0" smtClean="0"/>
              <a:t>Department Heads</a:t>
            </a:r>
            <a:r>
              <a:rPr lang="en-US" sz="1600" dirty="0" smtClean="0"/>
              <a:t>: Offer insights into departmental salary allocations and review recommendations</a:t>
            </a:r>
            <a:r>
              <a:rPr lang="en-US" dirty="0" smtClean="0"/>
              <a:t>.</a:t>
            </a:r>
            <a:endParaRPr lang="en-US" dirty="0"/>
          </a:p>
        </p:txBody>
      </p:sp>
      <p:sp>
        <p:nvSpPr>
          <p:cNvPr id="16" name="Rectangle 15"/>
          <p:cNvSpPr/>
          <p:nvPr/>
        </p:nvSpPr>
        <p:spPr>
          <a:xfrm>
            <a:off x="452398" y="5786454"/>
            <a:ext cx="6072230" cy="923330"/>
          </a:xfrm>
          <a:prstGeom prst="rect">
            <a:avLst/>
          </a:prstGeom>
        </p:spPr>
        <p:txBody>
          <a:bodyPr wrap="square">
            <a:spAutoFit/>
          </a:bodyPr>
          <a:lstStyle/>
          <a:p>
            <a:r>
              <a:rPr lang="en-US" b="1" dirty="0" smtClean="0"/>
              <a:t>4. </a:t>
            </a:r>
            <a:r>
              <a:rPr lang="en-US" b="1" dirty="0" smtClean="0"/>
              <a:t>Success Criteria</a:t>
            </a:r>
          </a:p>
          <a:p>
            <a:r>
              <a:rPr lang="en-US" dirty="0" smtClean="0"/>
              <a:t>#Accurate </a:t>
            </a:r>
            <a:r>
              <a:rPr lang="en-US" dirty="0" smtClean="0"/>
              <a:t>verification of salary data with no discrepancies.</a:t>
            </a:r>
          </a:p>
          <a:p>
            <a:r>
              <a:rPr lang="en-US" dirty="0" smtClean="0"/>
              <a:t>#Clear </a:t>
            </a:r>
            <a:r>
              <a:rPr lang="en-US" dirty="0" smtClean="0"/>
              <a:t>understanding of salary distribution patterns.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3836" y="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309522" y="428604"/>
            <a:ext cx="6096000" cy="1077218"/>
          </a:xfrm>
          <a:prstGeom prst="rect">
            <a:avLst/>
          </a:prstGeom>
        </p:spPr>
        <p:txBody>
          <a:bodyPr>
            <a:spAutoFit/>
          </a:bodyPr>
          <a:lstStyle/>
          <a:p>
            <a:r>
              <a:rPr lang="en-US" sz="1600" dirty="0" smtClean="0"/>
              <a:t>The end users of the salary distribution analysis project are individuals or groups who will directly benefit from or make use of the findings and recommendations. Depending on the organizational structure and context, the end users typically include:</a:t>
            </a:r>
            <a:endParaRPr lang="en-US" sz="1600" dirty="0"/>
          </a:p>
        </p:txBody>
      </p:sp>
      <p:sp>
        <p:nvSpPr>
          <p:cNvPr id="10" name="Rectangle 9"/>
          <p:cNvSpPr/>
          <p:nvPr/>
        </p:nvSpPr>
        <p:spPr>
          <a:xfrm>
            <a:off x="238084" y="1357298"/>
            <a:ext cx="6096000" cy="5847755"/>
          </a:xfrm>
          <a:prstGeom prst="rect">
            <a:avLst/>
          </a:prstGeom>
        </p:spPr>
        <p:txBody>
          <a:bodyPr>
            <a:spAutoFit/>
          </a:bodyPr>
          <a:lstStyle/>
          <a:p>
            <a:r>
              <a:rPr lang="en-US" b="1" dirty="0" smtClean="0"/>
              <a:t>**1. Human Resources (HR) Department</a:t>
            </a:r>
          </a:p>
          <a:p>
            <a:r>
              <a:rPr lang="en-US" b="1" dirty="0" smtClean="0"/>
              <a:t>Role</a:t>
            </a:r>
            <a:r>
              <a:rPr lang="en-US" dirty="0" smtClean="0"/>
              <a:t>. </a:t>
            </a:r>
            <a:r>
              <a:rPr lang="en-US" sz="1600" dirty="0" smtClean="0"/>
              <a:t>: Responsible for managing employee salaries, benefits, and overall compensation </a:t>
            </a:r>
            <a:r>
              <a:rPr lang="en-US" sz="1600" dirty="0" smtClean="0"/>
              <a:t>structure.</a:t>
            </a:r>
            <a:endParaRPr lang="en-US" dirty="0" smtClean="0"/>
          </a:p>
          <a:p>
            <a:r>
              <a:rPr lang="en-US" b="1" dirty="0" smtClean="0"/>
              <a:t>Use</a:t>
            </a:r>
            <a:r>
              <a:rPr lang="en-US" sz="1600" dirty="0" smtClean="0"/>
              <a:t>: HR will use the analysis to ensure equitable salary distribution, identify any pay disparities, and make informed decisions about salary adjustments and budgeting.</a:t>
            </a:r>
            <a:endParaRPr lang="en-US" dirty="0" smtClean="0"/>
          </a:p>
          <a:p>
            <a:r>
              <a:rPr lang="en-US" b="1" dirty="0" smtClean="0"/>
              <a:t>**2. Finance Department</a:t>
            </a:r>
          </a:p>
          <a:p>
            <a:r>
              <a:rPr lang="en-US" b="1" dirty="0" smtClean="0"/>
              <a:t>Role</a:t>
            </a:r>
            <a:r>
              <a:rPr lang="en-US" sz="1600" dirty="0" smtClean="0"/>
              <a:t>: Oversees the financial planning and budgeting aspects of the organization.</a:t>
            </a:r>
            <a:endParaRPr lang="en-US" dirty="0" smtClean="0"/>
          </a:p>
          <a:p>
            <a:r>
              <a:rPr lang="en-US" b="1" dirty="0" smtClean="0"/>
              <a:t>Use</a:t>
            </a:r>
            <a:r>
              <a:rPr lang="en-US" sz="1600" dirty="0" smtClean="0"/>
              <a:t>: Finance will utilize the data to understand salary-related expenditures, forecast future salary budgets, and ensure alignment with the overall financial strategy</a:t>
            </a:r>
            <a:r>
              <a:rPr lang="en-US" dirty="0" smtClean="0"/>
              <a:t>.</a:t>
            </a:r>
          </a:p>
          <a:p>
            <a:r>
              <a:rPr lang="en-US" b="1" dirty="0" smtClean="0"/>
              <a:t>**3. Department Heads and Managers</a:t>
            </a:r>
          </a:p>
          <a:p>
            <a:r>
              <a:rPr lang="en-US" b="1" dirty="0" smtClean="0"/>
              <a:t>Role</a:t>
            </a:r>
            <a:r>
              <a:rPr lang="en-US" sz="1600" dirty="0" smtClean="0"/>
              <a:t>: Manage specific departments or teams within the organization.</a:t>
            </a:r>
            <a:endParaRPr lang="en-US" dirty="0" smtClean="0"/>
          </a:p>
          <a:p>
            <a:r>
              <a:rPr lang="en-US" b="1" dirty="0" smtClean="0"/>
              <a:t>Use</a:t>
            </a:r>
            <a:r>
              <a:rPr lang="en-US" sz="1600" dirty="0" smtClean="0"/>
              <a:t>: Department heads will use the insights to assess how salaries are distributed within their teams, evaluate any discrepancies, and plan for salary reviews or adjustments.</a:t>
            </a:r>
            <a:endParaRPr lang="en-US" dirty="0" smtClean="0"/>
          </a:p>
          <a:p>
            <a:r>
              <a:rPr lang="en-US" b="1" dirty="0" smtClean="0"/>
              <a:t>**4. </a:t>
            </a:r>
            <a:r>
              <a:rPr lang="en-US" b="1" dirty="0" smtClean="0"/>
              <a:t>Employees</a:t>
            </a:r>
          </a:p>
          <a:p>
            <a:r>
              <a:rPr lang="en-US" sz="1600" b="1" dirty="0" smtClean="0"/>
              <a:t>Role</a:t>
            </a:r>
            <a:r>
              <a:rPr lang="en-US" sz="1600" dirty="0" smtClean="0"/>
              <a:t>: The primary recipients of salaries and compensation.</a:t>
            </a:r>
          </a:p>
          <a:p>
            <a:r>
              <a:rPr lang="en-US" sz="1600" b="1" dirty="0" smtClean="0"/>
              <a:t>Use</a:t>
            </a:r>
            <a:r>
              <a:rPr lang="en-US" sz="1600" dirty="0" smtClean="0"/>
              <a:t>: While not directly involved in the analysis, employees benefit from a fair and transparent salary distribution system. They may be indirectly affected by changes or improvements resulting from the analysis.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14422"/>
            <a:ext cx="2695574" cy="278608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0960" y="14285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738150" y="928670"/>
            <a:ext cx="6096000" cy="2862322"/>
          </a:xfrm>
          <a:prstGeom prst="rect">
            <a:avLst/>
          </a:prstGeom>
        </p:spPr>
        <p:txBody>
          <a:bodyPr>
            <a:spAutoFit/>
          </a:bodyPr>
          <a:lstStyle/>
          <a:p>
            <a:r>
              <a:rPr lang="en-US" b="1" dirty="0" smtClean="0"/>
              <a:t>Solution: Comprehensive Salary Distribution </a:t>
            </a:r>
            <a:r>
              <a:rPr lang="en-US" b="1" dirty="0" smtClean="0"/>
              <a:t>Analysis</a:t>
            </a:r>
          </a:p>
          <a:p>
            <a:r>
              <a:rPr lang="en-US" dirty="0" smtClean="0"/>
              <a:t> </a:t>
            </a:r>
            <a:r>
              <a:rPr lang="en-US" b="1" dirty="0" smtClean="0"/>
              <a:t>Data Verification and Accuracy</a:t>
            </a:r>
            <a:r>
              <a:rPr lang="en-US" dirty="0" smtClean="0"/>
              <a:t>:</a:t>
            </a:r>
          </a:p>
          <a:p>
            <a:r>
              <a:rPr lang="en-US" b="1" dirty="0" smtClean="0"/>
              <a:t>Solution</a:t>
            </a:r>
            <a:r>
              <a:rPr lang="en-US" dirty="0" smtClean="0"/>
              <a:t>: Implement a thorough verification process to ensure all salary data is accurate and consistent across categories and departments. This includes reconciling totals and identifying any discrepancies.</a:t>
            </a:r>
          </a:p>
          <a:p>
            <a:r>
              <a:rPr lang="en-US" b="1" dirty="0" smtClean="0"/>
              <a:t>Value Proposition</a:t>
            </a:r>
            <a:r>
              <a:rPr lang="en-US" dirty="0" smtClean="0"/>
              <a:t>: Guarantees the integrity of salary data, providing a reliable foundation for decision-making and eliminating the risk of errors or inaccuracies in financial reporting.</a:t>
            </a:r>
            <a:endParaRPr lang="en-US" dirty="0"/>
          </a:p>
        </p:txBody>
      </p:sp>
      <p:sp>
        <p:nvSpPr>
          <p:cNvPr id="11" name="Rectangle 10"/>
          <p:cNvSpPr/>
          <p:nvPr/>
        </p:nvSpPr>
        <p:spPr>
          <a:xfrm>
            <a:off x="523836" y="3714752"/>
            <a:ext cx="6096000" cy="1384995"/>
          </a:xfrm>
          <a:prstGeom prst="rect">
            <a:avLst/>
          </a:prstGeom>
        </p:spPr>
        <p:txBody>
          <a:bodyPr>
            <a:spAutoFit/>
          </a:bodyPr>
          <a:lstStyle/>
          <a:p>
            <a:r>
              <a:rPr lang="en-US" b="1" dirty="0" smtClean="0"/>
              <a:t>Value </a:t>
            </a:r>
            <a:r>
              <a:rPr lang="en-US" b="1" dirty="0" smtClean="0"/>
              <a:t>Proposition:</a:t>
            </a:r>
            <a:endParaRPr lang="en-US" b="1" dirty="0" smtClean="0"/>
          </a:p>
          <a:p>
            <a:r>
              <a:rPr lang="en-US" dirty="0" smtClean="0"/>
              <a:t>*</a:t>
            </a:r>
            <a:r>
              <a:rPr lang="en-US" dirty="0" smtClean="0"/>
              <a:t>1. </a:t>
            </a:r>
            <a:r>
              <a:rPr lang="en-US" b="1" dirty="0" smtClean="0"/>
              <a:t>Enhanced Accuracy and Integrity</a:t>
            </a:r>
            <a:r>
              <a:rPr lang="en-US" dirty="0" smtClean="0"/>
              <a:t>:</a:t>
            </a:r>
          </a:p>
          <a:p>
            <a:r>
              <a:rPr lang="en-US" sz="1600" dirty="0" smtClean="0"/>
              <a:t>The solution ensures that salary data is accurate and consistent, minimizing the risk of errors and enhancing the credibility of financial reports and compensation decisions.</a:t>
            </a:r>
            <a:endParaRPr lang="en-US" sz="1600" dirty="0"/>
          </a:p>
        </p:txBody>
      </p:sp>
      <p:sp>
        <p:nvSpPr>
          <p:cNvPr id="12" name="Rectangle 11"/>
          <p:cNvSpPr/>
          <p:nvPr/>
        </p:nvSpPr>
        <p:spPr>
          <a:xfrm>
            <a:off x="523836" y="5000636"/>
            <a:ext cx="6096000" cy="1138773"/>
          </a:xfrm>
          <a:prstGeom prst="rect">
            <a:avLst/>
          </a:prstGeom>
        </p:spPr>
        <p:txBody>
          <a:bodyPr>
            <a:spAutoFit/>
          </a:bodyPr>
          <a:lstStyle/>
          <a:p>
            <a:r>
              <a:rPr lang="en-US" dirty="0" smtClean="0"/>
              <a:t>*2. </a:t>
            </a:r>
            <a:r>
              <a:rPr lang="en-US" b="1" dirty="0" smtClean="0"/>
              <a:t>Strategic Alignment</a:t>
            </a:r>
            <a:r>
              <a:rPr lang="en-US" dirty="0" smtClean="0"/>
              <a:t>:</a:t>
            </a:r>
          </a:p>
          <a:p>
            <a:r>
              <a:rPr lang="en-US" sz="1600" dirty="0" smtClean="0"/>
              <a:t>The recommendations provided help align salary practices with organizational strategies and goals, contributing to overall business success and efficiency</a:t>
            </a:r>
            <a:r>
              <a:rPr lang="en-US" dirty="0" smtClean="0"/>
              <a:t>.</a:t>
            </a:r>
            <a:endParaRPr lang="en-US" dirty="0"/>
          </a:p>
        </p:txBody>
      </p:sp>
      <p:sp>
        <p:nvSpPr>
          <p:cNvPr id="6145" name="Rectangle 1"/>
          <p:cNvSpPr>
            <a:spLocks noChangeArrowheads="1"/>
          </p:cNvSpPr>
          <p:nvPr/>
        </p:nvSpPr>
        <p:spPr bwMode="auto">
          <a:xfrm>
            <a:off x="523837" y="6143645"/>
            <a:ext cx="11668164"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This solution offers a comprehensive approach to managing and analyzing salary data, delivering significant value in terms of accuracy, equity, and strategic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309522" y="0"/>
            <a:ext cx="10681335" cy="553998"/>
          </a:xfrm>
        </p:spPr>
        <p:txBody>
          <a:bodyPr/>
          <a:lstStyle/>
          <a:p>
            <a:r>
              <a:rPr lang="en-IN" sz="3600" dirty="0"/>
              <a:t>Dataset Description</a:t>
            </a:r>
          </a:p>
        </p:txBody>
      </p:sp>
      <p:sp>
        <p:nvSpPr>
          <p:cNvPr id="5" name="Rectangle 4"/>
          <p:cNvSpPr/>
          <p:nvPr/>
        </p:nvSpPr>
        <p:spPr>
          <a:xfrm>
            <a:off x="238084" y="500043"/>
            <a:ext cx="6024562" cy="1661993"/>
          </a:xfrm>
          <a:prstGeom prst="rect">
            <a:avLst/>
          </a:prstGeom>
        </p:spPr>
        <p:txBody>
          <a:bodyPr wrap="square">
            <a:spAutoFit/>
          </a:bodyPr>
          <a:lstStyle/>
          <a:p>
            <a:r>
              <a:rPr lang="en-US" sz="2000" b="1" dirty="0" smtClean="0"/>
              <a:t>Overview</a:t>
            </a:r>
          </a:p>
          <a:p>
            <a:r>
              <a:rPr lang="en-US" sz="1600" dirty="0" smtClean="0"/>
              <a:t>The dataset contains salary information distributed across various categories and departments. It provides a snapshot of how salaries are allocated within an organization, aiming to support analysis and decision-making regarding compensation practices.</a:t>
            </a:r>
          </a:p>
          <a:p>
            <a:endParaRPr lang="en-US" dirty="0"/>
          </a:p>
        </p:txBody>
      </p:sp>
      <p:graphicFrame>
        <p:nvGraphicFramePr>
          <p:cNvPr id="6" name="Table 5"/>
          <p:cNvGraphicFramePr>
            <a:graphicFrameLocks noGrp="1"/>
          </p:cNvGraphicFramePr>
          <p:nvPr/>
        </p:nvGraphicFramePr>
        <p:xfrm>
          <a:off x="238084" y="1989771"/>
          <a:ext cx="8128000" cy="2225047"/>
        </p:xfrm>
        <a:graphic>
          <a:graphicData uri="http://schemas.openxmlformats.org/drawingml/2006/table">
            <a:tbl>
              <a:tblPr/>
              <a:tblGrid>
                <a:gridCol w="1625600"/>
                <a:gridCol w="1625600"/>
                <a:gridCol w="1625600"/>
                <a:gridCol w="1625600"/>
                <a:gridCol w="1625600"/>
              </a:tblGrid>
              <a:tr h="365767">
                <a:tc>
                  <a:txBody>
                    <a:bodyPr/>
                    <a:lstStyle/>
                    <a:p>
                      <a:r>
                        <a:rPr lang="en-US" sz="1400" b="1" dirty="0" smtClean="0"/>
                        <a:t>Department/Role</a:t>
                      </a:r>
                      <a:endParaRPr lang="en-US" sz="1400" dirty="0"/>
                    </a:p>
                  </a:txBody>
                  <a:tcPr anchor="ctr">
                    <a:lnL>
                      <a:noFill/>
                    </a:lnL>
                    <a:lnR>
                      <a:noFill/>
                    </a:lnR>
                    <a:lnT>
                      <a:noFill/>
                    </a:lnT>
                    <a:lnB>
                      <a:noFill/>
                    </a:lnB>
                  </a:tcPr>
                </a:tc>
                <a:tc>
                  <a:txBody>
                    <a:bodyPr/>
                    <a:lstStyle/>
                    <a:p>
                      <a:r>
                        <a:rPr lang="en-US" sz="1400" b="1" dirty="0" err="1"/>
                        <a:t>Cheerper</a:t>
                      </a:r>
                      <a:endParaRPr lang="en-US" sz="1400" dirty="0"/>
                    </a:p>
                  </a:txBody>
                  <a:tcPr anchor="ctr">
                    <a:lnL>
                      <a:noFill/>
                    </a:lnL>
                    <a:lnR>
                      <a:noFill/>
                    </a:lnR>
                    <a:lnT>
                      <a:noFill/>
                    </a:lnT>
                    <a:lnB>
                      <a:noFill/>
                    </a:lnB>
                  </a:tcPr>
                </a:tc>
                <a:tc>
                  <a:txBody>
                    <a:bodyPr/>
                    <a:lstStyle/>
                    <a:p>
                      <a:r>
                        <a:rPr lang="en-US" sz="1400" b="1" dirty="0"/>
                        <a:t>Glasses</a:t>
                      </a:r>
                      <a:endParaRPr lang="en-US" sz="1400" dirty="0"/>
                    </a:p>
                  </a:txBody>
                  <a:tcPr anchor="ctr">
                    <a:lnL>
                      <a:noFill/>
                    </a:lnL>
                    <a:lnR>
                      <a:noFill/>
                    </a:lnR>
                    <a:lnT>
                      <a:noFill/>
                    </a:lnT>
                    <a:lnB>
                      <a:noFill/>
                    </a:lnB>
                  </a:tcPr>
                </a:tc>
                <a:tc>
                  <a:txBody>
                    <a:bodyPr/>
                    <a:lstStyle/>
                    <a:p>
                      <a:r>
                        <a:rPr lang="en-US" sz="1400" b="1" dirty="0"/>
                        <a:t>Pear</a:t>
                      </a:r>
                      <a:endParaRPr lang="en-US" sz="1400" dirty="0"/>
                    </a:p>
                  </a:txBody>
                  <a:tcPr anchor="ctr">
                    <a:lnL>
                      <a:noFill/>
                    </a:lnL>
                    <a:lnR>
                      <a:noFill/>
                    </a:lnR>
                    <a:lnT>
                      <a:noFill/>
                    </a:lnT>
                    <a:lnB>
                      <a:noFill/>
                    </a:lnB>
                  </a:tcPr>
                </a:tc>
                <a:tc>
                  <a:txBody>
                    <a:bodyPr/>
                    <a:lstStyle/>
                    <a:p>
                      <a:r>
                        <a:rPr lang="en-US" sz="1400" b="1" dirty="0"/>
                        <a:t>Grand Total</a:t>
                      </a:r>
                      <a:endParaRPr lang="en-US" sz="1400" dirty="0"/>
                    </a:p>
                  </a:txBody>
                  <a:tcPr anchor="ctr">
                    <a:lnL>
                      <a:noFill/>
                    </a:lnL>
                    <a:lnR>
                      <a:noFill/>
                    </a:lnR>
                    <a:lnT>
                      <a:noFill/>
                    </a:lnT>
                    <a:lnB>
                      <a:noFill/>
                    </a:lnB>
                  </a:tcPr>
                </a:tc>
              </a:tr>
              <a:tr h="0">
                <a:tc>
                  <a:txBody>
                    <a:bodyPr/>
                    <a:lstStyle/>
                    <a:p>
                      <a:r>
                        <a:rPr lang="en-US" sz="1400" dirty="0"/>
                        <a:t>AI</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257971.9464</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257971.9464</a:t>
                      </a:r>
                    </a:p>
                  </a:txBody>
                  <a:tcPr anchor="ctr">
                    <a:lnL>
                      <a:noFill/>
                    </a:lnL>
                    <a:lnR>
                      <a:noFill/>
                    </a:lnR>
                    <a:lnT>
                      <a:noFill/>
                    </a:lnT>
                    <a:lnB>
                      <a:noFill/>
                    </a:lnB>
                  </a:tcPr>
                </a:tc>
              </a:tr>
              <a:tr h="0">
                <a:tc>
                  <a:txBody>
                    <a:bodyPr/>
                    <a:lstStyle/>
                    <a:p>
                      <a:r>
                        <a:rPr lang="en-US" sz="1400" dirty="0" err="1"/>
                        <a:t>BigData</a:t>
                      </a:r>
                      <a:endParaRPr lang="en-US" sz="1400" dirty="0"/>
                    </a:p>
                  </a:txBody>
                  <a:tcPr anchor="ctr">
                    <a:lnL>
                      <a:noFill/>
                    </a:lnL>
                    <a:lnR>
                      <a:noFill/>
                    </a:lnR>
                    <a:lnT>
                      <a:noFill/>
                    </a:lnT>
                    <a:lnB>
                      <a:noFill/>
                    </a:lnB>
                  </a:tcPr>
                </a:tc>
                <a:tc>
                  <a:txBody>
                    <a:bodyPr/>
                    <a:lstStyle/>
                    <a:p>
                      <a:r>
                        <a:rPr lang="en-US" sz="1400" dirty="0"/>
                        <a:t>131381.9234</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131381.9234</a:t>
                      </a:r>
                    </a:p>
                  </a:txBody>
                  <a:tcPr anchor="ctr">
                    <a:lnL>
                      <a:noFill/>
                    </a:lnL>
                    <a:lnR>
                      <a:noFill/>
                    </a:lnR>
                    <a:lnT>
                      <a:noFill/>
                    </a:lnT>
                    <a:lnB>
                      <a:noFill/>
                    </a:lnB>
                  </a:tcPr>
                </a:tc>
              </a:tr>
              <a:tr h="0">
                <a:tc>
                  <a:txBody>
                    <a:bodyPr/>
                    <a:lstStyle/>
                    <a:p>
                      <a:r>
                        <a:rPr lang="en-US" sz="1400"/>
                        <a:t>Design</a:t>
                      </a:r>
                    </a:p>
                  </a:txBody>
                  <a:tcPr anchor="ctr">
                    <a:lnL>
                      <a:noFill/>
                    </a:lnL>
                    <a:lnR>
                      <a:noFill/>
                    </a:lnR>
                    <a:lnT>
                      <a:noFill/>
                    </a:lnT>
                    <a:lnB>
                      <a:noFill/>
                    </a:lnB>
                  </a:tcPr>
                </a:tc>
                <a:tc>
                  <a:txBody>
                    <a:bodyPr/>
                    <a:lstStyle/>
                    <a:p>
                      <a:r>
                        <a:rPr lang="en-US" sz="1400" dirty="0"/>
                        <a:t>(empty)</a:t>
                      </a:r>
                    </a:p>
                  </a:txBody>
                  <a:tcPr anchor="ctr">
                    <a:lnL>
                      <a:noFill/>
                    </a:lnL>
                    <a:lnR>
                      <a:noFill/>
                    </a:lnR>
                    <a:lnT>
                      <a:noFill/>
                    </a:lnT>
                    <a:lnB>
                      <a:noFill/>
                    </a:lnB>
                  </a:tcPr>
                </a:tc>
                <a:tc>
                  <a:txBody>
                    <a:bodyPr/>
                    <a:lstStyle/>
                    <a:p>
                      <a:r>
                        <a:rPr lang="en-US" sz="1400" dirty="0"/>
                        <a:t>(empty)</a:t>
                      </a:r>
                    </a:p>
                  </a:txBody>
                  <a:tcPr anchor="ctr">
                    <a:lnL>
                      <a:noFill/>
                    </a:lnL>
                    <a:lnR>
                      <a:noFill/>
                    </a:lnR>
                    <a:lnT>
                      <a:noFill/>
                    </a:lnT>
                    <a:lnB>
                      <a:noFill/>
                    </a:lnB>
                  </a:tcPr>
                </a:tc>
                <a:tc>
                  <a:txBody>
                    <a:bodyPr/>
                    <a:lstStyle/>
                    <a:p>
                      <a:r>
                        <a:rPr lang="en-US" sz="1400" dirty="0"/>
                        <a:t>40000</a:t>
                      </a:r>
                    </a:p>
                  </a:txBody>
                  <a:tcPr anchor="ctr">
                    <a:lnL>
                      <a:noFill/>
                    </a:lnL>
                    <a:lnR>
                      <a:noFill/>
                    </a:lnR>
                    <a:lnT>
                      <a:noFill/>
                    </a:lnT>
                    <a:lnB>
                      <a:noFill/>
                    </a:lnB>
                  </a:tcPr>
                </a:tc>
                <a:tc>
                  <a:txBody>
                    <a:bodyPr/>
                    <a:lstStyle/>
                    <a:p>
                      <a:r>
                        <a:rPr lang="en-US" sz="1400" dirty="0"/>
                        <a:t>40000</a:t>
                      </a:r>
                    </a:p>
                  </a:txBody>
                  <a:tcPr anchor="ctr">
                    <a:lnL>
                      <a:noFill/>
                    </a:lnL>
                    <a:lnR>
                      <a:noFill/>
                    </a:lnR>
                    <a:lnT>
                      <a:noFill/>
                    </a:lnT>
                    <a:lnB>
                      <a:noFill/>
                    </a:lnB>
                  </a:tcPr>
                </a:tc>
              </a:tr>
              <a:tr h="0">
                <a:tc>
                  <a:txBody>
                    <a:bodyPr/>
                    <a:lstStyle/>
                    <a:p>
                      <a:r>
                        <a:rPr lang="en-US" sz="1400"/>
                        <a:t>Search Engine</a:t>
                      </a:r>
                    </a:p>
                  </a:txBody>
                  <a:tcPr anchor="ctr">
                    <a:lnL>
                      <a:noFill/>
                    </a:lnL>
                    <a:lnR>
                      <a:noFill/>
                    </a:lnR>
                    <a:lnT>
                      <a:noFill/>
                    </a:lnT>
                    <a:lnB>
                      <a:noFill/>
                    </a:lnB>
                  </a:tcPr>
                </a:tc>
                <a:tc>
                  <a:txBody>
                    <a:bodyPr/>
                    <a:lstStyle/>
                    <a:p>
                      <a:r>
                        <a:rPr lang="en-US" sz="1400"/>
                        <a:t>75301.57106</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dirty="0"/>
                        <a:t>75301.57106</a:t>
                      </a:r>
                    </a:p>
                  </a:txBody>
                  <a:tcPr anchor="ctr">
                    <a:lnL>
                      <a:noFill/>
                    </a:lnL>
                    <a:lnR>
                      <a:noFill/>
                    </a:lnR>
                    <a:lnT>
                      <a:noFill/>
                    </a:lnT>
                    <a:lnB>
                      <a:noFill/>
                    </a:lnB>
                  </a:tcPr>
                </a:tc>
              </a:tr>
              <a:tr h="0">
                <a:tc>
                  <a:txBody>
                    <a:bodyPr/>
                    <a:lstStyle/>
                    <a:p>
                      <a:r>
                        <a:rPr lang="en-US" sz="1400"/>
                        <a:t>Support</a:t>
                      </a:r>
                    </a:p>
                  </a:txBody>
                  <a:tcPr anchor="ctr">
                    <a:lnL>
                      <a:noFill/>
                    </a:lnL>
                    <a:lnR>
                      <a:noFill/>
                    </a:lnR>
                    <a:lnT>
                      <a:noFill/>
                    </a:lnT>
                    <a:lnB>
                      <a:noFill/>
                    </a:lnB>
                  </a:tcPr>
                </a:tc>
                <a:tc>
                  <a:txBody>
                    <a:bodyPr/>
                    <a:lstStyle/>
                    <a:p>
                      <a:r>
                        <a:rPr lang="en-US" sz="1400"/>
                        <a:t>211631.8577</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a:t>(empty)</a:t>
                      </a:r>
                    </a:p>
                  </a:txBody>
                  <a:tcPr anchor="ctr">
                    <a:lnL>
                      <a:noFill/>
                    </a:lnL>
                    <a:lnR>
                      <a:noFill/>
                    </a:lnR>
                    <a:lnT>
                      <a:noFill/>
                    </a:lnT>
                    <a:lnB>
                      <a:noFill/>
                    </a:lnB>
                  </a:tcPr>
                </a:tc>
                <a:tc>
                  <a:txBody>
                    <a:bodyPr/>
                    <a:lstStyle/>
                    <a:p>
                      <a:r>
                        <a:rPr lang="en-US" sz="1400" dirty="0"/>
                        <a:t>211631.8577</a:t>
                      </a:r>
                    </a:p>
                  </a:txBody>
                  <a:tcPr anchor="ctr">
                    <a:lnL>
                      <a:noFill/>
                    </a:lnL>
                    <a:lnR>
                      <a:noFill/>
                    </a:lnR>
                    <a:lnT>
                      <a:noFill/>
                    </a:lnT>
                    <a:lnB>
                      <a:noFill/>
                    </a:lnB>
                  </a:tcPr>
                </a:tc>
              </a:tr>
              <a:tr h="324811">
                <a:tc>
                  <a:txBody>
                    <a:bodyPr/>
                    <a:lstStyle/>
                    <a:p>
                      <a:r>
                        <a:rPr lang="en-US" sz="1600" b="1" dirty="0"/>
                        <a:t>Grand Total</a:t>
                      </a:r>
                      <a:endParaRPr lang="en-US" sz="1600" dirty="0"/>
                    </a:p>
                  </a:txBody>
                  <a:tcPr anchor="ctr">
                    <a:lnL>
                      <a:noFill/>
                    </a:lnL>
                    <a:lnR>
                      <a:noFill/>
                    </a:lnR>
                    <a:lnT>
                      <a:noFill/>
                    </a:lnT>
                    <a:lnB>
                      <a:noFill/>
                    </a:lnB>
                  </a:tcPr>
                </a:tc>
                <a:tc>
                  <a:txBody>
                    <a:bodyPr/>
                    <a:lstStyle/>
                    <a:p>
                      <a:r>
                        <a:rPr lang="en-US" sz="1400" dirty="0"/>
                        <a:t>418315.3521</a:t>
                      </a:r>
                    </a:p>
                  </a:txBody>
                  <a:tcPr anchor="ctr">
                    <a:lnL>
                      <a:noFill/>
                    </a:lnL>
                    <a:lnR>
                      <a:noFill/>
                    </a:lnR>
                    <a:lnT>
                      <a:noFill/>
                    </a:lnT>
                    <a:lnB>
                      <a:noFill/>
                    </a:lnB>
                  </a:tcPr>
                </a:tc>
                <a:tc>
                  <a:txBody>
                    <a:bodyPr/>
                    <a:lstStyle/>
                    <a:p>
                      <a:r>
                        <a:rPr lang="en-US" sz="1400" dirty="0"/>
                        <a:t>257971.9464</a:t>
                      </a:r>
                    </a:p>
                  </a:txBody>
                  <a:tcPr anchor="ctr">
                    <a:lnL>
                      <a:noFill/>
                    </a:lnL>
                    <a:lnR>
                      <a:noFill/>
                    </a:lnR>
                    <a:lnT>
                      <a:noFill/>
                    </a:lnT>
                    <a:lnB>
                      <a:noFill/>
                    </a:lnB>
                  </a:tcPr>
                </a:tc>
                <a:tc>
                  <a:txBody>
                    <a:bodyPr/>
                    <a:lstStyle/>
                    <a:p>
                      <a:r>
                        <a:rPr lang="en-US" sz="1400" dirty="0"/>
                        <a:t>40000</a:t>
                      </a:r>
                    </a:p>
                  </a:txBody>
                  <a:tcPr anchor="ctr">
                    <a:lnL>
                      <a:noFill/>
                    </a:lnL>
                    <a:lnR>
                      <a:noFill/>
                    </a:lnR>
                    <a:lnT>
                      <a:noFill/>
                    </a:lnT>
                    <a:lnB>
                      <a:noFill/>
                    </a:lnB>
                  </a:tcPr>
                </a:tc>
                <a:tc>
                  <a:txBody>
                    <a:bodyPr/>
                    <a:lstStyle/>
                    <a:p>
                      <a:r>
                        <a:rPr lang="en-US" sz="1400" dirty="0"/>
                        <a:t>716287.2985</a:t>
                      </a:r>
                    </a:p>
                  </a:txBody>
                  <a:tcPr anchor="ctr">
                    <a:lnL>
                      <a:noFill/>
                    </a:lnL>
                    <a:lnR>
                      <a:noFill/>
                    </a:lnR>
                    <a:lnT>
                      <a:noFill/>
                    </a:lnT>
                    <a:lnB>
                      <a:noFill/>
                    </a:lnB>
                  </a:tcPr>
                </a:tc>
              </a:tr>
            </a:tbl>
          </a:graphicData>
        </a:graphic>
      </p:graphicFrame>
      <p:sp>
        <p:nvSpPr>
          <p:cNvPr id="5122" name="Rectangle 2"/>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8" name="Rectangle 7"/>
          <p:cNvSpPr/>
          <p:nvPr/>
        </p:nvSpPr>
        <p:spPr>
          <a:xfrm>
            <a:off x="238084" y="1785926"/>
            <a:ext cx="1392176" cy="369332"/>
          </a:xfrm>
          <a:prstGeom prst="rect">
            <a:avLst/>
          </a:prstGeom>
        </p:spPr>
        <p:txBody>
          <a:bodyPr wrap="square">
            <a:spAutoFit/>
          </a:bodyPr>
          <a:lstStyle/>
          <a:p>
            <a:r>
              <a:rPr lang="en-US" b="1" dirty="0" smtClean="0"/>
              <a:t>Sample Data</a:t>
            </a:r>
            <a:endParaRPr lang="en-US" b="1" dirty="0"/>
          </a:p>
        </p:txBody>
      </p:sp>
      <p:sp>
        <p:nvSpPr>
          <p:cNvPr id="9" name="Rectangle 8"/>
          <p:cNvSpPr/>
          <p:nvPr/>
        </p:nvSpPr>
        <p:spPr>
          <a:xfrm>
            <a:off x="238084" y="4143380"/>
            <a:ext cx="6096000" cy="3293209"/>
          </a:xfrm>
          <a:prstGeom prst="rect">
            <a:avLst/>
          </a:prstGeom>
        </p:spPr>
        <p:txBody>
          <a:bodyPr wrap="square">
            <a:spAutoFit/>
          </a:bodyPr>
          <a:lstStyle/>
          <a:p>
            <a:r>
              <a:rPr lang="en-US" sz="1600" b="1" dirty="0" smtClean="0"/>
              <a:t>Data Elements</a:t>
            </a:r>
          </a:p>
          <a:p>
            <a:r>
              <a:rPr lang="en-US" sz="1400" b="1" dirty="0" smtClean="0"/>
              <a:t>Department/Role</a:t>
            </a:r>
            <a:r>
              <a:rPr lang="en-US" sz="1400" dirty="0" smtClean="0"/>
              <a:t>:</a:t>
            </a:r>
          </a:p>
          <a:p>
            <a:pPr lvl="1"/>
            <a:r>
              <a:rPr lang="en-US" sz="1200" dirty="0" smtClean="0"/>
              <a:t>Represents the different departments or roles within the organization for which salary data is provided.</a:t>
            </a:r>
          </a:p>
          <a:p>
            <a:r>
              <a:rPr lang="en-US" sz="1400" b="1" dirty="0" err="1" smtClean="0"/>
              <a:t>Cheerper</a:t>
            </a:r>
            <a:r>
              <a:rPr lang="en-US" sz="1400" dirty="0" smtClean="0"/>
              <a:t>:</a:t>
            </a:r>
          </a:p>
          <a:p>
            <a:pPr lvl="1"/>
            <a:r>
              <a:rPr lang="en-US" sz="1200" dirty="0" smtClean="0"/>
              <a:t>Salary amounts assigned to this category. Some rows may have no data for this category.</a:t>
            </a:r>
          </a:p>
          <a:p>
            <a:r>
              <a:rPr lang="en-US" sz="1400" b="1" dirty="0" smtClean="0"/>
              <a:t>Glasses</a:t>
            </a:r>
            <a:r>
              <a:rPr lang="en-US" sz="1400" dirty="0" smtClean="0"/>
              <a:t>:</a:t>
            </a:r>
          </a:p>
          <a:p>
            <a:pPr lvl="1"/>
            <a:r>
              <a:rPr lang="en-US" sz="1200" dirty="0" smtClean="0"/>
              <a:t>Salary amounts assigned to this category. Some rows may have no data for this category.</a:t>
            </a:r>
          </a:p>
          <a:p>
            <a:r>
              <a:rPr lang="en-US" sz="1400" b="1" dirty="0" smtClean="0"/>
              <a:t>Pear</a:t>
            </a:r>
            <a:r>
              <a:rPr lang="en-US" sz="1400" dirty="0" smtClean="0"/>
              <a:t>:</a:t>
            </a:r>
            <a:endParaRPr lang="en-US" sz="1600" dirty="0" smtClean="0"/>
          </a:p>
          <a:p>
            <a:pPr lvl="1"/>
            <a:r>
              <a:rPr lang="en-US" sz="1200" dirty="0" smtClean="0"/>
              <a:t>Salary amounts assigned to this category. Some rows may have no data for this category</a:t>
            </a:r>
            <a:r>
              <a:rPr lang="en-US" sz="1600" dirty="0" smtClean="0"/>
              <a:t>.</a:t>
            </a:r>
          </a:p>
          <a:p>
            <a:r>
              <a:rPr lang="en-US" sz="1200" b="1" dirty="0" smtClean="0"/>
              <a:t>Grand Total</a:t>
            </a:r>
            <a:r>
              <a:rPr lang="en-US" sz="1200" dirty="0" smtClean="0"/>
              <a:t>:</a:t>
            </a:r>
          </a:p>
          <a:p>
            <a:pPr lvl="1"/>
            <a:r>
              <a:rPr lang="en-US" sz="1200" dirty="0" smtClean="0"/>
              <a:t>The total salary amount for each department or role, summing up the values across all categories (</a:t>
            </a:r>
            <a:r>
              <a:rPr lang="en-US" sz="1200" dirty="0" err="1" smtClean="0"/>
              <a:t>Cheerper</a:t>
            </a:r>
            <a:r>
              <a:rPr lang="en-US" sz="1200" dirty="0" smtClean="0"/>
              <a:t>, Glasses, Pear).</a:t>
            </a:r>
            <a:endParaRPr lang="en-US" sz="12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952464" y="0"/>
            <a:ext cx="8143932" cy="670696"/>
          </a:xfrm>
          <a:prstGeom prst="rect">
            <a:avLst/>
          </a:prstGeom>
        </p:spPr>
        <p:txBody>
          <a:bodyPr vert="horz" wrap="square" lIns="0" tIns="16510" rIns="0" bIns="0" rtlCol="0">
            <a:spAutoFit/>
          </a:bodyPr>
          <a:lstStyle/>
          <a:p>
            <a:pPr marL="12700">
              <a:lnSpc>
                <a:spcPct val="100000"/>
              </a:lnSpc>
              <a:spcBef>
                <a:spcPts val="130"/>
              </a:spcBef>
            </a:pPr>
            <a:r>
              <a:rPr sz="3600" spc="15" smtClean="0"/>
              <a:t>THE</a:t>
            </a:r>
            <a:r>
              <a:rPr sz="3600" spc="20" smtClean="0"/>
              <a:t> </a:t>
            </a:r>
            <a:r>
              <a:rPr lang="en-US" sz="4250" spc="20" dirty="0" smtClean="0"/>
              <a:t>"</a:t>
            </a:r>
            <a:r>
              <a:rPr sz="4250" spc="10" smtClean="0"/>
              <a:t>WOW</a:t>
            </a:r>
            <a:r>
              <a:rPr lang="en-US" sz="4250" spc="10" dirty="0" smtClean="0"/>
              <a:t>"</a:t>
            </a:r>
            <a:r>
              <a:rPr sz="4250" spc="85" smtClean="0"/>
              <a:t> </a:t>
            </a:r>
            <a:r>
              <a:rPr sz="4250" spc="10" smtClean="0"/>
              <a:t>IN</a:t>
            </a:r>
            <a:r>
              <a:rPr sz="4250" spc="-5" smtClean="0"/>
              <a:t> </a:t>
            </a:r>
            <a:r>
              <a:rPr sz="4250" spc="15" smtClean="0"/>
              <a:t>OUR</a:t>
            </a:r>
            <a:r>
              <a:rPr sz="4250" spc="-10" smtClean="0"/>
              <a:t> </a:t>
            </a:r>
            <a:r>
              <a:rPr sz="4250" spc="20" smtClean="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0" y="642918"/>
            <a:ext cx="8534018" cy="523220"/>
          </a:xfrm>
          <a:prstGeom prst="rect">
            <a:avLst/>
          </a:prstGeom>
          <a:noFill/>
        </p:spPr>
        <p:txBody>
          <a:bodyPr wrap="square" rtlCol="0">
            <a:spAutoFit/>
          </a:bodyPr>
          <a:lstStyle/>
          <a:p>
            <a:r>
              <a:rPr lang="en-US" sz="2800" dirty="0" smtClean="0"/>
              <a:t>The "Wow" Factor in Our Solution</a:t>
            </a:r>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9522" y="1071546"/>
            <a:ext cx="6096000" cy="1077218"/>
          </a:xfrm>
          <a:prstGeom prst="rect">
            <a:avLst/>
          </a:prstGeom>
        </p:spPr>
        <p:txBody>
          <a:bodyPr>
            <a:spAutoFit/>
          </a:bodyPr>
          <a:lstStyle/>
          <a:p>
            <a:r>
              <a:rPr lang="en-US" sz="1600" dirty="0" smtClean="0"/>
              <a:t>The "wow" factor in our solution lies in its ability to transform complex salary data into actionable insights that drive strategic decision-making, enhance transparency, and ensure fairness across the organization. Here's how our solution stands out:</a:t>
            </a:r>
            <a:endParaRPr lang="en-US" sz="1600" dirty="0"/>
          </a:p>
        </p:txBody>
      </p:sp>
      <p:sp>
        <p:nvSpPr>
          <p:cNvPr id="11" name="Rectangle 10"/>
          <p:cNvSpPr/>
          <p:nvPr/>
        </p:nvSpPr>
        <p:spPr>
          <a:xfrm>
            <a:off x="166646" y="2071678"/>
            <a:ext cx="6096000" cy="2000548"/>
          </a:xfrm>
          <a:prstGeom prst="rect">
            <a:avLst/>
          </a:prstGeom>
        </p:spPr>
        <p:txBody>
          <a:bodyPr>
            <a:spAutoFit/>
          </a:bodyPr>
          <a:lstStyle/>
          <a:p>
            <a:r>
              <a:rPr lang="en-US" sz="1600" b="1" dirty="0" smtClean="0"/>
              <a:t>**1. Unmatched Accuracy and Reliability</a:t>
            </a:r>
          </a:p>
          <a:p>
            <a:r>
              <a:rPr lang="en-US" sz="1600" b="1" dirty="0" smtClean="0"/>
              <a:t>Automated Verification</a:t>
            </a:r>
            <a:r>
              <a:rPr lang="en-US" dirty="0" smtClean="0"/>
              <a:t>: </a:t>
            </a:r>
            <a:r>
              <a:rPr lang="en-US" sz="1400" dirty="0" smtClean="0"/>
              <a:t>Our solution includes robust automated verification processes that meticulously cross-check data across different categories and departments. This reduces the risk of human error and ensures that the salary information is accurate and reliable.</a:t>
            </a:r>
            <a:endParaRPr lang="en-US" dirty="0" smtClean="0"/>
          </a:p>
          <a:p>
            <a:r>
              <a:rPr lang="en-US" sz="1600" b="1" dirty="0" smtClean="0"/>
              <a:t>Data Reconciliation</a:t>
            </a:r>
            <a:r>
              <a:rPr lang="en-US" sz="1200" dirty="0" smtClean="0"/>
              <a:t>:</a:t>
            </a:r>
            <a:r>
              <a:rPr lang="en-US" sz="1400" dirty="0" smtClean="0"/>
              <a:t> We perform detailed reconciliation of totals, ensuring that each data point aligns with the overall grand totals. This thorough approach guarantees data integrity and trustworthiness.</a:t>
            </a:r>
            <a:endParaRPr lang="en-US" dirty="0"/>
          </a:p>
        </p:txBody>
      </p:sp>
      <p:sp>
        <p:nvSpPr>
          <p:cNvPr id="12" name="Rectangle 11"/>
          <p:cNvSpPr/>
          <p:nvPr/>
        </p:nvSpPr>
        <p:spPr>
          <a:xfrm>
            <a:off x="166646" y="4000504"/>
            <a:ext cx="6096000" cy="2462213"/>
          </a:xfrm>
          <a:prstGeom prst="rect">
            <a:avLst/>
          </a:prstGeom>
        </p:spPr>
        <p:txBody>
          <a:bodyPr>
            <a:spAutoFit/>
          </a:bodyPr>
          <a:lstStyle/>
          <a:p>
            <a:r>
              <a:rPr lang="en-US" sz="1600" b="1" dirty="0" smtClean="0"/>
              <a:t>**2. </a:t>
            </a:r>
            <a:r>
              <a:rPr lang="en-US" sz="1600" b="1" dirty="0" smtClean="0"/>
              <a:t>Strategic Value</a:t>
            </a:r>
          </a:p>
          <a:p>
            <a:r>
              <a:rPr lang="en-US" sz="1600" b="1" dirty="0" smtClean="0"/>
              <a:t>Informed Decision-Making</a:t>
            </a:r>
            <a:r>
              <a:rPr lang="en-US" dirty="0" smtClean="0"/>
              <a:t>: </a:t>
            </a:r>
            <a:r>
              <a:rPr lang="en-US" sz="1600" dirty="0" smtClean="0"/>
              <a:t>By providing comprehensive, accurate, and actionable insights, our solution empowers stakeholders to make well-informed decisions regarding salary adjustments, budgeting, and strategic planning.</a:t>
            </a:r>
            <a:endParaRPr lang="en-US" dirty="0" smtClean="0"/>
          </a:p>
          <a:p>
            <a:r>
              <a:rPr lang="en-US" sz="1600" b="1" dirty="0" smtClean="0"/>
              <a:t>Enhanced Organizational Effectiveness</a:t>
            </a:r>
            <a:r>
              <a:rPr lang="en-US" sz="1600" dirty="0" smtClean="0"/>
              <a:t>:</a:t>
            </a:r>
            <a:r>
              <a:rPr lang="en-US" dirty="0" smtClean="0"/>
              <a:t> </a:t>
            </a:r>
            <a:r>
              <a:rPr lang="en-US" sz="1600" dirty="0" smtClean="0"/>
              <a:t>The ability to manage and optimize salary distribution effectively contributes to overall organizational success, fostering a motivated and fairly compensated workforce.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2095</Words>
  <Application>Microsoft Office PowerPoint</Application>
  <PresentationFormat>Custom</PresentationFormat>
  <Paragraphs>226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40</cp:revision>
  <dcterms:created xsi:type="dcterms:W3CDTF">2024-03-29T15:07:22Z</dcterms:created>
  <dcterms:modified xsi:type="dcterms:W3CDTF">2024-08-29T21:48:36Z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